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1" r:id="rId3"/>
    <p:sldId id="262" r:id="rId4"/>
    <p:sldId id="275" r:id="rId5"/>
    <p:sldId id="276" r:id="rId6"/>
    <p:sldId id="264" r:id="rId7"/>
    <p:sldId id="278" r:id="rId8"/>
    <p:sldId id="274" r:id="rId9"/>
    <p:sldId id="277" r:id="rId10"/>
    <p:sldId id="266" r:id="rId11"/>
    <p:sldId id="279" r:id="rId12"/>
    <p:sldId id="267" r:id="rId13"/>
    <p:sldId id="273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73656" autoAdjust="0"/>
  </p:normalViewPr>
  <p:slideViewPr>
    <p:cSldViewPr snapToObjects="1">
      <p:cViewPr varScale="1">
        <p:scale>
          <a:sx n="53" d="100"/>
          <a:sy n="53" d="100"/>
        </p:scale>
        <p:origin x="-19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72691200" cy="1872691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05.09.2014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04.09.2014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8171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0408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24848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aseline="0" dirty="0" smtClean="0"/>
              <a:t>БСБ -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АБС, обеспечивающая хранение и обработку информации по поставщикам услуг, плательщикам, требованиям, выставленным поставщиками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услуг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 плательщикам, и совершенным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биллинговым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платежам.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dirty="0" err="1" smtClean="0">
                <a:latin typeface="Times New Roman"/>
                <a:ea typeface="Times New Roman"/>
              </a:rPr>
              <a:t>Биллинговые</a:t>
            </a:r>
            <a:r>
              <a:rPr lang="ru-RU" sz="1200" b="0" dirty="0" smtClean="0">
                <a:latin typeface="Times New Roman"/>
                <a:ea typeface="Times New Roman"/>
              </a:rPr>
              <a:t> платежи – </a:t>
            </a:r>
            <a:r>
              <a:rPr lang="ru-RU" sz="1200" dirty="0" err="1" smtClean="0">
                <a:latin typeface="Times New Roman"/>
                <a:ea typeface="Times New Roman"/>
              </a:rPr>
              <a:t>платежи</a:t>
            </a:r>
            <a:r>
              <a:rPr lang="ru-RU" sz="1200" dirty="0" smtClean="0">
                <a:latin typeface="Times New Roman"/>
                <a:ea typeface="Times New Roman"/>
              </a:rPr>
              <a:t> в адрес поставщиков услуг, периодически совершаемые абонентами поставщиков услуг по каждому платежному периоду, по которому Банк использует данные об Абоненте и сумме платежа, в т.ч. путем обращения в режиме реального времени в </a:t>
            </a:r>
            <a:r>
              <a:rPr lang="ru-RU" sz="1200" dirty="0" err="1" smtClean="0">
                <a:latin typeface="Times New Roman"/>
                <a:ea typeface="Times New Roman"/>
              </a:rPr>
              <a:t>биллинговую</a:t>
            </a:r>
            <a:r>
              <a:rPr lang="ru-RU" sz="1200" dirty="0" smtClean="0">
                <a:latin typeface="Times New Roman"/>
                <a:ea typeface="Times New Roman"/>
              </a:rPr>
              <a:t> систему поставщика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Биллинг</a:t>
            </a:r>
            <a:r>
              <a:rPr lang="ru-RU" dirty="0" smtClean="0"/>
              <a:t> – это комплекс процессов и решений необходимых для сбора информации об использовании услугами, их тарификацию, выставление счетов абонентам, обработку платежей.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aseline="0" dirty="0" smtClean="0"/>
              <a:t>-</a:t>
            </a:r>
            <a:r>
              <a:rPr lang="en-US" baseline="0" dirty="0" smtClean="0"/>
              <a:t>Front-office – </a:t>
            </a:r>
            <a:r>
              <a:rPr lang="ru-RU" baseline="0" dirty="0" smtClean="0"/>
              <a:t>это любая система, которая взаимодействует (принимает платежи) непосредственно с клиентом (банк-клиент, терминал самообслуживания, сотрудник подразделения банка через АРМ оператора). Тестирование расчетных операций.</a:t>
            </a:r>
          </a:p>
          <a:p>
            <a:r>
              <a:rPr lang="ru-RU" baseline="0" dirty="0" smtClean="0"/>
              <a:t>-</a:t>
            </a:r>
            <a:r>
              <a:rPr lang="en-US" baseline="0" dirty="0" smtClean="0"/>
              <a:t>Back-office – </a:t>
            </a:r>
            <a:r>
              <a:rPr lang="ru-RU" baseline="0" dirty="0" smtClean="0"/>
              <a:t>учет сделок, бухгалтерские проводки, документальное подтверждение взаиморасчетов. Тестирование финансовых операций</a:t>
            </a:r>
          </a:p>
          <a:p>
            <a:r>
              <a:rPr lang="ru-RU" baseline="0" dirty="0" smtClean="0"/>
              <a:t>-Прочие системы – Тестирование информационного обслуживания, выгрузка информации в различные системы.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-Стенды</a:t>
            </a:r>
            <a:r>
              <a:rPr lang="ru-RU" baseline="0" dirty="0" smtClean="0"/>
              <a:t> БСБ и других систем должны соответствовать </a:t>
            </a:r>
            <a:r>
              <a:rPr lang="ru-RU" baseline="0" dirty="0" err="1" smtClean="0"/>
              <a:t>пром</a:t>
            </a:r>
            <a:r>
              <a:rPr lang="ru-RU" baseline="0" dirty="0" smtClean="0"/>
              <a:t>. </a:t>
            </a:r>
            <a:r>
              <a:rPr lang="ru-RU" baseline="0" dirty="0" smtClean="0"/>
              <a:t>версии или версиям, которые планируется установить в </a:t>
            </a:r>
            <a:r>
              <a:rPr lang="ru-RU" baseline="0" smtClean="0"/>
              <a:t>промышленную эксплуатацию.</a:t>
            </a:r>
            <a:endParaRPr lang="ru-RU" baseline="0" dirty="0" smtClean="0"/>
          </a:p>
          <a:p>
            <a:r>
              <a:rPr lang="ru-RU" dirty="0" smtClean="0"/>
              <a:t>-Настройка: 1) Зафиксированы версии ПО</a:t>
            </a:r>
            <a:r>
              <a:rPr lang="ru-RU" baseline="0" dirty="0" smtClean="0"/>
              <a:t> смежных систем; 2) Известна схема подключения; 3) И</a:t>
            </a:r>
            <a:r>
              <a:rPr lang="ru-RU" dirty="0" smtClean="0"/>
              <a:t>звестны параметры подключения;</a:t>
            </a:r>
            <a:r>
              <a:rPr lang="ru-RU" baseline="0" dirty="0" smtClean="0"/>
              <a:t> </a:t>
            </a:r>
          </a:p>
          <a:p>
            <a:r>
              <a:rPr lang="ru-RU" baseline="0" dirty="0" smtClean="0"/>
              <a:t>-Пример: </a:t>
            </a:r>
            <a:r>
              <a:rPr lang="ru-RU" baseline="0" dirty="0" err="1" smtClean="0"/>
              <a:t>Биллинг</a:t>
            </a:r>
            <a:r>
              <a:rPr lang="ru-RU" baseline="0" dirty="0" smtClean="0"/>
              <a:t> взаимодействует с </a:t>
            </a:r>
            <a:r>
              <a:rPr lang="ru-RU" baseline="0" dirty="0" err="1" smtClean="0"/>
              <a:t>интернет-банком</a:t>
            </a:r>
            <a:r>
              <a:rPr lang="ru-RU" baseline="0" dirty="0" smtClean="0"/>
              <a:t>. Для списания средств с карты необходимо задействовать тестовый стенд </a:t>
            </a:r>
            <a:r>
              <a:rPr lang="ru-RU" baseline="0" dirty="0" err="1" smtClean="0"/>
              <a:t>процессинга</a:t>
            </a:r>
            <a:r>
              <a:rPr lang="ru-RU" baseline="0" dirty="0" smtClean="0"/>
              <a:t> банковских карт, если он не будет работать, то тесты будут провалены. Аналогично по списанию со вклада через интернет.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-Стенды</a:t>
            </a:r>
            <a:r>
              <a:rPr lang="ru-RU" baseline="0" dirty="0" smtClean="0"/>
              <a:t> БСБ развернуты</a:t>
            </a:r>
          </a:p>
          <a:p>
            <a:r>
              <a:rPr lang="ru-RU" baseline="0" dirty="0" smtClean="0"/>
              <a:t>-Адаптер – ПО или устройство, которое </a:t>
            </a:r>
            <a:r>
              <a:rPr lang="ru-RU" dirty="0" smtClean="0"/>
              <a:t>реализует возможность обмена данными между системами по определенной технологии</a:t>
            </a:r>
          </a:p>
          <a:p>
            <a:r>
              <a:rPr lang="ru-RU" dirty="0" smtClean="0"/>
              <a:t>-Информация по подключению к КСЩ: куда подключаться,</a:t>
            </a:r>
            <a:r>
              <a:rPr lang="ru-RU" baseline="0" dirty="0" smtClean="0"/>
              <a:t> какой менеджер очередей использовать, из какой очереди читать данные, в какую очередь записывать данные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-Не тратьте время своих коллег, если не уверены, что БСБ будет корректно работать в интеграции</a:t>
            </a:r>
          </a:p>
          <a:p>
            <a:r>
              <a:rPr lang="ru-RU" dirty="0" smtClean="0"/>
              <a:t>-Часто </a:t>
            </a:r>
            <a:r>
              <a:rPr lang="ru-RU" baseline="0" dirty="0" smtClean="0"/>
              <a:t>количество стендов ограничено, поэтому согласование дат для тестирования со смежными системами является обязательным со всеми вытекающими: подготовка стендов, подготовка тестовых данных…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DEDEF0-64AD-4998-9B3A-53BD697CCAD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0408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Особенности интеграционного тестирования БСБ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Вадим Шагин. ЗАО «</a:t>
            </a:r>
            <a:r>
              <a:rPr lang="ru-RU" dirty="0" err="1" smtClean="0">
                <a:solidFill>
                  <a:srgbClr val="898989"/>
                </a:solidFill>
              </a:rPr>
              <a:t>Аплана</a:t>
            </a:r>
            <a:r>
              <a:rPr lang="ru-RU" dirty="0" smtClean="0">
                <a:solidFill>
                  <a:srgbClr val="898989"/>
                </a:solidFill>
              </a:rPr>
              <a:t>»</a:t>
            </a:r>
            <a:endParaRPr lang="en-US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Особенности тестирования БСБ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Сначала компонентное тестирование, затем интеграция!!!</a:t>
            </a:r>
          </a:p>
          <a:p>
            <a:r>
              <a:rPr lang="ru-RU" sz="2800" dirty="0" smtClean="0"/>
              <a:t>Согласовывайте даты тестирования заранее</a:t>
            </a:r>
          </a:p>
          <a:p>
            <a:r>
              <a:rPr lang="ru-RU" sz="2800" dirty="0" smtClean="0"/>
              <a:t>Общая схема тестов: Проведение платежа – поиск запросов –  обработка – выгрузка платежных документов</a:t>
            </a:r>
          </a:p>
          <a:p>
            <a:r>
              <a:rPr lang="ru-RU" sz="2800" dirty="0" smtClean="0"/>
              <a:t>Выгрузка данных в сторонние системы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Особенности тестирования через КСШ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Фиксация версий сервисов</a:t>
            </a:r>
          </a:p>
          <a:p>
            <a:r>
              <a:rPr lang="ru-RU" sz="2800" dirty="0" smtClean="0"/>
              <a:t>Проверка адаптеров</a:t>
            </a:r>
          </a:p>
          <a:p>
            <a:r>
              <a:rPr lang="ru-RU" sz="2800" dirty="0" smtClean="0"/>
              <a:t>Проверки синхронных / асинхронных сервисов</a:t>
            </a:r>
          </a:p>
          <a:p>
            <a:r>
              <a:rPr lang="ru-RU" sz="2800" dirty="0" smtClean="0"/>
              <a:t>Позитивные / Негативные сценарии</a:t>
            </a:r>
          </a:p>
          <a:p>
            <a:r>
              <a:rPr lang="ru-RU" sz="2800" dirty="0" smtClean="0"/>
              <a:t>Используйте инструменты </a:t>
            </a:r>
            <a:r>
              <a:rPr lang="en-US" sz="2800" dirty="0" err="1" smtClean="0"/>
              <a:t>SoapUI</a:t>
            </a:r>
            <a:r>
              <a:rPr lang="ru-RU" sz="2800" dirty="0" smtClean="0"/>
              <a:t>,</a:t>
            </a:r>
            <a:r>
              <a:rPr lang="en-US" sz="2800" dirty="0" smtClean="0"/>
              <a:t>JMS</a:t>
            </a:r>
            <a:r>
              <a:rPr lang="ru-RU" sz="2800" dirty="0" smtClean="0"/>
              <a:t>, БД, Прочие</a:t>
            </a:r>
          </a:p>
          <a:p>
            <a:endParaRPr lang="ru-RU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400" dirty="0" smtClean="0"/>
              <a:t>Сначала компонентное тестирование</a:t>
            </a:r>
          </a:p>
          <a:p>
            <a:r>
              <a:rPr lang="ru-RU" sz="2400" dirty="0" smtClean="0"/>
              <a:t>Тестирование интеграции начинается с согласования дат тестирования</a:t>
            </a:r>
          </a:p>
          <a:p>
            <a:r>
              <a:rPr lang="ru-RU" sz="2400" dirty="0" smtClean="0"/>
              <a:t>Подготовить тестовые данные в смежных (фронт) и сторонних (</a:t>
            </a:r>
            <a:r>
              <a:rPr lang="ru-RU" sz="2400" dirty="0" err="1" smtClean="0"/>
              <a:t>процессинг</a:t>
            </a:r>
            <a:r>
              <a:rPr lang="ru-RU" sz="2400" dirty="0" smtClean="0"/>
              <a:t>) системах</a:t>
            </a:r>
          </a:p>
          <a:p>
            <a:r>
              <a:rPr lang="ru-RU" sz="2400" dirty="0" smtClean="0"/>
              <a:t>Перед тестированием проверить подключение к смежным системам (очереди подключения КСШ, адаптеры)</a:t>
            </a:r>
          </a:p>
          <a:p>
            <a:endParaRPr lang="ru-RU" sz="2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429000"/>
            <a:ext cx="7772400" cy="2000251"/>
          </a:xfrm>
        </p:spPr>
        <p:txBody>
          <a:bodyPr/>
          <a:lstStyle/>
          <a:p>
            <a:r>
              <a:rPr lang="ru-RU" dirty="0" smtClean="0"/>
              <a:t>Буду рад ответить на ваши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вопросы</a:t>
            </a:r>
            <a:br>
              <a:rPr lang="ru-RU" dirty="0" smtClean="0"/>
            </a:br>
            <a:r>
              <a:rPr lang="en-US" dirty="0" smtClean="0"/>
              <a:t>???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План доклада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Постановка задачи</a:t>
            </a:r>
          </a:p>
          <a:p>
            <a:r>
              <a:rPr lang="ru-RU" sz="2800" dirty="0" smtClean="0"/>
              <a:t>Что такое БСБ?</a:t>
            </a:r>
          </a:p>
          <a:p>
            <a:r>
              <a:rPr lang="ru-RU" sz="2800" dirty="0" smtClean="0"/>
              <a:t>Тестовый контур</a:t>
            </a:r>
          </a:p>
          <a:p>
            <a:r>
              <a:rPr lang="ru-RU" sz="2800" dirty="0" smtClean="0"/>
              <a:t>Подготовка тестовых данных</a:t>
            </a:r>
          </a:p>
          <a:p>
            <a:r>
              <a:rPr lang="ru-RU" sz="2800" dirty="0" smtClean="0"/>
              <a:t>Сборка тестового контура через КСШ</a:t>
            </a:r>
          </a:p>
          <a:p>
            <a:r>
              <a:rPr lang="ru-RU" sz="2800" dirty="0" smtClean="0"/>
              <a:t>Особенности тестирования </a:t>
            </a:r>
            <a:r>
              <a:rPr lang="ru-RU" sz="2800" smtClean="0"/>
              <a:t>интеграции БСБ</a:t>
            </a:r>
            <a:endParaRPr lang="ru-RU" sz="2800" dirty="0" smtClean="0"/>
          </a:p>
          <a:p>
            <a:r>
              <a:rPr lang="ru-RU" sz="2800" dirty="0" smtClean="0"/>
              <a:t>Выводы</a:t>
            </a:r>
          </a:p>
          <a:p>
            <a:r>
              <a:rPr lang="ru-RU" sz="2800" dirty="0" smtClean="0"/>
              <a:t>Вопросы???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Постановка задачи	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Провести интеграционное тестирование </a:t>
            </a:r>
            <a:r>
              <a:rPr lang="ru-RU" sz="2800" dirty="0" err="1" smtClean="0"/>
              <a:t>биллинговой</a:t>
            </a:r>
            <a:r>
              <a:rPr lang="ru-RU" sz="2800" dirty="0" smtClean="0"/>
              <a:t> системы</a:t>
            </a:r>
          </a:p>
          <a:p>
            <a:r>
              <a:rPr lang="ru-RU" sz="2800" dirty="0" smtClean="0"/>
              <a:t>Провести регрессионное интеграционное тестирование </a:t>
            </a:r>
            <a:r>
              <a:rPr lang="ru-RU" sz="2800" dirty="0" err="1" smtClean="0"/>
              <a:t>биллинговой</a:t>
            </a:r>
            <a:r>
              <a:rPr lang="ru-RU" sz="2800" dirty="0" smtClean="0"/>
              <a:t> системы</a:t>
            </a:r>
          </a:p>
          <a:p>
            <a:endParaRPr lang="ru-RU" sz="2800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такое </a:t>
            </a:r>
            <a:r>
              <a:rPr lang="ru-RU" dirty="0" err="1" smtClean="0"/>
              <a:t>биллинговая</a:t>
            </a:r>
            <a:r>
              <a:rPr lang="ru-RU" dirty="0" smtClean="0"/>
              <a:t> система банка?	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АБС, обеспечивающая взаиморасчеты между поставщиками услуг и их клиентами</a:t>
            </a:r>
          </a:p>
          <a:p>
            <a:r>
              <a:rPr lang="ru-RU" sz="2800" dirty="0" smtClean="0"/>
              <a:t>От англ. </a:t>
            </a:r>
            <a:r>
              <a:rPr lang="en-US" sz="2800" dirty="0" smtClean="0"/>
              <a:t>Bill - </a:t>
            </a:r>
            <a:r>
              <a:rPr lang="ru-RU" sz="2800" dirty="0" smtClean="0"/>
              <a:t>счет</a:t>
            </a:r>
          </a:p>
          <a:p>
            <a:r>
              <a:rPr lang="ru-RU" sz="2800" dirty="0" smtClean="0"/>
              <a:t>Первые </a:t>
            </a:r>
            <a:r>
              <a:rPr lang="ru-RU" sz="2800" dirty="0" err="1" smtClean="0"/>
              <a:t>биллинговые</a:t>
            </a:r>
            <a:r>
              <a:rPr lang="ru-RU" sz="2800" dirty="0" smtClean="0"/>
              <a:t> системы появились в сфере телекоммуникационных услуг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Основные функции </a:t>
            </a:r>
            <a:r>
              <a:rPr lang="ru-RU" dirty="0" smtClean="0"/>
              <a:t>БСБ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Расчетные операции – выполнение платежей через смежные системы</a:t>
            </a:r>
          </a:p>
          <a:p>
            <a:r>
              <a:rPr lang="ru-RU" sz="2800" dirty="0" smtClean="0"/>
              <a:t>Информационное обслуживание – хранение данных по поставщикам</a:t>
            </a:r>
          </a:p>
          <a:p>
            <a:r>
              <a:rPr lang="ru-RU" sz="2800" dirty="0" smtClean="0"/>
              <a:t>Финансовое обслуживание – бухгалтерские проводки</a:t>
            </a:r>
          </a:p>
          <a:p>
            <a:endParaRPr lang="ru-RU" sz="2800" dirty="0" smtClean="0"/>
          </a:p>
          <a:p>
            <a:pPr>
              <a:buNone/>
            </a:pPr>
            <a:endParaRPr lang="ru-RU" sz="2800" dirty="0" smtClean="0"/>
          </a:p>
          <a:p>
            <a:endParaRPr lang="ru-RU" sz="2800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Тестовый </a:t>
            </a:r>
            <a:r>
              <a:rPr lang="ru-RU" dirty="0" smtClean="0"/>
              <a:t>контур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r>
              <a:rPr lang="ru-RU" sz="2800" dirty="0" smtClean="0"/>
              <a:t>В тестах участвуют, как минимум три системы:</a:t>
            </a:r>
          </a:p>
          <a:p>
            <a:r>
              <a:rPr lang="en-US" sz="2800" dirty="0" smtClean="0"/>
              <a:t>Front-office </a:t>
            </a:r>
            <a:r>
              <a:rPr lang="ru-RU" sz="2800" dirty="0" smtClean="0"/>
              <a:t>– для проведения платежей</a:t>
            </a:r>
          </a:p>
          <a:p>
            <a:r>
              <a:rPr lang="ru-RU" sz="2800" dirty="0" smtClean="0"/>
              <a:t>Собственно сам БСБ</a:t>
            </a:r>
          </a:p>
          <a:p>
            <a:r>
              <a:rPr lang="en-US" sz="2800" dirty="0" smtClean="0"/>
              <a:t>Back-office</a:t>
            </a:r>
            <a:r>
              <a:rPr lang="ru-RU" sz="2800" dirty="0" smtClean="0"/>
              <a:t> - бухгалтерия</a:t>
            </a:r>
          </a:p>
          <a:p>
            <a:pPr>
              <a:buNone/>
            </a:pPr>
            <a:r>
              <a:rPr lang="ru-RU" sz="2800" dirty="0" smtClean="0"/>
              <a:t>+ </a:t>
            </a:r>
            <a:r>
              <a:rPr lang="ru-RU" sz="2800" dirty="0" err="1" smtClean="0"/>
              <a:t>Процессинг</a:t>
            </a:r>
            <a:r>
              <a:rPr lang="ru-RU" sz="2800" dirty="0" smtClean="0"/>
              <a:t> банковских карт (опосредованно), Система </a:t>
            </a:r>
            <a:r>
              <a:rPr lang="ru-RU" sz="2800" dirty="0" err="1" smtClean="0"/>
              <a:t>автоплатежей</a:t>
            </a:r>
            <a:r>
              <a:rPr lang="ru-RU" sz="2800" dirty="0" smtClean="0"/>
              <a:t> и прочие системы</a:t>
            </a:r>
          </a:p>
          <a:p>
            <a:endParaRPr lang="ru-RU" sz="2800" dirty="0" smtClean="0"/>
          </a:p>
          <a:p>
            <a:pPr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Что нужно для подготовки тестового контура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endParaRPr lang="ru-RU" sz="2800" dirty="0" smtClean="0"/>
          </a:p>
          <a:p>
            <a:endParaRPr lang="ru-RU" sz="2800" dirty="0" smtClean="0"/>
          </a:p>
          <a:p>
            <a:pPr>
              <a:buNone/>
            </a:pPr>
            <a:endParaRPr lang="ru-RU" sz="2800" dirty="0" smtClean="0"/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Обновить тестовые стенды до </a:t>
            </a:r>
            <a:r>
              <a:rPr lang="ru-RU" sz="2800" dirty="0" smtClean="0">
                <a:latin typeface="+mn-lt"/>
                <a:ea typeface="+mn-ea"/>
              </a:rPr>
              <a:t>версий, которые планируется использовать в </a:t>
            </a:r>
            <a:r>
              <a:rPr lang="ru-RU" sz="2800" dirty="0" err="1" smtClean="0">
                <a:latin typeface="+mn-lt"/>
                <a:ea typeface="+mn-ea"/>
              </a:rPr>
              <a:t>проме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Настроить интеграцию со смежными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системами (фронт – адаптер – БД)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Проверить интеграцию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смежных систем с необходимыми для проведения платежей и прочих операций системами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Сборка тестового контура через КСШ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800" dirty="0" smtClean="0"/>
              <a:t>Настроены адаптеры</a:t>
            </a:r>
          </a:p>
          <a:p>
            <a:r>
              <a:rPr lang="ru-RU" sz="2800" dirty="0" smtClean="0"/>
              <a:t>Известна информация по подключению к КСШ</a:t>
            </a:r>
          </a:p>
          <a:p>
            <a:pPr>
              <a:buNone/>
            </a:pPr>
            <a:endParaRPr lang="ru-RU" sz="2800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000" y="3060000"/>
            <a:ext cx="794385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Подготовка тестовых данных для платежей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z="2800" dirty="0" smtClean="0"/>
          </a:p>
          <a:p>
            <a:endParaRPr lang="ru-RU" sz="2800" dirty="0" smtClean="0"/>
          </a:p>
          <a:p>
            <a:pPr>
              <a:buNone/>
            </a:pPr>
            <a:endParaRPr lang="ru-RU" sz="2800" dirty="0" smtClean="0"/>
          </a:p>
          <a:p>
            <a:endParaRPr lang="ru-RU" sz="2800" dirty="0" smtClean="0"/>
          </a:p>
          <a:p>
            <a:endParaRPr lang="ru-RU" dirty="0" smtClean="0"/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sz="2800" dirty="0" smtClean="0">
                <a:latin typeface="+mn-lt"/>
                <a:ea typeface="+mn-ea"/>
              </a:rPr>
              <a:t>В БСБ настроены услуги поставщиков (</a:t>
            </a:r>
            <a:r>
              <a:rPr lang="ru-RU" sz="2800" dirty="0" err="1" smtClean="0">
                <a:latin typeface="+mn-lt"/>
                <a:ea typeface="+mn-ea"/>
              </a:rPr>
              <a:t>онлайн</a:t>
            </a:r>
            <a:r>
              <a:rPr lang="ru-RU" sz="2800" dirty="0" smtClean="0">
                <a:latin typeface="+mn-lt"/>
                <a:ea typeface="+mn-ea"/>
              </a:rPr>
              <a:t> или </a:t>
            </a:r>
            <a:r>
              <a:rPr lang="ru-RU" sz="2800" dirty="0" err="1" smtClean="0">
                <a:latin typeface="+mn-lt"/>
                <a:ea typeface="+mn-ea"/>
              </a:rPr>
              <a:t>офлайн</a:t>
            </a:r>
            <a:r>
              <a:rPr lang="ru-RU" sz="2800" dirty="0" smtClean="0">
                <a:latin typeface="+mn-lt"/>
                <a:ea typeface="+mn-ea"/>
              </a:rPr>
              <a:t>)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sz="2800" noProof="0" dirty="0" smtClean="0">
                <a:latin typeface="+mn-lt"/>
                <a:ea typeface="+mn-ea"/>
              </a:rPr>
              <a:t>На банковских картах и вкладах есть деньги, прием наличных настроен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sz="2800" dirty="0" smtClean="0">
                <a:latin typeface="+mn-lt"/>
                <a:ea typeface="+mn-ea"/>
              </a:rPr>
              <a:t>Настроена выгрузка платежных документов 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sz="2800" dirty="0" smtClean="0">
                <a:latin typeface="+mn-lt"/>
                <a:ea typeface="+mn-ea"/>
              </a:rPr>
              <a:t>Настроена выгрузка реестров платежей для поставщиков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sz="2800" dirty="0" smtClean="0">
                <a:latin typeface="+mn-lt"/>
                <a:ea typeface="+mn-ea"/>
              </a:rPr>
              <a:t>Настроены задолженности по услугам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ru-RU" sz="2800" dirty="0" smtClean="0">
              <a:latin typeface="+mn-lt"/>
              <a:ea typeface="+mn-ea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12305</TotalTime>
  <Words>682</Words>
  <Application>Microsoft Office PowerPoint</Application>
  <PresentationFormat>Экран (4:3)</PresentationFormat>
  <Paragraphs>94</Paragraphs>
  <Slides>13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2_Office Theme</vt:lpstr>
      <vt:lpstr>Особенности интеграционного тестирования БСБ</vt:lpstr>
      <vt:lpstr>План доклада</vt:lpstr>
      <vt:lpstr>Постановка задачи </vt:lpstr>
      <vt:lpstr>Что такое биллинговая система банка? </vt:lpstr>
      <vt:lpstr>Основные функции БСБ</vt:lpstr>
      <vt:lpstr>Тестовый контур</vt:lpstr>
      <vt:lpstr>Что нужно для подготовки тестового контура</vt:lpstr>
      <vt:lpstr>Сборка тестового контура через КСШ</vt:lpstr>
      <vt:lpstr>Подготовка тестовых данных для платежей</vt:lpstr>
      <vt:lpstr>Особенности тестирования БСБ</vt:lpstr>
      <vt:lpstr>Особенности тестирования через КСШ</vt:lpstr>
      <vt:lpstr>Выводы</vt:lpstr>
      <vt:lpstr>Буду рад ответить на ваши вопросы ???</vt:lpstr>
    </vt:vector>
  </TitlesOfParts>
  <Company>УЦ Люксофт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User</cp:lastModifiedBy>
  <cp:revision>332</cp:revision>
  <dcterms:created xsi:type="dcterms:W3CDTF">2008-04-02T17:11:54Z</dcterms:created>
  <dcterms:modified xsi:type="dcterms:W3CDTF">2014-09-04T20:48:15Z</dcterms:modified>
</cp:coreProperties>
</file>