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42"/>
  </p:notesMasterIdLst>
  <p:handoutMasterIdLst>
    <p:handoutMasterId r:id="rId43"/>
  </p:handoutMasterIdLst>
  <p:sldIdLst>
    <p:sldId id="326" r:id="rId2"/>
    <p:sldId id="340" r:id="rId3"/>
    <p:sldId id="339" r:id="rId4"/>
    <p:sldId id="341" r:id="rId5"/>
    <p:sldId id="334" r:id="rId6"/>
    <p:sldId id="352" r:id="rId7"/>
    <p:sldId id="342" r:id="rId8"/>
    <p:sldId id="343" r:id="rId9"/>
    <p:sldId id="344" r:id="rId10"/>
    <p:sldId id="345" r:id="rId11"/>
    <p:sldId id="346" r:id="rId12"/>
    <p:sldId id="351" r:id="rId13"/>
    <p:sldId id="347" r:id="rId14"/>
    <p:sldId id="348" r:id="rId15"/>
    <p:sldId id="349" r:id="rId16"/>
    <p:sldId id="350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76" r:id="rId31"/>
    <p:sldId id="373" r:id="rId32"/>
    <p:sldId id="374" r:id="rId33"/>
    <p:sldId id="375" r:id="rId34"/>
    <p:sldId id="367" r:id="rId35"/>
    <p:sldId id="370" r:id="rId36"/>
    <p:sldId id="368" r:id="rId37"/>
    <p:sldId id="369" r:id="rId38"/>
    <p:sldId id="371" r:id="rId39"/>
    <p:sldId id="330" r:id="rId40"/>
    <p:sldId id="372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9">
          <p15:clr>
            <a:srgbClr val="A4A3A4"/>
          </p15:clr>
        </p15:guide>
        <p15:guide id="2" orient="horz" pos="2058">
          <p15:clr>
            <a:srgbClr val="A4A3A4"/>
          </p15:clr>
        </p15:guide>
        <p15:guide id="3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464646"/>
    <a:srgbClr val="EB6321"/>
    <a:srgbClr val="004374"/>
    <a:srgbClr val="B3B3B3"/>
    <a:srgbClr val="34AC2F"/>
    <a:srgbClr val="43CEF0"/>
    <a:srgbClr val="0785CB"/>
    <a:srgbClr val="DD232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8" autoAdjust="0"/>
    <p:restoredTop sz="88631" autoAdjust="0"/>
  </p:normalViewPr>
  <p:slideViewPr>
    <p:cSldViewPr snapToGrid="0">
      <p:cViewPr>
        <p:scale>
          <a:sx n="125" d="100"/>
          <a:sy n="125" d="100"/>
        </p:scale>
        <p:origin x="612" y="372"/>
      </p:cViewPr>
      <p:guideLst>
        <p:guide orient="horz" pos="3159"/>
        <p:guide orient="horz" pos="2058"/>
        <p:guide pos="25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58" y="462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7E874-A2C7-4264-BF52-C294D4220312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E62B-5810-4D36-AA56-10F9EDF2C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F1A1-5454-42F8-86DE-C3EBF1A9883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6E535-4F2C-4AB1-BE4B-A2F776818D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10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58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1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7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94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21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46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55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3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98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8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15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28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21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79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4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86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26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28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80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6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1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47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29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66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750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79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07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77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4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800" dirty="0" smtClean="0">
                <a:solidFill>
                  <a:schemeClr val="accent5"/>
                </a:solidFill>
              </a:rPr>
              <a:t>1 Сложности со сценариями, при которых изменяются аккаунты. Тесты сами должны возвращать базовое состояние.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chemeClr val="accent5"/>
                </a:solidFill>
              </a:rPr>
              <a:t>2 Не работает в случае частого восстановления базы из бэкапа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chemeClr val="accent5"/>
                </a:solidFill>
              </a:rPr>
              <a:t>3</a:t>
            </a:r>
            <a:r>
              <a:rPr lang="ru-RU" sz="1800" baseline="0" dirty="0" smtClean="0">
                <a:solidFill>
                  <a:schemeClr val="accent5"/>
                </a:solidFill>
              </a:rPr>
              <a:t> </a:t>
            </a:r>
            <a:r>
              <a:rPr lang="ru-RU" sz="1800" dirty="0" smtClean="0">
                <a:solidFill>
                  <a:schemeClr val="accent5"/>
                </a:solidFill>
              </a:rPr>
              <a:t>Очень трудоемко в случае необходимости большого количества аккаунтов с различными настройками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>
              <a:solidFill>
                <a:schemeClr val="accent5"/>
              </a:solidFill>
            </a:endParaRPr>
          </a:p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0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535-4F2C-4AB1-BE4B-A2F776818D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9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9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sz="1800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FA826-A7D1-E948-B660-F1E17E82DFE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1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1582" cy="5142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53140"/>
            <a:ext cx="7772400" cy="2704771"/>
          </a:xfrm>
        </p:spPr>
        <p:txBody>
          <a:bodyPr anchor="b">
            <a:noAutofit/>
          </a:bodyPr>
          <a:lstStyle>
            <a:lvl1pPr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91851"/>
            <a:ext cx="7747591" cy="71687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dins-logo-100x6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4" y="4536453"/>
            <a:ext cx="617370" cy="3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fld id="{DA1C3C50-860D-460F-9817-B9A23A408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48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pPr defTabSz="635261" eaLnBrk="0" hangingPunct="0"/>
            <a:fld id="{DA1C3C50-860D-460F-9817-B9A23A408366}" type="slidenum">
              <a:rPr lang="en-US" smtClean="0"/>
              <a:pPr defTabSz="635261" eaLnBrk="0" hangingPunct="0"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84176" y="1143000"/>
            <a:ext cx="8372474" cy="3595688"/>
            <a:chOff x="384176" y="1357313"/>
            <a:chExt cx="8372474" cy="4745036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384176" y="1358532"/>
              <a:ext cx="1985890" cy="4743817"/>
              <a:chOff x="384175" y="1358532"/>
              <a:chExt cx="2003425" cy="474381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84175" y="135853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4175" y="297769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84175" y="4619497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 userDrawn="1"/>
          </p:nvGrpSpPr>
          <p:grpSpPr>
            <a:xfrm>
              <a:off x="2513037" y="1357313"/>
              <a:ext cx="1985890" cy="4743817"/>
              <a:chOff x="384175" y="1358532"/>
              <a:chExt cx="2003425" cy="47438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84175" y="135853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4175" y="297769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84175" y="4619497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 userDrawn="1"/>
          </p:nvGrpSpPr>
          <p:grpSpPr>
            <a:xfrm>
              <a:off x="4641898" y="1357313"/>
              <a:ext cx="1985890" cy="4743817"/>
              <a:chOff x="384175" y="1358532"/>
              <a:chExt cx="2003425" cy="474381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84175" y="135853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84175" y="297769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84175" y="4619497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6770760" y="1357313"/>
              <a:ext cx="1985890" cy="4743817"/>
              <a:chOff x="384175" y="1358532"/>
              <a:chExt cx="2003425" cy="474381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84175" y="135853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84175" y="2977692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4175" y="4619497"/>
                <a:ext cx="2003425" cy="1482852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89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fld id="{DA1C3C50-860D-460F-9817-B9A23A408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7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pPr defTabSz="635261" eaLnBrk="0" hangingPunct="0"/>
            <a:fld id="{DA1C3C50-860D-460F-9817-B9A23A408366}" type="slidenum">
              <a:rPr lang="en-US" smtClean="0"/>
              <a:pPr defTabSz="635261" eaLnBrk="0" hangingPunct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pPr defTabSz="635261" eaLnBrk="0" hangingPunct="0"/>
            <a:fld id="{DA1C3C50-860D-460F-9817-B9A23A408366}" type="slidenum">
              <a:rPr lang="en-US" smtClean="0"/>
              <a:pPr defTabSz="635261" eaLnBrk="0" hangingPunct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7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" y="-1"/>
            <a:ext cx="9128360" cy="5142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53140"/>
            <a:ext cx="7772400" cy="2704771"/>
          </a:xfrm>
        </p:spPr>
        <p:txBody>
          <a:bodyPr anchor="b">
            <a:noAutofit/>
          </a:bodyPr>
          <a:lstStyle>
            <a:lvl1pPr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91851"/>
            <a:ext cx="7747591" cy="71687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dins-logo-100x6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4" y="4536453"/>
            <a:ext cx="617370" cy="3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" y="0"/>
            <a:ext cx="9146057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587" y="0"/>
            <a:ext cx="9144000" cy="20924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5244"/>
            <a:ext cx="7772400" cy="1158619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41223"/>
            <a:ext cx="7747591" cy="71687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dins-logo-100x6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4" y="4536453"/>
            <a:ext cx="617370" cy="3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587" y="0"/>
            <a:ext cx="9144000" cy="20924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75244"/>
            <a:ext cx="7772400" cy="1158619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41223"/>
            <a:ext cx="7747591" cy="71687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dins-logo-100x6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4" y="4536453"/>
            <a:ext cx="617370" cy="3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1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9" name="Rectangular Callout 8"/>
          <p:cNvSpPr/>
          <p:nvPr userDrawn="1"/>
        </p:nvSpPr>
        <p:spPr>
          <a:xfrm>
            <a:off x="1993291" y="1790194"/>
            <a:ext cx="5153346" cy="1311783"/>
          </a:xfrm>
          <a:prstGeom prst="wedgeRectCallout">
            <a:avLst>
              <a:gd name="adj1" fmla="val 33902"/>
              <a:gd name="adj2" fmla="val 66817"/>
            </a:avLst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4"/>
          <p:cNvSpPr txBox="1">
            <a:spLocks/>
          </p:cNvSpPr>
          <p:nvPr userDrawn="1"/>
        </p:nvSpPr>
        <p:spPr>
          <a:xfrm>
            <a:off x="1736804" y="1891577"/>
            <a:ext cx="5677177" cy="11237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Спасибо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dins-logo-100x60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4" y="4536453"/>
            <a:ext cx="617370" cy="3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fld id="{DA1C3C50-860D-460F-9817-B9A23A408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0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2251"/>
            <a:ext cx="4040188" cy="34423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52251"/>
            <a:ext cx="4041775" cy="34423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pPr defTabSz="635261" eaLnBrk="0" hangingPunct="0"/>
            <a:fld id="{DA1C3C50-860D-460F-9817-B9A23A408366}" type="slidenum">
              <a:rPr lang="en-US" smtClean="0"/>
              <a:pPr defTabSz="635261" eaLnBrk="0" hangingPunct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7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6574" y="1152251"/>
            <a:ext cx="6670228" cy="34423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pPr defTabSz="635261" eaLnBrk="0" hangingPunct="0"/>
            <a:fld id="{DA1C3C50-860D-460F-9817-B9A23A408366}" type="slidenum">
              <a:rPr lang="en-US" smtClean="0"/>
              <a:pPr defTabSz="635261" eaLnBrk="0" hangingPunct="0"/>
              <a:t>‹#›</a:t>
            </a:fld>
            <a:endParaRPr lang="en-US" dirty="0"/>
          </a:p>
        </p:txBody>
      </p:sp>
      <p:sp>
        <p:nvSpPr>
          <p:cNvPr id="5" name="ClipArt Placeholder 4"/>
          <p:cNvSpPr>
            <a:spLocks noGrp="1"/>
          </p:cNvSpPr>
          <p:nvPr>
            <p:ph type="clipArt" sz="quarter" idx="13" hasCustomPrompt="1"/>
          </p:nvPr>
        </p:nvSpPr>
        <p:spPr>
          <a:xfrm>
            <a:off x="545984" y="1150854"/>
            <a:ext cx="1152525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5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70455" y="1164549"/>
            <a:ext cx="1815520" cy="330048"/>
          </a:xfrm>
          <a:prstGeom prst="roundRect">
            <a:avLst>
              <a:gd name="adj" fmla="val 850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27000" dist="38100" dir="8100000" algn="tr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163634" y="1164549"/>
            <a:ext cx="6620250" cy="330048"/>
          </a:xfrm>
          <a:prstGeom prst="roundRect">
            <a:avLst>
              <a:gd name="adj" fmla="val 8509"/>
            </a:avLst>
          </a:prstGeom>
          <a:solidFill>
            <a:schemeClr val="accent1"/>
          </a:solidFill>
          <a:ln>
            <a:noFill/>
          </a:ln>
          <a:effectLst>
            <a:outerShdw blurRad="127000" dist="38100" dir="8100000" algn="tr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4634" y="4837042"/>
            <a:ext cx="490400" cy="273844"/>
          </a:xfrm>
          <a:prstGeom prst="rect">
            <a:avLst/>
          </a:prstGeom>
        </p:spPr>
        <p:txBody>
          <a:bodyPr/>
          <a:lstStyle/>
          <a:p>
            <a:fld id="{DA1C3C50-860D-460F-9817-B9A23A4083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400329" y="1183875"/>
            <a:ext cx="1563405" cy="288036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GOALS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2275213" y="1183875"/>
            <a:ext cx="6341035" cy="288036"/>
          </a:xfrm>
          <a:prstGeom prst="roundRect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rgbClr val="FFFAFA"/>
                </a:solidFill>
              </a:rPr>
              <a:t>INITIATIVES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6225" y="1654175"/>
            <a:ext cx="1812925" cy="305024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164063" y="1654175"/>
            <a:ext cx="6617519" cy="30749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634" y="205979"/>
            <a:ext cx="847995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634" y="1065335"/>
            <a:ext cx="8479954" cy="352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16334" y="4845903"/>
            <a:ext cx="63509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defTabSz="814388" eaLnBrk="0" hangingPunct="0"/>
            <a:fld id="{7CB3C94A-8810-6847-96FD-65E6E42DCEA5}" type="slidenum">
              <a:rPr lang="en-US" sz="90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‹#›</a:t>
            </a:fld>
            <a:r>
              <a:rPr lang="en-US" sz="900" dirty="0" smtClean="0">
                <a:solidFill>
                  <a:schemeClr val="bg2">
                    <a:lumMod val="75000"/>
                  </a:schemeClr>
                </a:solidFill>
                <a:cs typeface="Arial"/>
              </a:rPr>
              <a:t>   |    © 2015 RingCentral, Inc.  All rights reserved. </a:t>
            </a:r>
            <a:endParaRPr lang="en-US" sz="900" dirty="0">
              <a:solidFill>
                <a:schemeClr val="bg2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3" t="88306" r="4952" b="5749"/>
          <a:stretch/>
        </p:blipFill>
        <p:spPr>
          <a:xfrm>
            <a:off x="7428631" y="4822838"/>
            <a:ext cx="1434989" cy="249778"/>
          </a:xfrm>
          <a:prstGeom prst="rect">
            <a:avLst/>
          </a:prstGeom>
        </p:spPr>
      </p:pic>
      <p:pic>
        <p:nvPicPr>
          <p:cNvPr id="4" name="Picture 3" descr="dins-logo-100x60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69" y="4813233"/>
            <a:ext cx="514258" cy="30855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49" y="4813233"/>
            <a:ext cx="462616" cy="2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1" r:id="rId2"/>
    <p:sldLayoutId id="2147483702" r:id="rId3"/>
    <p:sldLayoutId id="2147483703" r:id="rId4"/>
    <p:sldLayoutId id="2147483704" r:id="rId5"/>
    <p:sldLayoutId id="2147483692" r:id="rId6"/>
    <p:sldLayoutId id="2147483694" r:id="rId7"/>
    <p:sldLayoutId id="2147483708" r:id="rId8"/>
    <p:sldLayoutId id="2147483707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464646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spcBef>
          <a:spcPct val="20000"/>
        </a:spcBef>
        <a:buClr>
          <a:schemeClr val="tx2"/>
        </a:buClr>
        <a:buSzPct val="80000"/>
        <a:buFont typeface="Lucida Grande"/>
        <a:buChar char="►"/>
        <a:defRPr sz="2600" kern="1200">
          <a:solidFill>
            <a:srgbClr val="363636"/>
          </a:solidFill>
          <a:latin typeface="+mn-lt"/>
          <a:ea typeface="+mn-ea"/>
          <a:cs typeface="+mn-cs"/>
        </a:defRPr>
      </a:lvl1pPr>
      <a:lvl2pPr marL="569913" indent="-225425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363636"/>
          </a:solidFill>
          <a:latin typeface="+mn-lt"/>
          <a:ea typeface="+mn-ea"/>
          <a:cs typeface="+mn-cs"/>
        </a:defRPr>
      </a:lvl2pPr>
      <a:lvl3pPr marL="855663" indent="-227013" algn="l" defTabSz="914400" rtl="0" eaLnBrk="1" latinLnBrk="0" hangingPunct="1">
        <a:spcBef>
          <a:spcPts val="600"/>
        </a:spcBef>
        <a:buFont typeface="Lucida Grande"/>
        <a:buChar char="-"/>
        <a:defRPr sz="1800" kern="1200">
          <a:solidFill>
            <a:srgbClr val="363636"/>
          </a:solidFill>
          <a:latin typeface="+mn-lt"/>
          <a:ea typeface="+mn-ea"/>
          <a:cs typeface="+mn-cs"/>
        </a:defRPr>
      </a:lvl3pPr>
      <a:lvl4pPr marL="1084263" indent="-168275" algn="l" defTabSz="914400" rtl="0" eaLnBrk="1" latinLnBrk="0" hangingPunct="1">
        <a:spcBef>
          <a:spcPts val="500"/>
        </a:spcBef>
        <a:buFont typeface="Arial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4pPr>
      <a:lvl5pPr marL="1316038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36363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Методы генерации тестовых аккаунтов в базе данных.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Акмаев Дмитрий. </a:t>
            </a:r>
            <a:endParaRPr lang="ru-RU" dirty="0"/>
          </a:p>
          <a:p>
            <a:r>
              <a:rPr lang="ru-RU" sz="1200" dirty="0" smtClean="0"/>
              <a:t>Санкт-Петербург. </a:t>
            </a:r>
            <a:r>
              <a:rPr lang="en-US" sz="1200" dirty="0" smtClean="0"/>
              <a:t>DINS</a:t>
            </a:r>
            <a:endParaRPr lang="en-US" sz="1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29438"/>
            <a:ext cx="9826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E:\SQALab\Мероприятия\SQA Days - 18\Логотип конференции\SQADays-18-Logo_300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5" y="145837"/>
            <a:ext cx="1830136" cy="11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Бэкап базы с созданными аккаунтами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Плюсы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Единоразвое создание </a:t>
            </a:r>
            <a:r>
              <a:rPr lang="ru-RU" dirty="0">
                <a:solidFill>
                  <a:schemeClr val="accent5"/>
                </a:solidFill>
              </a:rPr>
              <a:t>всех </a:t>
            </a:r>
            <a:r>
              <a:rPr lang="ru-RU" dirty="0" smtClean="0">
                <a:solidFill>
                  <a:schemeClr val="accent5"/>
                </a:solidFill>
              </a:rPr>
              <a:t>пользователей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Возможность легкого перехода на другое окружение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Можно восстановить базу если были «испорчены» тестами пользователи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Можно получать идентичное состояние перед запуском тестов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Бэкап базы с созданными аккаунтами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Объем базы должен быть небольшим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Состояние пользователей между тестами может быть разным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Частое изменение базы требует обновление бэкапа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Бэкап базы с созданными аккаунтами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Объем базы должен быть небольшим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Состояние пользователей между тестами может быть разным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Частое изменение базы требует обновление бэкапа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Копия с боевой базы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07" y="1065213"/>
            <a:ext cx="5422936" cy="3529012"/>
          </a:xfrm>
        </p:spPr>
      </p:pic>
    </p:spTree>
    <p:extLst>
      <p:ext uri="{BB962C8B-B14F-4D97-AF65-F5344CB8AC3E}">
        <p14:creationId xmlns:p14="http://schemas.microsoft.com/office/powerpoint/2010/main" val="3595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Копия с боевой базы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Плюсы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Тестирование на пользователях с реальными настройками</a:t>
            </a:r>
            <a:endParaRPr lang="ru-RU" dirty="0">
              <a:solidFill>
                <a:schemeClr val="accent5"/>
              </a:solidFill>
            </a:endParaRP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Не надо ничего создавать вручную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Большое разнообразие типов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Копия с боевой базы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Необходимо производить обезличивание информации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Нестабильное состояние пользователей. Могут меняться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Большой объем базы</a:t>
            </a:r>
          </a:p>
        </p:txBody>
      </p:sp>
    </p:spTree>
    <p:extLst>
      <p:ext uri="{BB962C8B-B14F-4D97-AF65-F5344CB8AC3E}">
        <p14:creationId xmlns:p14="http://schemas.microsoft.com/office/powerpoint/2010/main" val="2913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аккаунтов в базе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3" y="1121678"/>
            <a:ext cx="3471382" cy="3136791"/>
          </a:xfrm>
        </p:spPr>
      </p:pic>
    </p:spTree>
    <p:extLst>
      <p:ext uri="{BB962C8B-B14F-4D97-AF65-F5344CB8AC3E}">
        <p14:creationId xmlns:p14="http://schemas.microsoft.com/office/powerpoint/2010/main" val="23310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аккаунтов в базе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1" y="1065213"/>
            <a:ext cx="6509720" cy="3654580"/>
          </a:xfrm>
        </p:spPr>
      </p:pic>
    </p:spTree>
    <p:extLst>
      <p:ext uri="{BB962C8B-B14F-4D97-AF65-F5344CB8AC3E}">
        <p14:creationId xmlns:p14="http://schemas.microsoft.com/office/powerpoint/2010/main" val="23582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Генерация аккаунтов непосредственно в базе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/>
              <a:t>Плюсы</a:t>
            </a:r>
            <a:endParaRPr lang="ru-RU" dirty="0" smtClean="0"/>
          </a:p>
          <a:p>
            <a:pPr lvl="1"/>
            <a:r>
              <a:rPr lang="ru-RU" dirty="0">
                <a:solidFill>
                  <a:schemeClr val="accent5"/>
                </a:solidFill>
              </a:rPr>
              <a:t>Быстрое добавление аккаунтов </a:t>
            </a:r>
            <a:endParaRPr lang="ru-RU" dirty="0" smtClean="0">
              <a:solidFill>
                <a:schemeClr val="accent5"/>
              </a:solidFill>
            </a:endParaRPr>
          </a:p>
          <a:p>
            <a:pPr lvl="1"/>
            <a:r>
              <a:rPr lang="ru-RU" dirty="0">
                <a:solidFill>
                  <a:schemeClr val="accent5"/>
                </a:solidFill>
              </a:rPr>
              <a:t>Идентичность аккаунтов перед каждым тестовым запуском </a:t>
            </a:r>
            <a:endParaRPr lang="ru-RU" dirty="0" smtClean="0">
              <a:solidFill>
                <a:schemeClr val="accent5"/>
              </a:solidFill>
            </a:endParaRPr>
          </a:p>
          <a:p>
            <a:pPr lvl="1"/>
            <a:r>
              <a:rPr lang="ru-RU" dirty="0">
                <a:solidFill>
                  <a:schemeClr val="accent5"/>
                </a:solidFill>
              </a:rPr>
              <a:t>Возможность </a:t>
            </a:r>
            <a:r>
              <a:rPr lang="ru-RU" dirty="0" smtClean="0">
                <a:solidFill>
                  <a:schemeClr val="accent5"/>
                </a:solidFill>
              </a:rPr>
              <a:t>использования скриптов </a:t>
            </a:r>
            <a:r>
              <a:rPr lang="ru-RU" dirty="0">
                <a:solidFill>
                  <a:schemeClr val="accent5"/>
                </a:solidFill>
              </a:rPr>
              <a:t>создания </a:t>
            </a:r>
            <a:r>
              <a:rPr lang="ru-RU" dirty="0" smtClean="0">
                <a:solidFill>
                  <a:schemeClr val="accent5"/>
                </a:solidFill>
              </a:rPr>
              <a:t>пользователей нужной нам конфигурации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Генерация аккаунтов непосредственно в базе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889300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Скрипты могут оказаться очень сложными </a:t>
            </a:r>
            <a:endParaRPr lang="ru-RU" dirty="0" smtClean="0">
              <a:solidFill>
                <a:schemeClr val="accent5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27839" y="2146069"/>
            <a:ext cx="8598715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`customer` (`secure_key`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`lastname`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`firstname`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`email`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`passwd`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last_passwd_gen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id_gender`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`birthday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`newsletter`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newsletter_date_add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ip_registration_newsletter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optin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`website`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`company`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siret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`ape`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outstanding_allow_amount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show_public_prices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id_risk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max_payment_days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`active`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`deleted`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`note`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is_guest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id_shop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id_shop_group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id_default_group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id_lang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date_add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date_upd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'd8c8331f109f4c3946fd062ee9f3038d'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Пупкин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Вася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'vasya3@mail.ru'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'3626426342d1d9eeac5e91489129c2a2'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04:26:10'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'1991-5-11'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10:26:10'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'3'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10:26:10'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10:26:10'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DELETE FROM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customer_group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id_customer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 =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IGNORE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customer_group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 (`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id_customer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`)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'5'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'3'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IGNORE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customer_group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 (`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id_customer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`)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'5'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IGNORE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customer_group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 (`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id_customer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id_group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`)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'5'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`log` (`severity`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error_code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`message`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`object_id`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id_employee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object_type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date_add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date_upd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'Customer 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добавление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'5'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'Customer'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10:26:10'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10:26:10'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`address` (`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id_customer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id_manufacturer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id_supplier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id_warehouse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id_country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id_state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`alias`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`company`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`lastname`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`firstname`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vat_number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`address1`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`address2`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`postcode`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`city`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other`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`phone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phone_mobile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dni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`deleted`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date_add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date_upd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'5'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'177'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Дом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Частное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лицо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Пупкин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Вася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Бухарествская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улица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д.22 кв.13'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'192241'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Санкт-Петербург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'715-22-36'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'+7 905 225-56-45'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10:28:28'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10:28:28'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`log` (`severity`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error_code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`message`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`object_id`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id_employee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object_type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date_add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</a:t>
            </a:r>
            <a:r>
              <a:rPr kumimoji="0" lang="en-US" altLang="en-US" sz="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date_upd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`)</a:t>
            </a:r>
            <a:b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'Address </a:t>
            </a: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добавление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'5'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'1'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'Address'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10:28:28'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'2015-10-23 10:28:28'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Нет авторизации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6" descr="E:\SQALab\Мероприятия\SQA Days - 18\Логотип конференции\SQADays-18-Logo_300_tran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63" y="4537314"/>
            <a:ext cx="651258" cy="4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1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Генерация аккаунтов непосредственно в базе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Еще минусы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Не используются проверки бизнес логики. Аккаунты могут быть некорректными.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Скрипты чувствительны к </a:t>
            </a:r>
            <a:r>
              <a:rPr lang="ru-RU" dirty="0" smtClean="0">
                <a:solidFill>
                  <a:schemeClr val="accent5"/>
                </a:solidFill>
              </a:rPr>
              <a:t>изменению </a:t>
            </a:r>
            <a:r>
              <a:rPr lang="ru-RU" dirty="0">
                <a:solidFill>
                  <a:schemeClr val="accent5"/>
                </a:solidFill>
              </a:rPr>
              <a:t>структуры базы данных </a:t>
            </a:r>
            <a:endParaRPr lang="ru-RU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внешнего </a:t>
            </a:r>
            <a:r>
              <a:rPr lang="en-US" dirty="0"/>
              <a:t>API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48" y="1199039"/>
            <a:ext cx="6467126" cy="2664301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390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внешнего </a:t>
            </a:r>
            <a:r>
              <a:rPr lang="en-US" dirty="0"/>
              <a:t>API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82" y="1065213"/>
            <a:ext cx="6361531" cy="3655936"/>
          </a:xfrm>
        </p:spPr>
      </p:pic>
    </p:spTree>
    <p:extLst>
      <p:ext uri="{BB962C8B-B14F-4D97-AF65-F5344CB8AC3E}">
        <p14:creationId xmlns:p14="http://schemas.microsoft.com/office/powerpoint/2010/main" val="29245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внешнего </a:t>
            </a:r>
            <a:r>
              <a:rPr lang="en-US" dirty="0"/>
              <a:t>API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/>
              <a:t>Плюсы</a:t>
            </a:r>
            <a:endParaRPr lang="ru-RU" dirty="0" smtClean="0"/>
          </a:p>
          <a:p>
            <a:pPr lvl="1"/>
            <a:r>
              <a:rPr lang="ru-RU" dirty="0">
                <a:solidFill>
                  <a:schemeClr val="accent5"/>
                </a:solidFill>
              </a:rPr>
              <a:t>Аккаунты правильные (те же проверки  со стороны бэкенда</a:t>
            </a:r>
            <a:r>
              <a:rPr lang="ru-RU" dirty="0" smtClean="0">
                <a:solidFill>
                  <a:schemeClr val="accent5"/>
                </a:solidFill>
              </a:rPr>
              <a:t>)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Скрипты создания аккаунтов устойчивы к изменениям в </a:t>
            </a:r>
            <a:r>
              <a:rPr lang="ru-RU" dirty="0" smtClean="0">
                <a:solidFill>
                  <a:schemeClr val="accent5"/>
                </a:solidFill>
              </a:rPr>
              <a:t>бэкэнде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Более простая </a:t>
            </a:r>
            <a:r>
              <a:rPr lang="ru-RU" dirty="0" smtClean="0">
                <a:solidFill>
                  <a:schemeClr val="accent5"/>
                </a:solidFill>
              </a:rPr>
              <a:t>возможность создания </a:t>
            </a:r>
            <a:r>
              <a:rPr lang="ru-RU" dirty="0">
                <a:solidFill>
                  <a:schemeClr val="accent5"/>
                </a:solidFill>
              </a:rPr>
              <a:t> скриптов </a:t>
            </a:r>
            <a:r>
              <a:rPr lang="ru-RU" dirty="0" smtClean="0">
                <a:solidFill>
                  <a:schemeClr val="accent5"/>
                </a:solidFill>
              </a:rPr>
              <a:t>создания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внешнего </a:t>
            </a:r>
            <a:r>
              <a:rPr lang="en-US" dirty="0"/>
              <a:t>API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3154326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Нужно наличие такого </a:t>
            </a:r>
            <a:r>
              <a:rPr lang="en-US" dirty="0" smtClean="0">
                <a:solidFill>
                  <a:schemeClr val="accent5"/>
                </a:solidFill>
              </a:rPr>
              <a:t>API</a:t>
            </a:r>
            <a:endParaRPr lang="ru-RU" dirty="0" smtClean="0">
              <a:solidFill>
                <a:schemeClr val="accent5"/>
              </a:solidFill>
            </a:endParaRPr>
          </a:p>
          <a:p>
            <a:pPr lvl="1"/>
            <a:r>
              <a:rPr lang="ru-RU" dirty="0">
                <a:solidFill>
                  <a:schemeClr val="accent5"/>
                </a:solidFill>
              </a:rPr>
              <a:t>Медленнее, чем работа с </a:t>
            </a:r>
            <a:r>
              <a:rPr lang="ru-RU" dirty="0" smtClean="0">
                <a:solidFill>
                  <a:schemeClr val="accent5"/>
                </a:solidFill>
              </a:rPr>
              <a:t>базой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Меньше гибкости, по сравнения с базой </a:t>
            </a:r>
            <a:r>
              <a:rPr lang="ru-RU" dirty="0" smtClean="0">
                <a:solidFill>
                  <a:schemeClr val="accent5"/>
                </a:solidFill>
              </a:rPr>
              <a:t>данных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Необходимо создавать програмные обертки для  создания аккаунтов</a:t>
            </a:r>
            <a:endParaRPr lang="ru-RU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 внешнего </a:t>
            </a:r>
            <a:r>
              <a:rPr lang="en-US" dirty="0"/>
              <a:t>API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29" y="931178"/>
            <a:ext cx="4887823" cy="3258548"/>
          </a:xfrm>
        </p:spPr>
      </p:pic>
    </p:spTree>
    <p:extLst>
      <p:ext uri="{BB962C8B-B14F-4D97-AF65-F5344CB8AC3E}">
        <p14:creationId xmlns:p14="http://schemas.microsoft.com/office/powerpoint/2010/main" val="18319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внутреннего </a:t>
            </a:r>
            <a:r>
              <a:rPr lang="en-US" dirty="0"/>
              <a:t>API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2" y="1063229"/>
            <a:ext cx="2883898" cy="2844057"/>
          </a:xfrm>
        </p:spPr>
      </p:pic>
    </p:spTree>
    <p:extLst>
      <p:ext uri="{BB962C8B-B14F-4D97-AF65-F5344CB8AC3E}">
        <p14:creationId xmlns:p14="http://schemas.microsoft.com/office/powerpoint/2010/main" val="14552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внутреннего </a:t>
            </a:r>
            <a:r>
              <a:rPr lang="en-US" dirty="0"/>
              <a:t>API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47" y="1065212"/>
            <a:ext cx="6306366" cy="3624233"/>
          </a:xfrm>
        </p:spPr>
      </p:pic>
    </p:spTree>
    <p:extLst>
      <p:ext uri="{BB962C8B-B14F-4D97-AF65-F5344CB8AC3E}">
        <p14:creationId xmlns:p14="http://schemas.microsoft.com/office/powerpoint/2010/main" val="1850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внутреннего </a:t>
            </a:r>
            <a:r>
              <a:rPr lang="en-US" dirty="0"/>
              <a:t>API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/>
              <a:t>Плюсы</a:t>
            </a:r>
            <a:endParaRPr lang="ru-RU" dirty="0" smtClean="0"/>
          </a:p>
          <a:p>
            <a:pPr lvl="1"/>
            <a:r>
              <a:rPr lang="ru-RU" dirty="0">
                <a:solidFill>
                  <a:schemeClr val="accent5"/>
                </a:solidFill>
              </a:rPr>
              <a:t>Те же, что и у внешнего API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(проверки  на бэкенде, более устойчивы, проще сценарии).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Больше гибкости, чем у внешнего API </a:t>
            </a:r>
            <a:endParaRPr lang="ru-RU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внутреннего </a:t>
            </a:r>
            <a:r>
              <a:rPr lang="en-US" dirty="0"/>
              <a:t>API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3154326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Те же, что и у внешнего API (наличие, медленнее, гибкость, доп обертки</a:t>
            </a:r>
            <a:r>
              <a:rPr lang="ru-RU" dirty="0" smtClean="0">
                <a:solidFill>
                  <a:schemeClr val="accent5"/>
                </a:solidFill>
              </a:rPr>
              <a:t>)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Изменения </a:t>
            </a:r>
            <a:r>
              <a:rPr lang="en-US" dirty="0">
                <a:solidFill>
                  <a:schemeClr val="accent5"/>
                </a:solidFill>
              </a:rPr>
              <a:t>API </a:t>
            </a:r>
            <a:r>
              <a:rPr lang="ru-RU" dirty="0">
                <a:solidFill>
                  <a:schemeClr val="accent5"/>
                </a:solidFill>
              </a:rPr>
              <a:t>непредсказуемы </a:t>
            </a:r>
            <a:endParaRPr lang="ru-RU" dirty="0" smtClean="0">
              <a:solidFill>
                <a:schemeClr val="accent5"/>
              </a:solidFill>
            </a:endParaRPr>
          </a:p>
          <a:p>
            <a:pPr lvl="1"/>
            <a:r>
              <a:rPr lang="ru-RU" dirty="0">
                <a:solidFill>
                  <a:schemeClr val="accent5"/>
                </a:solidFill>
              </a:rPr>
              <a:t>Отсутствует </a:t>
            </a:r>
            <a:r>
              <a:rPr lang="ru-RU" dirty="0" smtClean="0">
                <a:solidFill>
                  <a:schemeClr val="accent5"/>
                </a:solidFill>
              </a:rPr>
              <a:t>документация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Меньше проверок на корректность</a:t>
            </a:r>
          </a:p>
        </p:txBody>
      </p:sp>
    </p:spTree>
    <p:extLst>
      <p:ext uri="{BB962C8B-B14F-4D97-AF65-F5344CB8AC3E}">
        <p14:creationId xmlns:p14="http://schemas.microsoft.com/office/powerpoint/2010/main" val="22437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 авторизации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Нет проблем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" y="920705"/>
            <a:ext cx="3610458" cy="34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 хочу </a:t>
            </a:r>
            <a:r>
              <a:rPr lang="ru-RU" dirty="0" smtClean="0"/>
              <a:t>ничего писать. </a:t>
            </a:r>
            <a:r>
              <a:rPr lang="ru-RU" dirty="0"/>
              <a:t>Дайте </a:t>
            </a:r>
            <a:r>
              <a:rPr lang="ru-RU" dirty="0" smtClean="0"/>
              <a:t>просто пользователя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16" y="1199760"/>
            <a:ext cx="2358390" cy="3091094"/>
          </a:xfrm>
        </p:spPr>
      </p:pic>
    </p:spTree>
    <p:extLst>
      <p:ext uri="{BB962C8B-B14F-4D97-AF65-F5344CB8AC3E}">
        <p14:creationId xmlns:p14="http://schemas.microsoft.com/office/powerpoint/2010/main" val="9801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со сценариями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3154326"/>
          </a:xfrm>
        </p:spPr>
        <p:txBody>
          <a:bodyPr>
            <a:normAutofit/>
          </a:bodyPr>
          <a:lstStyle/>
          <a:p>
            <a:r>
              <a:rPr lang="ru-RU" dirty="0" smtClean="0"/>
              <a:t>Что не так?</a:t>
            </a:r>
          </a:p>
          <a:p>
            <a:pPr lvl="1"/>
            <a:r>
              <a:rPr lang="ru-RU" dirty="0" smtClean="0"/>
              <a:t>Генерация дольше, чем сам тест</a:t>
            </a:r>
          </a:p>
          <a:p>
            <a:pPr lvl="1"/>
            <a:r>
              <a:rPr lang="ru-RU" dirty="0" smtClean="0"/>
              <a:t>Зачем генерить каждый раз, если ничего не меняю?</a:t>
            </a:r>
          </a:p>
          <a:p>
            <a:pPr lvl="1"/>
            <a:r>
              <a:rPr lang="ru-RU" dirty="0" smtClean="0"/>
              <a:t>Создание пользователя есть часть теста, а не предусловие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88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со сценариями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3154326"/>
          </a:xfrm>
        </p:spPr>
        <p:txBody>
          <a:bodyPr>
            <a:normAutofit/>
          </a:bodyPr>
          <a:lstStyle/>
          <a:p>
            <a:r>
              <a:rPr lang="ru-RU" dirty="0" smtClean="0"/>
              <a:t>Что делать?</a:t>
            </a:r>
          </a:p>
          <a:p>
            <a:pPr lvl="1"/>
            <a:r>
              <a:rPr lang="ru-RU" dirty="0" smtClean="0"/>
              <a:t>Отделить генерацию от теста</a:t>
            </a:r>
          </a:p>
          <a:p>
            <a:pPr lvl="1"/>
            <a:r>
              <a:rPr lang="ru-RU" dirty="0" smtClean="0"/>
              <a:t>Переиспользовать не изменяемых пользователей</a:t>
            </a:r>
          </a:p>
          <a:p>
            <a:pPr lvl="1"/>
            <a:r>
              <a:rPr lang="ru-RU" dirty="0" smtClean="0"/>
              <a:t>Дать сценариям имена и сделать предусловием тестов</a:t>
            </a:r>
          </a:p>
          <a:p>
            <a:pPr lvl="1"/>
            <a:r>
              <a:rPr lang="ru-RU" dirty="0" smtClean="0"/>
              <a:t>Создать запас готовых пользователей перед запуском тестов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87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со сценариями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3154326"/>
          </a:xfrm>
        </p:spPr>
        <p:txBody>
          <a:bodyPr>
            <a:normAutofit/>
          </a:bodyPr>
          <a:lstStyle/>
          <a:p>
            <a:r>
              <a:rPr lang="ru-RU" dirty="0" smtClean="0"/>
              <a:t>Варианты создания</a:t>
            </a:r>
            <a:r>
              <a:rPr lang="ru-RU" dirty="0" smtClean="0"/>
              <a:t>?</a:t>
            </a:r>
          </a:p>
          <a:p>
            <a:pPr lvl="1"/>
            <a:r>
              <a:rPr lang="ru-RU" dirty="0"/>
              <a:t>П</a:t>
            </a:r>
            <a:r>
              <a:rPr lang="ru-RU" dirty="0" smtClean="0"/>
              <a:t>ополнение</a:t>
            </a:r>
            <a:r>
              <a:rPr lang="en-US" dirty="0" smtClean="0"/>
              <a:t> – </a:t>
            </a:r>
            <a:r>
              <a:rPr lang="ru-RU" dirty="0" smtClean="0"/>
              <a:t>поддержка неизменного количества заданных сценариев</a:t>
            </a:r>
          </a:p>
          <a:p>
            <a:pPr lvl="1"/>
            <a:r>
              <a:rPr lang="ru-RU" dirty="0" smtClean="0"/>
              <a:t>Предоставление – генерить нужный сценарий по запросу, если нет готового прямо из теста</a:t>
            </a:r>
          </a:p>
          <a:p>
            <a:pPr lvl="1"/>
            <a:r>
              <a:rPr lang="ru-RU" dirty="0" smtClean="0"/>
              <a:t>Ручная генерация – генерация нужного сценария, нужного количества вручную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72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со сценариями.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7" y="872265"/>
            <a:ext cx="6568981" cy="3677405"/>
          </a:xfrm>
        </p:spPr>
      </p:pic>
    </p:spTree>
    <p:extLst>
      <p:ext uri="{BB962C8B-B14F-4D97-AF65-F5344CB8AC3E}">
        <p14:creationId xmlns:p14="http://schemas.microsoft.com/office/powerpoint/2010/main" val="3721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со сценариями.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3" y="855488"/>
            <a:ext cx="6274664" cy="3796406"/>
          </a:xfrm>
        </p:spPr>
      </p:pic>
    </p:spTree>
    <p:extLst>
      <p:ext uri="{BB962C8B-B14F-4D97-AF65-F5344CB8AC3E}">
        <p14:creationId xmlns:p14="http://schemas.microsoft.com/office/powerpoint/2010/main" val="1375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со </a:t>
            </a:r>
            <a:r>
              <a:rPr lang="ru-RU" dirty="0" smtClean="0"/>
              <a:t>сценариями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Плюсы для мануальных </a:t>
            </a:r>
            <a:r>
              <a:rPr lang="en-US" dirty="0">
                <a:solidFill>
                  <a:schemeClr val="accent5"/>
                </a:solidFill>
              </a:rPr>
              <a:t>QA</a:t>
            </a:r>
            <a:endParaRPr lang="ru-RU" dirty="0" smtClean="0"/>
          </a:p>
          <a:p>
            <a:pPr lvl="1"/>
            <a:r>
              <a:rPr lang="ru-RU" dirty="0">
                <a:solidFill>
                  <a:schemeClr val="accent5"/>
                </a:solidFill>
              </a:rPr>
              <a:t>Быстрое получение нужного аккаунта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В предусловии тест кейса </a:t>
            </a:r>
            <a:r>
              <a:rPr lang="ru-RU" dirty="0" smtClean="0">
                <a:solidFill>
                  <a:schemeClr val="accent5"/>
                </a:solidFill>
              </a:rPr>
              <a:t>можно добавить просто </a:t>
            </a:r>
            <a:r>
              <a:rPr lang="ru-RU" dirty="0">
                <a:solidFill>
                  <a:schemeClr val="accent5"/>
                </a:solidFill>
              </a:rPr>
              <a:t>имя сценария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Минимизация ошибок при воссоздании предварительных </a:t>
            </a:r>
            <a:r>
              <a:rPr lang="ru-RU" dirty="0" smtClean="0">
                <a:solidFill>
                  <a:schemeClr val="accent5"/>
                </a:solidFill>
              </a:rPr>
              <a:t>условий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со сценариями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3154326"/>
          </a:xfrm>
        </p:spPr>
        <p:txBody>
          <a:bodyPr>
            <a:normAutofit/>
          </a:bodyPr>
          <a:lstStyle/>
          <a:p>
            <a:r>
              <a:rPr lang="ru-RU" dirty="0"/>
              <a:t>Плюсы для а</a:t>
            </a:r>
            <a:r>
              <a:rPr lang="ru-RU" dirty="0" smtClean="0"/>
              <a:t>втоматизаторов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Предварительная генерация нужного количества аккаунтов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Идентичность условий проведения тестов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Сокращение времени </a:t>
            </a:r>
            <a:r>
              <a:rPr lang="ru-RU" dirty="0" smtClean="0">
                <a:solidFill>
                  <a:schemeClr val="accent5"/>
                </a:solidFill>
              </a:rPr>
              <a:t>прохождения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Упрощение тестов. 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со сценариями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6"/>
            <a:ext cx="8406387" cy="3154326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Дополнительная точка отказа</a:t>
            </a:r>
          </a:p>
          <a:p>
            <a:pPr lvl="1"/>
            <a:r>
              <a:rPr lang="ru-RU" dirty="0">
                <a:solidFill>
                  <a:schemeClr val="accent5"/>
                </a:solidFill>
              </a:rPr>
              <a:t>Необходимость поддержки </a:t>
            </a:r>
            <a:r>
              <a:rPr lang="ru-RU" dirty="0" smtClean="0">
                <a:solidFill>
                  <a:schemeClr val="accent5"/>
                </a:solidFill>
              </a:rPr>
              <a:t>генератора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E:\SQALab\Мероприятия\SQA Days - 18\Логотип конференции\SQADays-18-Logo_300_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63" y="4537314"/>
            <a:ext cx="651258" cy="4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Нужны пользователи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6" descr="E:\SQALab\Мероприятия\SQA Days - 18\Логотип конференции\SQADays-18-Logo_300_tran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63" y="4537314"/>
            <a:ext cx="651258" cy="4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85" y="300536"/>
            <a:ext cx="4242522" cy="42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</a:t>
            </a:r>
            <a:r>
              <a:rPr lang="ru-RU" dirty="0" smtClean="0"/>
              <a:t>вручную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07" y="1254936"/>
            <a:ext cx="3735217" cy="2680406"/>
          </a:xfrm>
        </p:spPr>
      </p:pic>
    </p:spTree>
    <p:extLst>
      <p:ext uri="{BB962C8B-B14F-4D97-AF65-F5344CB8AC3E}">
        <p14:creationId xmlns:p14="http://schemas.microsoft.com/office/powerpoint/2010/main" val="7954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</a:t>
            </a:r>
            <a:r>
              <a:rPr lang="ru-RU" dirty="0" smtClean="0"/>
              <a:t>вручную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43" y="1065212"/>
            <a:ext cx="5445548" cy="3638397"/>
          </a:xfrm>
        </p:spPr>
      </p:pic>
    </p:spTree>
    <p:extLst>
      <p:ext uri="{BB962C8B-B14F-4D97-AF65-F5344CB8AC3E}">
        <p14:creationId xmlns:p14="http://schemas.microsoft.com/office/powerpoint/2010/main" val="1919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аккаунтов вручную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Плюсы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Правильные пользователи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Тесты не тратят время на создание пользователя</a:t>
            </a:r>
            <a:endParaRPr lang="ru-RU" dirty="0">
              <a:solidFill>
                <a:schemeClr val="accent5"/>
              </a:solidFill>
            </a:endParaRPr>
          </a:p>
          <a:p>
            <a:pPr marL="344488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аккаунтов вручную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637" y="1065335"/>
            <a:ext cx="8406387" cy="3529291"/>
          </a:xfrm>
        </p:spPr>
        <p:txBody>
          <a:bodyPr>
            <a:normAutofit/>
          </a:bodyPr>
          <a:lstStyle/>
          <a:p>
            <a:r>
              <a:rPr lang="ru-RU" dirty="0" smtClean="0"/>
              <a:t>Минусы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Тесты </a:t>
            </a:r>
            <a:r>
              <a:rPr lang="ru-RU" dirty="0">
                <a:solidFill>
                  <a:schemeClr val="accent5"/>
                </a:solidFill>
              </a:rPr>
              <a:t>сами должны возвращать базовое </a:t>
            </a:r>
            <a:r>
              <a:rPr lang="ru-RU" dirty="0" smtClean="0">
                <a:solidFill>
                  <a:schemeClr val="accent5"/>
                </a:solidFill>
              </a:rPr>
              <a:t>состояние пользователя.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Нет гарантии идентичного состояния между тестами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Проблемы при переходе на другое тестовое окружение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Нельзя часто обновлять базу из бэкапа</a:t>
            </a:r>
          </a:p>
          <a:p>
            <a:pPr lvl="1"/>
            <a:r>
              <a:rPr lang="ru-RU" dirty="0" smtClean="0">
                <a:solidFill>
                  <a:schemeClr val="accent5"/>
                </a:solidFill>
              </a:rPr>
              <a:t>Количество пользоваателей небольшое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Бэкап базы с созданными аккаунтами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04" y="1065213"/>
            <a:ext cx="3789543" cy="3529012"/>
          </a:xfrm>
        </p:spPr>
      </p:pic>
    </p:spTree>
    <p:extLst>
      <p:ext uri="{BB962C8B-B14F-4D97-AF65-F5344CB8AC3E}">
        <p14:creationId xmlns:p14="http://schemas.microsoft.com/office/powerpoint/2010/main" val="39388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-PPT_template_16x9_v3.5">
  <a:themeElements>
    <a:clrScheme name="RingCentral 2">
      <a:dk1>
        <a:srgbClr val="6F6F6F"/>
      </a:dk1>
      <a:lt1>
        <a:srgbClr val="FFFFFF"/>
      </a:lt1>
      <a:dk2>
        <a:srgbClr val="0785CB"/>
      </a:dk2>
      <a:lt2>
        <a:srgbClr val="B3B3B3"/>
      </a:lt2>
      <a:accent1>
        <a:srgbClr val="F88700"/>
      </a:accent1>
      <a:accent2>
        <a:srgbClr val="34AC2F"/>
      </a:accent2>
      <a:accent3>
        <a:srgbClr val="43CEF0"/>
      </a:accent3>
      <a:accent4>
        <a:srgbClr val="FFFFFF"/>
      </a:accent4>
      <a:accent5>
        <a:srgbClr val="505050"/>
      </a:accent5>
      <a:accent6>
        <a:srgbClr val="EB6321"/>
      </a:accent6>
      <a:hlink>
        <a:srgbClr val="EB6321"/>
      </a:hlink>
      <a:folHlink>
        <a:srgbClr val="BE54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RC-PPT_template_16x9_v3.5.potx</Template>
  <TotalTime>28359</TotalTime>
  <Words>665</Words>
  <Application>Microsoft Office PowerPoint</Application>
  <PresentationFormat>On-screen Show (16:9)</PresentationFormat>
  <Paragraphs>163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MS PGothic</vt:lpstr>
      <vt:lpstr>Arial</vt:lpstr>
      <vt:lpstr>Calibri</vt:lpstr>
      <vt:lpstr>Courier New</vt:lpstr>
      <vt:lpstr>Lucida Grande</vt:lpstr>
      <vt:lpstr>RC-PPT_template_16x9_v3.5</vt:lpstr>
      <vt:lpstr>Методы генерации тестовых аккаунтов в базе данных.</vt:lpstr>
      <vt:lpstr>Нет авторизации</vt:lpstr>
      <vt:lpstr>Нет авторизации</vt:lpstr>
      <vt:lpstr>Нужны пользователи</vt:lpstr>
      <vt:lpstr>Создание вручную</vt:lpstr>
      <vt:lpstr>Создание вручную</vt:lpstr>
      <vt:lpstr>Создание аккаунтов вручную</vt:lpstr>
      <vt:lpstr>Создание аккаунтов вручную</vt:lpstr>
      <vt:lpstr>Бэкап базы с созданными аккаунтами</vt:lpstr>
      <vt:lpstr>Бэкап базы с созданными аккаунтами</vt:lpstr>
      <vt:lpstr>Бэкап базы с созданными аккаунтами</vt:lpstr>
      <vt:lpstr>Бэкап базы с созданными аккаунтами</vt:lpstr>
      <vt:lpstr>Копия с боевой базы </vt:lpstr>
      <vt:lpstr>Копия с боевой базы </vt:lpstr>
      <vt:lpstr>Копия с боевой базы </vt:lpstr>
      <vt:lpstr>Генерация аккаунтов в базе</vt:lpstr>
      <vt:lpstr>Генерация аккаунтов в базе</vt:lpstr>
      <vt:lpstr>Генерация аккаунтов непосредственно в базе</vt:lpstr>
      <vt:lpstr>Генерация аккаунтов непосредственно в базе</vt:lpstr>
      <vt:lpstr>Генерация аккаунтов непосредственно в базе</vt:lpstr>
      <vt:lpstr>Использование внешнего API</vt:lpstr>
      <vt:lpstr>Использование внешнего API</vt:lpstr>
      <vt:lpstr>Использование внешнего API</vt:lpstr>
      <vt:lpstr>Использование внешнего API</vt:lpstr>
      <vt:lpstr>Нет внешнего API</vt:lpstr>
      <vt:lpstr>Использование внутреннего API</vt:lpstr>
      <vt:lpstr>Использование внутреннего API</vt:lpstr>
      <vt:lpstr>Использование внутреннего API</vt:lpstr>
      <vt:lpstr>Использование внутреннего API</vt:lpstr>
      <vt:lpstr>Не хочу ничего писать. Дайте просто пользователя</vt:lpstr>
      <vt:lpstr>Схема со сценариями</vt:lpstr>
      <vt:lpstr>Схема со сценариями</vt:lpstr>
      <vt:lpstr>Схема со сценариями</vt:lpstr>
      <vt:lpstr>Схема со сценариями.</vt:lpstr>
      <vt:lpstr>Схема со сценариями.</vt:lpstr>
      <vt:lpstr>Схема со сценариями</vt:lpstr>
      <vt:lpstr>Схема со сценариями</vt:lpstr>
      <vt:lpstr>Схема со сценариями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</dc:creator>
  <cp:lastModifiedBy>Dmitry Akmaev</cp:lastModifiedBy>
  <cp:revision>1159</cp:revision>
  <cp:lastPrinted>2013-09-12T02:33:38Z</cp:lastPrinted>
  <dcterms:created xsi:type="dcterms:W3CDTF">2013-08-28T17:48:00Z</dcterms:created>
  <dcterms:modified xsi:type="dcterms:W3CDTF">2015-10-26T14:00:29Z</dcterms:modified>
</cp:coreProperties>
</file>