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820" r:id="rId1"/>
    <p:sldMasterId id="2147484043" r:id="rId2"/>
    <p:sldMasterId id="2147484056" r:id="rId3"/>
    <p:sldMasterId id="2147484335" r:id="rId4"/>
    <p:sldMasterId id="2147484348" r:id="rId5"/>
    <p:sldMasterId id="2147484361" r:id="rId6"/>
    <p:sldMasterId id="2147484506" r:id="rId7"/>
    <p:sldMasterId id="2147484632" r:id="rId8"/>
    <p:sldMasterId id="2147484802" r:id="rId9"/>
  </p:sldMasterIdLst>
  <p:notesMasterIdLst>
    <p:notesMasterId r:id="rId3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83" r:id="rId21"/>
    <p:sldId id="267" r:id="rId22"/>
    <p:sldId id="268" r:id="rId23"/>
    <p:sldId id="269" r:id="rId24"/>
    <p:sldId id="270" r:id="rId25"/>
    <p:sldId id="271" r:id="rId26"/>
    <p:sldId id="284" r:id="rId27"/>
    <p:sldId id="272" r:id="rId28"/>
    <p:sldId id="285" r:id="rId29"/>
    <p:sldId id="273" r:id="rId30"/>
    <p:sldId id="274" r:id="rId31"/>
    <p:sldId id="286" r:id="rId32"/>
    <p:sldId id="275" r:id="rId33"/>
    <p:sldId id="278" r:id="rId34"/>
    <p:sldId id="281" r:id="rId35"/>
    <p:sldId id="282" r:id="rId36"/>
    <p:sldId id="279" r:id="rId37"/>
    <p:sldId id="280" r:id="rId3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56395" autoAdjust="0"/>
  </p:normalViewPr>
  <p:slideViewPr>
    <p:cSldViewPr snapToGrid="0">
      <p:cViewPr varScale="1">
        <p:scale>
          <a:sx n="85" d="100"/>
          <a:sy n="85" d="100"/>
        </p:scale>
        <p:origin x="240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Привет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!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Меня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зовут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Люба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и я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работаю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компании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Lamoda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роли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QA. </a:t>
            </a:r>
            <a:endParaRPr sz="14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Более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чем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за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5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лет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поработала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еще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нескольких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компаниях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где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был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опыт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тестировании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retail’а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банковского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ПО.</a:t>
            </a:r>
            <a:endParaRPr sz="14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И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сегодня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я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вам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расскажу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о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некоторых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особенностях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процесса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по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ИТ,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которые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я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использую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могут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помочь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вам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организовать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этот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процесс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у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себя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лучше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качественней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0d2461f5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0d2461f5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Зачем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это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нужно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?</a:t>
            </a:r>
            <a:endParaRPr sz="1400" b="0" i="0" u="none" strike="noStrike" cap="none" dirty="0">
              <a:solidFill>
                <a:srgbClr val="242729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400" b="0" i="0" u="none" strike="noStrike" cap="none" dirty="0" smtClean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GB" sz="1400" b="0" i="0" u="none" strike="noStrike" cap="none" dirty="0" err="1" smtClean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Экономит</a:t>
            </a:r>
            <a:r>
              <a:rPr lang="en-GB" sz="1400" b="0" i="0" u="none" strike="noStrike" cap="none" dirty="0" smtClean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время</a:t>
            </a:r>
            <a:endParaRPr sz="1400" b="0" i="0" u="none" strike="noStrike" cap="none" dirty="0">
              <a:solidFill>
                <a:srgbClr val="242729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удобно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сразу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всем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видеть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одном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месте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четко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сформулированные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требования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проверки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ее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результата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по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каждому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сервису</a:t>
            </a:r>
            <a:endParaRPr sz="1400" b="0" i="0" u="none" strike="noStrike" cap="none" dirty="0">
              <a:solidFill>
                <a:srgbClr val="242729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Меньше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погружения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новыми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участниками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кто-то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недавно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присоединился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к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команде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еще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не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сильно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погружен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специфику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взаимодействия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сервисов</a:t>
            </a:r>
            <a:endParaRPr sz="1400" b="0" i="0" u="none" strike="noStrike" cap="none" dirty="0">
              <a:solidFill>
                <a:srgbClr val="242729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400" b="0" i="0" u="none" strike="noStrike" cap="none" dirty="0" smtClean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GB" sz="1400" b="0" i="0" u="none" strike="noStrike" cap="none" dirty="0" err="1" smtClean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Сохранение</a:t>
            </a:r>
            <a:r>
              <a:rPr lang="en-GB" sz="1400" b="0" i="0" u="none" strike="noStrike" cap="none" dirty="0" smtClean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истории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проверенных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обменов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между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сервисами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Можно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всегда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вернуться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спустя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время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посмотреть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, а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проверялили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ли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какой-то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кейс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между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определенными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сервисами</a:t>
            </a:r>
            <a:endParaRPr sz="1400" b="0" i="0" u="none" strike="noStrike" cap="none" dirty="0">
              <a:solidFill>
                <a:srgbClr val="242729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400" b="0" i="0" u="none" strike="noStrike" cap="none" dirty="0" smtClean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GB" sz="1400" b="0" i="0" u="none" strike="noStrike" cap="none" dirty="0" err="1" smtClean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Помогает</a:t>
            </a:r>
            <a:r>
              <a:rPr lang="en-GB" sz="1400" b="0" i="0" u="none" strike="noStrike" cap="none" dirty="0" smtClean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в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планировании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ресурсов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можно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заранее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увидеть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сколько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понадобится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времени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участия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в ИТ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тестировщика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от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каждого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сервиса</a:t>
            </a:r>
            <a:endParaRPr sz="1400" b="0" i="0" u="none" strike="noStrike" cap="none" dirty="0">
              <a:solidFill>
                <a:srgbClr val="242729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6fb40b3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46fb40b34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Также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я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использую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Four eyes review -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проверка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в 4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глаза</a:t>
            </a:r>
            <a:endParaRPr sz="1400" dirty="0">
              <a:solidFill>
                <a:srgbClr val="242729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Согласовываю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тестовые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интеграционные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артефакты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-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задачи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в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жире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,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сценарии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,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тест-планы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и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т.д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.</a:t>
            </a:r>
            <a:endParaRPr sz="1400" dirty="0">
              <a:solidFill>
                <a:srgbClr val="242729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Показываю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их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аналитику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и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тестировщикам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,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которые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примут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участие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в ИТ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со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стороны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своих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сервисов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.</a:t>
            </a:r>
            <a:endParaRPr sz="1400" dirty="0">
              <a:solidFill>
                <a:srgbClr val="242729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rgbClr val="242729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6fb40b3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46fb40b34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Также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я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использую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Four eyes review -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проверка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в 4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глаза</a:t>
            </a:r>
            <a:endParaRPr sz="1400" dirty="0">
              <a:solidFill>
                <a:srgbClr val="242729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Согласовываю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тестовые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интеграционные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артефакты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-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задачи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в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жире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,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сценарии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,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тест-планы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и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т.д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.</a:t>
            </a:r>
            <a:endParaRPr sz="1400" dirty="0">
              <a:solidFill>
                <a:srgbClr val="242729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Показываю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их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аналитику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и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тестировщикам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,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которые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примут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участие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в ИТ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со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стороны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своих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сервисов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.</a:t>
            </a:r>
            <a:endParaRPr sz="1400" dirty="0">
              <a:solidFill>
                <a:srgbClr val="242729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rgbClr val="242729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Почему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я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это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делаю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?</a:t>
            </a:r>
            <a:endParaRPr sz="1400" dirty="0">
              <a:solidFill>
                <a:srgbClr val="242729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dirty="0">
                <a:solidFill>
                  <a:srgbClr val="242729"/>
                </a:solidFill>
              </a:rPr>
              <a:t>1.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Чем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больше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людей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заглянули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в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сценарии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,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тем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меньше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вероятность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что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что-то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упущено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-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это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очевидно</a:t>
            </a:r>
            <a:endParaRPr sz="1400" dirty="0">
              <a:solidFill>
                <a:srgbClr val="242729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dirty="0">
                <a:solidFill>
                  <a:srgbClr val="242729"/>
                </a:solidFill>
              </a:rPr>
              <a:t>2.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Я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могу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многое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знать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о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своем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сервисе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,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но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о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нюансах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смежных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сервисов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,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которые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также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предстоит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проверить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-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нет</a:t>
            </a:r>
            <a:endParaRPr sz="1400" dirty="0">
              <a:solidFill>
                <a:srgbClr val="242729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dirty="0">
                <a:solidFill>
                  <a:srgbClr val="242729"/>
                </a:solidFill>
              </a:rPr>
              <a:t>3.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Пример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одного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из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случая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,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который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еще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раз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меня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убедил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,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что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согласовывать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интеграционные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артефакты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необходимо</a:t>
            </a:r>
            <a:endParaRPr sz="1400" dirty="0">
              <a:solidFill>
                <a:srgbClr val="242729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4238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6fb40b34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6fb40b34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Однажды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была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небольшая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доработка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в 3-х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сервисах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добавить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одно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новое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поле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Каждая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команда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завела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в JIRA в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своем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проекте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по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задаче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описанием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какое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поле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добавить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с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каким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типом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данных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примере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видно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что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во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всех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3-х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сервисах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были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разные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названия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c235092ac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c235092ac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 baseline="0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Еще </a:t>
            </a:r>
            <a:r>
              <a:rPr lang="ru-RU" sz="1400" b="0" i="0" u="none" strike="noStrike" cap="none" baseline="0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я использую в своей практике подход по отслеживанию событий в ходе ИТ.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 baseline="0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Под событиями подразумеваю проблемы, с которыми столкнулись в ходе тестирования 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400" b="0" i="0" u="none" strike="noStrike" cap="none" baseline="0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Организационные проблемы – коммуникации, сроки и т.д.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400" b="0" i="0" u="none" strike="noStrike" cap="none" baseline="0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Технические проблемы – настройки тестовых сред, например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400" b="0" i="0" u="none" strike="noStrike" cap="none" baseline="0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обнаружение особых дефектов</a:t>
            </a:r>
            <a:r>
              <a:rPr lang="en-GB" sz="1400" b="0" i="0" u="none" strike="noStrike" cap="none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, с </a:t>
            </a:r>
            <a:r>
              <a:rPr lang="en-GB" sz="1400" b="0" i="0" u="none" strike="noStrike" cap="none" dirty="0" err="1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которыми</a:t>
            </a:r>
            <a:r>
              <a:rPr lang="en-GB" sz="1400" b="0" i="0" u="none" strike="noStrike" cap="none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я </a:t>
            </a:r>
            <a:r>
              <a:rPr lang="en-GB" sz="1400" b="0" i="0" u="none" strike="noStrike" cap="none" dirty="0" err="1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считаю</a:t>
            </a:r>
            <a:r>
              <a:rPr lang="en-GB" sz="1400" b="0" i="0" u="none" strike="noStrike" cap="none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400" b="0" i="0" u="none" strike="noStrike" cap="none" dirty="0" err="1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что</a:t>
            </a:r>
            <a:r>
              <a:rPr lang="en-GB" sz="1400" b="0" i="0" u="none" strike="noStrike" cap="none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нужно</a:t>
            </a:r>
            <a:r>
              <a:rPr lang="en-GB" sz="1400" b="0" i="0" u="none" strike="noStrike" cap="none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поделиться</a:t>
            </a:r>
            <a:r>
              <a:rPr lang="en-GB" sz="1400" b="0" i="0" u="none" strike="noStrike" cap="none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со</a:t>
            </a:r>
            <a:r>
              <a:rPr lang="en-GB" sz="1400" b="0" i="0" u="none" strike="noStrike" cap="none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своими</a:t>
            </a:r>
            <a:r>
              <a:rPr lang="en-GB" sz="1400" b="0" i="0" u="none" strike="noStrike" cap="none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коллегами</a:t>
            </a:r>
            <a:endParaRPr lang="ru-RU" sz="1400" b="0" i="0" u="none" strike="noStrike" cap="none" baseline="0" dirty="0" smtClean="0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ru-RU" sz="1400" b="0" i="0" u="none" strike="noStrike" cap="none" baseline="0" dirty="0" smtClean="0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sz="1400" b="0" i="0" u="none" strike="noStrike" cap="none" baseline="0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И когда обнаруживаются такие события</a:t>
            </a:r>
            <a:r>
              <a:rPr lang="ru-RU" sz="1400" b="0" i="0" u="none" strike="noStrike" cap="none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, то </a:t>
            </a:r>
            <a:r>
              <a:rPr lang="ru-RU" sz="1400" b="0" i="0" u="none" strike="noStrike" cap="none" baseline="0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собираемся командой в одном месте, в одно время и обсуждаем проблемы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анализируем, что было сделано не так, предлагаем решения и фиксируем результаты на общей странице.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sz="1400" b="0" i="0" u="none" strike="noStrike" cap="none" baseline="0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Также, внедряя эту активность в разрезе ИТ, параллельно у всех участников прокачиваются навыки по формулированию своих мыслей – кратко и четко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400" b="0" i="0" u="none" strike="noStrike" cap="none" dirty="0" smtClean="0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sz="1400" b="0" i="0" u="none" strike="noStrike" cap="none" baseline="0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Называйте это как хотите – статус, митинг, ретроспектива - суть не меняется.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sz="1400" b="0" i="0" u="none" strike="noStrike" cap="none" baseline="0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Важно одно – динамично отслеживать статус и проводить оперативно какие-либо изменения в любое время, вне зависимости от спринтов.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sz="1400" b="0" i="0" u="none" strike="noStrike" cap="none" dirty="0" err="1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Чтобы</a:t>
            </a:r>
            <a:r>
              <a:rPr lang="en-GB" sz="1400" b="0" i="0" u="none" strike="noStrike" cap="none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перед</a:t>
            </a:r>
            <a:r>
              <a:rPr lang="en-GB" sz="1400" b="0" i="0" u="none" strike="noStrike" cap="none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началом</a:t>
            </a:r>
            <a:r>
              <a:rPr lang="en-GB" sz="1400" b="0" i="0" u="none" strike="noStrike" cap="none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очередного</a:t>
            </a:r>
            <a:r>
              <a:rPr lang="en-GB" sz="1400" b="0" i="0" u="none" strike="noStrike" cap="none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ИТ</a:t>
            </a:r>
            <a:r>
              <a:rPr lang="ru-RU" sz="1400" b="0" i="0" u="none" strike="noStrike" cap="none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или новой итерации по ИТ</a:t>
            </a:r>
            <a:r>
              <a:rPr lang="en-GB" sz="1400" b="0" i="0" u="none" strike="noStrike" cap="none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смотреть</a:t>
            </a:r>
            <a:r>
              <a:rPr lang="en-GB" sz="1400" b="0" i="0" u="none" strike="noStrike" cap="none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на особые кейсы</a:t>
            </a:r>
            <a:r>
              <a:rPr lang="en-GB" sz="1400" b="0" i="0" u="none" strike="noStrike" cap="none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прошлых интеграционных испытаний</a:t>
            </a:r>
            <a:r>
              <a:rPr lang="en-GB" sz="1400" b="0" i="0" u="none" strike="noStrike" cap="none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400" b="0" i="0" u="none" strike="noStrike" cap="none" dirty="0" err="1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все</a:t>
            </a:r>
            <a:r>
              <a:rPr lang="en-GB" sz="1400" b="0" i="0" u="none" strike="noStrike" cap="none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необходимое</a:t>
            </a:r>
            <a:r>
              <a:rPr lang="en-GB" sz="1400" b="0" i="0" u="none" strike="noStrike" cap="none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принимать</a:t>
            </a:r>
            <a:r>
              <a:rPr lang="en-GB" sz="1400" b="0" i="0" u="none" strike="noStrike" cap="none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во</a:t>
            </a:r>
            <a:r>
              <a:rPr lang="en-GB" sz="1400" b="0" i="0" u="none" strike="noStrike" cap="none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внимание</a:t>
            </a:r>
            <a:r>
              <a:rPr lang="en-GB" sz="1400" b="0" i="0" u="none" strike="noStrike" cap="none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GB" sz="1400" b="0" i="0" u="none" strike="noStrike" cap="none" dirty="0" err="1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не</a:t>
            </a:r>
            <a:r>
              <a:rPr lang="en-GB" sz="1400" b="0" i="0" u="none" strike="noStrike" cap="none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наступать</a:t>
            </a:r>
            <a:r>
              <a:rPr lang="en-GB" sz="1400" b="0" i="0" u="none" strike="noStrike" cap="none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GB" sz="1400" b="0" i="0" u="none" strike="noStrike" cap="none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те</a:t>
            </a:r>
            <a:r>
              <a:rPr lang="en-GB" sz="1400" b="0" i="0" u="none" strike="noStrike" cap="none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же</a:t>
            </a:r>
            <a:r>
              <a:rPr lang="en-GB" sz="1400" b="0" i="0" u="none" strike="noStrike" cap="none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грабли</a:t>
            </a:r>
            <a:r>
              <a:rPr lang="en-GB" sz="1400" b="0" i="0" u="none" strike="noStrike" cap="none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lang="ru-RU" sz="1400" b="0" i="0" u="none" strike="noStrike" cap="none" dirty="0" smtClean="0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ru-RU" sz="1400" b="0" i="0" u="none" strike="noStrike" cap="none" dirty="0" smtClean="0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sz="1400" b="0" i="0" u="none" strike="noStrike" cap="none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Давайте далее рассмотрим</a:t>
            </a:r>
            <a:r>
              <a:rPr lang="ru-RU" sz="1400" b="0" i="0" u="none" strike="noStrike" cap="none" baseline="0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интересные случаи из </a:t>
            </a:r>
            <a:r>
              <a:rPr lang="ru-RU" sz="1400" b="0" i="0" u="none" strike="noStrike" cap="none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моей практики, натолкнувшись на которые сделала определенные</a:t>
            </a:r>
            <a:r>
              <a:rPr lang="ru-RU" sz="1400" b="0" i="0" u="none" strike="noStrike" cap="none" baseline="0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выводы для себя и хочу с радостью с вами ими поделиться.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ru-RU" sz="1400" b="0" i="0" u="none" strike="noStrike" cap="none" dirty="0" smtClean="0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ru-RU" sz="1400" b="0" i="0" u="none" strike="noStrike" cap="none" baseline="0" dirty="0" smtClean="0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ru-RU" sz="1400" b="0" i="0" u="none" strike="noStrike" cap="none" baseline="0" dirty="0" smtClean="0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ru-RU" sz="1400" b="0" i="0" u="none" strike="noStrike" cap="none" baseline="0" dirty="0" smtClean="0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400" b="0" i="0" u="none" strike="noStrike" cap="none" dirty="0" smtClean="0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400" b="0" i="0" u="none" strike="noStrike" cap="none" dirty="0" smtClean="0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000" dirty="0"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5e7fa38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5e7fa382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Кейс № 1.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400" b="0" i="0" u="none" strike="noStrike" cap="none" dirty="0" smtClean="0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Дано: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400" b="0" i="0" u="none" strike="noStrike" cap="none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3 сервиса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400" b="0" i="0" u="none" strike="noStrike" cap="none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2 интеграционных обмена</a:t>
            </a:r>
            <a:r>
              <a:rPr lang="en-GB" sz="1400" b="0" i="0" u="none" strike="noStrike" cap="none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1400" b="0" i="0" u="none" strike="noStrike" cap="none" dirty="0" err="1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синхронный</a:t>
            </a:r>
            <a:r>
              <a:rPr lang="en-GB" sz="1400" b="0" i="0" u="none" strike="noStrike" cap="none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GB" sz="1400" b="0" i="0" u="none" strike="noStrike" cap="none" dirty="0" err="1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асинхронный</a:t>
            </a:r>
            <a:endParaRPr lang="ru-RU" sz="1400" b="0" i="0" u="none" strike="noStrike" cap="none" dirty="0" smtClean="0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r>
              <a:rPr lang="ru-RU" sz="1400" b="0" i="0" u="none" strike="noStrike" cap="none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Обмены должны выполняться по порядку - сначала 1-ый, потом 2-ой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d6755cd76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d6755cd76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</a:pPr>
            <a:r>
              <a:rPr lang="en-GB" sz="1400" b="0" i="0" u="none" strike="noStrike" cap="none" dirty="0" err="1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Была</a:t>
            </a:r>
            <a:r>
              <a:rPr lang="en-GB" sz="1400" b="0" i="0" u="none" strike="noStrike" cap="none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сделана</a:t>
            </a:r>
            <a:r>
              <a:rPr lang="en-GB" sz="1400" b="0" i="0" u="none" strike="noStrike" cap="none" dirty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доработка</a:t>
            </a:r>
            <a:r>
              <a:rPr lang="en-GB" sz="1400" b="0" i="0" u="none" strike="noStrike" cap="none" dirty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о </a:t>
            </a:r>
            <a:r>
              <a:rPr lang="en-GB" sz="1400" b="0" i="0" u="none" strike="noStrike" cap="none" dirty="0" err="1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передаче</a:t>
            </a:r>
            <a:r>
              <a:rPr lang="en-GB" sz="1400" b="0" i="0" u="none" strike="noStrike" cap="none" dirty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нового</a:t>
            </a:r>
            <a:r>
              <a:rPr lang="en-GB" sz="1400" b="0" i="0" u="none" strike="noStrike" cap="none" dirty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поля</a:t>
            </a:r>
            <a:r>
              <a:rPr lang="en-GB" sz="1400" b="0" i="0" u="none" strike="noStrike" cap="none" dirty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newId</a:t>
            </a:r>
            <a:r>
              <a:rPr lang="en-GB" sz="1400" b="0" i="0" u="none" strike="noStrike" cap="none" dirty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GB" sz="1400" b="0" i="0" u="none" strike="noStrike" cap="none" dirty="0" err="1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обменах</a:t>
            </a:r>
            <a:r>
              <a:rPr lang="en-GB" sz="1400" b="0" i="0" u="none" strike="noStrike" cap="none" dirty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между</a:t>
            </a:r>
            <a:r>
              <a:rPr lang="en-GB" sz="1400" b="0" i="0" u="none" strike="noStrike" cap="none" dirty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всеми</a:t>
            </a:r>
            <a:r>
              <a:rPr lang="en-GB" sz="1400" b="0" i="0" u="none" strike="noStrike" cap="none" dirty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сервисами</a:t>
            </a:r>
            <a:r>
              <a:rPr lang="en-GB" sz="1400" b="0" i="0" u="none" strike="noStrike" cap="none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lang="ru-RU" sz="1400" b="0" i="0" u="none" strike="noStrike" cap="none" dirty="0" smtClean="0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</a:pPr>
            <a:endParaRPr lang="ru-RU" sz="1400" b="0" i="0" u="none" strike="noStrike" cap="none" dirty="0" smtClean="0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</a:pPr>
            <a:r>
              <a:rPr lang="ru-RU" sz="1400" b="0" i="0" u="none" strike="noStrike" cap="none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На выходе получаем: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400" b="0" i="0" u="none" strike="noStrike" cap="none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Сервис </a:t>
            </a:r>
            <a:r>
              <a:rPr lang="en-GB" sz="1400" b="0" i="0" u="none" strike="noStrike" cap="none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3 </a:t>
            </a:r>
            <a:r>
              <a:rPr lang="en-GB" sz="1400" b="0" i="0" u="none" strike="noStrike" cap="none" dirty="0" err="1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от</a:t>
            </a:r>
            <a:r>
              <a:rPr lang="en-GB" sz="1400" b="0" i="0" u="none" strike="noStrike" cap="none" dirty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сервиса</a:t>
            </a:r>
            <a:r>
              <a:rPr lang="en-GB" sz="1400" b="0" i="0" u="none" strike="noStrike" cap="none" dirty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2 </a:t>
            </a:r>
            <a:r>
              <a:rPr lang="ru-RU" sz="1400" b="0" i="0" u="none" strike="noStrike" cap="none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получает обмен</a:t>
            </a:r>
            <a:r>
              <a:rPr lang="en-GB" sz="1400" b="0" i="0" u="none" strike="noStrike" cap="none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и </a:t>
            </a:r>
            <a:r>
              <a:rPr lang="ru-RU" sz="1400" b="0" i="0" u="none" strike="noStrike" cap="none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сохраняет</a:t>
            </a:r>
            <a:r>
              <a:rPr lang="en-GB" sz="1400" b="0" i="0" u="none" strike="noStrike" cap="none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себе</a:t>
            </a:r>
            <a:r>
              <a:rPr lang="en-GB" sz="1400" b="0" i="0" u="none" strike="noStrike" cap="none" dirty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данные</a:t>
            </a:r>
            <a:r>
              <a:rPr lang="en-GB" sz="1400" b="0" i="0" u="none" strike="noStrike" cap="none" dirty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этому</a:t>
            </a:r>
            <a:r>
              <a:rPr lang="en-GB" sz="1400" b="0" i="0" u="none" strike="noStrike" cap="none" dirty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новому</a:t>
            </a:r>
            <a:r>
              <a:rPr lang="en-GB" sz="1400" b="0" i="0" u="none" strike="noStrike" cap="none" dirty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айди</a:t>
            </a:r>
            <a:r>
              <a:rPr lang="en-GB" sz="1400" b="0" i="0" u="none" strike="noStrike" cap="none" dirty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3 </a:t>
            </a:r>
            <a:r>
              <a:rPr lang="en-GB" sz="1400" b="0" i="0" u="none" strike="noStrike" cap="none" dirty="0" err="1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сервису</a:t>
            </a:r>
            <a:r>
              <a:rPr lang="en-GB" sz="1400" b="0" i="0" u="none" strike="noStrike" cap="none" dirty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необходимо</a:t>
            </a:r>
            <a:r>
              <a:rPr lang="en-GB" sz="1400" b="0" i="0" u="none" strike="noStrike" cap="none" dirty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заранее</a:t>
            </a:r>
            <a:r>
              <a:rPr lang="en-GB" sz="1400" b="0" i="0" u="none" strike="noStrike" cap="none" dirty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знать</a:t>
            </a:r>
            <a:r>
              <a:rPr lang="en-GB" sz="1400" b="0" i="0" u="none" strike="noStrike" cap="none" dirty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о </a:t>
            </a:r>
            <a:r>
              <a:rPr lang="en-GB" sz="1400" b="0" i="0" u="none" strike="noStrike" cap="none" dirty="0" err="1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значении</a:t>
            </a:r>
            <a:r>
              <a:rPr lang="en-GB" sz="1400" b="0" i="0" u="none" strike="noStrike" cap="none" dirty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нового</a:t>
            </a:r>
            <a:r>
              <a:rPr lang="en-GB" sz="1400" b="0" i="0" u="none" strike="noStrike" cap="none" dirty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поля</a:t>
            </a:r>
            <a:r>
              <a:rPr lang="en-GB" sz="1400" b="0" i="0" u="none" strike="noStrike" cap="none" dirty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GB" sz="1400" b="0" i="0" u="none" strike="noStrike" cap="none" dirty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корректной</a:t>
            </a:r>
            <a:r>
              <a:rPr lang="en-GB" sz="1400" b="0" i="0" u="none" strike="noStrike" cap="none" dirty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обработки</a:t>
            </a:r>
            <a:r>
              <a:rPr lang="en-GB" sz="1400" b="0" i="0" u="none" strike="noStrike" cap="none" dirty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запроса</a:t>
            </a:r>
            <a:r>
              <a:rPr lang="en-GB" sz="1400" b="0" i="0" u="none" strike="noStrike" cap="none" dirty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от</a:t>
            </a:r>
            <a:r>
              <a:rPr lang="en-GB" sz="1400" b="0" i="0" u="none" strike="noStrike" cap="none" dirty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1 </a:t>
            </a:r>
            <a:r>
              <a:rPr lang="en-GB" sz="1400" b="0" i="0" u="none" strike="noStrike" cap="none" dirty="0" err="1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сервиса</a:t>
            </a:r>
            <a:r>
              <a:rPr lang="en-GB" sz="1400" b="0" i="0" u="none" strike="noStrike" cap="none" dirty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 dirty="0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5e7fa382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5e7fa382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400" b="0" i="0" u="none" strike="noStrike" cap="none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При тестировании произошло </a:t>
            </a:r>
            <a:r>
              <a:rPr lang="en-GB" sz="1400" b="0" i="0" u="none" strike="noStrike" cap="none" dirty="0" err="1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следующее</a:t>
            </a:r>
            <a:r>
              <a:rPr lang="en-GB" sz="1400" b="0" i="0" u="none" strike="noStrike" cap="none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 dirty="0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400" b="0" i="0" u="none" strike="noStrike" cap="none" dirty="0" err="1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Сервис</a:t>
            </a:r>
            <a:r>
              <a:rPr lang="en-GB" sz="1400" b="0" i="0" u="none" strike="noStrike" cap="none" dirty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2 </a:t>
            </a:r>
            <a:r>
              <a:rPr lang="en-GB" sz="1400" b="0" i="0" u="none" strike="noStrike" cap="none" dirty="0" err="1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затормозил</a:t>
            </a:r>
            <a:r>
              <a:rPr lang="en-GB" sz="1400" b="0" i="0" u="none" strike="noStrike" cap="none" dirty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и 1-ой </a:t>
            </a:r>
            <a:r>
              <a:rPr lang="en-GB" sz="1400" b="0" i="0" u="none" strike="noStrike" cap="none" dirty="0" err="1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обмен</a:t>
            </a:r>
            <a:r>
              <a:rPr lang="en-GB" sz="1400" b="0" i="0" u="none" strike="noStrike" cap="none" dirty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выполнился</a:t>
            </a:r>
            <a:r>
              <a:rPr lang="en-GB" sz="1400" b="0" i="0" u="none" strike="noStrike" cap="none" dirty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после</a:t>
            </a:r>
            <a:r>
              <a:rPr lang="en-GB" sz="1400" b="0" i="0" u="none" strike="noStrike" cap="none" dirty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2-го.</a:t>
            </a:r>
            <a:endParaRPr sz="1400" b="0" i="0" u="none" strike="noStrike" cap="none" dirty="0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400" b="0" i="0" u="none" strike="noStrike" cap="none" dirty="0" err="1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Из-за</a:t>
            </a:r>
            <a:r>
              <a:rPr lang="en-GB" sz="1400" b="0" i="0" u="none" strike="noStrike" cap="none" dirty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этого</a:t>
            </a:r>
            <a:r>
              <a:rPr lang="en-GB" sz="1400" b="0" i="0" u="none" strike="noStrike" cap="none" dirty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данные</a:t>
            </a:r>
            <a:r>
              <a:rPr lang="en-GB" sz="1400" b="0" i="0" u="none" strike="noStrike" cap="none" dirty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GB" sz="1400" b="0" i="0" u="none" strike="noStrike" cap="none" dirty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3-его </a:t>
            </a:r>
            <a:r>
              <a:rPr lang="en-GB" sz="1400" b="0" i="0" u="none" strike="noStrike" cap="none" dirty="0" err="1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сервиса</a:t>
            </a:r>
            <a:r>
              <a:rPr lang="en-GB" sz="1400" b="0" i="0" u="none" strike="noStrike" cap="none" dirty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дошли</a:t>
            </a:r>
            <a:r>
              <a:rPr lang="en-GB" sz="1400" b="0" i="0" u="none" strike="noStrike" cap="none" dirty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400" b="0" i="0" u="none" strike="noStrike" cap="none" dirty="0" err="1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но</a:t>
            </a:r>
            <a:r>
              <a:rPr lang="en-GB" sz="1400" b="0" i="0" u="none" strike="noStrike" cap="none" dirty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обработать</a:t>
            </a:r>
            <a:r>
              <a:rPr lang="en-GB" sz="1400" b="0" i="0" u="none" strike="noStrike" cap="none" dirty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их</a:t>
            </a:r>
            <a:r>
              <a:rPr lang="en-GB" sz="1400" b="0" i="0" u="none" strike="noStrike" cap="none" dirty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он</a:t>
            </a:r>
            <a:r>
              <a:rPr lang="en-GB" sz="1400" b="0" i="0" u="none" strike="noStrike" cap="none" dirty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не</a:t>
            </a:r>
            <a:r>
              <a:rPr lang="en-GB" sz="1400" b="0" i="0" u="none" strike="noStrike" cap="none" dirty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смог</a:t>
            </a:r>
            <a:r>
              <a:rPr lang="en-GB" sz="1400" b="0" i="0" u="none" strike="noStrike" cap="none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lang="ru-RU" sz="1400" b="0" i="0" u="none" strike="noStrike" cap="none" dirty="0" smtClean="0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ru-RU" sz="1400" b="0" i="0" u="none" strike="noStrike" cap="none" dirty="0" smtClean="0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400" b="0" i="0" u="none" strike="noStrike" cap="none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Казалось бы, смотря на схему,</a:t>
            </a:r>
            <a:r>
              <a:rPr lang="ru-RU" sz="1400" b="0" i="0" u="none" strike="noStrike" cap="none" baseline="0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становится очевидно, что такой кейс нужно проверить на ИТ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400" b="0" i="0" u="none" strike="noStrike" cap="none" baseline="0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Но к</a:t>
            </a:r>
            <a:r>
              <a:rPr lang="ru-RU" sz="1400" b="0" i="0" u="none" strike="noStrike" cap="none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огда</a:t>
            </a:r>
            <a:r>
              <a:rPr lang="ru-RU" sz="1400" b="0" i="0" u="none" strike="noStrike" cap="none" baseline="0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проходит тестирование, не видя всех этих блок схем и разбираясь с кодом и тестовыми данными – уже не так очевидно.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 dirty="0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sz="1100" b="0" i="0" u="none" strike="noStrike" cap="none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Но тем не менее в копилку интересных и важных кейсов я себе это записала.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ru-RU" sz="1100" b="0" i="0" u="none" strike="noStrike" cap="none" dirty="0" smtClean="0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sz="1100" b="0" i="0" u="none" strike="noStrike" cap="none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Не вызывать по порядку </a:t>
            </a:r>
            <a:r>
              <a:rPr lang="ru-RU" sz="1100" b="0" i="0" u="none" strike="noStrike" cap="none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обмены</a:t>
            </a:r>
            <a:r>
              <a:rPr lang="ru-RU" sz="1100" b="0" i="0" u="none" strike="noStrike" cap="none" baseline="0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0" i="0" u="none" strike="noStrike" cap="none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как </a:t>
            </a:r>
            <a:r>
              <a:rPr lang="ru-RU" sz="1100" b="0" i="0" u="none" strike="noStrike" cap="none" dirty="0" smtClean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задумано архитектурой системы, а нарушать порядок выполнения обменов и смотреть к чему это приведет.</a:t>
            </a:r>
          </a:p>
          <a:p>
            <a:pPr marL="15875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59400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b6ee4127b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b6ee4127b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solidFill>
                  <a:srgbClr val="242729"/>
                </a:solidFill>
                <a:highlight>
                  <a:srgbClr val="FFFFFF"/>
                </a:highlight>
              </a:rPr>
              <a:t>Теперь давайте рассмотрим кейс №2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242729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solidFill>
                  <a:srgbClr val="242729"/>
                </a:solidFill>
                <a:highlight>
                  <a:srgbClr val="FFFFFF"/>
                </a:highlight>
              </a:rPr>
              <a:t>Дано: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solidFill>
                  <a:srgbClr val="242729"/>
                </a:solidFill>
                <a:highlight>
                  <a:srgbClr val="FFFFFF"/>
                </a:highlight>
              </a:rPr>
              <a:t>- 2 сервиса</a:t>
            </a:r>
            <a:endParaRPr sz="1400" dirty="0">
              <a:solidFill>
                <a:srgbClr val="242729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solidFill>
                  <a:srgbClr val="242729"/>
                </a:solidFill>
                <a:highlight>
                  <a:srgbClr val="FFFFFF"/>
                </a:highlight>
              </a:rPr>
              <a:t>- </a:t>
            </a:r>
            <a:r>
              <a:rPr lang="en-GB" sz="1400" dirty="0" err="1" smtClean="0">
                <a:solidFill>
                  <a:srgbClr val="242729"/>
                </a:solidFill>
                <a:highlight>
                  <a:srgbClr val="FFFFFF"/>
                </a:highlight>
              </a:rPr>
              <a:t>доработка</a:t>
            </a:r>
            <a:r>
              <a:rPr lang="en-GB" sz="1400" dirty="0" smtClean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в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двух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chemeClr val="lt1"/>
                </a:highlight>
              </a:rPr>
              <a:t>сервисах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по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новой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функциональности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,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которая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ru-RU" sz="1400" dirty="0" smtClean="0">
                <a:solidFill>
                  <a:srgbClr val="242729"/>
                </a:solidFill>
                <a:highlight>
                  <a:srgbClr val="FFFFFF"/>
                </a:highlight>
              </a:rPr>
              <a:t>включает</a:t>
            </a:r>
            <a:r>
              <a:rPr lang="en-GB" sz="1400" dirty="0" smtClean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в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себя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новые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валидацию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,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код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и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текст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ошибки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для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 smtClean="0">
                <a:solidFill>
                  <a:srgbClr val="242729"/>
                </a:solidFill>
                <a:highlight>
                  <a:srgbClr val="FFFFFF"/>
                </a:highlight>
              </a:rPr>
              <a:t>валидации</a:t>
            </a:r>
            <a:endParaRPr sz="1400" dirty="0">
              <a:solidFill>
                <a:srgbClr val="242729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None/>
            </a:pPr>
            <a:r>
              <a:rPr lang="ru-RU" sz="1400" dirty="0" smtClean="0">
                <a:solidFill>
                  <a:srgbClr val="242729"/>
                </a:solidFill>
                <a:highlight>
                  <a:schemeClr val="lt1"/>
                </a:highlight>
              </a:rPr>
              <a:t>- </a:t>
            </a:r>
            <a:r>
              <a:rPr lang="en-GB" sz="1400" dirty="0" smtClean="0">
                <a:solidFill>
                  <a:srgbClr val="242729"/>
                </a:solidFill>
                <a:highlight>
                  <a:schemeClr val="lt1"/>
                </a:highlight>
              </a:rPr>
              <a:t>ИТ </a:t>
            </a:r>
            <a:r>
              <a:rPr lang="en-GB" sz="1400" dirty="0" err="1">
                <a:solidFill>
                  <a:srgbClr val="242729"/>
                </a:solidFill>
                <a:highlight>
                  <a:schemeClr val="lt1"/>
                </a:highlight>
              </a:rPr>
              <a:t>не</a:t>
            </a:r>
            <a:r>
              <a:rPr lang="en-GB" sz="1400" dirty="0">
                <a:solidFill>
                  <a:srgbClr val="242729"/>
                </a:solidFill>
                <a:highlight>
                  <a:schemeClr val="lt1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chemeClr val="lt1"/>
                </a:highlight>
              </a:rPr>
              <a:t>было</a:t>
            </a:r>
            <a:r>
              <a:rPr lang="en-GB" sz="1400" dirty="0">
                <a:solidFill>
                  <a:srgbClr val="242729"/>
                </a:solidFill>
                <a:highlight>
                  <a:schemeClr val="lt1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chemeClr val="lt1"/>
                </a:highlight>
              </a:rPr>
              <a:t>организовано</a:t>
            </a:r>
            <a:r>
              <a:rPr lang="en-GB" sz="1400" dirty="0">
                <a:solidFill>
                  <a:srgbClr val="242729"/>
                </a:solidFill>
                <a:highlight>
                  <a:schemeClr val="lt1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chemeClr val="lt1"/>
                </a:highlight>
              </a:rPr>
              <a:t>для</a:t>
            </a:r>
            <a:r>
              <a:rPr lang="en-GB" sz="1400" dirty="0">
                <a:solidFill>
                  <a:srgbClr val="242729"/>
                </a:solidFill>
                <a:highlight>
                  <a:schemeClr val="lt1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chemeClr val="lt1"/>
                </a:highlight>
              </a:rPr>
              <a:t>новой</a:t>
            </a:r>
            <a:r>
              <a:rPr lang="en-GB" sz="1400" dirty="0">
                <a:solidFill>
                  <a:srgbClr val="242729"/>
                </a:solidFill>
                <a:highlight>
                  <a:schemeClr val="lt1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chemeClr val="lt1"/>
                </a:highlight>
              </a:rPr>
              <a:t>доработки</a:t>
            </a:r>
            <a:r>
              <a:rPr lang="en-GB" sz="1400" dirty="0">
                <a:solidFill>
                  <a:srgbClr val="242729"/>
                </a:solidFill>
                <a:highlight>
                  <a:schemeClr val="lt1"/>
                </a:highlight>
              </a:rPr>
              <a:t>, </a:t>
            </a:r>
            <a:r>
              <a:rPr lang="en-GB" sz="1400" dirty="0" err="1">
                <a:solidFill>
                  <a:srgbClr val="242729"/>
                </a:solidFill>
                <a:highlight>
                  <a:schemeClr val="lt1"/>
                </a:highlight>
              </a:rPr>
              <a:t>посчитав</a:t>
            </a:r>
            <a:r>
              <a:rPr lang="en-GB" sz="1400" dirty="0">
                <a:solidFill>
                  <a:srgbClr val="242729"/>
                </a:solidFill>
                <a:highlight>
                  <a:schemeClr val="lt1"/>
                </a:highlight>
              </a:rPr>
              <a:t>, </a:t>
            </a:r>
            <a:r>
              <a:rPr lang="en-GB" sz="1400" dirty="0" err="1">
                <a:solidFill>
                  <a:srgbClr val="242729"/>
                </a:solidFill>
                <a:highlight>
                  <a:schemeClr val="lt1"/>
                </a:highlight>
              </a:rPr>
              <a:t>что</a:t>
            </a:r>
            <a:r>
              <a:rPr lang="en-GB" sz="1400" dirty="0">
                <a:solidFill>
                  <a:srgbClr val="242729"/>
                </a:solidFill>
                <a:highlight>
                  <a:schemeClr val="lt1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chemeClr val="lt1"/>
                </a:highlight>
              </a:rPr>
              <a:t>доработка</a:t>
            </a:r>
            <a:r>
              <a:rPr lang="en-GB" sz="1400" dirty="0">
                <a:solidFill>
                  <a:srgbClr val="242729"/>
                </a:solidFill>
                <a:highlight>
                  <a:schemeClr val="lt1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chemeClr val="lt1"/>
                </a:highlight>
              </a:rPr>
              <a:t>не</a:t>
            </a:r>
            <a:r>
              <a:rPr lang="en-GB" sz="1400" dirty="0">
                <a:solidFill>
                  <a:srgbClr val="242729"/>
                </a:solidFill>
                <a:highlight>
                  <a:schemeClr val="lt1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chemeClr val="lt1"/>
                </a:highlight>
              </a:rPr>
              <a:t>критичная</a:t>
            </a:r>
            <a:r>
              <a:rPr lang="en-GB" sz="1400" dirty="0">
                <a:solidFill>
                  <a:srgbClr val="242729"/>
                </a:solidFill>
                <a:highlight>
                  <a:schemeClr val="lt1"/>
                </a:highlight>
              </a:rPr>
              <a:t> и </a:t>
            </a:r>
            <a:r>
              <a:rPr lang="en-GB" sz="1400" dirty="0" err="1">
                <a:solidFill>
                  <a:srgbClr val="242729"/>
                </a:solidFill>
                <a:highlight>
                  <a:schemeClr val="lt1"/>
                </a:highlight>
              </a:rPr>
              <a:t>можно</a:t>
            </a:r>
            <a:r>
              <a:rPr lang="en-GB" sz="1400" dirty="0">
                <a:solidFill>
                  <a:srgbClr val="242729"/>
                </a:solidFill>
                <a:highlight>
                  <a:schemeClr val="lt1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chemeClr val="lt1"/>
                </a:highlight>
              </a:rPr>
              <a:t>тестировать</a:t>
            </a:r>
            <a:r>
              <a:rPr lang="en-GB" sz="1400" dirty="0">
                <a:solidFill>
                  <a:srgbClr val="242729"/>
                </a:solidFill>
                <a:highlight>
                  <a:schemeClr val="lt1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chemeClr val="lt1"/>
                </a:highlight>
              </a:rPr>
              <a:t>функционально</a:t>
            </a:r>
            <a:r>
              <a:rPr lang="en-GB" sz="1400" dirty="0">
                <a:solidFill>
                  <a:srgbClr val="242729"/>
                </a:solidFill>
                <a:highlight>
                  <a:schemeClr val="lt1"/>
                </a:highlight>
              </a:rPr>
              <a:t> с </a:t>
            </a:r>
            <a:r>
              <a:rPr lang="en-GB" sz="1400" dirty="0" err="1" smtClean="0">
                <a:solidFill>
                  <a:srgbClr val="242729"/>
                </a:solidFill>
                <a:highlight>
                  <a:schemeClr val="lt1"/>
                </a:highlight>
              </a:rPr>
              <a:t>заглушкой</a:t>
            </a:r>
            <a:endParaRPr lang="ru-RU" sz="1400" dirty="0" smtClean="0">
              <a:solidFill>
                <a:srgbClr val="242729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 smtClean="0">
              <a:solidFill>
                <a:srgbClr val="242729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solidFill>
                  <a:srgbClr val="242729"/>
                </a:solidFill>
                <a:highlight>
                  <a:srgbClr val="FFFFFF"/>
                </a:highlight>
              </a:rPr>
              <a:t>В интеграционных испытаниях заглушки – это обязательный инструмент, особенно когда</a:t>
            </a:r>
            <a:r>
              <a:rPr lang="ru-RU" sz="1400" baseline="0" dirty="0" smtClean="0">
                <a:solidFill>
                  <a:srgbClr val="242729"/>
                </a:solidFill>
                <a:highlight>
                  <a:srgbClr val="FFFFFF"/>
                </a:highlight>
              </a:rPr>
              <a:t> происходит большой поток изменений требований, функциональности и прочих атрибутов гибкой разработки.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aseline="0" dirty="0" smtClean="0">
                <a:solidFill>
                  <a:srgbClr val="242729"/>
                </a:solidFill>
                <a:highlight>
                  <a:srgbClr val="FFFFFF"/>
                </a:highlight>
              </a:rPr>
              <a:t>И люди вполне могут забыть, что заглушка должна максимально соответствовать функциональности, вместо которой она выступает. </a:t>
            </a:r>
            <a:endParaRPr sz="1400" dirty="0">
              <a:solidFill>
                <a:srgbClr val="242729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 smtClean="0">
              <a:solidFill>
                <a:srgbClr val="242729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solidFill>
                  <a:srgbClr val="242729"/>
                </a:solidFill>
                <a:highlight>
                  <a:srgbClr val="FFFFFF"/>
                </a:highlight>
              </a:rPr>
              <a:t>Что получилось?</a:t>
            </a:r>
            <a:endParaRPr sz="1400" dirty="0">
              <a:solidFill>
                <a:srgbClr val="242729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Доработка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вышла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в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прод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.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Спустя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некоторое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время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первый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chemeClr val="lt1"/>
                </a:highlight>
              </a:rPr>
              <a:t>сервис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ответил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второму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 smtClean="0">
                <a:solidFill>
                  <a:srgbClr val="242729"/>
                </a:solidFill>
                <a:highlight>
                  <a:srgbClr val="FFFFFF"/>
                </a:highlight>
              </a:rPr>
              <a:t>ошибкой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,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которую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второй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сервис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не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смог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никак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обработать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и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падал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.</a:t>
            </a:r>
            <a:endParaRPr sz="1400" dirty="0">
              <a:solidFill>
                <a:srgbClr val="242729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242729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Почему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это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не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обнаружилось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ранее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? </a:t>
            </a:r>
            <a:endParaRPr sz="1400" dirty="0">
              <a:solidFill>
                <a:srgbClr val="242729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В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документации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по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доработке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был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указан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текст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и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код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ошибки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одного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вида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,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проверялось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на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заглушке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с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такими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же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данными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, а в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реальности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разработка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сделала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текст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и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код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ошибки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 smtClean="0">
                <a:solidFill>
                  <a:srgbClr val="242729"/>
                </a:solidFill>
                <a:highlight>
                  <a:srgbClr val="FFFFFF"/>
                </a:highlight>
              </a:rPr>
              <a:t>иными</a:t>
            </a:r>
            <a:r>
              <a:rPr lang="ru-RU" sz="1400" dirty="0" smtClean="0">
                <a:solidFill>
                  <a:srgbClr val="242729"/>
                </a:solidFill>
                <a:highlight>
                  <a:srgbClr val="FFFFFF"/>
                </a:highlight>
              </a:rPr>
              <a:t>,</a:t>
            </a:r>
            <a:r>
              <a:rPr lang="en-GB" sz="1400" dirty="0" smtClean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о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чем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не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сообщила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никому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.</a:t>
            </a:r>
            <a:endParaRPr sz="1400" dirty="0">
              <a:solidFill>
                <a:srgbClr val="242729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242729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Вроде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это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и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организационный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момент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,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но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в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суете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проектов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rgbClr val="242729"/>
                </a:solidFill>
                <a:highlight>
                  <a:srgbClr val="FFFFFF"/>
                </a:highlight>
              </a:rPr>
              <a:t>такое</a:t>
            </a:r>
            <a:r>
              <a:rPr lang="en-GB" sz="1400" dirty="0">
                <a:solidFill>
                  <a:srgbClr val="242729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 smtClean="0">
                <a:solidFill>
                  <a:srgbClr val="242729"/>
                </a:solidFill>
                <a:highlight>
                  <a:srgbClr val="FFFFFF"/>
                </a:highlight>
              </a:rPr>
              <a:t>случается</a:t>
            </a:r>
            <a:r>
              <a:rPr lang="ru-RU" sz="1400" dirty="0" smtClean="0">
                <a:solidFill>
                  <a:srgbClr val="242729"/>
                </a:solidFill>
                <a:highlight>
                  <a:srgbClr val="FFFFFF"/>
                </a:highlight>
              </a:rPr>
              <a:t>,</a:t>
            </a:r>
            <a:r>
              <a:rPr lang="ru-RU" sz="1400" baseline="0" dirty="0" smtClean="0">
                <a:solidFill>
                  <a:srgbClr val="242729"/>
                </a:solidFill>
                <a:highlight>
                  <a:srgbClr val="FFFFFF"/>
                </a:highlight>
              </a:rPr>
              <a:t> что некоторые решения об изменениях принимаются на словах и нигде не фиксируются. </a:t>
            </a:r>
            <a:endParaRPr lang="ru-RU" sz="1400" dirty="0" smtClean="0">
              <a:solidFill>
                <a:srgbClr val="242729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 smtClean="0">
              <a:solidFill>
                <a:srgbClr val="242729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solidFill>
                  <a:srgbClr val="242729"/>
                </a:solidFill>
                <a:highlight>
                  <a:srgbClr val="FFFFFF"/>
                </a:highlight>
              </a:rPr>
              <a:t>Знаю</a:t>
            </a:r>
            <a:r>
              <a:rPr lang="ru-RU" sz="1400" baseline="0" dirty="0" smtClean="0">
                <a:solidFill>
                  <a:srgbClr val="242729"/>
                </a:solidFill>
                <a:highlight>
                  <a:srgbClr val="FFFFFF"/>
                </a:highlight>
              </a:rPr>
              <a:t>, что такой кейс </a:t>
            </a:r>
            <a:r>
              <a:rPr lang="ru-RU" sz="1400" dirty="0" smtClean="0">
                <a:solidFill>
                  <a:srgbClr val="242729"/>
                </a:solidFill>
                <a:highlight>
                  <a:srgbClr val="FFFFFF"/>
                </a:highlight>
              </a:rPr>
              <a:t>забывают проверять не в силу непрофессионализма, а в силу человеческого фактора</a:t>
            </a:r>
            <a:r>
              <a:rPr lang="ru-RU" sz="1400" baseline="0" dirty="0" smtClean="0">
                <a:solidFill>
                  <a:srgbClr val="242729"/>
                </a:solidFill>
                <a:highlight>
                  <a:srgbClr val="FFFFFF"/>
                </a:highlight>
              </a:rPr>
              <a:t> – обычно это серьезный поток задач и проблем, с которыми люди сталкиваются в частности и на ИТ.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b190e7a6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b190e7a6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Некоторые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кейсы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, о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которых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я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расскажу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, </a:t>
            </a:r>
            <a:r>
              <a:rPr lang="en-GB" sz="1400" dirty="0" err="1">
                <a:solidFill>
                  <a:schemeClr val="dk1"/>
                </a:solidFill>
                <a:highlight>
                  <a:schemeClr val="lt1"/>
                </a:highlight>
              </a:rPr>
              <a:t>универсальны</a:t>
            </a:r>
            <a:r>
              <a:rPr lang="en-GB" sz="1400" dirty="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chemeClr val="lt1"/>
                </a:highlight>
              </a:rPr>
              <a:t>для</a:t>
            </a:r>
            <a:r>
              <a:rPr lang="en-GB" sz="1400" dirty="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chemeClr val="lt1"/>
                </a:highlight>
              </a:rPr>
              <a:t>всех</a:t>
            </a:r>
            <a:r>
              <a:rPr lang="en-GB" sz="1400" dirty="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chemeClr val="lt1"/>
                </a:highlight>
              </a:rPr>
              <a:t>интеграционных</a:t>
            </a:r>
            <a:r>
              <a:rPr lang="en-GB" sz="1400" dirty="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chemeClr val="lt1"/>
                </a:highlight>
              </a:rPr>
              <a:t>сервисов</a:t>
            </a:r>
            <a:r>
              <a:rPr lang="en-GB" sz="1400" dirty="0">
                <a:solidFill>
                  <a:schemeClr val="dk1"/>
                </a:solidFill>
                <a:highlight>
                  <a:schemeClr val="lt1"/>
                </a:highlight>
              </a:rPr>
              <a:t>.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А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некоторые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применимы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для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сервисов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по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типу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того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,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который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я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сейчас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тестирую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.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Называется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он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>
                <a:solidFill>
                  <a:schemeClr val="dk1"/>
                </a:solidFill>
                <a:highlight>
                  <a:schemeClr val="lt1"/>
                </a:highlight>
              </a:rPr>
              <a:t>«BOB» - </a:t>
            </a:r>
            <a:r>
              <a:rPr lang="en-GB" sz="1400" dirty="0" err="1">
                <a:solidFill>
                  <a:schemeClr val="dk1"/>
                </a:solidFill>
                <a:highlight>
                  <a:schemeClr val="lt1"/>
                </a:highlight>
              </a:rPr>
              <a:t>это</a:t>
            </a:r>
            <a:r>
              <a:rPr lang="en-GB" sz="1400" dirty="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Order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Proccessing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,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сервис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по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обработке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заказов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. 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Это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большой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монолит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и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он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связан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с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большим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количеством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сервисов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. 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Является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мастер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системой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для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передачи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данных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по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всем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оформленным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заказам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у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нас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на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сайте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и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функционирует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по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подобию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шины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.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Почти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каждое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изменение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в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сквозных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обменах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затрагивает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и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мой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chemeClr val="lt1"/>
                </a:highlight>
              </a:rPr>
              <a:t>сервис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.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Именно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chemeClr val="lt1"/>
                </a:highlight>
              </a:rPr>
              <a:t>поэтому</a:t>
            </a:r>
            <a:r>
              <a:rPr lang="en-GB" sz="1400" dirty="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chemeClr val="lt1"/>
                </a:highlight>
              </a:rPr>
              <a:t>мне</a:t>
            </a:r>
            <a:r>
              <a:rPr lang="en-GB" sz="1400" dirty="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chemeClr val="lt1"/>
                </a:highlight>
              </a:rPr>
              <a:t>приходится</a:t>
            </a:r>
            <a:r>
              <a:rPr lang="en-GB" sz="1400" dirty="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chemeClr val="lt1"/>
                </a:highlight>
              </a:rPr>
              <a:t>часто</a:t>
            </a:r>
            <a:r>
              <a:rPr lang="en-GB" sz="1400" dirty="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chemeClr val="lt1"/>
                </a:highlight>
              </a:rPr>
              <a:t>проводить</a:t>
            </a:r>
            <a:r>
              <a:rPr lang="en-GB" sz="1400" dirty="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chemeClr val="lt1"/>
                </a:highlight>
              </a:rPr>
              <a:t>интеграционное</a:t>
            </a:r>
            <a:r>
              <a:rPr lang="en-GB" sz="1400" dirty="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chemeClr val="lt1"/>
                </a:highlight>
              </a:rPr>
              <a:t>тестирование</a:t>
            </a:r>
            <a:r>
              <a:rPr lang="en-GB" sz="1400" dirty="0">
                <a:solidFill>
                  <a:schemeClr val="dk1"/>
                </a:solidFill>
                <a:highlight>
                  <a:schemeClr val="lt1"/>
                </a:highlight>
              </a:rPr>
              <a:t>.</a:t>
            </a:r>
            <a:endParaRPr sz="140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dirty="0" err="1">
                <a:solidFill>
                  <a:schemeClr val="dk1"/>
                </a:solidFill>
                <a:highlight>
                  <a:schemeClr val="lt1"/>
                </a:highlight>
              </a:rPr>
              <a:t>Итак</a:t>
            </a:r>
            <a:r>
              <a:rPr lang="en-GB" sz="1400" dirty="0">
                <a:solidFill>
                  <a:schemeClr val="dk1"/>
                </a:solidFill>
                <a:highlight>
                  <a:schemeClr val="lt1"/>
                </a:highlight>
              </a:rPr>
              <a:t>, </a:t>
            </a:r>
            <a:r>
              <a:rPr lang="en-GB" sz="1400" dirty="0" err="1">
                <a:solidFill>
                  <a:schemeClr val="dk1"/>
                </a:solidFill>
                <a:highlight>
                  <a:schemeClr val="lt1"/>
                </a:highlight>
              </a:rPr>
              <a:t>про</a:t>
            </a:r>
            <a:r>
              <a:rPr lang="en-GB" sz="1400" dirty="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chemeClr val="lt1"/>
                </a:highlight>
              </a:rPr>
              <a:t>какие</a:t>
            </a:r>
            <a:r>
              <a:rPr lang="en-GB" sz="1400" dirty="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chemeClr val="lt1"/>
                </a:highlight>
              </a:rPr>
              <a:t>же</a:t>
            </a:r>
            <a:r>
              <a:rPr lang="en-GB" sz="1400" dirty="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chemeClr val="lt1"/>
                </a:highlight>
              </a:rPr>
              <a:t>особенности</a:t>
            </a:r>
            <a:r>
              <a:rPr lang="en-GB" sz="1400" dirty="0">
                <a:solidFill>
                  <a:schemeClr val="dk1"/>
                </a:solidFill>
                <a:highlight>
                  <a:schemeClr val="lt1"/>
                </a:highlight>
              </a:rPr>
              <a:t> ИТ </a:t>
            </a:r>
            <a:r>
              <a:rPr lang="en-GB" sz="1400" dirty="0" err="1">
                <a:solidFill>
                  <a:schemeClr val="dk1"/>
                </a:solidFill>
                <a:highlight>
                  <a:schemeClr val="lt1"/>
                </a:highlight>
              </a:rPr>
              <a:t>хочется</a:t>
            </a:r>
            <a:r>
              <a:rPr lang="en-GB" sz="1400" dirty="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chemeClr val="lt1"/>
                </a:highlight>
              </a:rPr>
              <a:t>рассказать</a:t>
            </a:r>
            <a:r>
              <a:rPr lang="en-GB" sz="1400" dirty="0">
                <a:solidFill>
                  <a:schemeClr val="dk1"/>
                </a:solidFill>
                <a:highlight>
                  <a:schemeClr val="lt1"/>
                </a:highlight>
              </a:rPr>
              <a:t>.</a:t>
            </a:r>
            <a:endParaRPr sz="140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aseline="0" dirty="0" smtClean="0">
                <a:solidFill>
                  <a:srgbClr val="242729"/>
                </a:solidFill>
                <a:highlight>
                  <a:srgbClr val="FFFFFF"/>
                </a:highlight>
              </a:rPr>
              <a:t>Поэтому также добавила этот кейс в свою копилку особых случаев.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aseline="0" dirty="0" smtClean="0">
                <a:solidFill>
                  <a:srgbClr val="242729"/>
                </a:solidFill>
                <a:highlight>
                  <a:srgbClr val="FFFFFF"/>
                </a:highlight>
              </a:rPr>
              <a:t>Проверять изменения по кодам и текстам ошибок на ИТ без заглушек.</a:t>
            </a:r>
            <a:endParaRPr lang="ru-RU" sz="1100" dirty="0" smtClean="0">
              <a:solidFill>
                <a:srgbClr val="242729"/>
              </a:solidFill>
              <a:highlight>
                <a:srgbClr val="FFFFFF"/>
              </a:highlight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ru-RU" sz="1100" b="0" i="0" u="none" strike="noStrike" cap="none" dirty="0" smtClean="0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15320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ddb3bf1a4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ddb3bf1a4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 dirty="0" smtClean="0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Кейс №3 про </a:t>
            </a:r>
            <a:r>
              <a:rPr lang="en-GB" sz="1400" b="0" i="0" u="none" strike="noStrike" cap="none" dirty="0" err="1" smtClean="0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идемпотентность</a:t>
            </a:r>
            <a:r>
              <a:rPr lang="en-GB" sz="1400" b="0" i="0" u="none" strike="noStrike" cap="none" dirty="0" smtClean="0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обменов</a:t>
            </a:r>
            <a:endParaRPr sz="1400" b="0" i="0" u="none" strike="noStrike" cap="none" dirty="0">
              <a:solidFill>
                <a:srgbClr val="242729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242729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Так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я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выглядела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когда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училась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выговаривать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это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слово</a:t>
            </a:r>
            <a:endParaRPr sz="1400" b="0" i="0" u="none" strike="noStrike" cap="none" dirty="0">
              <a:solidFill>
                <a:srgbClr val="242729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 dirty="0">
              <a:solidFill>
                <a:srgbClr val="242729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Что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это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?</a:t>
            </a:r>
            <a:endParaRPr sz="1400" b="0" i="0" u="none" strike="noStrike" cap="none" dirty="0">
              <a:solidFill>
                <a:srgbClr val="242729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dirty="0" err="1">
                <a:highlight>
                  <a:srgbClr val="FFFFFF"/>
                </a:highlight>
              </a:rPr>
              <a:t>Идемпотентный</a:t>
            </a:r>
            <a:r>
              <a:rPr lang="en-GB" sz="1400" dirty="0">
                <a:highlight>
                  <a:srgbClr val="FFFFFF"/>
                </a:highlight>
              </a:rPr>
              <a:t> </a:t>
            </a:r>
            <a:r>
              <a:rPr lang="en-GB" sz="1400" dirty="0" err="1">
                <a:highlight>
                  <a:srgbClr val="FFFFFF"/>
                </a:highlight>
              </a:rPr>
              <a:t>запрос</a:t>
            </a:r>
            <a:r>
              <a:rPr lang="en-GB" sz="1400" dirty="0">
                <a:highlight>
                  <a:srgbClr val="FFFFFF"/>
                </a:highlight>
              </a:rPr>
              <a:t> — </a:t>
            </a:r>
            <a:r>
              <a:rPr lang="en-GB" sz="1400" dirty="0" err="1">
                <a:highlight>
                  <a:srgbClr val="FFFFFF"/>
                </a:highlight>
              </a:rPr>
              <a:t>это</a:t>
            </a:r>
            <a:r>
              <a:rPr lang="en-GB" sz="1400" dirty="0">
                <a:highlight>
                  <a:srgbClr val="FFFFFF"/>
                </a:highlight>
              </a:rPr>
              <a:t> </a:t>
            </a:r>
            <a:r>
              <a:rPr lang="en-GB" sz="1400" dirty="0" err="1">
                <a:highlight>
                  <a:srgbClr val="FFFFFF"/>
                </a:highlight>
              </a:rPr>
              <a:t>запрос</a:t>
            </a:r>
            <a:r>
              <a:rPr lang="en-GB" sz="1400" dirty="0">
                <a:highlight>
                  <a:srgbClr val="FFFFFF"/>
                </a:highlight>
              </a:rPr>
              <a:t>, </a:t>
            </a:r>
            <a:r>
              <a:rPr lang="en-GB" sz="1400" dirty="0" err="1">
                <a:highlight>
                  <a:srgbClr val="FFFFFF"/>
                </a:highlight>
              </a:rPr>
              <a:t>эффект</a:t>
            </a:r>
            <a:r>
              <a:rPr lang="en-GB" sz="1400" dirty="0">
                <a:highlight>
                  <a:srgbClr val="FFFFFF"/>
                </a:highlight>
              </a:rPr>
              <a:t> </a:t>
            </a:r>
            <a:r>
              <a:rPr lang="en-GB" sz="1400" dirty="0" err="1">
                <a:highlight>
                  <a:srgbClr val="FFFFFF"/>
                </a:highlight>
              </a:rPr>
              <a:t>которого</a:t>
            </a:r>
            <a:r>
              <a:rPr lang="en-GB" sz="1400" dirty="0">
                <a:highlight>
                  <a:srgbClr val="FFFFFF"/>
                </a:highlight>
              </a:rPr>
              <a:t> </a:t>
            </a:r>
            <a:r>
              <a:rPr lang="en-GB" sz="1400" dirty="0" err="1">
                <a:highlight>
                  <a:srgbClr val="FFFFFF"/>
                </a:highlight>
              </a:rPr>
              <a:t>от</a:t>
            </a:r>
            <a:r>
              <a:rPr lang="en-GB" sz="1400" dirty="0">
                <a:highlight>
                  <a:srgbClr val="FFFFFF"/>
                </a:highlight>
              </a:rPr>
              <a:t> </a:t>
            </a:r>
            <a:r>
              <a:rPr lang="en-GB" sz="1400" dirty="0" err="1">
                <a:highlight>
                  <a:srgbClr val="FFFFFF"/>
                </a:highlight>
              </a:rPr>
              <a:t>многократного</a:t>
            </a:r>
            <a:r>
              <a:rPr lang="en-GB" sz="1400" dirty="0">
                <a:highlight>
                  <a:srgbClr val="FFFFFF"/>
                </a:highlight>
              </a:rPr>
              <a:t> </a:t>
            </a:r>
            <a:r>
              <a:rPr lang="en-GB" sz="1400" dirty="0" err="1">
                <a:highlight>
                  <a:srgbClr val="FFFFFF"/>
                </a:highlight>
              </a:rPr>
              <a:t>выполнения</a:t>
            </a:r>
            <a:r>
              <a:rPr lang="en-GB" sz="1400" dirty="0">
                <a:highlight>
                  <a:srgbClr val="FFFFFF"/>
                </a:highlight>
              </a:rPr>
              <a:t> </a:t>
            </a:r>
            <a:r>
              <a:rPr lang="en-GB" sz="1400" dirty="0" err="1">
                <a:highlight>
                  <a:srgbClr val="FFFFFF"/>
                </a:highlight>
              </a:rPr>
              <a:t>равен</a:t>
            </a:r>
            <a:r>
              <a:rPr lang="en-GB" sz="1400" dirty="0">
                <a:highlight>
                  <a:srgbClr val="FFFFFF"/>
                </a:highlight>
              </a:rPr>
              <a:t> </a:t>
            </a:r>
            <a:r>
              <a:rPr lang="en-GB" sz="1400" dirty="0" err="1">
                <a:highlight>
                  <a:srgbClr val="FFFFFF"/>
                </a:highlight>
              </a:rPr>
              <a:t>эффекту</a:t>
            </a:r>
            <a:r>
              <a:rPr lang="en-GB" sz="1400" dirty="0">
                <a:highlight>
                  <a:srgbClr val="FFFFFF"/>
                </a:highlight>
              </a:rPr>
              <a:t> </a:t>
            </a:r>
            <a:r>
              <a:rPr lang="en-GB" sz="1400" dirty="0" err="1">
                <a:highlight>
                  <a:srgbClr val="FFFFFF"/>
                </a:highlight>
              </a:rPr>
              <a:t>от</a:t>
            </a:r>
            <a:r>
              <a:rPr lang="en-GB" sz="1400" dirty="0">
                <a:highlight>
                  <a:srgbClr val="FFFFFF"/>
                </a:highlight>
              </a:rPr>
              <a:t> </a:t>
            </a:r>
            <a:r>
              <a:rPr lang="en-GB" sz="1400" dirty="0" err="1">
                <a:highlight>
                  <a:srgbClr val="FFFFFF"/>
                </a:highlight>
              </a:rPr>
              <a:t>однократного</a:t>
            </a:r>
            <a:r>
              <a:rPr lang="en-GB" sz="1400" dirty="0">
                <a:highlight>
                  <a:srgbClr val="FFFFFF"/>
                </a:highlight>
              </a:rPr>
              <a:t> </a:t>
            </a:r>
            <a:r>
              <a:rPr lang="en-GB" sz="1400" dirty="0" err="1">
                <a:highlight>
                  <a:srgbClr val="FFFFFF"/>
                </a:highlight>
              </a:rPr>
              <a:t>выполнения</a:t>
            </a:r>
            <a:r>
              <a:rPr lang="en-GB" sz="1400" dirty="0">
                <a:highlight>
                  <a:srgbClr val="FFFFFF"/>
                </a:highlight>
              </a:rPr>
              <a:t>.</a:t>
            </a:r>
            <a:endParaRPr sz="140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ddb3bf1a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ddb3bf1a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Сейчас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я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столкнулась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тестированием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сервисов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которые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связаны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финансовыми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транзакциями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предоплата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заказов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возврат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денежных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средств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за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возвращенные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товары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242729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И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стало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важно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проверять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ту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самую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идемпотентность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чтобы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финансовые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транзакции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обмены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выполнялись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единожды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если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их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вызов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будет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многократным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242729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Ведь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ошибки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связанные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финансами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адрес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клиентов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сильно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влияют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репутацию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компании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а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также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могут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принести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проблемы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виде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штрафов</a:t>
            </a:r>
            <a:r>
              <a:rPr lang="en-GB" sz="1400" b="0" i="0" u="none" strike="noStrike" cap="none" dirty="0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242729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0" i="0" u="none" strike="noStrike" cap="none" dirty="0" smtClean="0">
                <a:solidFill>
                  <a:srgbClr val="242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Поэтому если у вас есть обмены, в которых важна идемпотентность, то включайте этот кейс в ИТ, а не только проверяйте на заглушках.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ru-RU" sz="1100" b="0" i="0" u="none" strike="noStrike" cap="none" dirty="0" smtClean="0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62218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d45788106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d45788106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solidFill>
                  <a:srgbClr val="242729"/>
                </a:solidFill>
                <a:highlight>
                  <a:schemeClr val="lt1"/>
                </a:highlight>
              </a:rPr>
              <a:t>Если у вас как и у меня много сервисов связаны интеграционно, то вам наверняка знакомо, что зарелизить одновременно несколько сервисов с новыми изменениями сложно.</a:t>
            </a:r>
            <a:endParaRPr sz="1400">
              <a:solidFill>
                <a:srgbClr val="242729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42729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42729"/>
                </a:solidFill>
                <a:highlight>
                  <a:schemeClr val="lt1"/>
                </a:highlight>
              </a:rPr>
              <a:t>В таком случае нужно проверять обратную совместимость.</a:t>
            </a:r>
            <a:endParaRPr sz="1400">
              <a:solidFill>
                <a:srgbClr val="242729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42729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solidFill>
                  <a:srgbClr val="242729"/>
                </a:solidFill>
                <a:highlight>
                  <a:schemeClr val="lt1"/>
                </a:highlight>
              </a:rPr>
              <a:t>Что это?</a:t>
            </a:r>
            <a:endParaRPr sz="1400">
              <a:solidFill>
                <a:srgbClr val="242729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42729"/>
                </a:solidFill>
                <a:highlight>
                  <a:schemeClr val="lt1"/>
                </a:highlight>
              </a:rPr>
              <a:t>Это проверка того, что новая версия одного сервиса продолжит корректную работу с другим сервисом более старой версии, в котором нет еще новых обновлений.</a:t>
            </a:r>
            <a:endParaRPr sz="1400">
              <a:solidFill>
                <a:srgbClr val="242729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42729"/>
                </a:solidFill>
                <a:highlight>
                  <a:schemeClr val="lt1"/>
                </a:highlight>
              </a:rPr>
              <a:t>Такой кейс возникает из-за невозможности релизить новую функциональность по двум сервисам одновременно.</a:t>
            </a:r>
            <a:endParaRPr sz="1400">
              <a:solidFill>
                <a:srgbClr val="242729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42729"/>
                </a:solidFill>
                <a:highlight>
                  <a:schemeClr val="lt1"/>
                </a:highlight>
              </a:rPr>
              <a:t>Обратную совместимость я проверяю всегда на интеграционном с тестовыми сервисами, без заглушек.</a:t>
            </a:r>
            <a:endParaRPr sz="1400">
              <a:solidFill>
                <a:srgbClr val="242729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42729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242729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45e7fa3829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45e7fa3829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Retro </a:t>
            </a:r>
            <a:r>
              <a:rPr lang="en-GB" dirty="0" err="1">
                <a:solidFill>
                  <a:schemeClr val="dk1"/>
                </a:solidFill>
              </a:rPr>
              <a:t>полезный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инструмент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по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фиксированию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особых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дефектов</a:t>
            </a:r>
            <a:r>
              <a:rPr lang="en-GB" dirty="0">
                <a:solidFill>
                  <a:schemeClr val="dk1"/>
                </a:solidFill>
              </a:rPr>
              <a:t>, </a:t>
            </a:r>
            <a:r>
              <a:rPr lang="en-GB" dirty="0" err="1">
                <a:solidFill>
                  <a:schemeClr val="dk1"/>
                </a:solidFill>
              </a:rPr>
              <a:t>которые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помогают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пересмотреть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подходы</a:t>
            </a:r>
            <a:r>
              <a:rPr lang="en-GB" dirty="0">
                <a:solidFill>
                  <a:schemeClr val="dk1"/>
                </a:solidFill>
              </a:rPr>
              <a:t> к </a:t>
            </a:r>
            <a:r>
              <a:rPr lang="en-GB" dirty="0" err="1">
                <a:solidFill>
                  <a:schemeClr val="dk1"/>
                </a:solidFill>
              </a:rPr>
              <a:t>интеграционному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тестированию</a:t>
            </a:r>
            <a:r>
              <a:rPr lang="en-GB" dirty="0">
                <a:solidFill>
                  <a:schemeClr val="dk1"/>
                </a:solidFill>
              </a:rPr>
              <a:t>. </a:t>
            </a: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45e7fa3829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45e7fa3829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00574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45e7fa3829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45e7fa3829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Meeting</a:t>
            </a:r>
            <a:r>
              <a:rPr lang="en-US" baseline="0" dirty="0" smtClean="0"/>
              <a:t> </a:t>
            </a:r>
            <a:r>
              <a:rPr lang="ru-RU" baseline="0" dirty="0" smtClean="0"/>
              <a:t> - провожу сколько нужно, когда </a:t>
            </a:r>
            <a:r>
              <a:rPr lang="ru-RU" baseline="0" dirty="0" smtClean="0"/>
              <a:t>хочу- вне зависимости от сроков спринтов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61133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d6f1bf4d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d6f1bf4d6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3822093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3822093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7e5929a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7e5929a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Когда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мне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предстоит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интеграционно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проверять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взаимодействие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нескольких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сервисов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от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3-х)  и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среди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них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можно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выделить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группы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endParaRPr sz="14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которые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изолированы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по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обменам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от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остальных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то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процесс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тестирования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я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разбиваю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блоки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7e5929a5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7e5929a50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7e5929a5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7e5929a5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0d2461f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0d2461f5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схеме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отображено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как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первом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во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втором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блоках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выполняются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обмены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изолированно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друг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от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друга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А в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третьем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блоке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происходит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обмен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по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результатам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выполнения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обменов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в 1 и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во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2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блоках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ddb3bf1a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ddb3bf1a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И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сценарии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делаю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по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такой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же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структуре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Выглядит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это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примерно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так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0d2461f5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0d2461f5d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Что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это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дает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?</a:t>
            </a:r>
            <a:endParaRPr sz="14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Формируется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четкая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структура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сценариев</a:t>
            </a:r>
            <a:endParaRPr sz="14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Экономит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время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Параллельно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проверяются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несколько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интеграционных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цепочек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обменов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GB" sz="1400" b="0" i="0" u="none" strike="noStrike" cap="none" dirty="0" err="1" smtClean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Помогает</a:t>
            </a:r>
            <a:r>
              <a:rPr lang="en-GB" sz="1400" b="0" i="0" u="none" strike="noStrike" cap="none" dirty="0" smtClean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планировании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ресурсов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можно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запланировать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сколько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понадобится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времени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участия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тестировщика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от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каждого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сервиса</a:t>
            </a:r>
            <a:endParaRPr sz="14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b6ee4127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b6ee4127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42729"/>
                </a:solidFill>
                <a:highlight>
                  <a:srgbClr val="FFFFFF"/>
                </a:highlight>
              </a:rPr>
              <a:t>Еще я использую именованные проверки.</a:t>
            </a:r>
            <a:endParaRPr sz="1400">
              <a:solidFill>
                <a:srgbClr val="242729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42729"/>
                </a:solidFill>
                <a:highlight>
                  <a:srgbClr val="FFFFFF"/>
                </a:highlight>
              </a:rPr>
              <a:t>Что я под этим подразумеваю? </a:t>
            </a:r>
            <a:endParaRPr sz="1400">
              <a:solidFill>
                <a:srgbClr val="242729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42729"/>
                </a:solidFill>
                <a:highlight>
                  <a:srgbClr val="FFFFFF"/>
                </a:highlight>
              </a:rPr>
              <a:t>Я указываю в сценариях названия сервисов, участвующих в интеграционном тестировании:</a:t>
            </a:r>
            <a:endParaRPr sz="1400">
              <a:solidFill>
                <a:srgbClr val="242729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solidFill>
                  <a:srgbClr val="242729"/>
                </a:solidFill>
                <a:highlight>
                  <a:schemeClr val="lt1"/>
                </a:highlight>
              </a:rPr>
              <a:t>в каждой проверке обозначаю не просто что будем проверять, а какой сервис будет инициировать проверку и для какого сервиса будем смотреть результат.</a:t>
            </a:r>
            <a:endParaRPr sz="1400">
              <a:solidFill>
                <a:srgbClr val="242729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rgbClr val="242729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solidFill>
                  <a:srgbClr val="242729"/>
                </a:solidFill>
                <a:highlight>
                  <a:schemeClr val="lt1"/>
                </a:highlight>
              </a:rPr>
              <a:t>На слайде каждый цвет - отдельный сервис, указан в начале описания проверки и ее результата.</a:t>
            </a:r>
            <a:endParaRPr sz="1400">
              <a:solidFill>
                <a:srgbClr val="242729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242729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3398"/>
            <a:ext cx="6858000" cy="17907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128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32164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3114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5931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55977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10071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4767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1820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43494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756080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98046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6959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0271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0272"/>
            <a:ext cx="5800725" cy="43588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72994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00229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83025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7004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1263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5236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3398"/>
            <a:ext cx="6858000" cy="17907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746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153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4317"/>
            <a:ext cx="7886700" cy="2138406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14475"/>
            <a:ext cx="78867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25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371600"/>
            <a:ext cx="3886200" cy="326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1600"/>
            <a:ext cx="3886200" cy="326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753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261388"/>
            <a:ext cx="3867150" cy="61927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1880663"/>
            <a:ext cx="3867150" cy="27603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388"/>
            <a:ext cx="3886201" cy="61927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663"/>
            <a:ext cx="3886201" cy="27603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213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16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74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3863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48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49"/>
            <a:ext cx="2948940" cy="28575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908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5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50"/>
            <a:ext cx="2948940" cy="28575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879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7649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0271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0272"/>
            <a:ext cx="5800725" cy="43588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656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9920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3398"/>
            <a:ext cx="6858000" cy="17907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278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6778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4317"/>
            <a:ext cx="7886700" cy="2138406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14475"/>
            <a:ext cx="78867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8832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371600"/>
            <a:ext cx="3886200" cy="326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1600"/>
            <a:ext cx="3886200" cy="326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6174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261388"/>
            <a:ext cx="3867150" cy="61927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1880663"/>
            <a:ext cx="3867150" cy="27603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388"/>
            <a:ext cx="3886201" cy="61927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663"/>
            <a:ext cx="3886201" cy="27603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831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4317"/>
            <a:ext cx="7886700" cy="2138406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14475"/>
            <a:ext cx="78867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4307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166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0478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48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49"/>
            <a:ext cx="2948940" cy="28575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7354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5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50"/>
            <a:ext cx="2948940" cy="28575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4474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984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0271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0272"/>
            <a:ext cx="5800725" cy="43588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9231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13301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3398"/>
            <a:ext cx="6858000" cy="17907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1524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6711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4317"/>
            <a:ext cx="7886700" cy="2138406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14475"/>
            <a:ext cx="78867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288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371600"/>
            <a:ext cx="3886200" cy="326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1600"/>
            <a:ext cx="3886200" cy="326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4304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371600"/>
            <a:ext cx="3886200" cy="326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1600"/>
            <a:ext cx="3886200" cy="326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9414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261388"/>
            <a:ext cx="3867150" cy="61927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1880663"/>
            <a:ext cx="3867150" cy="27603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388"/>
            <a:ext cx="3886201" cy="61927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663"/>
            <a:ext cx="3886201" cy="27603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694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036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6310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48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49"/>
            <a:ext cx="2948940" cy="28575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6540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5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50"/>
            <a:ext cx="2948940" cy="28575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7509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5525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0271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0272"/>
            <a:ext cx="5800725" cy="43588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244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12570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3398"/>
            <a:ext cx="6858000" cy="17907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472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261388"/>
            <a:ext cx="3867150" cy="61927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1880663"/>
            <a:ext cx="3867150" cy="27603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388"/>
            <a:ext cx="3886201" cy="61927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663"/>
            <a:ext cx="3886201" cy="27603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4457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0770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4317"/>
            <a:ext cx="7886700" cy="2138406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14475"/>
            <a:ext cx="78867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83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371600"/>
            <a:ext cx="3886200" cy="326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1600"/>
            <a:ext cx="3886200" cy="326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9391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261388"/>
            <a:ext cx="3867150" cy="61927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1880663"/>
            <a:ext cx="3867150" cy="27603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388"/>
            <a:ext cx="3886201" cy="61927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663"/>
            <a:ext cx="3886201" cy="27603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5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453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518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48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49"/>
            <a:ext cx="2948940" cy="28575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1974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5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50"/>
            <a:ext cx="2948940" cy="28575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8256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5576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0271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0272"/>
            <a:ext cx="5800725" cy="43588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95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534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94399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3398"/>
            <a:ext cx="6858000" cy="17907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9897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5633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4317"/>
            <a:ext cx="7886700" cy="2138406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14475"/>
            <a:ext cx="78867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9622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371600"/>
            <a:ext cx="3886200" cy="326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1600"/>
            <a:ext cx="3886200" cy="326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4438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261388"/>
            <a:ext cx="3867150" cy="61927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1880663"/>
            <a:ext cx="3867150" cy="27603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388"/>
            <a:ext cx="3886201" cy="61927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663"/>
            <a:ext cx="3886201" cy="27603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352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318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9366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48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49"/>
            <a:ext cx="2948940" cy="28575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7331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5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50"/>
            <a:ext cx="2948940" cy="28575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742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2960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504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0271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0272"/>
            <a:ext cx="5800725" cy="43588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8213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48894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3398"/>
            <a:ext cx="6858000" cy="17907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4310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724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4317"/>
            <a:ext cx="7886700" cy="2138406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14475"/>
            <a:ext cx="78867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4974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371600"/>
            <a:ext cx="3886200" cy="326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1600"/>
            <a:ext cx="3886200" cy="326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53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261388"/>
            <a:ext cx="3867150" cy="61927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1880663"/>
            <a:ext cx="3867150" cy="27603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388"/>
            <a:ext cx="3886201" cy="61927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663"/>
            <a:ext cx="3886201" cy="27603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5719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184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887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48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49"/>
            <a:ext cx="2948940" cy="28575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15352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48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49"/>
            <a:ext cx="2948940" cy="28575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070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5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50"/>
            <a:ext cx="2948940" cy="28575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9745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4093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0271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0272"/>
            <a:ext cx="5800725" cy="43588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7525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78260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3398"/>
            <a:ext cx="6858000" cy="17907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1560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3019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4317"/>
            <a:ext cx="7886700" cy="2138406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14475"/>
            <a:ext cx="78867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8492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371600"/>
            <a:ext cx="3886200" cy="326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1600"/>
            <a:ext cx="3886200" cy="326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44744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261388"/>
            <a:ext cx="3867150" cy="61927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1880663"/>
            <a:ext cx="3867150" cy="27603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388"/>
            <a:ext cx="3886201" cy="61927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663"/>
            <a:ext cx="3886201" cy="27603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294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5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50"/>
            <a:ext cx="2948940" cy="28575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03211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3461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2495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48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49"/>
            <a:ext cx="2948940" cy="28575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68795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5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50"/>
            <a:ext cx="2948940" cy="28575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35072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7510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0271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0272"/>
            <a:ext cx="5800725" cy="43588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40206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178803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39623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19864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78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27432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371600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1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27432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371600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28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  <p:sldLayoutId id="2147484055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27432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371600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57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4068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27432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371600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22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6" r:id="rId1"/>
    <p:sldLayoutId id="2147484337" r:id="rId2"/>
    <p:sldLayoutId id="2147484338" r:id="rId3"/>
    <p:sldLayoutId id="2147484339" r:id="rId4"/>
    <p:sldLayoutId id="2147484340" r:id="rId5"/>
    <p:sldLayoutId id="2147484341" r:id="rId6"/>
    <p:sldLayoutId id="2147484342" r:id="rId7"/>
    <p:sldLayoutId id="2147484343" r:id="rId8"/>
    <p:sldLayoutId id="2147484344" r:id="rId9"/>
    <p:sldLayoutId id="2147484345" r:id="rId10"/>
    <p:sldLayoutId id="2147484346" r:id="rId11"/>
    <p:sldLayoutId id="2147484347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27432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371600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29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9" r:id="rId1"/>
    <p:sldLayoutId id="2147484350" r:id="rId2"/>
    <p:sldLayoutId id="2147484351" r:id="rId3"/>
    <p:sldLayoutId id="2147484352" r:id="rId4"/>
    <p:sldLayoutId id="2147484353" r:id="rId5"/>
    <p:sldLayoutId id="2147484354" r:id="rId6"/>
    <p:sldLayoutId id="2147484355" r:id="rId7"/>
    <p:sldLayoutId id="2147484356" r:id="rId8"/>
    <p:sldLayoutId id="2147484357" r:id="rId9"/>
    <p:sldLayoutId id="2147484358" r:id="rId10"/>
    <p:sldLayoutId id="2147484359" r:id="rId11"/>
    <p:sldLayoutId id="2147484360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27432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371600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91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2" r:id="rId1"/>
    <p:sldLayoutId id="2147484363" r:id="rId2"/>
    <p:sldLayoutId id="2147484364" r:id="rId3"/>
    <p:sldLayoutId id="2147484365" r:id="rId4"/>
    <p:sldLayoutId id="2147484366" r:id="rId5"/>
    <p:sldLayoutId id="2147484367" r:id="rId6"/>
    <p:sldLayoutId id="2147484368" r:id="rId7"/>
    <p:sldLayoutId id="2147484369" r:id="rId8"/>
    <p:sldLayoutId id="2147484370" r:id="rId9"/>
    <p:sldLayoutId id="2147484371" r:id="rId10"/>
    <p:sldLayoutId id="2147484372" r:id="rId11"/>
    <p:sldLayoutId id="214748437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27432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371600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64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7" r:id="rId1"/>
    <p:sldLayoutId id="2147484508" r:id="rId2"/>
    <p:sldLayoutId id="2147484509" r:id="rId3"/>
    <p:sldLayoutId id="2147484510" r:id="rId4"/>
    <p:sldLayoutId id="2147484511" r:id="rId5"/>
    <p:sldLayoutId id="2147484512" r:id="rId6"/>
    <p:sldLayoutId id="2147484513" r:id="rId7"/>
    <p:sldLayoutId id="2147484514" r:id="rId8"/>
    <p:sldLayoutId id="2147484515" r:id="rId9"/>
    <p:sldLayoutId id="2147484516" r:id="rId10"/>
    <p:sldLayoutId id="2147484517" r:id="rId11"/>
    <p:sldLayoutId id="2147484518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27432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371600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74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3" r:id="rId1"/>
    <p:sldLayoutId id="2147484634" r:id="rId2"/>
    <p:sldLayoutId id="2147484635" r:id="rId3"/>
    <p:sldLayoutId id="2147484636" r:id="rId4"/>
    <p:sldLayoutId id="2147484637" r:id="rId5"/>
    <p:sldLayoutId id="2147484638" r:id="rId6"/>
    <p:sldLayoutId id="2147484639" r:id="rId7"/>
    <p:sldLayoutId id="2147484640" r:id="rId8"/>
    <p:sldLayoutId id="2147484641" r:id="rId9"/>
    <p:sldLayoutId id="2147484642" r:id="rId10"/>
    <p:sldLayoutId id="2147484643" r:id="rId11"/>
    <p:sldLayoutId id="2147484644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68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3" r:id="rId1"/>
    <p:sldLayoutId id="2147484804" r:id="rId2"/>
    <p:sldLayoutId id="2147484805" r:id="rId3"/>
    <p:sldLayoutId id="2147484806" r:id="rId4"/>
    <p:sldLayoutId id="2147484807" r:id="rId5"/>
    <p:sldLayoutId id="2147484808" r:id="rId6"/>
    <p:sldLayoutId id="2147484809" r:id="rId7"/>
    <p:sldLayoutId id="2147484810" r:id="rId8"/>
    <p:sldLayoutId id="2147484811" r:id="rId9"/>
    <p:sldLayoutId id="2147484812" r:id="rId10"/>
    <p:sldLayoutId id="2147484813" r:id="rId11"/>
    <p:sldLayoutId id="2147484814" r:id="rId12"/>
    <p:sldLayoutId id="2147484815" r:id="rId13"/>
    <p:sldLayoutId id="2147484816" r:id="rId14"/>
    <p:sldLayoutId id="2147484817" r:id="rId15"/>
    <p:sldLayoutId id="2147484818" r:id="rId16"/>
    <p:sldLayoutId id="2147484819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3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67128" y="246580"/>
            <a:ext cx="7191910" cy="357540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 b="1" dirty="0" err="1" smtClean="0">
                <a:solidFill>
                  <a:schemeClr val="tx1"/>
                </a:solidFill>
                <a:highlight>
                  <a:srgbClr val="FFFFFF"/>
                </a:highlight>
              </a:rPr>
              <a:t>Интеграционное</a:t>
            </a:r>
            <a:r>
              <a:rPr lang="en-GB" sz="3000" b="1" dirty="0">
                <a:solidFill>
                  <a:schemeClr val="tx1"/>
                </a:solidFill>
                <a:highlight>
                  <a:srgbClr val="FFFFFF"/>
                </a:highlight>
              </a:rPr>
              <a:t> </a:t>
            </a:r>
            <a:r>
              <a:rPr lang="en-GB" sz="3000" b="1" dirty="0" err="1" smtClean="0">
                <a:solidFill>
                  <a:schemeClr val="tx1"/>
                </a:solidFill>
                <a:highlight>
                  <a:srgbClr val="FFFFFF"/>
                </a:highlight>
              </a:rPr>
              <a:t>тестирование</a:t>
            </a:r>
            <a:r>
              <a:rPr lang="en-GB" sz="3000" b="1" dirty="0">
                <a:solidFill>
                  <a:schemeClr val="tx1"/>
                </a:solidFill>
                <a:highlight>
                  <a:srgbClr val="FFFFFF"/>
                </a:highlight>
              </a:rPr>
              <a:t>: </a:t>
            </a:r>
            <a:endParaRPr sz="3000" b="1" dirty="0">
              <a:solidFill>
                <a:schemeClr val="tx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 b="1" dirty="0">
                <a:solidFill>
                  <a:schemeClr val="tx1"/>
                </a:solidFill>
                <a:highlight>
                  <a:srgbClr val="FFFFFF"/>
                </a:highlight>
              </a:rPr>
              <a:t>        </a:t>
            </a:r>
            <a:r>
              <a:rPr lang="en-GB" sz="3000" b="1" dirty="0" err="1" smtClean="0">
                <a:solidFill>
                  <a:schemeClr val="tx1"/>
                </a:solidFill>
                <a:highlight>
                  <a:srgbClr val="FFFFFF"/>
                </a:highlight>
              </a:rPr>
              <a:t>основано</a:t>
            </a:r>
            <a:r>
              <a:rPr lang="en-GB" sz="3000" b="1" dirty="0" smtClean="0">
                <a:solidFill>
                  <a:schemeClr val="tx1"/>
                </a:solidFill>
                <a:highlight>
                  <a:srgbClr val="FFFFFF"/>
                </a:highlight>
              </a:rPr>
              <a:t> </a:t>
            </a:r>
            <a:r>
              <a:rPr lang="en-GB" sz="3000" b="1" dirty="0" err="1">
                <a:solidFill>
                  <a:schemeClr val="tx1"/>
                </a:solidFill>
                <a:highlight>
                  <a:srgbClr val="FFFFFF"/>
                </a:highlight>
              </a:rPr>
              <a:t>на</a:t>
            </a:r>
            <a:r>
              <a:rPr lang="en-GB" sz="3000" b="1" dirty="0">
                <a:solidFill>
                  <a:schemeClr val="tx1"/>
                </a:solidFill>
                <a:highlight>
                  <a:srgbClr val="FFFFFF"/>
                </a:highlight>
              </a:rPr>
              <a:t> </a:t>
            </a:r>
            <a:r>
              <a:rPr lang="en-GB" sz="3000" b="1" dirty="0" err="1">
                <a:solidFill>
                  <a:schemeClr val="tx1"/>
                </a:solidFill>
                <a:highlight>
                  <a:srgbClr val="FFFFFF"/>
                </a:highlight>
              </a:rPr>
              <a:t>реальных</a:t>
            </a:r>
            <a:r>
              <a:rPr lang="en-GB" sz="3000" b="1" dirty="0">
                <a:solidFill>
                  <a:schemeClr val="tx1"/>
                </a:solidFill>
                <a:highlight>
                  <a:srgbClr val="FFFFFF"/>
                </a:highlight>
              </a:rPr>
              <a:t> </a:t>
            </a:r>
            <a:r>
              <a:rPr lang="en-GB" sz="3000" b="1" dirty="0" err="1">
                <a:solidFill>
                  <a:schemeClr val="tx1"/>
                </a:solidFill>
                <a:highlight>
                  <a:srgbClr val="FFFFFF"/>
                </a:highlight>
              </a:rPr>
              <a:t>событиях</a:t>
            </a:r>
            <a:endParaRPr sz="3000" b="1" dirty="0">
              <a:solidFill>
                <a:schemeClr val="tx1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 dirty="0">
              <a:solidFill>
                <a:schemeClr val="tx1"/>
              </a:solidFill>
              <a:highlight>
                <a:srgbClr val="FFFFFF"/>
              </a:highligh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59" y="4738115"/>
            <a:ext cx="701041" cy="4053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311700" y="909125"/>
            <a:ext cx="8520600" cy="41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Ø"/>
            </a:pPr>
            <a:r>
              <a:rPr lang="en-GB" sz="2400" dirty="0" err="1">
                <a:solidFill>
                  <a:schemeClr val="dk1"/>
                </a:solidFill>
              </a:rPr>
              <a:t>Экономят</a:t>
            </a:r>
            <a:r>
              <a:rPr lang="en-GB" sz="2400" dirty="0">
                <a:solidFill>
                  <a:schemeClr val="dk1"/>
                </a:solidFill>
              </a:rPr>
              <a:t> </a:t>
            </a:r>
            <a:r>
              <a:rPr lang="en-GB" sz="2400" dirty="0" err="1">
                <a:solidFill>
                  <a:schemeClr val="dk1"/>
                </a:solidFill>
              </a:rPr>
              <a:t>время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Ø"/>
            </a:pPr>
            <a:r>
              <a:rPr lang="en-GB" sz="2400" dirty="0" err="1">
                <a:solidFill>
                  <a:schemeClr val="dk1"/>
                </a:solidFill>
              </a:rPr>
              <a:t>Сохраняют</a:t>
            </a:r>
            <a:r>
              <a:rPr lang="en-GB" sz="2400" dirty="0">
                <a:solidFill>
                  <a:schemeClr val="dk1"/>
                </a:solidFill>
              </a:rPr>
              <a:t> </a:t>
            </a:r>
            <a:r>
              <a:rPr lang="en-GB" sz="2400" dirty="0" err="1">
                <a:solidFill>
                  <a:schemeClr val="dk1"/>
                </a:solidFill>
              </a:rPr>
              <a:t>историю</a:t>
            </a:r>
            <a:r>
              <a:rPr lang="en-GB" sz="2400" dirty="0">
                <a:solidFill>
                  <a:schemeClr val="dk1"/>
                </a:solidFill>
              </a:rPr>
              <a:t> </a:t>
            </a:r>
            <a:r>
              <a:rPr lang="en-GB" sz="2400" dirty="0" err="1">
                <a:solidFill>
                  <a:schemeClr val="dk1"/>
                </a:solidFill>
              </a:rPr>
              <a:t>проверенных</a:t>
            </a:r>
            <a:r>
              <a:rPr lang="en-GB" sz="2400" dirty="0">
                <a:solidFill>
                  <a:schemeClr val="dk1"/>
                </a:solidFill>
              </a:rPr>
              <a:t> </a:t>
            </a:r>
            <a:r>
              <a:rPr lang="en-GB" sz="2400" dirty="0" err="1">
                <a:solidFill>
                  <a:schemeClr val="dk1"/>
                </a:solidFill>
              </a:rPr>
              <a:t>обменов</a:t>
            </a:r>
            <a:r>
              <a:rPr lang="en-GB" sz="2400" dirty="0">
                <a:solidFill>
                  <a:schemeClr val="dk1"/>
                </a:solidFill>
              </a:rPr>
              <a:t> </a:t>
            </a:r>
            <a:r>
              <a:rPr lang="en-GB" sz="2400" dirty="0" err="1">
                <a:solidFill>
                  <a:schemeClr val="dk1"/>
                </a:solidFill>
              </a:rPr>
              <a:t>между</a:t>
            </a:r>
            <a:r>
              <a:rPr lang="en-GB" sz="2400" dirty="0">
                <a:solidFill>
                  <a:schemeClr val="dk1"/>
                </a:solidFill>
              </a:rPr>
              <a:t> </a:t>
            </a:r>
            <a:r>
              <a:rPr lang="en-GB" sz="2400" dirty="0" err="1">
                <a:solidFill>
                  <a:schemeClr val="dk1"/>
                </a:solidFill>
              </a:rPr>
              <a:t>сервисами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419100">
              <a:buClr>
                <a:schemeClr val="dk1"/>
              </a:buClr>
              <a:buSzPts val="2400"/>
              <a:buFont typeface="Wingdings" panose="05000000000000000000" pitchFamily="2" charset="2"/>
              <a:buChar char="Ø"/>
            </a:pPr>
            <a:r>
              <a:rPr lang="en-GB" sz="2400" dirty="0" err="1">
                <a:solidFill>
                  <a:schemeClr val="dk1"/>
                </a:solidFill>
              </a:rPr>
              <a:t>Помогают</a:t>
            </a:r>
            <a:r>
              <a:rPr lang="en-GB" sz="2400" dirty="0">
                <a:solidFill>
                  <a:schemeClr val="dk1"/>
                </a:solidFill>
              </a:rPr>
              <a:t> в </a:t>
            </a:r>
            <a:r>
              <a:rPr lang="en-GB" sz="2400" dirty="0" err="1">
                <a:solidFill>
                  <a:schemeClr val="dk1"/>
                </a:solidFill>
              </a:rPr>
              <a:t>планировании</a:t>
            </a:r>
            <a:r>
              <a:rPr lang="en-GB" sz="2400" dirty="0">
                <a:solidFill>
                  <a:schemeClr val="dk1"/>
                </a:solidFill>
              </a:rPr>
              <a:t> </a:t>
            </a:r>
            <a:r>
              <a:rPr lang="en-GB" sz="2400" dirty="0" err="1">
                <a:solidFill>
                  <a:schemeClr val="dk1"/>
                </a:solidFill>
              </a:rPr>
              <a:t>ресурсов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20" name="Google Shape;120;p22"/>
          <p:cNvSpPr txBox="1"/>
          <p:nvPr/>
        </p:nvSpPr>
        <p:spPr>
          <a:xfrm>
            <a:off x="931875" y="0"/>
            <a:ext cx="76101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 err="1"/>
              <a:t>Именованные</a:t>
            </a:r>
            <a:r>
              <a:rPr lang="en-GB" sz="2400" b="1" dirty="0"/>
              <a:t> </a:t>
            </a:r>
            <a:r>
              <a:rPr lang="en-GB" sz="2400" b="1" dirty="0" err="1"/>
              <a:t>проверки</a:t>
            </a:r>
            <a:endParaRPr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758" y="4738115"/>
            <a:ext cx="701041" cy="4053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59" y="4738115"/>
            <a:ext cx="701041" cy="405385"/>
          </a:xfrm>
          <a:prstGeom prst="rect">
            <a:avLst/>
          </a:prstGeom>
        </p:spPr>
      </p:pic>
      <p:sp>
        <p:nvSpPr>
          <p:cNvPr id="6" name="Google Shape;120;p22"/>
          <p:cNvSpPr txBox="1"/>
          <p:nvPr/>
        </p:nvSpPr>
        <p:spPr>
          <a:xfrm>
            <a:off x="931875" y="0"/>
            <a:ext cx="76101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/>
              <a:t>Four eyes review</a:t>
            </a:r>
            <a:endParaRPr sz="2400" b="1" dirty="0"/>
          </a:p>
        </p:txBody>
      </p:sp>
      <p:sp>
        <p:nvSpPr>
          <p:cNvPr id="7" name="Google Shape;104;p20"/>
          <p:cNvSpPr txBox="1"/>
          <p:nvPr/>
        </p:nvSpPr>
        <p:spPr>
          <a:xfrm>
            <a:off x="379725" y="513000"/>
            <a:ext cx="6836621" cy="2952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/>
              <a:t>Интеграционные тестовые артефакты: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/>
              <a:t>Задачи в </a:t>
            </a:r>
            <a:r>
              <a:rPr lang="en-US" sz="2400" dirty="0" smtClean="0"/>
              <a:t>Jira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/>
              <a:t>Сценарии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/>
              <a:t>Ч</a:t>
            </a:r>
            <a:r>
              <a:rPr lang="ru-RU" sz="2400" dirty="0" smtClean="0"/>
              <a:t>ек-лист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/>
              <a:t>Тест-план</a:t>
            </a:r>
            <a:endParaRPr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59" y="4738115"/>
            <a:ext cx="701041" cy="405385"/>
          </a:xfrm>
          <a:prstGeom prst="rect">
            <a:avLst/>
          </a:prstGeom>
        </p:spPr>
      </p:pic>
      <p:pic>
        <p:nvPicPr>
          <p:cNvPr id="5" name="Google Shape;126;p23"/>
          <p:cNvPicPr preferRelativeResize="0"/>
          <p:nvPr/>
        </p:nvPicPr>
        <p:blipFill rotWithShape="1">
          <a:blip r:embed="rId4">
            <a:alphaModFix/>
          </a:blip>
          <a:srcRect l="59411" t="19279" r="2639" b="38412"/>
          <a:stretch/>
        </p:blipFill>
        <p:spPr>
          <a:xfrm>
            <a:off x="3435178" y="2304398"/>
            <a:ext cx="3030700" cy="256416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20;p22"/>
          <p:cNvSpPr txBox="1"/>
          <p:nvPr/>
        </p:nvSpPr>
        <p:spPr>
          <a:xfrm>
            <a:off x="931875" y="0"/>
            <a:ext cx="76101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/>
              <a:t>Four eyes review</a:t>
            </a:r>
            <a:endParaRPr sz="2400" b="1" dirty="0"/>
          </a:p>
        </p:txBody>
      </p:sp>
      <p:sp>
        <p:nvSpPr>
          <p:cNvPr id="7" name="Google Shape;104;p20"/>
          <p:cNvSpPr txBox="1"/>
          <p:nvPr/>
        </p:nvSpPr>
        <p:spPr>
          <a:xfrm>
            <a:off x="379725" y="513000"/>
            <a:ext cx="6861334" cy="2952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/>
              <a:t>Интеграционные тестовые артефакты: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/>
              <a:t>Задачи в </a:t>
            </a:r>
            <a:r>
              <a:rPr lang="en-US" sz="2400" dirty="0" smtClean="0"/>
              <a:t>Jira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/>
              <a:t>Сценарии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/>
              <a:t>Ч</a:t>
            </a:r>
            <a:r>
              <a:rPr lang="ru-RU" sz="2400" dirty="0" smtClean="0"/>
              <a:t>ек-лист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/>
              <a:t>Тест-план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945776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423" y="1487513"/>
            <a:ext cx="6796751" cy="161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59" y="4738115"/>
            <a:ext cx="701041" cy="4053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96425"/>
            <a:ext cx="6596009" cy="39470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16176" y="253041"/>
            <a:ext cx="1973297" cy="5059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-4761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3600" dirty="0" smtClean="0">
                <a:solidFill>
                  <a:srgbClr val="212121"/>
                </a:solidFill>
                <a:latin typeface="Comic Sans MS" panose="030F0702030302020204" pitchFamily="66" charset="0"/>
              </a:rPr>
              <a:t>Meetings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59" y="4738115"/>
            <a:ext cx="701041" cy="40538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911" y="808563"/>
            <a:ext cx="6592250" cy="293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59" y="4738115"/>
            <a:ext cx="701041" cy="40538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870" y="772292"/>
            <a:ext cx="6984200" cy="297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59" y="4738115"/>
            <a:ext cx="701041" cy="40538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388" y="816903"/>
            <a:ext cx="6976152" cy="286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59" y="4738115"/>
            <a:ext cx="701041" cy="40538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614" y="2139304"/>
            <a:ext cx="2520696" cy="2520696"/>
          </a:xfrm>
          <a:prstGeom prst="rect">
            <a:avLst/>
          </a:prstGeom>
        </p:spPr>
      </p:pic>
      <p:sp>
        <p:nvSpPr>
          <p:cNvPr id="6" name="Выноска со стрелкой вниз 5"/>
          <p:cNvSpPr/>
          <p:nvPr/>
        </p:nvSpPr>
        <p:spPr>
          <a:xfrm>
            <a:off x="1322173" y="902044"/>
            <a:ext cx="4053015" cy="1816444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Проверять смешанные виды интеграционных обменов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942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9"/>
          <p:cNvPicPr preferRelativeResize="0"/>
          <p:nvPr/>
        </p:nvPicPr>
        <p:blipFill rotWithShape="1">
          <a:blip r:embed="rId3">
            <a:alphaModFix/>
          </a:blip>
          <a:srcRect t="38291" b="4171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59" y="4738115"/>
            <a:ext cx="701041" cy="4053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550"/>
            <a:ext cx="914399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l="11878" t="16017" r="19894" b="11993"/>
          <a:stretch/>
        </p:blipFill>
        <p:spPr>
          <a:xfrm>
            <a:off x="3377350" y="2617675"/>
            <a:ext cx="759350" cy="55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57" y="4738115"/>
            <a:ext cx="701041" cy="40538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614" y="2139304"/>
            <a:ext cx="2520696" cy="2520696"/>
          </a:xfrm>
          <a:prstGeom prst="rect">
            <a:avLst/>
          </a:prstGeom>
        </p:spPr>
      </p:pic>
      <p:sp>
        <p:nvSpPr>
          <p:cNvPr id="6" name="Выноска со стрелкой вниз 5"/>
          <p:cNvSpPr/>
          <p:nvPr/>
        </p:nvSpPr>
        <p:spPr>
          <a:xfrm>
            <a:off x="1322173" y="902044"/>
            <a:ext cx="4053015" cy="1816444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Проверять кастомные ошибки без заглушек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340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0"/>
          <p:cNvPicPr preferRelativeResize="0"/>
          <p:nvPr/>
        </p:nvPicPr>
        <p:blipFill rotWithShape="1">
          <a:blip r:embed="rId3">
            <a:alphaModFix/>
          </a:blip>
          <a:srcRect b="3670"/>
          <a:stretch/>
        </p:blipFill>
        <p:spPr>
          <a:xfrm>
            <a:off x="653866" y="0"/>
            <a:ext cx="59832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59" y="4738115"/>
            <a:ext cx="701041" cy="40538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59" y="4738115"/>
            <a:ext cx="701041" cy="40538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614" y="2139304"/>
            <a:ext cx="2520696" cy="2520696"/>
          </a:xfrm>
          <a:prstGeom prst="rect">
            <a:avLst/>
          </a:prstGeom>
        </p:spPr>
      </p:pic>
      <p:sp>
        <p:nvSpPr>
          <p:cNvPr id="6" name="Выноска со стрелкой вниз 5"/>
          <p:cNvSpPr/>
          <p:nvPr/>
        </p:nvSpPr>
        <p:spPr>
          <a:xfrm>
            <a:off x="1322173" y="902044"/>
            <a:ext cx="4053015" cy="1816444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Проверять идемпотентность без заглушек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820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2"/>
          <p:cNvSpPr txBox="1">
            <a:spLocks noGrp="1"/>
          </p:cNvSpPr>
          <p:nvPr>
            <p:ph type="body" idx="1"/>
          </p:nvPr>
        </p:nvSpPr>
        <p:spPr>
          <a:xfrm>
            <a:off x="54725" y="684100"/>
            <a:ext cx="9089400" cy="43728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dist="38100" dir="5400000" fadeDir="5400012" sy="-100000" algn="bl" rotWithShape="0"/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000">
              <a:solidFill>
                <a:srgbClr val="000000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2" name="Google Shape;182;p32"/>
          <p:cNvSpPr/>
          <p:nvPr/>
        </p:nvSpPr>
        <p:spPr>
          <a:xfrm>
            <a:off x="767471" y="669557"/>
            <a:ext cx="5883000" cy="3639900"/>
          </a:xfrm>
          <a:prstGeom prst="bracketPair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обратная</a:t>
            </a:r>
            <a:r>
              <a:rPr lang="en-GB" sz="3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30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совместимость</a:t>
            </a:r>
            <a:endParaRPr sz="30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59" y="4738115"/>
            <a:ext cx="701041" cy="40538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5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 err="1">
                <a:solidFill>
                  <a:schemeClr val="tx1"/>
                </a:solidFill>
              </a:rPr>
              <a:t>Выводы</a:t>
            </a:r>
            <a:endParaRPr sz="3600" b="1" dirty="0">
              <a:solidFill>
                <a:schemeClr val="tx1"/>
              </a:solidFill>
            </a:endParaRPr>
          </a:p>
        </p:txBody>
      </p:sp>
      <p:sp>
        <p:nvSpPr>
          <p:cNvPr id="203" name="Google Shape;203;p35"/>
          <p:cNvSpPr txBox="1"/>
          <p:nvPr/>
        </p:nvSpPr>
        <p:spPr>
          <a:xfrm>
            <a:off x="0" y="844848"/>
            <a:ext cx="7921375" cy="401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 err="1">
                <a:solidFill>
                  <a:schemeClr val="dk1"/>
                </a:solidFill>
              </a:rPr>
              <a:t>Для</a:t>
            </a:r>
            <a:r>
              <a:rPr lang="en-GB" sz="2400" b="1" dirty="0">
                <a:solidFill>
                  <a:schemeClr val="dk1"/>
                </a:solidFill>
              </a:rPr>
              <a:t> </a:t>
            </a:r>
            <a:r>
              <a:rPr lang="en-GB" sz="2400" b="1" dirty="0" err="1">
                <a:solidFill>
                  <a:schemeClr val="dk1"/>
                </a:solidFill>
              </a:rPr>
              <a:t>оптимизации</a:t>
            </a:r>
            <a:r>
              <a:rPr lang="en-GB" sz="2400" b="1" dirty="0">
                <a:solidFill>
                  <a:schemeClr val="dk1"/>
                </a:solidFill>
              </a:rPr>
              <a:t> </a:t>
            </a:r>
            <a:r>
              <a:rPr lang="en-GB" sz="2400" b="1" dirty="0" err="1">
                <a:solidFill>
                  <a:schemeClr val="dk1"/>
                </a:solidFill>
              </a:rPr>
              <a:t>времени</a:t>
            </a:r>
            <a:r>
              <a:rPr lang="en-GB" sz="2400" b="1" dirty="0">
                <a:solidFill>
                  <a:schemeClr val="dk1"/>
                </a:solidFill>
              </a:rPr>
              <a:t>, </a:t>
            </a:r>
            <a:r>
              <a:rPr lang="en-GB" sz="2400" b="1" dirty="0" err="1">
                <a:solidFill>
                  <a:schemeClr val="dk1"/>
                </a:solidFill>
              </a:rPr>
              <a:t>ресурсов</a:t>
            </a:r>
            <a:r>
              <a:rPr lang="en-GB" sz="2400" b="1" dirty="0">
                <a:solidFill>
                  <a:schemeClr val="dk1"/>
                </a:solidFill>
              </a:rPr>
              <a:t> и </a:t>
            </a:r>
            <a:endParaRPr lang="en-GB" sz="2400" b="1" dirty="0" smtClean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 err="1" smtClean="0">
                <a:solidFill>
                  <a:schemeClr val="dk1"/>
                </a:solidFill>
              </a:rPr>
              <a:t>процессов</a:t>
            </a:r>
            <a:r>
              <a:rPr lang="en-GB" sz="2400" b="1" dirty="0" smtClean="0">
                <a:solidFill>
                  <a:schemeClr val="dk1"/>
                </a:solidFill>
              </a:rPr>
              <a:t> </a:t>
            </a:r>
            <a:r>
              <a:rPr lang="en-GB" sz="2400" b="1" dirty="0" err="1">
                <a:solidFill>
                  <a:schemeClr val="dk1"/>
                </a:solidFill>
              </a:rPr>
              <a:t>по</a:t>
            </a:r>
            <a:r>
              <a:rPr lang="en-GB" sz="2400" b="1" dirty="0">
                <a:solidFill>
                  <a:schemeClr val="dk1"/>
                </a:solidFill>
              </a:rPr>
              <a:t> </a:t>
            </a:r>
            <a:r>
              <a:rPr lang="en-GB" sz="2400" b="1" dirty="0" err="1">
                <a:solidFill>
                  <a:schemeClr val="dk1"/>
                </a:solidFill>
              </a:rPr>
              <a:t>интеграционному</a:t>
            </a:r>
            <a:r>
              <a:rPr lang="en-GB" sz="2400" b="1" dirty="0">
                <a:solidFill>
                  <a:schemeClr val="dk1"/>
                </a:solidFill>
              </a:rPr>
              <a:t> </a:t>
            </a:r>
            <a:r>
              <a:rPr lang="en-GB" sz="2400" b="1" dirty="0" err="1" smtClean="0">
                <a:solidFill>
                  <a:schemeClr val="dk1"/>
                </a:solidFill>
              </a:rPr>
              <a:t>тестированию</a:t>
            </a:r>
            <a:endParaRPr sz="2400" b="1" dirty="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➢"/>
            </a:pPr>
            <a:r>
              <a:rPr lang="en-GB" sz="2400" dirty="0" err="1">
                <a:solidFill>
                  <a:schemeClr val="dk1"/>
                </a:solidFill>
              </a:rPr>
              <a:t>разбиваю</a:t>
            </a:r>
            <a:r>
              <a:rPr lang="en-GB" sz="2400" dirty="0">
                <a:solidFill>
                  <a:schemeClr val="dk1"/>
                </a:solidFill>
              </a:rPr>
              <a:t> </a:t>
            </a:r>
            <a:r>
              <a:rPr lang="en-GB" sz="2400" dirty="0" err="1">
                <a:solidFill>
                  <a:schemeClr val="dk1"/>
                </a:solidFill>
              </a:rPr>
              <a:t>на</a:t>
            </a:r>
            <a:r>
              <a:rPr lang="en-GB" sz="2400" dirty="0">
                <a:solidFill>
                  <a:schemeClr val="dk1"/>
                </a:solidFill>
              </a:rPr>
              <a:t> </a:t>
            </a:r>
            <a:r>
              <a:rPr lang="en-GB" sz="2400" dirty="0" err="1">
                <a:solidFill>
                  <a:schemeClr val="dk1"/>
                </a:solidFill>
              </a:rPr>
              <a:t>блоки</a:t>
            </a:r>
            <a:r>
              <a:rPr lang="en-GB" sz="2400" dirty="0">
                <a:solidFill>
                  <a:schemeClr val="dk1"/>
                </a:solidFill>
              </a:rPr>
              <a:t> </a:t>
            </a:r>
            <a:r>
              <a:rPr lang="en-GB" sz="2400" dirty="0" err="1">
                <a:solidFill>
                  <a:schemeClr val="dk1"/>
                </a:solidFill>
              </a:rPr>
              <a:t>группы</a:t>
            </a:r>
            <a:r>
              <a:rPr lang="en-GB" sz="2400" dirty="0">
                <a:solidFill>
                  <a:schemeClr val="dk1"/>
                </a:solidFill>
              </a:rPr>
              <a:t> </a:t>
            </a:r>
            <a:r>
              <a:rPr lang="en-GB" sz="2400" dirty="0" err="1" smtClean="0">
                <a:solidFill>
                  <a:schemeClr val="dk1"/>
                </a:solidFill>
              </a:rPr>
              <a:t>обменов</a:t>
            </a:r>
            <a:endParaRPr sz="2400" dirty="0">
              <a:solidFill>
                <a:schemeClr val="dk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59" y="4738115"/>
            <a:ext cx="701041" cy="40538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5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 err="1">
                <a:solidFill>
                  <a:schemeClr val="tx1"/>
                </a:solidFill>
              </a:rPr>
              <a:t>Выводы</a:t>
            </a:r>
            <a:endParaRPr sz="3600" b="1" dirty="0">
              <a:solidFill>
                <a:schemeClr val="tx1"/>
              </a:solidFill>
            </a:endParaRPr>
          </a:p>
        </p:txBody>
      </p:sp>
      <p:sp>
        <p:nvSpPr>
          <p:cNvPr id="203" name="Google Shape;203;p35"/>
          <p:cNvSpPr txBox="1"/>
          <p:nvPr/>
        </p:nvSpPr>
        <p:spPr>
          <a:xfrm>
            <a:off x="0" y="844848"/>
            <a:ext cx="7921375" cy="401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 err="1">
                <a:solidFill>
                  <a:schemeClr val="dk1"/>
                </a:solidFill>
              </a:rPr>
              <a:t>Для</a:t>
            </a:r>
            <a:r>
              <a:rPr lang="en-GB" sz="2400" b="1" dirty="0">
                <a:solidFill>
                  <a:schemeClr val="dk1"/>
                </a:solidFill>
              </a:rPr>
              <a:t> </a:t>
            </a:r>
            <a:r>
              <a:rPr lang="en-GB" sz="2400" b="1" dirty="0" err="1">
                <a:solidFill>
                  <a:schemeClr val="dk1"/>
                </a:solidFill>
              </a:rPr>
              <a:t>оптимизации</a:t>
            </a:r>
            <a:r>
              <a:rPr lang="en-GB" sz="2400" b="1" dirty="0">
                <a:solidFill>
                  <a:schemeClr val="dk1"/>
                </a:solidFill>
              </a:rPr>
              <a:t> </a:t>
            </a:r>
            <a:r>
              <a:rPr lang="en-GB" sz="2400" b="1" dirty="0" err="1">
                <a:solidFill>
                  <a:schemeClr val="dk1"/>
                </a:solidFill>
              </a:rPr>
              <a:t>времени</a:t>
            </a:r>
            <a:r>
              <a:rPr lang="en-GB" sz="2400" b="1" dirty="0">
                <a:solidFill>
                  <a:schemeClr val="dk1"/>
                </a:solidFill>
              </a:rPr>
              <a:t>, </a:t>
            </a:r>
            <a:r>
              <a:rPr lang="en-GB" sz="2400" b="1" dirty="0" err="1">
                <a:solidFill>
                  <a:schemeClr val="dk1"/>
                </a:solidFill>
              </a:rPr>
              <a:t>ресурсов</a:t>
            </a:r>
            <a:r>
              <a:rPr lang="en-GB" sz="2400" b="1" dirty="0">
                <a:solidFill>
                  <a:schemeClr val="dk1"/>
                </a:solidFill>
              </a:rPr>
              <a:t> и </a:t>
            </a:r>
            <a:endParaRPr lang="en-GB" sz="2400" b="1" dirty="0" smtClean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 err="1" smtClean="0">
                <a:solidFill>
                  <a:schemeClr val="dk1"/>
                </a:solidFill>
              </a:rPr>
              <a:t>процессов</a:t>
            </a:r>
            <a:r>
              <a:rPr lang="en-GB" sz="2400" b="1" dirty="0" smtClean="0">
                <a:solidFill>
                  <a:schemeClr val="dk1"/>
                </a:solidFill>
              </a:rPr>
              <a:t> </a:t>
            </a:r>
            <a:r>
              <a:rPr lang="en-GB" sz="2400" b="1" dirty="0" err="1">
                <a:solidFill>
                  <a:schemeClr val="dk1"/>
                </a:solidFill>
              </a:rPr>
              <a:t>по</a:t>
            </a:r>
            <a:r>
              <a:rPr lang="en-GB" sz="2400" b="1" dirty="0">
                <a:solidFill>
                  <a:schemeClr val="dk1"/>
                </a:solidFill>
              </a:rPr>
              <a:t> </a:t>
            </a:r>
            <a:r>
              <a:rPr lang="en-GB" sz="2400" b="1" dirty="0" err="1">
                <a:solidFill>
                  <a:schemeClr val="dk1"/>
                </a:solidFill>
              </a:rPr>
              <a:t>интеграционному</a:t>
            </a:r>
            <a:r>
              <a:rPr lang="en-GB" sz="2400" b="1" dirty="0">
                <a:solidFill>
                  <a:schemeClr val="dk1"/>
                </a:solidFill>
              </a:rPr>
              <a:t> </a:t>
            </a:r>
            <a:r>
              <a:rPr lang="en-GB" sz="2400" b="1" dirty="0" err="1" smtClean="0">
                <a:solidFill>
                  <a:schemeClr val="dk1"/>
                </a:solidFill>
              </a:rPr>
              <a:t>тестированию</a:t>
            </a:r>
            <a:endParaRPr sz="2400" b="1" dirty="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➢"/>
            </a:pPr>
            <a:r>
              <a:rPr lang="en-GB" sz="2400" dirty="0" err="1">
                <a:solidFill>
                  <a:schemeClr val="dk1"/>
                </a:solidFill>
              </a:rPr>
              <a:t>разбиваю</a:t>
            </a:r>
            <a:r>
              <a:rPr lang="en-GB" sz="2400" dirty="0">
                <a:solidFill>
                  <a:schemeClr val="dk1"/>
                </a:solidFill>
              </a:rPr>
              <a:t> </a:t>
            </a:r>
            <a:r>
              <a:rPr lang="en-GB" sz="2400" dirty="0" err="1">
                <a:solidFill>
                  <a:schemeClr val="dk1"/>
                </a:solidFill>
              </a:rPr>
              <a:t>на</a:t>
            </a:r>
            <a:r>
              <a:rPr lang="en-GB" sz="2400" dirty="0">
                <a:solidFill>
                  <a:schemeClr val="dk1"/>
                </a:solidFill>
              </a:rPr>
              <a:t> </a:t>
            </a:r>
            <a:r>
              <a:rPr lang="en-GB" sz="2400" dirty="0" err="1">
                <a:solidFill>
                  <a:schemeClr val="dk1"/>
                </a:solidFill>
              </a:rPr>
              <a:t>блоки</a:t>
            </a:r>
            <a:r>
              <a:rPr lang="en-GB" sz="2400" dirty="0">
                <a:solidFill>
                  <a:schemeClr val="dk1"/>
                </a:solidFill>
              </a:rPr>
              <a:t> </a:t>
            </a:r>
            <a:r>
              <a:rPr lang="en-GB" sz="2400" dirty="0" err="1">
                <a:solidFill>
                  <a:schemeClr val="dk1"/>
                </a:solidFill>
              </a:rPr>
              <a:t>группы</a:t>
            </a:r>
            <a:r>
              <a:rPr lang="en-GB" sz="2400" dirty="0">
                <a:solidFill>
                  <a:schemeClr val="dk1"/>
                </a:solidFill>
              </a:rPr>
              <a:t> </a:t>
            </a:r>
            <a:r>
              <a:rPr lang="en-GB" sz="2400" dirty="0" err="1" smtClean="0">
                <a:solidFill>
                  <a:schemeClr val="dk1"/>
                </a:solidFill>
              </a:rPr>
              <a:t>обменов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➢"/>
            </a:pPr>
            <a:r>
              <a:rPr lang="en-GB" sz="2400" dirty="0" err="1">
                <a:solidFill>
                  <a:schemeClr val="dk1"/>
                </a:solidFill>
              </a:rPr>
              <a:t>добавляю</a:t>
            </a:r>
            <a:r>
              <a:rPr lang="en-GB" sz="2400" dirty="0">
                <a:solidFill>
                  <a:schemeClr val="dk1"/>
                </a:solidFill>
              </a:rPr>
              <a:t> </a:t>
            </a:r>
            <a:r>
              <a:rPr lang="en-GB" sz="2400" dirty="0" err="1">
                <a:solidFill>
                  <a:schemeClr val="dk1"/>
                </a:solidFill>
              </a:rPr>
              <a:t>названия</a:t>
            </a:r>
            <a:r>
              <a:rPr lang="en-GB" sz="2400" dirty="0">
                <a:solidFill>
                  <a:schemeClr val="dk1"/>
                </a:solidFill>
              </a:rPr>
              <a:t> </a:t>
            </a:r>
            <a:r>
              <a:rPr lang="en-GB" sz="2400" dirty="0" err="1">
                <a:solidFill>
                  <a:schemeClr val="dk1"/>
                </a:solidFill>
              </a:rPr>
              <a:t>сервисов</a:t>
            </a:r>
            <a:r>
              <a:rPr lang="en-GB" sz="2400" dirty="0">
                <a:solidFill>
                  <a:schemeClr val="dk1"/>
                </a:solidFill>
              </a:rPr>
              <a:t> в </a:t>
            </a:r>
            <a:r>
              <a:rPr lang="en-GB" sz="2400" dirty="0" err="1">
                <a:solidFill>
                  <a:schemeClr val="dk1"/>
                </a:solidFill>
              </a:rPr>
              <a:t>описания</a:t>
            </a:r>
            <a:r>
              <a:rPr lang="en-GB" sz="2400" dirty="0">
                <a:solidFill>
                  <a:schemeClr val="dk1"/>
                </a:solidFill>
              </a:rPr>
              <a:t> </a:t>
            </a:r>
            <a:r>
              <a:rPr lang="en-GB" sz="2400" dirty="0" err="1" smtClean="0">
                <a:solidFill>
                  <a:schemeClr val="dk1"/>
                </a:solidFill>
              </a:rPr>
              <a:t>проверок</a:t>
            </a:r>
            <a:endParaRPr sz="2400" dirty="0">
              <a:solidFill>
                <a:schemeClr val="dk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59" y="4738115"/>
            <a:ext cx="701041" cy="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07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5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 err="1">
                <a:solidFill>
                  <a:schemeClr val="tx1"/>
                </a:solidFill>
              </a:rPr>
              <a:t>Выводы</a:t>
            </a:r>
            <a:endParaRPr sz="3600" b="1" dirty="0">
              <a:solidFill>
                <a:schemeClr val="tx1"/>
              </a:solidFill>
            </a:endParaRPr>
          </a:p>
        </p:txBody>
      </p:sp>
      <p:sp>
        <p:nvSpPr>
          <p:cNvPr id="203" name="Google Shape;203;p35"/>
          <p:cNvSpPr txBox="1"/>
          <p:nvPr/>
        </p:nvSpPr>
        <p:spPr>
          <a:xfrm>
            <a:off x="0" y="844848"/>
            <a:ext cx="7921375" cy="401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 err="1">
                <a:solidFill>
                  <a:schemeClr val="dk1"/>
                </a:solidFill>
              </a:rPr>
              <a:t>Для</a:t>
            </a:r>
            <a:r>
              <a:rPr lang="en-GB" sz="2400" b="1" dirty="0">
                <a:solidFill>
                  <a:schemeClr val="dk1"/>
                </a:solidFill>
              </a:rPr>
              <a:t> </a:t>
            </a:r>
            <a:r>
              <a:rPr lang="en-GB" sz="2400" b="1" dirty="0" err="1">
                <a:solidFill>
                  <a:schemeClr val="dk1"/>
                </a:solidFill>
              </a:rPr>
              <a:t>оптимизации</a:t>
            </a:r>
            <a:r>
              <a:rPr lang="en-GB" sz="2400" b="1" dirty="0">
                <a:solidFill>
                  <a:schemeClr val="dk1"/>
                </a:solidFill>
              </a:rPr>
              <a:t> </a:t>
            </a:r>
            <a:r>
              <a:rPr lang="en-GB" sz="2400" b="1" dirty="0" err="1">
                <a:solidFill>
                  <a:schemeClr val="dk1"/>
                </a:solidFill>
              </a:rPr>
              <a:t>времени</a:t>
            </a:r>
            <a:r>
              <a:rPr lang="en-GB" sz="2400" b="1" dirty="0">
                <a:solidFill>
                  <a:schemeClr val="dk1"/>
                </a:solidFill>
              </a:rPr>
              <a:t>, </a:t>
            </a:r>
            <a:r>
              <a:rPr lang="en-GB" sz="2400" b="1" dirty="0" err="1">
                <a:solidFill>
                  <a:schemeClr val="dk1"/>
                </a:solidFill>
              </a:rPr>
              <a:t>ресурсов</a:t>
            </a:r>
            <a:r>
              <a:rPr lang="en-GB" sz="2400" b="1" dirty="0">
                <a:solidFill>
                  <a:schemeClr val="dk1"/>
                </a:solidFill>
              </a:rPr>
              <a:t> и </a:t>
            </a:r>
            <a:endParaRPr lang="en-GB" sz="2400" b="1" dirty="0" smtClean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 err="1" smtClean="0">
                <a:solidFill>
                  <a:schemeClr val="dk1"/>
                </a:solidFill>
              </a:rPr>
              <a:t>процессов</a:t>
            </a:r>
            <a:r>
              <a:rPr lang="en-GB" sz="2400" b="1" dirty="0" smtClean="0">
                <a:solidFill>
                  <a:schemeClr val="dk1"/>
                </a:solidFill>
              </a:rPr>
              <a:t> </a:t>
            </a:r>
            <a:r>
              <a:rPr lang="en-GB" sz="2400" b="1" dirty="0" err="1">
                <a:solidFill>
                  <a:schemeClr val="dk1"/>
                </a:solidFill>
              </a:rPr>
              <a:t>по</a:t>
            </a:r>
            <a:r>
              <a:rPr lang="en-GB" sz="2400" b="1" dirty="0">
                <a:solidFill>
                  <a:schemeClr val="dk1"/>
                </a:solidFill>
              </a:rPr>
              <a:t> </a:t>
            </a:r>
            <a:r>
              <a:rPr lang="en-GB" sz="2400" b="1" dirty="0" err="1">
                <a:solidFill>
                  <a:schemeClr val="dk1"/>
                </a:solidFill>
              </a:rPr>
              <a:t>интеграционному</a:t>
            </a:r>
            <a:r>
              <a:rPr lang="en-GB" sz="2400" b="1" dirty="0">
                <a:solidFill>
                  <a:schemeClr val="dk1"/>
                </a:solidFill>
              </a:rPr>
              <a:t> </a:t>
            </a:r>
            <a:r>
              <a:rPr lang="en-GB" sz="2400" b="1" dirty="0" err="1" smtClean="0">
                <a:solidFill>
                  <a:schemeClr val="dk1"/>
                </a:solidFill>
              </a:rPr>
              <a:t>тестированию</a:t>
            </a:r>
            <a:endParaRPr sz="2400" b="1" dirty="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➢"/>
            </a:pPr>
            <a:r>
              <a:rPr lang="en-GB" sz="2400" dirty="0" err="1">
                <a:solidFill>
                  <a:schemeClr val="dk1"/>
                </a:solidFill>
              </a:rPr>
              <a:t>разбиваю</a:t>
            </a:r>
            <a:r>
              <a:rPr lang="en-GB" sz="2400" dirty="0">
                <a:solidFill>
                  <a:schemeClr val="dk1"/>
                </a:solidFill>
              </a:rPr>
              <a:t> </a:t>
            </a:r>
            <a:r>
              <a:rPr lang="en-GB" sz="2400" dirty="0" err="1">
                <a:solidFill>
                  <a:schemeClr val="dk1"/>
                </a:solidFill>
              </a:rPr>
              <a:t>на</a:t>
            </a:r>
            <a:r>
              <a:rPr lang="en-GB" sz="2400" dirty="0">
                <a:solidFill>
                  <a:schemeClr val="dk1"/>
                </a:solidFill>
              </a:rPr>
              <a:t> </a:t>
            </a:r>
            <a:r>
              <a:rPr lang="en-GB" sz="2400" dirty="0" err="1">
                <a:solidFill>
                  <a:schemeClr val="dk1"/>
                </a:solidFill>
              </a:rPr>
              <a:t>блоки</a:t>
            </a:r>
            <a:r>
              <a:rPr lang="en-GB" sz="2400" dirty="0">
                <a:solidFill>
                  <a:schemeClr val="dk1"/>
                </a:solidFill>
              </a:rPr>
              <a:t> </a:t>
            </a:r>
            <a:r>
              <a:rPr lang="en-GB" sz="2400" dirty="0" err="1">
                <a:solidFill>
                  <a:schemeClr val="dk1"/>
                </a:solidFill>
              </a:rPr>
              <a:t>группы</a:t>
            </a:r>
            <a:r>
              <a:rPr lang="en-GB" sz="2400" dirty="0">
                <a:solidFill>
                  <a:schemeClr val="dk1"/>
                </a:solidFill>
              </a:rPr>
              <a:t> </a:t>
            </a:r>
            <a:r>
              <a:rPr lang="en-GB" sz="2400" dirty="0" err="1" smtClean="0">
                <a:solidFill>
                  <a:schemeClr val="dk1"/>
                </a:solidFill>
              </a:rPr>
              <a:t>обменов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➢"/>
            </a:pPr>
            <a:r>
              <a:rPr lang="en-GB" sz="2400" dirty="0" err="1">
                <a:solidFill>
                  <a:schemeClr val="dk1"/>
                </a:solidFill>
              </a:rPr>
              <a:t>добавляю</a:t>
            </a:r>
            <a:r>
              <a:rPr lang="en-GB" sz="2400" dirty="0">
                <a:solidFill>
                  <a:schemeClr val="dk1"/>
                </a:solidFill>
              </a:rPr>
              <a:t> </a:t>
            </a:r>
            <a:r>
              <a:rPr lang="en-GB" sz="2400" dirty="0" err="1">
                <a:solidFill>
                  <a:schemeClr val="dk1"/>
                </a:solidFill>
              </a:rPr>
              <a:t>названия</a:t>
            </a:r>
            <a:r>
              <a:rPr lang="en-GB" sz="2400" dirty="0">
                <a:solidFill>
                  <a:schemeClr val="dk1"/>
                </a:solidFill>
              </a:rPr>
              <a:t> </a:t>
            </a:r>
            <a:r>
              <a:rPr lang="en-GB" sz="2400" dirty="0" err="1">
                <a:solidFill>
                  <a:schemeClr val="dk1"/>
                </a:solidFill>
              </a:rPr>
              <a:t>сервисов</a:t>
            </a:r>
            <a:r>
              <a:rPr lang="en-GB" sz="2400" dirty="0">
                <a:solidFill>
                  <a:schemeClr val="dk1"/>
                </a:solidFill>
              </a:rPr>
              <a:t> в </a:t>
            </a:r>
            <a:r>
              <a:rPr lang="en-GB" sz="2400" dirty="0" err="1">
                <a:solidFill>
                  <a:schemeClr val="dk1"/>
                </a:solidFill>
              </a:rPr>
              <a:t>описания</a:t>
            </a:r>
            <a:r>
              <a:rPr lang="en-GB" sz="2400" dirty="0">
                <a:solidFill>
                  <a:schemeClr val="dk1"/>
                </a:solidFill>
              </a:rPr>
              <a:t> </a:t>
            </a:r>
            <a:r>
              <a:rPr lang="en-GB" sz="2400" dirty="0" err="1" smtClean="0">
                <a:solidFill>
                  <a:schemeClr val="dk1"/>
                </a:solidFill>
              </a:rPr>
              <a:t>проверок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➢"/>
            </a:pPr>
            <a:r>
              <a:rPr lang="en-GB" sz="2400" dirty="0" err="1">
                <a:solidFill>
                  <a:schemeClr val="dk1"/>
                </a:solidFill>
              </a:rPr>
              <a:t>провожу</a:t>
            </a:r>
            <a:r>
              <a:rPr lang="en-GB" sz="2400" dirty="0">
                <a:solidFill>
                  <a:schemeClr val="dk1"/>
                </a:solidFill>
              </a:rPr>
              <a:t> </a:t>
            </a:r>
            <a:r>
              <a:rPr lang="ru-RU" sz="2400" dirty="0" smtClean="0">
                <a:solidFill>
                  <a:schemeClr val="dk1"/>
                </a:solidFill>
              </a:rPr>
              <a:t>встречи</a:t>
            </a:r>
            <a:r>
              <a:rPr lang="en-US" sz="2400" dirty="0" smtClean="0">
                <a:solidFill>
                  <a:schemeClr val="dk1"/>
                </a:solidFill>
              </a:rPr>
              <a:t> </a:t>
            </a:r>
            <a:r>
              <a:rPr lang="ru-RU" sz="2400" dirty="0" smtClean="0">
                <a:solidFill>
                  <a:schemeClr val="dk1"/>
                </a:solidFill>
              </a:rPr>
              <a:t>для</a:t>
            </a:r>
            <a:r>
              <a:rPr lang="ru-RU" sz="2400" dirty="0" smtClean="0">
                <a:solidFill>
                  <a:schemeClr val="dk1"/>
                </a:solidFill>
              </a:rPr>
              <a:t> обсуждения</a:t>
            </a:r>
            <a:r>
              <a:rPr lang="ru-RU" sz="2400" dirty="0" smtClean="0">
                <a:solidFill>
                  <a:schemeClr val="dk1"/>
                </a:solidFill>
              </a:rPr>
              <a:t> особых кейсов</a:t>
            </a:r>
            <a:endParaRPr sz="2400" dirty="0">
              <a:solidFill>
                <a:schemeClr val="dk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59" y="4738115"/>
            <a:ext cx="701041" cy="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967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 err="1">
                <a:solidFill>
                  <a:schemeClr val="tx1"/>
                </a:solidFill>
              </a:rPr>
              <a:t>Выводы</a:t>
            </a:r>
            <a:endParaRPr sz="3600" b="1" dirty="0">
              <a:solidFill>
                <a:schemeClr val="tx1"/>
              </a:solidFill>
            </a:endParaRPr>
          </a:p>
        </p:txBody>
      </p:sp>
      <p:sp>
        <p:nvSpPr>
          <p:cNvPr id="210" name="Google Shape;210;p36"/>
          <p:cNvSpPr txBox="1"/>
          <p:nvPr/>
        </p:nvSpPr>
        <p:spPr>
          <a:xfrm>
            <a:off x="416775" y="1771325"/>
            <a:ext cx="6772800" cy="22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6"/>
          <p:cNvSpPr txBox="1"/>
          <p:nvPr/>
        </p:nvSpPr>
        <p:spPr>
          <a:xfrm>
            <a:off x="-123290" y="938955"/>
            <a:ext cx="7428216" cy="3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dk1"/>
                </a:solidFill>
              </a:rPr>
              <a:t>Не забываю проверять «подводные камни» </a:t>
            </a:r>
            <a:r>
              <a:rPr lang="en-GB" sz="2400" b="1" dirty="0" err="1" smtClean="0">
                <a:solidFill>
                  <a:schemeClr val="dk1"/>
                </a:solidFill>
              </a:rPr>
              <a:t>интеграции</a:t>
            </a:r>
            <a:r>
              <a:rPr lang="en-GB" sz="2400" b="1" dirty="0" smtClean="0">
                <a:solidFill>
                  <a:schemeClr val="dk1"/>
                </a:solidFill>
              </a:rPr>
              <a:t>:</a:t>
            </a:r>
            <a:endParaRPr sz="2400" b="1" dirty="0" smtClean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 smtClean="0">
              <a:solidFill>
                <a:schemeClr val="dk1"/>
              </a:solidFill>
            </a:endParaRPr>
          </a:p>
          <a:p>
            <a:pPr marL="2743200" indent="-381000">
              <a:lnSpc>
                <a:spcPct val="150000"/>
              </a:lnSpc>
              <a:buClr>
                <a:schemeClr val="dk1"/>
              </a:buClr>
              <a:buSzPts val="2400"/>
              <a:buChar char="➢"/>
            </a:pPr>
            <a:r>
              <a:rPr lang="en-GB" sz="2400" dirty="0" err="1">
                <a:solidFill>
                  <a:schemeClr val="dk1"/>
                </a:solidFill>
              </a:rPr>
              <a:t>Виды</a:t>
            </a:r>
            <a:r>
              <a:rPr lang="en-GB" sz="2400" dirty="0">
                <a:solidFill>
                  <a:schemeClr val="dk1"/>
                </a:solidFill>
              </a:rPr>
              <a:t> </a:t>
            </a:r>
            <a:r>
              <a:rPr lang="en-GB" sz="2400" dirty="0" err="1">
                <a:solidFill>
                  <a:schemeClr val="dk1"/>
                </a:solidFill>
              </a:rPr>
              <a:t>обменов</a:t>
            </a:r>
            <a:endParaRPr sz="2400" dirty="0">
              <a:solidFill>
                <a:schemeClr val="dk1"/>
              </a:solidFill>
            </a:endParaRPr>
          </a:p>
          <a:p>
            <a:pPr marL="2743200" indent="-381000">
              <a:lnSpc>
                <a:spcPct val="150000"/>
              </a:lnSpc>
              <a:buClr>
                <a:schemeClr val="dk1"/>
              </a:buClr>
              <a:buSzPts val="2400"/>
              <a:buChar char="➢"/>
            </a:pPr>
            <a:r>
              <a:rPr lang="en-GB" sz="2400" dirty="0" err="1" smtClean="0">
                <a:solidFill>
                  <a:schemeClr val="dk1"/>
                </a:solidFill>
              </a:rPr>
              <a:t>Кастомные</a:t>
            </a:r>
            <a:r>
              <a:rPr lang="en-GB" sz="2400" dirty="0" smtClean="0">
                <a:solidFill>
                  <a:schemeClr val="dk1"/>
                </a:solidFill>
              </a:rPr>
              <a:t> </a:t>
            </a:r>
            <a:r>
              <a:rPr lang="en-GB" sz="2400" dirty="0" err="1">
                <a:solidFill>
                  <a:schemeClr val="dk1"/>
                </a:solidFill>
              </a:rPr>
              <a:t>ошибки</a:t>
            </a:r>
            <a:r>
              <a:rPr lang="en-GB" sz="2400" dirty="0">
                <a:solidFill>
                  <a:schemeClr val="dk1"/>
                </a:solidFill>
              </a:rPr>
              <a:t> в </a:t>
            </a:r>
            <a:r>
              <a:rPr lang="en-GB" sz="2400" dirty="0" err="1">
                <a:solidFill>
                  <a:schemeClr val="dk1"/>
                </a:solidFill>
              </a:rPr>
              <a:t>обменах</a:t>
            </a:r>
            <a:endParaRPr sz="2400" dirty="0">
              <a:solidFill>
                <a:schemeClr val="dk1"/>
              </a:solidFill>
            </a:endParaRPr>
          </a:p>
          <a:p>
            <a:pPr marL="2743200" indent="-381000">
              <a:lnSpc>
                <a:spcPct val="150000"/>
              </a:lnSpc>
              <a:buClr>
                <a:schemeClr val="dk1"/>
              </a:buClr>
              <a:buSzPts val="2400"/>
              <a:buChar char="➢"/>
            </a:pPr>
            <a:r>
              <a:rPr lang="en-GB" sz="2400" dirty="0" err="1">
                <a:solidFill>
                  <a:schemeClr val="dk1"/>
                </a:solidFill>
              </a:rPr>
              <a:t>Идемпотентность</a:t>
            </a:r>
            <a:endParaRPr sz="2400" dirty="0">
              <a:solidFill>
                <a:schemeClr val="dk1"/>
              </a:solidFill>
            </a:endParaRPr>
          </a:p>
          <a:p>
            <a:pPr marL="2743200" indent="-381000">
              <a:lnSpc>
                <a:spcPct val="150000"/>
              </a:lnSpc>
              <a:buClr>
                <a:schemeClr val="dk1"/>
              </a:buClr>
              <a:buSzPts val="2400"/>
              <a:buChar char="➢"/>
            </a:pPr>
            <a:r>
              <a:rPr lang="en-GB" sz="2400" dirty="0" err="1">
                <a:solidFill>
                  <a:schemeClr val="dk1"/>
                </a:solidFill>
              </a:rPr>
              <a:t>Обратная</a:t>
            </a:r>
            <a:r>
              <a:rPr lang="en-GB" sz="2400" dirty="0">
                <a:solidFill>
                  <a:schemeClr val="dk1"/>
                </a:solidFill>
              </a:rPr>
              <a:t> </a:t>
            </a:r>
            <a:r>
              <a:rPr lang="en-GB" sz="2400" dirty="0" err="1">
                <a:solidFill>
                  <a:schemeClr val="dk1"/>
                </a:solidFill>
              </a:rPr>
              <a:t>совместимость</a:t>
            </a:r>
            <a:endParaRPr sz="2400" dirty="0">
              <a:solidFill>
                <a:schemeClr val="dk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59" y="4738115"/>
            <a:ext cx="701041" cy="40538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 err="1">
                <a:solidFill>
                  <a:schemeClr val="tx1"/>
                </a:solidFill>
              </a:rPr>
              <a:t>Вопросы</a:t>
            </a:r>
            <a:endParaRPr sz="3600" b="1" dirty="0">
              <a:solidFill>
                <a:schemeClr val="tx1"/>
              </a:solidFill>
            </a:endParaRPr>
          </a:p>
        </p:txBody>
      </p:sp>
      <p:pic>
        <p:nvPicPr>
          <p:cNvPr id="218" name="Google Shape;21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9500" y="1373400"/>
            <a:ext cx="1905000" cy="306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59" y="4738115"/>
            <a:ext cx="701041" cy="4053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786375" y="89000"/>
            <a:ext cx="73887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/>
              <a:t>Деление на блоки</a:t>
            </a:r>
            <a:endParaRPr sz="3000" b="1"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777800"/>
            <a:ext cx="6657654" cy="436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59" y="4738115"/>
            <a:ext cx="701041" cy="4053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786375" y="89000"/>
            <a:ext cx="73887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/>
              <a:t>Деление на блоки</a:t>
            </a:r>
            <a:endParaRPr sz="3000" b="1"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64124"/>
            <a:ext cx="6678202" cy="447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59" y="4738114"/>
            <a:ext cx="701041" cy="4053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/>
        </p:nvSpPr>
        <p:spPr>
          <a:xfrm>
            <a:off x="786375" y="89000"/>
            <a:ext cx="73887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/>
              <a:t>Деление на блоки</a:t>
            </a:r>
            <a:endParaRPr sz="3000" b="1"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92400"/>
            <a:ext cx="6647380" cy="445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59" y="4738115"/>
            <a:ext cx="701041" cy="4053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/>
        </p:nvSpPr>
        <p:spPr>
          <a:xfrm>
            <a:off x="786375" y="89000"/>
            <a:ext cx="73887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/>
              <a:t>Деление на блоки</a:t>
            </a:r>
            <a:endParaRPr sz="3000" b="1"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15950"/>
            <a:ext cx="6554912" cy="442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59" y="4738115"/>
            <a:ext cx="701041" cy="4053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 rotWithShape="1">
          <a:blip r:embed="rId3">
            <a:alphaModFix/>
          </a:blip>
          <a:srcRect t="26172" r="25026" b="3300"/>
          <a:stretch/>
        </p:blipFill>
        <p:spPr>
          <a:xfrm>
            <a:off x="0" y="598425"/>
            <a:ext cx="9144000" cy="45450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/>
          <p:nvPr/>
        </p:nvSpPr>
        <p:spPr>
          <a:xfrm>
            <a:off x="1137500" y="876075"/>
            <a:ext cx="548700" cy="236700"/>
          </a:xfrm>
          <a:prstGeom prst="rect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9"/>
          <p:cNvSpPr/>
          <p:nvPr/>
        </p:nvSpPr>
        <p:spPr>
          <a:xfrm>
            <a:off x="1137500" y="1271000"/>
            <a:ext cx="548700" cy="236700"/>
          </a:xfrm>
          <a:prstGeom prst="rect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9"/>
          <p:cNvSpPr txBox="1"/>
          <p:nvPr/>
        </p:nvSpPr>
        <p:spPr>
          <a:xfrm>
            <a:off x="899225" y="62025"/>
            <a:ext cx="73887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/>
              <a:t>Деление на блоки</a:t>
            </a:r>
            <a:endParaRPr sz="3000" b="1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59" y="4738115"/>
            <a:ext cx="701041" cy="4053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/>
        </p:nvSpPr>
        <p:spPr>
          <a:xfrm>
            <a:off x="214800" y="902375"/>
            <a:ext cx="8714400" cy="38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r>
              <a:rPr lang="en-GB" sz="2400" dirty="0" err="1"/>
              <a:t>Четкая</a:t>
            </a:r>
            <a:r>
              <a:rPr lang="en-GB" sz="2400" dirty="0"/>
              <a:t> </a:t>
            </a:r>
            <a:r>
              <a:rPr lang="en-GB" sz="2400" dirty="0" err="1"/>
              <a:t>структура</a:t>
            </a:r>
            <a:r>
              <a:rPr lang="en-GB" sz="2400" dirty="0"/>
              <a:t> </a:t>
            </a:r>
            <a:r>
              <a:rPr lang="en-GB" sz="2400" dirty="0" err="1"/>
              <a:t>сценариев</a:t>
            </a:r>
            <a:endParaRPr sz="2400" dirty="0"/>
          </a:p>
          <a:p>
            <a:pPr marL="8001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sz="2400" dirty="0"/>
          </a:p>
          <a:p>
            <a:pPr marL="8001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r>
              <a:rPr lang="en-GB" sz="2400" dirty="0" err="1"/>
              <a:t>Экономит</a:t>
            </a:r>
            <a:r>
              <a:rPr lang="en-GB" sz="2400" dirty="0"/>
              <a:t> </a:t>
            </a:r>
            <a:r>
              <a:rPr lang="en-GB" sz="2400" dirty="0" err="1"/>
              <a:t>время</a:t>
            </a:r>
            <a:endParaRPr sz="2400" dirty="0"/>
          </a:p>
          <a:p>
            <a:pPr marL="8001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sz="2400" dirty="0"/>
          </a:p>
          <a:p>
            <a:pPr marL="8001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r>
              <a:rPr lang="en-GB" sz="2400" dirty="0" err="1"/>
              <a:t>Помогает</a:t>
            </a:r>
            <a:r>
              <a:rPr lang="en-GB" sz="2400" dirty="0"/>
              <a:t> в </a:t>
            </a:r>
            <a:r>
              <a:rPr lang="en-GB" sz="2400" dirty="0" err="1"/>
              <a:t>планировании</a:t>
            </a:r>
            <a:r>
              <a:rPr lang="en-GB" sz="2400" dirty="0"/>
              <a:t> </a:t>
            </a:r>
            <a:r>
              <a:rPr lang="en-GB" sz="2400" dirty="0" err="1"/>
              <a:t>ресурсов</a:t>
            </a:r>
            <a:endParaRPr sz="2400" dirty="0"/>
          </a:p>
        </p:txBody>
      </p:sp>
      <p:sp>
        <p:nvSpPr>
          <p:cNvPr id="105" name="Google Shape;105;p20"/>
          <p:cNvSpPr txBox="1"/>
          <p:nvPr/>
        </p:nvSpPr>
        <p:spPr>
          <a:xfrm>
            <a:off x="786375" y="89000"/>
            <a:ext cx="73887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/>
              <a:t>Деление на блоки</a:t>
            </a:r>
            <a:endParaRPr sz="3000" b="1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59" y="4738115"/>
            <a:ext cx="701041" cy="4053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54725" y="768675"/>
            <a:ext cx="9089400" cy="42882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dist="38100" dir="5400000" fadeDir="5400012" sy="-100000" algn="bl" rotWithShape="0"/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000">
              <a:solidFill>
                <a:srgbClr val="000000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57300"/>
            <a:ext cx="9144000" cy="458619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1"/>
          <p:cNvSpPr txBox="1"/>
          <p:nvPr/>
        </p:nvSpPr>
        <p:spPr>
          <a:xfrm>
            <a:off x="931875" y="0"/>
            <a:ext cx="76101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Именованные проверки</a:t>
            </a:r>
            <a:endParaRPr sz="24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Аспект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432</TotalTime>
  <Words>1697</Words>
  <Application>Microsoft Office PowerPoint</Application>
  <PresentationFormat>Экран (16:9)</PresentationFormat>
  <Paragraphs>209</Paragraphs>
  <Slides>29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29</vt:i4>
      </vt:variant>
    </vt:vector>
  </HeadingPairs>
  <TitlesOfParts>
    <vt:vector size="46" baseType="lpstr">
      <vt:lpstr>Arial</vt:lpstr>
      <vt:lpstr>Calibri</vt:lpstr>
      <vt:lpstr>Calibri Light</vt:lpstr>
      <vt:lpstr>Comic Sans MS</vt:lpstr>
      <vt:lpstr>Trebuchet MS</vt:lpstr>
      <vt:lpstr>Wingdings</vt:lpstr>
      <vt:lpstr>Wingdings 2</vt:lpstr>
      <vt:lpstr>Wingdings 3</vt:lpstr>
      <vt:lpstr>HDOfficeLightV0</vt:lpstr>
      <vt:lpstr>1_HDOfficeLightV0</vt:lpstr>
      <vt:lpstr>2_HDOfficeLightV0</vt:lpstr>
      <vt:lpstr>3_HDOfficeLightV0</vt:lpstr>
      <vt:lpstr>4_HDOfficeLightV0</vt:lpstr>
      <vt:lpstr>5_HDOfficeLightV0</vt:lpstr>
      <vt:lpstr>6_HDOfficeLightV0</vt:lpstr>
      <vt:lpstr>7_HDOfficeLightV0</vt:lpstr>
      <vt:lpstr>Аспект</vt:lpstr>
      <vt:lpstr>Интеграционное тестирование:          основано на реальных событиях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  <vt:lpstr>Выводы</vt:lpstr>
      <vt:lpstr>Выводы</vt:lpstr>
      <vt:lpstr>Выводы</vt:lpstr>
      <vt:lpstr>Вопросы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Интеграционное тестирование:                    основано на реальных событиях </dc:title>
  <cp:lastModifiedBy>Пользователь Windows</cp:lastModifiedBy>
  <cp:revision>31</cp:revision>
  <dcterms:modified xsi:type="dcterms:W3CDTF">2018-11-22T20:20:20Z</dcterms:modified>
</cp:coreProperties>
</file>