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7" r:id="rId5"/>
    <p:sldId id="259" r:id="rId6"/>
    <p:sldId id="260" r:id="rId7"/>
    <p:sldId id="263" r:id="rId8"/>
    <p:sldId id="264" r:id="rId9"/>
    <p:sldId id="265" r:id="rId10"/>
    <p:sldId id="272" r:id="rId11"/>
    <p:sldId id="273" r:id="rId12"/>
    <p:sldId id="274" r:id="rId13"/>
    <p:sldId id="275" r:id="rId14"/>
    <p:sldId id="270" r:id="rId15"/>
    <p:sldId id="271" r:id="rId1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3" autoAdjust="0"/>
    <p:restoredTop sz="71231" autoAdjust="0"/>
  </p:normalViewPr>
  <p:slideViewPr>
    <p:cSldViewPr>
      <p:cViewPr varScale="1">
        <p:scale>
          <a:sx n="72" d="100"/>
          <a:sy n="72" d="100"/>
        </p:scale>
        <p:origin x="1542" y="66"/>
      </p:cViewPr>
      <p:guideLst>
        <p:guide orient="horz" pos="3696"/>
        <p:guide pos="317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D:\Dropbox\PerfomanceLab\hpvsjm\graph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Dropbox\PerfomanceLab\hpvsjm\graph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Dropbox\PerfomanceLab\hpvsjm\graph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Dropbox\PerfomanceLab\hpvsjm\graph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Dropbox\PerfomanceLab\hpvsjm\graph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PerfomanceLab\hpvsjm\&#1057;onference\&#1089;&#1090;&#1072;&#1090;&#1100;&#110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520163410980544E-2"/>
          <c:y val="3.506423539162868E-2"/>
          <c:w val="0.88335127574799832"/>
          <c:h val="0.558262264592809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Sheet2!$B$3</c:f>
              <c:strCache>
                <c:ptCount val="1"/>
                <c:pt idx="0">
                  <c:v>Количество виртуальных пользователей HTTP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Sheet2!$C$1:$E$1</c:f>
              <c:strCache>
                <c:ptCount val="3"/>
                <c:pt idx="0">
                  <c:v>Apache JMeter GUI</c:v>
                </c:pt>
                <c:pt idx="1">
                  <c:v>Apache JMeter non-GUI</c:v>
                </c:pt>
                <c:pt idx="2">
                  <c:v>HP LoadRunner</c:v>
                </c:pt>
              </c:strCache>
            </c:strRef>
          </c:cat>
          <c:val>
            <c:numRef>
              <c:f>Sheet2!$C$3:$E$3</c:f>
              <c:numCache>
                <c:formatCode>General</c:formatCode>
                <c:ptCount val="3"/>
                <c:pt idx="0">
                  <c:v>3553</c:v>
                </c:pt>
                <c:pt idx="1">
                  <c:v>4725</c:v>
                </c:pt>
                <c:pt idx="2">
                  <c:v>2259</c:v>
                </c:pt>
              </c:numCache>
            </c:numRef>
          </c:val>
        </c:ser>
        <c:ser>
          <c:idx val="3"/>
          <c:order val="1"/>
          <c:tx>
            <c:strRef>
              <c:f>Sheet2!$B$5</c:f>
              <c:strCache>
                <c:ptCount val="1"/>
                <c:pt idx="0">
                  <c:v>Количество виртуальных пользователей SOAP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Sheet2!$C$1:$E$1</c:f>
              <c:strCache>
                <c:ptCount val="3"/>
                <c:pt idx="0">
                  <c:v>Apache JMeter GUI</c:v>
                </c:pt>
                <c:pt idx="1">
                  <c:v>Apache JMeter non-GUI</c:v>
                </c:pt>
                <c:pt idx="2">
                  <c:v>HP LoadRunner</c:v>
                </c:pt>
              </c:strCache>
            </c:strRef>
          </c:cat>
          <c:val>
            <c:numRef>
              <c:f>Sheet2!$C$5:$E$5</c:f>
              <c:numCache>
                <c:formatCode>General</c:formatCode>
                <c:ptCount val="3"/>
                <c:pt idx="0">
                  <c:v>6425</c:v>
                </c:pt>
                <c:pt idx="1">
                  <c:v>6457</c:v>
                </c:pt>
                <c:pt idx="2">
                  <c:v>4100</c:v>
                </c:pt>
              </c:numCache>
            </c:numRef>
          </c:val>
        </c:ser>
        <c:ser>
          <c:idx val="5"/>
          <c:order val="2"/>
          <c:tx>
            <c:strRef>
              <c:f>Sheet2!$B$7</c:f>
              <c:strCache>
                <c:ptCount val="1"/>
                <c:pt idx="0">
                  <c:v>Количество виртуальных пользователей ODBC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Sheet2!$C$1:$E$1</c:f>
              <c:strCache>
                <c:ptCount val="3"/>
                <c:pt idx="0">
                  <c:v>Apache JMeter GUI</c:v>
                </c:pt>
                <c:pt idx="1">
                  <c:v>Apache JMeter non-GUI</c:v>
                </c:pt>
                <c:pt idx="2">
                  <c:v>HP LoadRunner</c:v>
                </c:pt>
              </c:strCache>
            </c:strRef>
          </c:cat>
          <c:val>
            <c:numRef>
              <c:f>Sheet2!$C$7:$E$7</c:f>
              <c:numCache>
                <c:formatCode>General</c:formatCode>
                <c:ptCount val="3"/>
                <c:pt idx="0">
                  <c:v>2267</c:v>
                </c:pt>
                <c:pt idx="1">
                  <c:v>2367</c:v>
                </c:pt>
                <c:pt idx="2">
                  <c:v>3277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033440"/>
        <c:axId val="337034560"/>
      </c:barChart>
      <c:catAx>
        <c:axId val="33703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034560"/>
        <c:crosses val="autoZero"/>
        <c:auto val="1"/>
        <c:lblAlgn val="ctr"/>
        <c:lblOffset val="100"/>
        <c:noMultiLvlLbl val="0"/>
      </c:catAx>
      <c:valAx>
        <c:axId val="33703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03344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394625200608281E-4"/>
          <c:y val="0.763790621830571"/>
          <c:w val="0.99939185998275326"/>
          <c:h val="0.23479103573591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30049916187814"/>
          <c:y val="3.8564548551855656E-2"/>
          <c:w val="0.84713547884283513"/>
          <c:h val="0.55817403166964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Интенсивность запросов HTTP, кол/мин.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Sheet2!$C$1:$E$1</c:f>
              <c:strCache>
                <c:ptCount val="3"/>
                <c:pt idx="0">
                  <c:v>Apache JMeter GUI</c:v>
                </c:pt>
                <c:pt idx="1">
                  <c:v>Apache JMeter non-GUI</c:v>
                </c:pt>
                <c:pt idx="2">
                  <c:v>HP LoadRunner</c:v>
                </c:pt>
              </c:strCache>
            </c:strRef>
          </c:cat>
          <c:val>
            <c:numRef>
              <c:f>Sheet2!$C$2:$E$2</c:f>
              <c:numCache>
                <c:formatCode>General</c:formatCode>
                <c:ptCount val="3"/>
                <c:pt idx="0">
                  <c:v>3650</c:v>
                </c:pt>
                <c:pt idx="1">
                  <c:v>3575</c:v>
                </c:pt>
                <c:pt idx="2">
                  <c:v>2830</c:v>
                </c:pt>
              </c:numCache>
            </c:numRef>
          </c:val>
        </c:ser>
        <c:ser>
          <c:idx val="2"/>
          <c:order val="1"/>
          <c:tx>
            <c:strRef>
              <c:f>Sheet2!$B$4</c:f>
              <c:strCache>
                <c:ptCount val="1"/>
                <c:pt idx="0">
                  <c:v>Интенсивность запросов SOAP, кол/мин.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Sheet1!$C$6:$E$6</c:f>
              <c:numCache>
                <c:formatCode>General</c:formatCode>
                <c:ptCount val="3"/>
                <c:pt idx="0">
                  <c:v>25075</c:v>
                </c:pt>
                <c:pt idx="1">
                  <c:v>26000</c:v>
                </c:pt>
                <c:pt idx="2">
                  <c:v>21570</c:v>
                </c:pt>
              </c:numCache>
            </c:numRef>
          </c:val>
        </c:ser>
        <c:ser>
          <c:idx val="4"/>
          <c:order val="2"/>
          <c:tx>
            <c:strRef>
              <c:f>Sheet2!$B$6</c:f>
              <c:strCache>
                <c:ptCount val="1"/>
                <c:pt idx="0">
                  <c:v>Интенсивность запросов ODBC, кол/мин.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Sheet2!$C$1:$E$1</c:f>
              <c:strCache>
                <c:ptCount val="3"/>
                <c:pt idx="0">
                  <c:v>Apache JMeter GUI</c:v>
                </c:pt>
                <c:pt idx="1">
                  <c:v>Apache JMeter non-GUI</c:v>
                </c:pt>
                <c:pt idx="2">
                  <c:v>HP LoadRunner</c:v>
                </c:pt>
              </c:strCache>
            </c:strRef>
          </c:cat>
          <c:val>
            <c:numRef>
              <c:f>Sheet2!$C$6:$E$6</c:f>
              <c:numCache>
                <c:formatCode>General</c:formatCode>
                <c:ptCount val="3"/>
                <c:pt idx="0">
                  <c:v>5917</c:v>
                </c:pt>
                <c:pt idx="1">
                  <c:v>5367</c:v>
                </c:pt>
                <c:pt idx="2">
                  <c:v>8440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037920"/>
        <c:axId val="337038480"/>
      </c:barChart>
      <c:catAx>
        <c:axId val="33703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038480"/>
        <c:crosses val="autoZero"/>
        <c:auto val="1"/>
        <c:lblAlgn val="ctr"/>
        <c:lblOffset val="100"/>
        <c:noMultiLvlLbl val="0"/>
      </c:catAx>
      <c:valAx>
        <c:axId val="33703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037920"/>
        <c:crosses val="autoZero"/>
        <c:crossBetween val="between"/>
        <c:majorUnit val="25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06260958270904"/>
          <c:w val="0.99918798052835711"/>
          <c:h val="0.239373904172909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Интенсивность запросов, кол/мин.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8000 кол/мин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/>
                      <a:t>13800 </a:t>
                    </a:r>
                    <a:r>
                      <a:rPr lang="ru-RU" sz="1600" b="0" i="0" u="none" strike="noStrike" kern="1200" baseline="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кол/мин</a:t>
                    </a:r>
                    <a:endParaRPr lang="ru-RU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21570 </a:t>
                    </a:r>
                    <a:r>
                      <a:rPr lang="ru-RU" sz="1600" b="0" i="0" u="none" strike="noStrike" kern="1200" baseline="0" dirty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кол/мин</a:t>
                    </a:r>
                    <a:endParaRPr lang="ru-RU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Sheet3!$C$1:$E$1</c:f>
              <c:strCache>
                <c:ptCount val="3"/>
                <c:pt idx="0">
                  <c:v>Apache JMeter GUI</c:v>
                </c:pt>
                <c:pt idx="1">
                  <c:v>Apache JMeter non-GUI</c:v>
                </c:pt>
                <c:pt idx="2">
                  <c:v>HP LoadRunner</c:v>
                </c:pt>
              </c:strCache>
            </c:strRef>
          </c:cat>
          <c:val>
            <c:numRef>
              <c:f>Sheet3!$C$2:$E$2</c:f>
              <c:numCache>
                <c:formatCode>General</c:formatCode>
                <c:ptCount val="3"/>
                <c:pt idx="0">
                  <c:v>8000</c:v>
                </c:pt>
                <c:pt idx="1">
                  <c:v>13800</c:v>
                </c:pt>
                <c:pt idx="2">
                  <c:v>21570</c:v>
                </c:pt>
              </c:numCache>
            </c:numRef>
          </c:val>
        </c:ser>
        <c:ser>
          <c:idx val="1"/>
          <c:order val="1"/>
          <c:tx>
            <c:strRef>
              <c:f>Sheet3!$B$3</c:f>
              <c:strCache>
                <c:ptCount val="1"/>
                <c:pt idx="0">
                  <c:v>Количество виртуальных пользователей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2400</a:t>
                    </a:r>
                    <a:r>
                      <a:rPr lang="en-US" baseline="0"/>
                      <a:t> VU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3000 VU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3600 VU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Sheet3!$C$1:$E$1</c:f>
              <c:strCache>
                <c:ptCount val="3"/>
                <c:pt idx="0">
                  <c:v>Apache JMeter GUI</c:v>
                </c:pt>
                <c:pt idx="1">
                  <c:v>Apache JMeter non-GUI</c:v>
                </c:pt>
                <c:pt idx="2">
                  <c:v>HP LoadRunner</c:v>
                </c:pt>
              </c:strCache>
            </c:strRef>
          </c:cat>
          <c:val>
            <c:numRef>
              <c:f>Sheet3!$C$3:$E$3</c:f>
              <c:numCache>
                <c:formatCode>General</c:formatCode>
                <c:ptCount val="3"/>
                <c:pt idx="0">
                  <c:v>2400</c:v>
                </c:pt>
                <c:pt idx="1">
                  <c:v>3000</c:v>
                </c:pt>
                <c:pt idx="2">
                  <c:v>3600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501344"/>
        <c:axId val="331501904"/>
      </c:barChart>
      <c:catAx>
        <c:axId val="331501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501904"/>
        <c:crosses val="autoZero"/>
        <c:auto val="1"/>
        <c:lblAlgn val="ctr"/>
        <c:lblOffset val="100"/>
        <c:noMultiLvlLbl val="0"/>
      </c:catAx>
      <c:valAx>
        <c:axId val="33150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50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(Основной текст)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Конференция!$C$6</c:f>
              <c:strCache>
                <c:ptCount val="1"/>
                <c:pt idx="0">
                  <c:v>Утилизация CPU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FAC292D-44FA-4D69-A058-EAAEA3798648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EAFEFEE-2056-4E63-B335-9E3FBC68A7DB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D66F486-079D-4CC9-857B-7E8DE97A0FB5}" type="VALUE">
                      <a:rPr lang="en-US" sz="1800" smtClean="0"/>
                      <a:pPr>
                        <a:defRPr lang="en-US" sz="1800"/>
                      </a:pPr>
                      <a:t>[ЗНАЧЕНИЕ]</a:t>
                    </a:fld>
                    <a:r>
                      <a:rPr lang="en-US" sz="1800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Конференция!$D$5:$F$5</c:f>
              <c:strCache>
                <c:ptCount val="3"/>
                <c:pt idx="0">
                  <c:v>Apache JMeter GUI</c:v>
                </c:pt>
                <c:pt idx="1">
                  <c:v>Apache JMeter non-GUI</c:v>
                </c:pt>
                <c:pt idx="2">
                  <c:v>HP LoadRunner</c:v>
                </c:pt>
              </c:strCache>
            </c:strRef>
          </c:cat>
          <c:val>
            <c:numRef>
              <c:f>Конференция!$D$6:$F$6</c:f>
              <c:numCache>
                <c:formatCode>General</c:formatCode>
                <c:ptCount val="3"/>
                <c:pt idx="0">
                  <c:v>23.9</c:v>
                </c:pt>
                <c:pt idx="1">
                  <c:v>15.3</c:v>
                </c:pt>
                <c:pt idx="2">
                  <c:v>50.8</c:v>
                </c:pt>
              </c:numCache>
            </c:numRef>
          </c:val>
        </c:ser>
        <c:ser>
          <c:idx val="1"/>
          <c:order val="1"/>
          <c:tx>
            <c:strRef>
              <c:f>Конференция!$C$7</c:f>
              <c:strCache>
                <c:ptCount val="1"/>
                <c:pt idx="0">
                  <c:v>Длина очереди CPU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27385846017106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01C018-99C3-445D-9A74-E66D160ECCD9}" type="VALUE">
                      <a:rPr lang="ru-RU" sz="1800" smtClean="0"/>
                      <a:pPr>
                        <a:defRPr lang="ru-RU" sz="1800"/>
                      </a:pPr>
                      <a:t>[ЗНАЧЕНИЕ]</a:t>
                    </a:fld>
                    <a:r>
                      <a:rPr lang="ru-RU" sz="1800" dirty="0" smtClean="0"/>
                      <a:t> шт</a:t>
                    </a:r>
                    <a:r>
                      <a:rPr lang="ru-RU" sz="1800" dirty="0" smtClean="0"/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9847111004760153E-2"/>
                  <c:y val="-3.6886425534004975E-3"/>
                </c:manualLayout>
              </c:layout>
              <c:tx>
                <c:rich>
                  <a:bodyPr/>
                  <a:lstStyle/>
                  <a:p>
                    <a:fld id="{EF8CD0E3-3A9E-4191-B427-E099DA4FECF7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шт</a:t>
                    </a:r>
                    <a:r>
                      <a:rPr lang="ru-RU" dirty="0" smtClean="0"/>
                      <a:t>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2560484732465526E-2"/>
                  <c:y val="0"/>
                </c:manualLayout>
              </c:layout>
              <c:tx>
                <c:rich>
                  <a:bodyPr/>
                  <a:lstStyle/>
                  <a:p>
                    <a:fld id="{C32EFD6A-8BDC-43B1-AB38-CA024DD83119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шт</a:t>
                    </a:r>
                    <a:r>
                      <a:rPr lang="ru-RU" dirty="0" smtClean="0"/>
                      <a:t>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Конференция!$D$5:$F$5</c:f>
              <c:strCache>
                <c:ptCount val="3"/>
                <c:pt idx="0">
                  <c:v>Apache JMeter GUI</c:v>
                </c:pt>
                <c:pt idx="1">
                  <c:v>Apache JMeter non-GUI</c:v>
                </c:pt>
                <c:pt idx="2">
                  <c:v>HP LoadRunner</c:v>
                </c:pt>
              </c:strCache>
            </c:strRef>
          </c:cat>
          <c:val>
            <c:numRef>
              <c:f>Конференция!$D$7:$F$7</c:f>
              <c:numCache>
                <c:formatCode>General</c:formatCode>
                <c:ptCount val="3"/>
                <c:pt idx="0">
                  <c:v>0.9</c:v>
                </c:pt>
                <c:pt idx="1">
                  <c:v>0.4</c:v>
                </c:pt>
                <c:pt idx="2">
                  <c:v>10.6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1504704"/>
        <c:axId val="331505264"/>
      </c:barChart>
      <c:catAx>
        <c:axId val="331504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505264"/>
        <c:crosses val="autoZero"/>
        <c:auto val="1"/>
        <c:lblAlgn val="ctr"/>
        <c:lblOffset val="100"/>
        <c:noMultiLvlLbl val="0"/>
      </c:catAx>
      <c:valAx>
        <c:axId val="331505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150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Конференция!$C$10</c:f>
              <c:strCache>
                <c:ptCount val="1"/>
                <c:pt idx="0">
                  <c:v>Утилизация памяти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273858460171094E-2"/>
                  <c:y val="-7.4253482093655856E-3"/>
                </c:manualLayout>
              </c:layout>
              <c:tx>
                <c:rich>
                  <a:bodyPr/>
                  <a:lstStyle/>
                  <a:p>
                    <a:fld id="{652FD93A-EA29-4119-9710-F2138E02753C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6280242366232812E-2"/>
                  <c:y val="-1.1138022314048378E-2"/>
                </c:manualLayout>
              </c:layout>
              <c:tx>
                <c:rich>
                  <a:bodyPr/>
                  <a:lstStyle/>
                  <a:p>
                    <a:fld id="{0AC5C9B5-02BC-4203-8099-F880EEF58842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170698982164385E-2"/>
                  <c:y val="-7.4253482093655856E-3"/>
                </c:manualLayout>
              </c:layout>
              <c:tx>
                <c:rich>
                  <a:bodyPr/>
                  <a:lstStyle/>
                  <a:p>
                    <a:fld id="{A9348080-3F93-478D-B719-177063C6C712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Конференция!$D$9:$F$9</c:f>
              <c:strCache>
                <c:ptCount val="3"/>
                <c:pt idx="0">
                  <c:v>Apache JMeter GUI</c:v>
                </c:pt>
                <c:pt idx="1">
                  <c:v>Apache JMeter non-GUI</c:v>
                </c:pt>
                <c:pt idx="2">
                  <c:v>HP LoadRunner</c:v>
                </c:pt>
              </c:strCache>
            </c:strRef>
          </c:cat>
          <c:val>
            <c:numRef>
              <c:f>Конференция!$D$10:$F$10</c:f>
              <c:numCache>
                <c:formatCode>General</c:formatCode>
                <c:ptCount val="3"/>
                <c:pt idx="0">
                  <c:v>36.4</c:v>
                </c:pt>
                <c:pt idx="1">
                  <c:v>34.1</c:v>
                </c:pt>
                <c:pt idx="2">
                  <c:v>32.299999999999997</c:v>
                </c:pt>
              </c:numCache>
            </c:numRef>
          </c:val>
        </c:ser>
        <c:ser>
          <c:idx val="1"/>
          <c:order val="1"/>
          <c:tx>
            <c:strRef>
              <c:f>Конференция!$C$11</c:f>
              <c:strCache>
                <c:ptCount val="1"/>
                <c:pt idx="0">
                  <c:v>Утилизация файла подкачки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FF2EA2-AD21-4A79-8752-65AF43E0390F}" type="VALUE">
                      <a:rPr lang="en-US" sz="1800" smtClean="0"/>
                      <a:pPr>
                        <a:defRPr lang="ru-RU" sz="1800"/>
                      </a:pPr>
                      <a:t>[ЗНАЧЕНИЕ]</a:t>
                    </a:fld>
                    <a:r>
                      <a:rPr lang="en-US" sz="180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032AA81-F872-45DE-8D23-D6F3F0E79497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007F8D3-AB78-499C-831F-FFB3E8565614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Конференция!$D$9:$F$9</c:f>
              <c:strCache>
                <c:ptCount val="3"/>
                <c:pt idx="0">
                  <c:v>Apache JMeter GUI</c:v>
                </c:pt>
                <c:pt idx="1">
                  <c:v>Apache JMeter non-GUI</c:v>
                </c:pt>
                <c:pt idx="2">
                  <c:v>HP LoadRunner</c:v>
                </c:pt>
              </c:strCache>
            </c:strRef>
          </c:cat>
          <c:val>
            <c:numRef>
              <c:f>Конференция!$D$11:$F$11</c:f>
              <c:numCache>
                <c:formatCode>General</c:formatCode>
                <c:ptCount val="3"/>
                <c:pt idx="0">
                  <c:v>62.9</c:v>
                </c:pt>
                <c:pt idx="1">
                  <c:v>61.4</c:v>
                </c:pt>
                <c:pt idx="2">
                  <c:v>42.3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1508064"/>
        <c:axId val="331508624"/>
      </c:barChart>
      <c:catAx>
        <c:axId val="331508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508624"/>
        <c:crosses val="autoZero"/>
        <c:auto val="1"/>
        <c:lblAlgn val="ctr"/>
        <c:lblOffset val="100"/>
        <c:noMultiLvlLbl val="0"/>
      </c:catAx>
      <c:valAx>
        <c:axId val="331508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150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'%'!$B$3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8.4621852823952556E-2"/>
                  <c:y val="0.117609952638053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328958880139985E-2"/>
                  <c:y val="-0.170577063283756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'%'!$A$4:$A$5</c:f>
              <c:strCache>
                <c:ptCount val="2"/>
                <c:pt idx="0">
                  <c:v>HP LoadRunner</c:v>
                </c:pt>
                <c:pt idx="1">
                  <c:v>Apache JMeter</c:v>
                </c:pt>
              </c:strCache>
            </c:strRef>
          </c:cat>
          <c:val>
            <c:numRef>
              <c:f>'%'!$B$4:$B$5</c:f>
              <c:numCache>
                <c:formatCode>General</c:formatCode>
                <c:ptCount val="2"/>
                <c:pt idx="0">
                  <c:v>24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076917468649751"/>
          <c:y val="0.24576504644122479"/>
          <c:w val="0.35997156605424324"/>
          <c:h val="0.50846961248646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0.0329</cdr:x>
      <cdr:y>0.07822</cdr:y>
    </cdr:from>
    <cdr:to>
      <cdr:x>0.19083</cdr:x>
      <cdr:y>0.33222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" y="28160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0AAD349-658C-49C1-889C-5EE76D4D63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C223EF3F-8254-4B21-B9AD-E031C262140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43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71BC67A-E33C-45FC-9DB2-D57E590051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Для более точного определения максимальной производительности была произведена серия из 6 тестов, на графике представлено среднее значение. Как видно из графиков JMeter в режиме </a:t>
            </a:r>
            <a:r>
              <a:rPr lang="ru-RU" altLang="ru-RU" dirty="0" err="1" smtClean="0"/>
              <a:t>non</a:t>
            </a:r>
            <a:r>
              <a:rPr lang="ru-RU" altLang="ru-RU" dirty="0" smtClean="0"/>
              <a:t>-GUI позволяет получить максимальную производительность инструмента НТ, JMeter с GUI уступает за счёт того, что часть мощностей системы тратиться на отображение интерфейса. HP LR занимает последнее место при тестировании по протоколу </a:t>
            </a:r>
            <a:r>
              <a:rPr lang="en-US" altLang="ru-RU" dirty="0" smtClean="0"/>
              <a:t>HTTP </a:t>
            </a:r>
            <a:r>
              <a:rPr lang="ru-RU" altLang="ru-RU" dirty="0" smtClean="0"/>
              <a:t>он уступает почти на 30% Apache J</a:t>
            </a:r>
            <a:r>
              <a:rPr lang="en-US" altLang="ru-RU" dirty="0" smtClean="0"/>
              <a:t>M</a:t>
            </a:r>
            <a:r>
              <a:rPr lang="ru-RU" altLang="ru-RU" dirty="0" err="1" smtClean="0"/>
              <a:t>eter</a:t>
            </a:r>
            <a:r>
              <a:rPr lang="ru-RU" altLang="ru-RU" dirty="0" smtClean="0"/>
              <a:t>, но при этом выигрывает в </a:t>
            </a:r>
            <a:r>
              <a:rPr lang="en-US" altLang="ru-RU" dirty="0" smtClean="0"/>
              <a:t>ODBC </a:t>
            </a:r>
            <a:r>
              <a:rPr lang="ru-RU" altLang="ru-RU" dirty="0" smtClean="0"/>
              <a:t>за счёт использования </a:t>
            </a:r>
            <a:r>
              <a:rPr lang="en-US" altLang="ru-RU" dirty="0" smtClean="0"/>
              <a:t>OCI </a:t>
            </a:r>
            <a:r>
              <a:rPr lang="ru-RU" altLang="ru-RU" dirty="0" smtClean="0"/>
              <a:t>клиента при работе БД. </a:t>
            </a:r>
            <a:r>
              <a:rPr lang="en-US" altLang="ru-RU" dirty="0" smtClean="0"/>
              <a:t>JMeter </a:t>
            </a:r>
            <a:r>
              <a:rPr lang="ru-RU" altLang="ru-RU" dirty="0" smtClean="0"/>
              <a:t>используется </a:t>
            </a:r>
            <a:r>
              <a:rPr lang="en-US" altLang="ru-RU" dirty="0" smtClean="0"/>
              <a:t>think client.</a:t>
            </a:r>
            <a:r>
              <a:rPr lang="ru-RU" altLang="ru-RU" dirty="0" smtClean="0"/>
              <a:t> Фактором, ограничивающим производительность, является объем оперативной памяти нагрузочной станции. Все остальные параметры находились в пределах допустимых значений. </a:t>
            </a:r>
            <a:endParaRPr lang="en-US" altLang="ru-RU" dirty="0" smtClean="0"/>
          </a:p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Обычный компьютер</a:t>
            </a:r>
            <a:r>
              <a:rPr lang="ru-RU" altLang="ru-RU" baseline="0" dirty="0" smtClean="0"/>
              <a:t> с </a:t>
            </a:r>
            <a:r>
              <a:rPr lang="en-US" altLang="ru-RU" dirty="0" smtClean="0"/>
              <a:t>4</a:t>
            </a:r>
            <a:r>
              <a:rPr lang="ru-RU" altLang="ru-RU" dirty="0" smtClean="0"/>
              <a:t>ГБ</a:t>
            </a:r>
            <a:r>
              <a:rPr lang="ru-RU" altLang="ru-RU" baseline="0" dirty="0" smtClean="0"/>
              <a:t> ОП и 2 ядрами с частой 2,8 под управлением</a:t>
            </a:r>
            <a:r>
              <a:rPr lang="en-US" dirty="0" smtClean="0"/>
              <a:t> Windows 7 SP1 64-bit</a:t>
            </a:r>
            <a:r>
              <a:rPr lang="ru-RU" baseline="0" dirty="0" smtClean="0"/>
              <a:t> позволяют получить 3500 пользователей с помощью </a:t>
            </a:r>
            <a:r>
              <a:rPr lang="en-US" baseline="0" dirty="0" smtClean="0"/>
              <a:t>JMeter GUI</a:t>
            </a:r>
            <a:r>
              <a:rPr lang="ru-RU" baseline="0" dirty="0" smtClean="0"/>
              <a:t>,</a:t>
            </a:r>
            <a:r>
              <a:rPr lang="en-US" baseline="0" dirty="0" smtClean="0"/>
              <a:t> 4725 </a:t>
            </a:r>
            <a:r>
              <a:rPr lang="ru-RU" baseline="0" dirty="0" smtClean="0"/>
              <a:t>в</a:t>
            </a:r>
            <a:r>
              <a:rPr lang="en-US" baseline="0" dirty="0" smtClean="0"/>
              <a:t> </a:t>
            </a:r>
            <a:r>
              <a:rPr lang="ru-RU" baseline="0" dirty="0" smtClean="0"/>
              <a:t>режиме </a:t>
            </a:r>
            <a:r>
              <a:rPr lang="en-US" baseline="0" dirty="0" smtClean="0"/>
              <a:t>non-GUI </a:t>
            </a:r>
            <a:r>
              <a:rPr lang="ru-RU" baseline="0" dirty="0" smtClean="0"/>
              <a:t>и 2259 с помощью </a:t>
            </a:r>
            <a:r>
              <a:rPr lang="en-US" baseline="0" dirty="0" smtClean="0"/>
              <a:t>HP LoadRunner</a:t>
            </a:r>
            <a:r>
              <a:rPr lang="ru-RU" baseline="0" dirty="0" smtClean="0"/>
              <a:t> по протоколу </a:t>
            </a:r>
            <a:r>
              <a:rPr lang="en-US" baseline="0" dirty="0" smtClean="0"/>
              <a:t>HTTP.</a:t>
            </a:r>
            <a:endParaRPr lang="ru-RU" altLang="ru-RU" dirty="0" smtClean="0"/>
          </a:p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8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71BC67A-E33C-45FC-9DB2-D57E590051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В рамках данного теста были добавлены скрипты на </a:t>
            </a:r>
            <a:r>
              <a:rPr lang="ru-RU" altLang="ru-RU" dirty="0" err="1" smtClean="0"/>
              <a:t>Groovy</a:t>
            </a:r>
            <a:r>
              <a:rPr lang="ru-RU" altLang="ru-RU" dirty="0" smtClean="0"/>
              <a:t> для протокола SOAP при использовании Apache JMeter и такой же скрипт, но написанный на C для HP LoadRunner. Скрипт делал следующее: возводил в 4 степень два полученных от сервера суммы и брал из них квадратный корень, затем суммировал получившиеся значение на 3 шаге. Профиль нагрузки был следующим: подъем в течении часа до 7000 пользователей и затем выход в течении 5 минут.  На графике приведена полученная максимальная интенсивность.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Добавление операций на </a:t>
            </a:r>
            <a:r>
              <a:rPr lang="ru-RU" altLang="ru-RU" dirty="0" err="1" smtClean="0"/>
              <a:t>Groovy</a:t>
            </a:r>
            <a:r>
              <a:rPr lang="ru-RU" altLang="ru-RU" dirty="0" smtClean="0"/>
              <a:t>/C уменьшило общую производительность системы в два раза, данное уменьшение также связано с достаточно большой вычислительной сложностью алгоритма скрипта. Выигрыш HP LR в данном тесте связан с тем, что он использует </a:t>
            </a:r>
            <a:r>
              <a:rPr lang="ru-RU" altLang="ru-RU" dirty="0" err="1" smtClean="0"/>
              <a:t>нативный</a:t>
            </a:r>
            <a:r>
              <a:rPr lang="ru-RU" altLang="ru-RU" dirty="0" smtClean="0"/>
              <a:t> язык C, что дает большее преимущество перед </a:t>
            </a:r>
            <a:r>
              <a:rPr lang="ru-RU" altLang="ru-RU" dirty="0" err="1" smtClean="0"/>
              <a:t>Groovy</a:t>
            </a:r>
            <a:r>
              <a:rPr lang="ru-RU" altLang="ru-RU" dirty="0" smtClean="0"/>
              <a:t> использующем J</a:t>
            </a:r>
            <a:r>
              <a:rPr lang="en-US" altLang="ru-RU" dirty="0" err="1" smtClean="0"/>
              <a:t>ava</a:t>
            </a:r>
            <a:r>
              <a:rPr lang="ru-RU" altLang="ru-RU" dirty="0" smtClean="0"/>
              <a:t> байт-код.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Фактором, ограничивающим производительность, является объем оперативной памяти нагрузочной станции. </a:t>
            </a:r>
          </a:p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45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71BC67A-E33C-45FC-9DB2-D57E590051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Был также произведен замер потребляемых аппаратных ресурсов при фиксированной нагрузке по протоколу HTTP. Профиль нагрузки был следующим: подъем в течение 10 минут до 1000</a:t>
            </a:r>
            <a:r>
              <a:rPr lang="en-US" altLang="ru-RU" dirty="0" smtClean="0"/>
              <a:t>VU </a:t>
            </a:r>
            <a:r>
              <a:rPr lang="ru-RU" altLang="ru-RU" dirty="0" smtClean="0"/>
              <a:t>и интенсивность запросов 2400 операций в минуту и последующее удержание в течение 10 минут.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На графиках представлены усредненные данные значений производительности нагрузочной станции на участке стабильной нагрузки. Как видно из графиков, наибольшая утилизация CPU была достигнута при использовании HP LoadRunner, почти в 3 раза больше чем у </a:t>
            </a:r>
            <a:r>
              <a:rPr lang="en-US" altLang="ru-RU" dirty="0" smtClean="0"/>
              <a:t>Apache JMeter</a:t>
            </a:r>
            <a:r>
              <a:rPr lang="ru-RU" altLang="ru-RU" dirty="0" smtClean="0"/>
              <a:t>.	</a:t>
            </a:r>
          </a:p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32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71BC67A-E33C-45FC-9DB2-D57E590051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altLang="ru-RU" dirty="0" smtClean="0"/>
              <a:t>За</a:t>
            </a:r>
            <a:r>
              <a:rPr lang="ru-RU" altLang="ru-RU" baseline="0" dirty="0" smtClean="0"/>
              <a:t> 2016 год в компании </a:t>
            </a:r>
            <a:r>
              <a:rPr lang="en-US" altLang="ru-RU" baseline="0" dirty="0" smtClean="0"/>
              <a:t>PFLB </a:t>
            </a:r>
            <a:r>
              <a:rPr lang="ru-RU" altLang="ru-RU" baseline="0" dirty="0" smtClean="0"/>
              <a:t>было реализовано 25 проектов на </a:t>
            </a:r>
            <a:r>
              <a:rPr lang="en-US" altLang="ru-RU" baseline="0" dirty="0" smtClean="0"/>
              <a:t>HP LR </a:t>
            </a:r>
            <a:r>
              <a:rPr lang="ru-RU" altLang="ru-RU" baseline="0" dirty="0" smtClean="0"/>
              <a:t>и 48 на </a:t>
            </a:r>
            <a:r>
              <a:rPr lang="en-US" altLang="ru-RU" baseline="0" dirty="0" smtClean="0"/>
              <a:t>Apache JMeter</a:t>
            </a:r>
            <a:r>
              <a:rPr lang="ru-RU" altLang="ru-RU" baseline="0" dirty="0" smtClean="0"/>
              <a:t>. Как видно из слайда, решение от </a:t>
            </a:r>
            <a:r>
              <a:rPr lang="en-US" altLang="ru-RU" baseline="0" dirty="0" smtClean="0"/>
              <a:t>Apache </a:t>
            </a:r>
            <a:r>
              <a:rPr lang="ru-RU" altLang="ru-RU" baseline="0" dirty="0" smtClean="0"/>
              <a:t>доминирует в процентном соотношении реализуемых проектов в компании.</a:t>
            </a:r>
            <a:endParaRPr lang="ru-RU" altLang="ru-RU" dirty="0" smtClean="0"/>
          </a:p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13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71BC67A-E33C-45FC-9DB2-D57E590051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Как видно из проведенных тестов наибольшая производительность была достигнута при использовании Apache JMeter в режиме </a:t>
            </a:r>
            <a:r>
              <a:rPr lang="ru-RU" altLang="ru-RU" dirty="0" err="1" smtClean="0"/>
              <a:t>non</a:t>
            </a:r>
            <a:r>
              <a:rPr lang="ru-RU" altLang="ru-RU" dirty="0" smtClean="0"/>
              <a:t>-GUI. Использование в НТ скриптов содержащие код написанный на </a:t>
            </a:r>
            <a:r>
              <a:rPr lang="ru-RU" altLang="ru-RU" dirty="0" err="1" smtClean="0"/>
              <a:t>Groovy</a:t>
            </a:r>
            <a:r>
              <a:rPr lang="ru-RU" altLang="ru-RU" dirty="0" smtClean="0"/>
              <a:t>/C уменьшает максимальную производительности системы почти в два раза. Уменьшение производительности также связано с достаточно высокой вычислительной сложностью скриптов </a:t>
            </a:r>
            <a:r>
              <a:rPr lang="ru-RU" altLang="ru-RU" dirty="0" err="1" smtClean="0"/>
              <a:t>Groovy</a:t>
            </a:r>
            <a:r>
              <a:rPr lang="ru-RU" altLang="ru-RU" dirty="0" smtClean="0"/>
              <a:t>/C. Выигрыш HP LR в данных тестах отчасти связан с тем, что он использует </a:t>
            </a:r>
            <a:r>
              <a:rPr lang="ru-RU" altLang="ru-RU" dirty="0" err="1" smtClean="0"/>
              <a:t>нативный</a:t>
            </a:r>
            <a:r>
              <a:rPr lang="ru-RU" altLang="ru-RU" dirty="0" smtClean="0"/>
              <a:t> язык C транслятора, что дает большее преимущество перед </a:t>
            </a:r>
            <a:r>
              <a:rPr lang="ru-RU" altLang="ru-RU" dirty="0" err="1" smtClean="0"/>
              <a:t>Groovy</a:t>
            </a:r>
            <a:r>
              <a:rPr lang="ru-RU" altLang="ru-RU" dirty="0" smtClean="0"/>
              <a:t> использующем JAVA байт-код при. При проведении НТ с фиксированным значением интенсивности было установлено, что наибольшая утилизация ресурсов достигается при использовании Apache JMeter в связи с тем, что данное решение базируется на </a:t>
            </a:r>
            <a:r>
              <a:rPr lang="ru-RU" altLang="ru-RU" dirty="0" err="1" smtClean="0"/>
              <a:t>Java</a:t>
            </a:r>
            <a:r>
              <a:rPr lang="ru-RU" altLang="ru-RU" dirty="0" smtClean="0"/>
              <a:t> и использует виртуальную </a:t>
            </a:r>
            <a:r>
              <a:rPr lang="ru-RU" altLang="ru-RU" dirty="0" err="1" smtClean="0"/>
              <a:t>Java</a:t>
            </a:r>
            <a:r>
              <a:rPr lang="ru-RU" altLang="ru-RU" dirty="0" smtClean="0"/>
              <a:t> машину.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В настоящее время </a:t>
            </a:r>
            <a:r>
              <a:rPr lang="ru-RU" altLang="ru-RU" dirty="0" err="1" smtClean="0"/>
              <a:t>open-source</a:t>
            </a:r>
            <a:r>
              <a:rPr lang="ru-RU" altLang="ru-RU" dirty="0" smtClean="0"/>
              <a:t> решение, предложенное Apache, не уступает по функциональности и гибкости </a:t>
            </a:r>
            <a:r>
              <a:rPr lang="ru-RU" altLang="ru-RU" dirty="0" err="1" smtClean="0"/>
              <a:t>enterprise</a:t>
            </a:r>
            <a:r>
              <a:rPr lang="ru-RU" altLang="ru-RU" dirty="0" smtClean="0"/>
              <a:t> решению HP LoadRunner. Использование Apache JMeter на данный момент времени является наиболее предпочтительным и популярным решением в связи с гибкостью настройки, возможности создания </a:t>
            </a:r>
            <a:r>
              <a:rPr lang="ru-RU" altLang="ru-RU" dirty="0" err="1" smtClean="0"/>
              <a:t>самописных</a:t>
            </a:r>
            <a:r>
              <a:rPr lang="ru-RU" altLang="ru-RU" dirty="0" smtClean="0"/>
              <a:t> легко интегрируемых плагинов и возможностью подачи большей нагрузки при меньших аппаратных затратах чем у HP LoadRunner.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Эпоха HP LoadRunner-а как безальтернативного инструмента уходит, и все больше проектов мы делаем с использованием </a:t>
            </a:r>
            <a:r>
              <a:rPr lang="ru-RU" altLang="ru-RU" dirty="0" err="1" smtClean="0"/>
              <a:t>Jmeter</a:t>
            </a:r>
            <a:r>
              <a:rPr lang="ru-RU" altLang="ru-RU" dirty="0" smtClean="0"/>
              <a:t>. Пока LoadRunner держит позиции в </a:t>
            </a:r>
            <a:r>
              <a:rPr lang="ru-RU" altLang="ru-RU" dirty="0" err="1" smtClean="0"/>
              <a:t>enterprise</a:t>
            </a:r>
            <a:r>
              <a:rPr lang="ru-RU" altLang="ru-RU" dirty="0" smtClean="0"/>
              <a:t> при работе с SAP, </a:t>
            </a:r>
            <a:r>
              <a:rPr lang="ru-RU" altLang="ru-RU" dirty="0" err="1" smtClean="0"/>
              <a:t>проприетарных</a:t>
            </a:r>
            <a:r>
              <a:rPr lang="ru-RU" altLang="ru-RU" dirty="0" smtClean="0"/>
              <a:t> протоколах и при сложных алгоритмических расчетах, а обычный веб уже давно весь тестируется на J</a:t>
            </a:r>
            <a:r>
              <a:rPr lang="en-US" altLang="ru-RU" dirty="0" smtClean="0"/>
              <a:t>M</a:t>
            </a:r>
            <a:r>
              <a:rPr lang="ru-RU" altLang="ru-RU" dirty="0" err="1" smtClean="0"/>
              <a:t>eter</a:t>
            </a:r>
            <a:r>
              <a:rPr lang="ru-RU" altLang="ru-RU" dirty="0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51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71BC67A-E33C-45FC-9DB2-D57E590051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15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4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71BC67A-E33C-45FC-9DB2-D57E590051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В настоящее время на рынке представлено более десятка решений, позволяющих автоматизировать процесс проведения НТ. Наибольшую известность и распространение получили Apache J</a:t>
            </a:r>
            <a:r>
              <a:rPr lang="en-US" altLang="ru-RU" dirty="0" smtClean="0"/>
              <a:t>M</a:t>
            </a:r>
            <a:r>
              <a:rPr lang="ru-RU" altLang="ru-RU" dirty="0" err="1" smtClean="0"/>
              <a:t>eter</a:t>
            </a:r>
            <a:r>
              <a:rPr lang="ru-RU" altLang="ru-RU" dirty="0" smtClean="0"/>
              <a:t> и HP LoadRunner.  За последние четыре года Apache JMeter постепенно набирает популярность как видно из графика </a:t>
            </a:r>
            <a:r>
              <a:rPr lang="ru-RU" altLang="ru-RU" dirty="0" err="1" smtClean="0"/>
              <a:t>Google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Trend</a:t>
            </a:r>
            <a:r>
              <a:rPr lang="ru-RU" altLang="ru-RU" dirty="0" smtClean="0"/>
              <a:t> который отображает количество поисковых запросов </a:t>
            </a:r>
            <a:r>
              <a:rPr lang="ru-RU" altLang="ru-RU" dirty="0" err="1" smtClean="0"/>
              <a:t>Google</a:t>
            </a:r>
            <a:r>
              <a:rPr lang="ru-RU" altLang="ru-RU" dirty="0" smtClean="0"/>
              <a:t>. Также  среди профессионалов, использующих данные технологии, заметен данный тренд —  что показано на графике </a:t>
            </a:r>
            <a:r>
              <a:rPr lang="ru-RU" altLang="ru-RU" dirty="0" err="1" smtClean="0"/>
              <a:t>Job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Trends</a:t>
            </a:r>
            <a:r>
              <a:rPr lang="ru-RU" altLang="ru-RU" dirty="0" smtClean="0"/>
              <a:t>. Давайте противопоставим друг другу Apache JMeter и HP LoadRunner по функциональности</a:t>
            </a:r>
            <a:r>
              <a:rPr lang="en-US" altLang="ru-RU" dirty="0" smtClean="0"/>
              <a:t> </a:t>
            </a:r>
            <a:r>
              <a:rPr lang="ru-RU" altLang="ru-RU" dirty="0" smtClean="0"/>
              <a:t>и узнаем какой же из них удобнее?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58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71BC67A-E33C-45FC-9DB2-D57E590051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Сравнение HP LR и Apache JMeter по возможностям и функциональности рассмотрено в таблице ниже. Все версии инструментов сравниваются в базовой конфигурации без установленных дополнений. </a:t>
            </a:r>
          </a:p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71BC67A-E33C-45FC-9DB2-D57E590051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altLang="ru-RU" dirty="0" smtClean="0"/>
              <a:t>JMeter </a:t>
            </a:r>
            <a:r>
              <a:rPr lang="ru-RU" altLang="ru-RU" dirty="0" smtClean="0"/>
              <a:t>является бесплатным инструмент распространяемым фирмой </a:t>
            </a:r>
            <a:r>
              <a:rPr lang="en-US" altLang="ru-RU" dirty="0" smtClean="0"/>
              <a:t>Apache</a:t>
            </a:r>
            <a:r>
              <a:rPr lang="ru-RU" altLang="ru-RU" dirty="0" smtClean="0"/>
              <a:t> и поддерживается как самой фирмой так и </a:t>
            </a:r>
            <a:r>
              <a:rPr lang="en-US" altLang="ru-RU" dirty="0" smtClean="0"/>
              <a:t>open source </a:t>
            </a:r>
            <a:r>
              <a:rPr lang="ru-RU" altLang="ru-RU" dirty="0" smtClean="0"/>
              <a:t>сообществом. </a:t>
            </a:r>
            <a:r>
              <a:rPr lang="en-US" altLang="ru-RU" dirty="0" smtClean="0"/>
              <a:t>LoadRunner</a:t>
            </a:r>
            <a:r>
              <a:rPr lang="ru-RU" altLang="ru-RU" dirty="0" smtClean="0"/>
              <a:t> платный инструмент производимый </a:t>
            </a:r>
            <a:r>
              <a:rPr lang="en-US" altLang="ru-RU" dirty="0" smtClean="0"/>
              <a:t>HP.</a:t>
            </a:r>
            <a:r>
              <a:rPr lang="ru-RU" altLang="ru-RU" dirty="0" smtClean="0"/>
              <a:t> По умолчанию и тот и другой инструмент поддерживает более десятка протоколов, но </a:t>
            </a:r>
            <a:r>
              <a:rPr lang="en-US" altLang="ru-RU" dirty="0" smtClean="0"/>
              <a:t>LR </a:t>
            </a:r>
            <a:r>
              <a:rPr lang="ru-RU" altLang="ru-RU" dirty="0" smtClean="0"/>
              <a:t>в отличии от своего конкурента также имеет на борту и экзотические </a:t>
            </a:r>
            <a:r>
              <a:rPr lang="ru-RU" altLang="ru-RU" dirty="0" err="1" smtClean="0"/>
              <a:t>приоритарные</a:t>
            </a:r>
            <a:r>
              <a:rPr lang="ru-RU" altLang="ru-RU" dirty="0" smtClean="0"/>
              <a:t> протоколы на подобии </a:t>
            </a:r>
            <a:r>
              <a:rPr lang="en-US" altLang="ru-RU" dirty="0" smtClean="0"/>
              <a:t>SAP, Citrix, RDP, Siebel</a:t>
            </a:r>
            <a:r>
              <a:rPr lang="ru-RU" altLang="ru-RU" dirty="0" smtClean="0"/>
              <a:t> и т.д. </a:t>
            </a:r>
            <a:r>
              <a:rPr lang="en-US" altLang="ru-RU" dirty="0" smtClean="0"/>
              <a:t>JMeter </a:t>
            </a:r>
            <a:r>
              <a:rPr lang="ru-RU" altLang="ru-RU" dirty="0" smtClean="0"/>
              <a:t>распространяется по лицензии </a:t>
            </a:r>
            <a:r>
              <a:rPr lang="en-US" altLang="ru-RU" dirty="0" smtClean="0"/>
              <a:t>GNU GPL </a:t>
            </a:r>
            <a:r>
              <a:rPr lang="ru-RU" altLang="ru-RU" dirty="0" smtClean="0"/>
              <a:t>и не требует отчислений за количество пользователей/</a:t>
            </a:r>
            <a:r>
              <a:rPr lang="ru-RU" altLang="ru-RU" dirty="0" err="1" smtClean="0"/>
              <a:t>тредов</a:t>
            </a:r>
            <a:r>
              <a:rPr lang="en-US" altLang="ru-RU" dirty="0" smtClean="0"/>
              <a:t>/vu</a:t>
            </a:r>
            <a:r>
              <a:rPr lang="ru-RU" altLang="ru-RU" dirty="0" smtClean="0"/>
              <a:t>, а </a:t>
            </a:r>
            <a:r>
              <a:rPr lang="en-US" altLang="ru-RU" dirty="0" smtClean="0"/>
              <a:t>HP LR </a:t>
            </a:r>
            <a:r>
              <a:rPr lang="ru-RU" altLang="ru-RU" dirty="0" smtClean="0"/>
              <a:t>напротив и порой эта сумма достигает космических значений например, чтобы поднять </a:t>
            </a:r>
            <a:r>
              <a:rPr lang="en-US" altLang="ru-RU" dirty="0" smtClean="0"/>
              <a:t>2000 </a:t>
            </a:r>
            <a:r>
              <a:rPr lang="ru-RU" altLang="ru-RU" dirty="0" smtClean="0"/>
              <a:t>пользователей для проведения однодневного  НТ вам потребуется 1120</a:t>
            </a:r>
            <a:r>
              <a:rPr lang="en-US" altLang="ru-RU" dirty="0" smtClean="0"/>
              <a:t>$</a:t>
            </a:r>
            <a:r>
              <a:rPr lang="ru-RU" altLang="ru-RU" dirty="0" smtClean="0"/>
              <a:t>, а если НТ идёт не один день или вам нужно 20 тыс. </a:t>
            </a:r>
            <a:r>
              <a:rPr lang="en-US" altLang="ru-RU" dirty="0" smtClean="0"/>
              <a:t>VU?</a:t>
            </a:r>
            <a:r>
              <a:rPr lang="ru-RU" altLang="ru-RU" dirty="0" smtClean="0"/>
              <a:t> Цена сразу возрастает и достаточно существенно.  Решений от </a:t>
            </a:r>
            <a:r>
              <a:rPr lang="en-US" altLang="ru-RU" dirty="0" smtClean="0"/>
              <a:t>Apache </a:t>
            </a:r>
            <a:r>
              <a:rPr lang="ru-RU" altLang="ru-RU" dirty="0" smtClean="0"/>
              <a:t>базируется на </a:t>
            </a:r>
            <a:r>
              <a:rPr lang="en-US" altLang="ru-RU" dirty="0" smtClean="0"/>
              <a:t>Java </a:t>
            </a:r>
            <a:r>
              <a:rPr lang="ru-RU" altLang="ru-RU" dirty="0" smtClean="0"/>
              <a:t>машине, что накладывает свои требования на нагрузочную станцию, желательно устанавливать как можно большое количество ОП. Несомненным плюсом решения от </a:t>
            </a:r>
            <a:r>
              <a:rPr lang="en-US" altLang="ru-RU" dirty="0" smtClean="0"/>
              <a:t>HP </a:t>
            </a:r>
            <a:r>
              <a:rPr lang="ru-RU" altLang="ru-RU" dirty="0" smtClean="0"/>
              <a:t>является интеграция из коробки с </a:t>
            </a:r>
            <a:r>
              <a:rPr lang="en-US" altLang="ru-RU" dirty="0" smtClean="0"/>
              <a:t>ALM </a:t>
            </a:r>
            <a:r>
              <a:rPr lang="ru-RU" altLang="ru-RU" dirty="0" smtClean="0"/>
              <a:t>и </a:t>
            </a:r>
            <a:r>
              <a:rPr lang="en-US" altLang="ru-RU" dirty="0" smtClean="0"/>
              <a:t>Performance Center</a:t>
            </a:r>
            <a:r>
              <a:rPr lang="ru-RU" altLang="ru-RU" dirty="0" smtClean="0"/>
              <a:t>. Все продукты поддерживают подачку нагрузки из облака.</a:t>
            </a:r>
            <a:r>
              <a:rPr lang="en-US" altLang="ru-RU" dirty="0" smtClean="0"/>
              <a:t> </a:t>
            </a:r>
            <a:r>
              <a:rPr lang="ru-RU" altLang="ru-RU" dirty="0" smtClean="0"/>
              <a:t>Запись скрипта в виде кода на </a:t>
            </a:r>
            <a:r>
              <a:rPr lang="en-US" altLang="ru-RU" dirty="0" smtClean="0"/>
              <a:t>C/Java </a:t>
            </a:r>
            <a:r>
              <a:rPr lang="ru-RU" altLang="ru-RU" dirty="0" smtClean="0"/>
              <a:t>в </a:t>
            </a:r>
            <a:r>
              <a:rPr lang="en-US" altLang="ru-RU" dirty="0" smtClean="0"/>
              <a:t>HP LR</a:t>
            </a:r>
            <a:r>
              <a:rPr lang="ru-RU" altLang="ru-RU" dirty="0" smtClean="0"/>
              <a:t> и тот факт, что он состоит из 4 модулей, а не из одного как </a:t>
            </a:r>
            <a:r>
              <a:rPr lang="en-US" altLang="ru-RU" dirty="0" smtClean="0"/>
              <a:t>Apache JMeter</a:t>
            </a:r>
            <a:r>
              <a:rPr lang="ru-RU" altLang="ru-RU" dirty="0" smtClean="0"/>
              <a:t> повышает порог входа при использовании данного инструмента</a:t>
            </a:r>
          </a:p>
          <a:p>
            <a:pPr eaLnBrk="1" hangingPunct="1">
              <a:spcBef>
                <a:spcPct val="0"/>
              </a:spcBef>
            </a:pPr>
            <a:r>
              <a:rPr lang="en-US" altLang="ru-RU" b="1" dirty="0" smtClean="0"/>
              <a:t>Java </a:t>
            </a:r>
            <a:r>
              <a:rPr lang="ru-RU" altLang="ru-RU" b="1" dirty="0" smtClean="0"/>
              <a:t>лучше по памяти в 4 раза почти.</a:t>
            </a:r>
          </a:p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5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71BC67A-E33C-45FC-9DB2-D57E590051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В реальных проектах нас часто спрашивают: "Какой инструмент выбрать?", "Какие тестовые мощности нужны?", "Какой инструмент быстрее?".  В связи с чем мы провели небольшое исследование, и сравнили скорость работы на разных протоколах, т.е. кто быстрее LoadRunner vs J</a:t>
            </a:r>
            <a:r>
              <a:rPr lang="en-US" altLang="ru-RU" dirty="0" smtClean="0"/>
              <a:t>M</a:t>
            </a:r>
            <a:r>
              <a:rPr lang="ru-RU" altLang="ru-RU" dirty="0" err="1" smtClean="0"/>
              <a:t>eter</a:t>
            </a:r>
            <a:r>
              <a:rPr lang="ru-RU" altLang="ru-RU" dirty="0" smtClean="0"/>
              <a:t>! Конечно, для каждой конкретной задачи условия будут меняться и на реальных приложениях вы скорее уроните систему раньше, чем дойдете до предела инструмента, но для понимания </a:t>
            </a:r>
            <a:r>
              <a:rPr lang="ru-RU" altLang="ru-RU" dirty="0" err="1" smtClean="0"/>
              <a:t>sizing'a</a:t>
            </a:r>
            <a:r>
              <a:rPr lang="ru-RU" altLang="ru-RU" dirty="0" smtClean="0"/>
              <a:t> и развенчивания некоторых мифов такая информация будет полезна.  Мы решили проверить работу системы по трем самым распространённым протоколам: </a:t>
            </a:r>
            <a:r>
              <a:rPr lang="en-US" altLang="ru-RU" dirty="0" smtClean="0"/>
              <a:t>Web/HTTP, SOAP, ODBC Oracle.</a:t>
            </a: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b="1" dirty="0" smtClean="0"/>
              <a:t>Во время тестирования конфигурация нагрузочной станции и нагружаемой машины не изменялась и была идентичной для обоих инструментов.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33572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71BC67A-E33C-45FC-9DB2-D57E590051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Выполняемые операции: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Последовательное открытие 9 "</a:t>
            </a:r>
            <a:r>
              <a:rPr lang="ru-RU" altLang="ru-RU" dirty="0" err="1" smtClean="0"/>
              <a:t>html</a:t>
            </a:r>
            <a:r>
              <a:rPr lang="ru-RU" altLang="ru-RU" dirty="0" smtClean="0"/>
              <a:t>" страниц;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Из 9 страниц с помощью регулярного выражения забирается 12 параметров, которые последовательно подставляются в скрипт.  Во время тестов нагрузка подавалась линейно в течении часа подъем до 15 тыс. и выход в течении 5 мин. На нагружаемой станции стоит </a:t>
            </a:r>
            <a:r>
              <a:rPr lang="en-US" altLang="ru-RU" dirty="0" smtClean="0"/>
              <a:t>Flask + </a:t>
            </a:r>
            <a:r>
              <a:rPr lang="en-US" altLang="ru-RU" dirty="0" err="1" smtClean="0"/>
              <a:t>nginx</a:t>
            </a:r>
            <a:r>
              <a:rPr lang="ru-RU" altLang="ru-RU" dirty="0" smtClean="0"/>
              <a:t> для балансировки нагрузки. Наша цель заключалась в том, чтобы узнать сколько может выдать обычный</a:t>
            </a:r>
            <a:r>
              <a:rPr lang="en-US" altLang="ru-RU" dirty="0" smtClean="0"/>
              <a:t> desktop</a:t>
            </a:r>
            <a:r>
              <a:rPr lang="ru-RU" altLang="ru-RU" dirty="0" smtClean="0"/>
              <a:t>, а не какой-то специальный сервер. </a:t>
            </a:r>
          </a:p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0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71BC67A-E33C-45FC-9DB2-D57E590051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Выполняемые операции: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На сервер будет уходить SOAP запрос, в котором будет передаваться два элемента — два случайных числа от 1 до 100. В ответ сервер присылает сумму этих цифр. Сумма цифр, полученная регулярным выражением, сохраняется в переменную. Алгоритм повторяется два раза;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Третий SOAP запрос передает на сервер два элемента, значения которых равны суммам, полученным в первом и втором запросах соответственно.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76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71BC67A-E33C-45FC-9DB2-D57E590051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При выполнении скрипта последовательно выполнялись три операции: </a:t>
            </a:r>
            <a:r>
              <a:rPr lang="ru-RU" altLang="ru-RU" dirty="0" err="1" smtClean="0"/>
              <a:t>insert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select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update</a:t>
            </a:r>
            <a:r>
              <a:rPr lang="ru-RU" altLang="ru-RU" dirty="0" smtClean="0"/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При </a:t>
            </a:r>
            <a:r>
              <a:rPr lang="ru-RU" altLang="ru-RU" dirty="0" err="1" smtClean="0"/>
              <a:t>insert</a:t>
            </a:r>
            <a:r>
              <a:rPr lang="ru-RU" altLang="ru-RU" dirty="0" smtClean="0"/>
              <a:t> в БД добавляется информация: уникальный номер записи, текущая дата</a:t>
            </a:r>
            <a:r>
              <a:rPr lang="en-US" altLang="ru-RU" baseline="0" dirty="0" smtClean="0"/>
              <a:t> </a:t>
            </a:r>
            <a:r>
              <a:rPr lang="ru-RU" altLang="ru-RU" baseline="0" dirty="0" smtClean="0"/>
              <a:t>и ещё 3 параметра. </a:t>
            </a:r>
            <a:r>
              <a:rPr lang="ru-RU" altLang="ru-RU" dirty="0" smtClean="0"/>
              <a:t>При </a:t>
            </a:r>
            <a:r>
              <a:rPr lang="ru-RU" altLang="ru-RU" dirty="0" err="1" smtClean="0"/>
              <a:t>update</a:t>
            </a:r>
            <a:r>
              <a:rPr lang="ru-RU" altLang="ru-RU" dirty="0" smtClean="0"/>
              <a:t>: </a:t>
            </a:r>
            <a:r>
              <a:rPr lang="ru-RU" altLang="ru-RU" dirty="0" err="1" smtClean="0"/>
              <a:t>обновляюся</a:t>
            </a:r>
            <a:r>
              <a:rPr lang="ru-RU" altLang="ru-RU" dirty="0" smtClean="0"/>
              <a:t> все записи, где номер </a:t>
            </a:r>
            <a:r>
              <a:rPr lang="ru-RU" altLang="ru-RU" dirty="0" err="1" smtClean="0"/>
              <a:t>треда</a:t>
            </a:r>
            <a:r>
              <a:rPr lang="ru-RU" altLang="ru-RU" dirty="0" smtClean="0"/>
              <a:t> - случайное число от 1 до номера текущего </a:t>
            </a:r>
            <a:r>
              <a:rPr lang="ru-RU" altLang="ru-RU" dirty="0" err="1" smtClean="0"/>
              <a:t>треда</a:t>
            </a:r>
            <a:r>
              <a:rPr lang="ru-RU" altLang="ru-RU" dirty="0" smtClean="0"/>
              <a:t>. Обновляются четыре</a:t>
            </a:r>
            <a:r>
              <a:rPr lang="ru-RU" altLang="ru-RU" baseline="0" dirty="0" smtClean="0"/>
              <a:t> поля</a:t>
            </a: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При выполнении </a:t>
            </a:r>
            <a:r>
              <a:rPr lang="ru-RU" altLang="ru-RU" dirty="0" err="1" smtClean="0"/>
              <a:t>select</a:t>
            </a:r>
            <a:r>
              <a:rPr lang="ru-RU" altLang="ru-RU" dirty="0" smtClean="0"/>
              <a:t>: запрашиваются все уникальные номера строк, где номер итерации = текущая итерация – 1.</a:t>
            </a:r>
          </a:p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b="1" dirty="0" smtClean="0"/>
              <a:t>Во всех скриптах присутствовали </a:t>
            </a:r>
            <a:r>
              <a:rPr lang="ru-RU" altLang="ru-RU" b="1" dirty="0" err="1" smtClean="0"/>
              <a:t>Assertion</a:t>
            </a:r>
            <a:r>
              <a:rPr lang="ru-RU" altLang="ru-RU" b="1" dirty="0" smtClean="0"/>
              <a:t> проверяющие корректность ответа сервера.</a:t>
            </a:r>
          </a:p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8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71BC67A-E33C-45FC-9DB2-D57E590051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Все запуски скриптов HP LoadRunner выполнялись на той же машине, где и стоит </a:t>
            </a:r>
            <a:r>
              <a:rPr lang="ru-RU" altLang="ru-RU" dirty="0" err="1" smtClean="0"/>
              <a:t>Controller</a:t>
            </a:r>
            <a:r>
              <a:rPr lang="ru-RU" altLang="ru-RU" dirty="0" smtClean="0"/>
              <a:t>, аналогично было и для Apache JMeter. Поданная интенсивность замерялась с помощью инструментов подачи нагрузки.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На графике показан метод определения максимальной производительности системы. Значением максимальной производительности является пик на линии фактической производительности, далее от данной точки опускается вниз линия, помогающая определить количество активных пользователей в текущий момент времени. </a:t>
            </a:r>
          </a:p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4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DF6DC-2A45-44E4-955C-6FDF72FB46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757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08B39-029C-4F78-BCD4-E8B430418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49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7B4A-A4D0-4677-A928-5B2867CF97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703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8A7DC-720F-4128-AD5D-83E99BFFEE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88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6B68D-17FC-4A05-BA2F-9F24505E93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092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E420-290E-4311-BC8D-FC2D777955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350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2198A-960C-41EF-8E97-086168F95E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157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F62CB-69B7-4E43-A689-207137B14D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34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CF469-DBDB-481A-A6F2-9044457F5B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91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3B79-1664-4E71-BE3D-EF0AC0F839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663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FA01F-B0B2-4240-ACA6-73ED2FDE1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49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7ADC3B7-58A3-414C-A105-B5DD5DDC58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erformance-lab.ru/" TargetMode="External"/><Relationship Id="rId4" Type="http://schemas.openxmlformats.org/officeDocument/2006/relationships/hyperlink" Target="mailto:m.rogozhnikov@pflb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10080625" cy="2663825"/>
          </a:xfrm>
          <a:prstGeom prst="roundRect">
            <a:avLst>
              <a:gd name="adj" fmla="val 56"/>
            </a:avLst>
          </a:prstGeom>
          <a:solidFill>
            <a:srgbClr val="24877A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24288" y="254000"/>
            <a:ext cx="589597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3000">
                <a:solidFill>
                  <a:srgbClr val="79C6BB"/>
                </a:solidFill>
                <a:latin typeface="Open Sans" pitchFamily="32" charset="0"/>
              </a:rPr>
              <a:t>Software quality assurance days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24288" y="863600"/>
            <a:ext cx="58610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en-US" altLang="ru-RU" sz="2700">
                <a:solidFill>
                  <a:srgbClr val="FFFFFF"/>
                </a:solidFill>
                <a:latin typeface="Open Sans" pitchFamily="32" charset="0"/>
              </a:rPr>
              <a:t>21</a:t>
            </a:r>
            <a:r>
              <a:rPr lang="ru-RU" altLang="ru-RU" sz="2700">
                <a:solidFill>
                  <a:srgbClr val="FFFFFF"/>
                </a:solidFill>
                <a:latin typeface="Open Sans" pitchFamily="32" charset="0"/>
              </a:rPr>
              <a:t> Международная конференция </a:t>
            </a:r>
          </a:p>
          <a:p>
            <a:pPr eaLnBrk="1">
              <a:lnSpc>
                <a:spcPct val="102000"/>
              </a:lnSpc>
            </a:pPr>
            <a:r>
              <a:rPr lang="ru-RU" altLang="ru-RU" sz="2700">
                <a:solidFill>
                  <a:srgbClr val="FFFFFF"/>
                </a:solidFill>
                <a:latin typeface="Open Sans" pitchFamily="32" charset="0"/>
              </a:rPr>
              <a:t>по вопросам качества ПО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24288" y="1830388"/>
            <a:ext cx="1873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2200">
                <a:solidFill>
                  <a:srgbClr val="FFFFFF"/>
                </a:solidFill>
                <a:latin typeface="Open Sans" pitchFamily="32" charset="0"/>
              </a:rPr>
              <a:t>sqadays.com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31800" y="7019925"/>
            <a:ext cx="272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>
                <a:solidFill>
                  <a:srgbClr val="FFFFFF"/>
                </a:solidFill>
                <a:latin typeface="Open Sans" pitchFamily="32" charset="0"/>
              </a:rPr>
              <a:t>Москва. 2</a:t>
            </a:r>
            <a:r>
              <a:rPr lang="en-US" altLang="ru-RU">
                <a:solidFill>
                  <a:srgbClr val="FFFFFF"/>
                </a:solidFill>
                <a:latin typeface="Open Sans" pitchFamily="32" charset="0"/>
              </a:rPr>
              <a:t>6</a:t>
            </a:r>
            <a:r>
              <a:rPr lang="ru-RU" altLang="ru-RU">
                <a:solidFill>
                  <a:srgbClr val="FFFFFF"/>
                </a:solidFill>
                <a:latin typeface="Open Sans" pitchFamily="32" charset="0"/>
              </a:rPr>
              <a:t>–2</a:t>
            </a:r>
            <a:r>
              <a:rPr lang="en-US" altLang="ru-RU">
                <a:solidFill>
                  <a:srgbClr val="FFFFFF"/>
                </a:solidFill>
                <a:latin typeface="Open Sans" pitchFamily="32" charset="0"/>
              </a:rPr>
              <a:t>7</a:t>
            </a:r>
            <a:r>
              <a:rPr lang="ru-RU" altLang="ru-RU">
                <a:solidFill>
                  <a:srgbClr val="FFFFFF"/>
                </a:solidFill>
                <a:latin typeface="Open Sans" pitchFamily="32" charset="0"/>
              </a:rPr>
              <a:t> мая 2017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31800" y="2987675"/>
            <a:ext cx="9359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3200" dirty="0" smtClean="0">
                <a:solidFill>
                  <a:srgbClr val="000000"/>
                </a:solidFill>
                <a:latin typeface="Open Sans" pitchFamily="32" charset="0"/>
              </a:rPr>
              <a:t>Рогожников Максим</a:t>
            </a:r>
            <a:endParaRPr lang="ru-RU" altLang="ru-RU" sz="3200" dirty="0">
              <a:solidFill>
                <a:srgbClr val="000000"/>
              </a:solidFill>
              <a:latin typeface="Open Sans" pitchFamily="32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31800" y="3563938"/>
            <a:ext cx="9288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1400" dirty="0">
                <a:solidFill>
                  <a:srgbClr val="000000"/>
                </a:solidFill>
                <a:latin typeface="Open Sans" pitchFamily="32" charset="0"/>
              </a:rPr>
              <a:t>Перфоманс Лаб. </a:t>
            </a:r>
            <a:r>
              <a:rPr lang="ru-RU" altLang="ru-RU" sz="1400" dirty="0" smtClean="0">
                <a:solidFill>
                  <a:srgbClr val="000000"/>
                </a:solidFill>
                <a:latin typeface="Open Sans" pitchFamily="32" charset="0"/>
              </a:rPr>
              <a:t>Ижевск, Россия</a:t>
            </a:r>
            <a:endParaRPr lang="ru-RU" altLang="ru-RU" sz="1400" dirty="0">
              <a:solidFill>
                <a:srgbClr val="000000"/>
              </a:solidFill>
              <a:latin typeface="Open Sans" pitchFamily="32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88243" y="4700588"/>
            <a:ext cx="937418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ru-RU" sz="3200" dirty="0" smtClean="0">
                <a:solidFill>
                  <a:srgbClr val="24877A"/>
                </a:solidFill>
                <a:latin typeface="Open Sans" pitchFamily="32" charset="0"/>
              </a:rPr>
              <a:t>Apche JMeter vs LoadRunner: на заре справедливости, сравнение инструментов нагрузочного тестирования</a:t>
            </a:r>
            <a:endParaRPr lang="ru-RU" altLang="ru-RU" sz="3200" dirty="0">
              <a:solidFill>
                <a:srgbClr val="24877A"/>
              </a:solidFill>
              <a:latin typeface="Open Sans" pitchFamily="32" charset="0"/>
            </a:endParaRPr>
          </a:p>
        </p:txBody>
      </p:sp>
      <p:pic>
        <p:nvPicPr>
          <p:cNvPr id="308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0800"/>
            <a:ext cx="30432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Apche JMeter vs LoadRunner: на заре справедливости, сравнение инструментов нагрузочного тестирования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7227888" y="6933132"/>
            <a:ext cx="2346325" cy="519113"/>
          </a:xfrm>
        </p:spPr>
        <p:txBody>
          <a:bodyPr/>
          <a:lstStyle/>
          <a:p>
            <a:pPr>
              <a:defRPr/>
            </a:pPr>
            <a:fld id="{AC9CF469-DBDB-481A-A6F2-9044457F5BF1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72628" y="1440000"/>
            <a:ext cx="4040188" cy="48101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altLang="ru-RU" kern="0" dirty="0" smtClean="0"/>
              <a:t>VU</a:t>
            </a:r>
            <a:endParaRPr lang="ru-RU" altLang="ru-RU" kern="0" dirty="0" smtClean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07668" y="1440000"/>
            <a:ext cx="6264696" cy="48101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ru-RU" altLang="ru-RU" kern="0" dirty="0" smtClean="0"/>
              <a:t>Интенсивность запросов</a:t>
            </a:r>
          </a:p>
        </p:txBody>
      </p:sp>
      <p:graphicFrame>
        <p:nvGraphicFramePr>
          <p:cNvPr id="10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935559"/>
              </p:ext>
            </p:extLst>
          </p:nvPr>
        </p:nvGraphicFramePr>
        <p:xfrm>
          <a:off x="1" y="2195661"/>
          <a:ext cx="5040312" cy="4716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238935"/>
              </p:ext>
            </p:extLst>
          </p:nvPr>
        </p:nvGraphicFramePr>
        <p:xfrm>
          <a:off x="5040313" y="2195661"/>
          <a:ext cx="5040312" cy="4716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03808" y="232281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kern="0" dirty="0"/>
              <a:t>Сравнение протоколов</a:t>
            </a:r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" y="6969600"/>
            <a:ext cx="914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253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Apche JMeter vs LoadRunner: на заре справедливости, сравнение инструментов нагрузочного тестирования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7227888" y="6933132"/>
            <a:ext cx="2346325" cy="519113"/>
          </a:xfrm>
        </p:spPr>
        <p:txBody>
          <a:bodyPr/>
          <a:lstStyle/>
          <a:p>
            <a:pPr>
              <a:defRPr/>
            </a:pPr>
            <a:fld id="{AC9CF469-DBDB-481A-A6F2-9044457F5BF1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119153"/>
              </p:ext>
            </p:extLst>
          </p:nvPr>
        </p:nvGraphicFramePr>
        <p:xfrm>
          <a:off x="216000" y="1332000"/>
          <a:ext cx="96479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3808" y="232281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kern="0" dirty="0"/>
              <a:t>Сложный алгоритм</a:t>
            </a: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" y="6969600"/>
            <a:ext cx="914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137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Apche JMeter vs LoadRunner: на заре справедливости, сравнение инструментов нагрузочного тестирования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7227888" y="6933132"/>
            <a:ext cx="2346325" cy="519113"/>
          </a:xfrm>
        </p:spPr>
        <p:txBody>
          <a:bodyPr/>
          <a:lstStyle/>
          <a:p>
            <a:pPr>
              <a:defRPr/>
            </a:pPr>
            <a:fld id="{AC9CF469-DBDB-481A-A6F2-9044457F5BF1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360000" y="1440000"/>
            <a:ext cx="4040188" cy="48101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ru-RU" altLang="ru-RU" kern="0" dirty="0" smtClean="0"/>
              <a:t>Утилизация </a:t>
            </a:r>
            <a:r>
              <a:rPr lang="en-US" altLang="ru-RU" kern="0" dirty="0" smtClean="0"/>
              <a:t>CPU</a:t>
            </a:r>
            <a:endParaRPr lang="ru-RU" altLang="ru-RU" kern="0" dirty="0" smtClean="0"/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5679057" y="1440001"/>
            <a:ext cx="4041775" cy="48101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ru-RU" altLang="ru-RU" kern="0" dirty="0" smtClean="0"/>
              <a:t>Утилизация памяти</a:t>
            </a:r>
          </a:p>
        </p:txBody>
      </p:sp>
      <p:graphicFrame>
        <p:nvGraphicFramePr>
          <p:cNvPr id="9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656752"/>
              </p:ext>
            </p:extLst>
          </p:nvPr>
        </p:nvGraphicFramePr>
        <p:xfrm>
          <a:off x="180000" y="2052000"/>
          <a:ext cx="4680520" cy="485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614989"/>
              </p:ext>
            </p:extLst>
          </p:nvPr>
        </p:nvGraphicFramePr>
        <p:xfrm>
          <a:off x="5184328" y="2051644"/>
          <a:ext cx="4680520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03808" y="232281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kern="0" dirty="0"/>
              <a:t>Стабилизированная нагрузка</a:t>
            </a: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" y="6969600"/>
            <a:ext cx="914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696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Apche JMeter vs LoadRunner: на заре справедливости, сравнение инструментов нагрузочного тестирования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7227888" y="6948189"/>
            <a:ext cx="2346325" cy="519113"/>
          </a:xfrm>
        </p:spPr>
        <p:txBody>
          <a:bodyPr/>
          <a:lstStyle/>
          <a:p>
            <a:pPr>
              <a:defRPr/>
            </a:pPr>
            <a:fld id="{AC9CF469-DBDB-481A-A6F2-9044457F5BF1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925513" y="1691605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3808" y="232281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kern="0" dirty="0"/>
              <a:t>Статистика проектов</a:t>
            </a: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" y="6969600"/>
            <a:ext cx="914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764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Apche JMeter vs LoadRunner: на заре справедливости, сравнение инструментов нагрузочного тестирования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7227888" y="6933132"/>
            <a:ext cx="2346325" cy="519113"/>
          </a:xfrm>
        </p:spPr>
        <p:txBody>
          <a:bodyPr/>
          <a:lstStyle/>
          <a:p>
            <a:pPr>
              <a:defRPr/>
            </a:pPr>
            <a:fld id="{AC9CF469-DBDB-481A-A6F2-9044457F5BF1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7" name="Content Placeholder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" y="2200345"/>
            <a:ext cx="5022045" cy="2515596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5184329" y="2051645"/>
            <a:ext cx="4824535" cy="34368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2000" kern="0" dirty="0" smtClean="0"/>
              <a:t>Максимальная производительность</a:t>
            </a:r>
            <a:r>
              <a:rPr lang="en-US" altLang="ru-RU" sz="2000" kern="0" dirty="0" smtClean="0"/>
              <a:t> </a:t>
            </a:r>
            <a:r>
              <a:rPr lang="ru-RU" altLang="ru-RU" sz="2000" kern="0" dirty="0" smtClean="0"/>
              <a:t>достигается при использовании </a:t>
            </a:r>
            <a:r>
              <a:rPr lang="en-US" altLang="ru-RU" sz="2000" kern="0" dirty="0" smtClean="0"/>
              <a:t>Apache JMeter non-GUI</a:t>
            </a:r>
            <a:r>
              <a:rPr lang="ru-RU" altLang="ru-RU" sz="2000" kern="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ru-RU" sz="2000" kern="0" dirty="0" smtClean="0"/>
              <a:t>HP LoadRunner </a:t>
            </a:r>
            <a:r>
              <a:rPr lang="ru-RU" altLang="ru-RU" sz="2000" kern="0" dirty="0" smtClean="0"/>
              <a:t>+ скрипт на </a:t>
            </a:r>
            <a:r>
              <a:rPr lang="en-US" altLang="ru-RU" sz="2000" kern="0" dirty="0" smtClean="0"/>
              <a:t>C </a:t>
            </a:r>
            <a:r>
              <a:rPr lang="ru-RU" altLang="ru-RU" sz="2000" kern="0" dirty="0" smtClean="0"/>
              <a:t>быстрее </a:t>
            </a:r>
            <a:r>
              <a:rPr lang="en-US" altLang="ru-RU" sz="2000" kern="0" dirty="0" smtClean="0"/>
              <a:t>JMeter + Groovy</a:t>
            </a:r>
            <a:r>
              <a:rPr lang="ru-RU" altLang="ru-RU" sz="2000" kern="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ru-RU" sz="2000" kern="0" dirty="0" smtClean="0"/>
              <a:t>HP LoadRunner </a:t>
            </a:r>
            <a:r>
              <a:rPr lang="ru-RU" altLang="ru-RU" sz="2000" kern="0" dirty="0" smtClean="0"/>
              <a:t>больше утилизирует нагрузочную станцию по </a:t>
            </a:r>
            <a:r>
              <a:rPr lang="en-US" altLang="ru-RU" sz="2000" kern="0" dirty="0" smtClean="0"/>
              <a:t>CPU</a:t>
            </a:r>
            <a:r>
              <a:rPr lang="ru-RU" altLang="ru-RU" sz="2000" kern="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kern="0" dirty="0" smtClean="0"/>
              <a:t>Доминирование </a:t>
            </a:r>
            <a:r>
              <a:rPr lang="en-US" altLang="ru-RU" sz="2000" kern="0" dirty="0" smtClean="0"/>
              <a:t>HP LoadRunner </a:t>
            </a:r>
            <a:r>
              <a:rPr lang="ru-RU" altLang="ru-RU" sz="2000" kern="0" dirty="0" smtClean="0"/>
              <a:t>уходит в прошлое.</a:t>
            </a:r>
            <a:endParaRPr lang="ru-RU" sz="2000" kern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3808" y="232281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kern="0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3236633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Apche JMeter vs LoadRunner: на заре справедливости, сравнение инструментов нагрузочного тестирования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95896" y="1907629"/>
            <a:ext cx="7772400" cy="1101725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 altLang="ru-RU" kern="0" smtClean="0"/>
              <a:t>Спасибо за внимание!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981696" y="3223666"/>
            <a:ext cx="6400800" cy="13144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r">
              <a:defRPr/>
            </a:pPr>
            <a:r>
              <a:rPr lang="ru-RU" sz="1800" kern="0" dirty="0" smtClean="0"/>
              <a:t>Контактная информация:</a:t>
            </a:r>
          </a:p>
          <a:p>
            <a:pPr algn="r">
              <a:defRPr/>
            </a:pPr>
            <a:r>
              <a:rPr lang="ru-RU" sz="1800" kern="0" dirty="0" smtClean="0"/>
              <a:t>+7 (912) 873-81-42</a:t>
            </a:r>
          </a:p>
          <a:p>
            <a:pPr algn="r">
              <a:defRPr/>
            </a:pPr>
            <a:r>
              <a:rPr lang="en-US" sz="1800" kern="0" dirty="0" smtClean="0">
                <a:solidFill>
                  <a:schemeClr val="accent6"/>
                </a:solidFill>
                <a:hlinkClick r:id="rId4"/>
              </a:rPr>
              <a:t>m.rogozhnikov@pflb.ru</a:t>
            </a:r>
            <a:endParaRPr lang="en-US" sz="1800" kern="0" dirty="0" smtClean="0">
              <a:solidFill>
                <a:schemeClr val="accent6"/>
              </a:solidFill>
            </a:endParaRPr>
          </a:p>
          <a:p>
            <a:pPr algn="r">
              <a:defRPr/>
            </a:pPr>
            <a:r>
              <a:rPr lang="en-US" sz="1800" kern="0" dirty="0" smtClean="0">
                <a:solidFill>
                  <a:schemeClr val="accent6"/>
                </a:solidFill>
                <a:hlinkClick r:id="rId5"/>
              </a:rPr>
              <a:t>http://performance-lab.ru/</a:t>
            </a:r>
            <a:endParaRPr lang="ru-RU" sz="1800" kern="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00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Apche JMeter vs LoadRunner: на заре справедливости, сравнение инструментов нагрузочного тестирования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190215" y="1736904"/>
            <a:ext cx="4924548" cy="48101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ru-RU" altLang="ru-RU" sz="1800" b="1" kern="0" dirty="0" smtClean="0"/>
              <a:t>Количество поисковых запросов </a:t>
            </a:r>
            <a:r>
              <a:rPr lang="en-US" altLang="ru-RU" sz="1800" b="1" kern="0" dirty="0" smtClean="0"/>
              <a:t>Google</a:t>
            </a:r>
            <a:endParaRPr lang="ru-RU" altLang="ru-RU" sz="1800" b="1" kern="0" dirty="0" smtClean="0"/>
          </a:p>
        </p:txBody>
      </p:sp>
      <p:sp>
        <p:nvSpPr>
          <p:cNvPr id="9" name="Text Placeholder 8"/>
          <p:cNvSpPr txBox="1">
            <a:spLocks/>
          </p:cNvSpPr>
          <p:nvPr/>
        </p:nvSpPr>
        <p:spPr>
          <a:xfrm>
            <a:off x="5433525" y="1736904"/>
            <a:ext cx="4041775" cy="48101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altLang="ru-RU" sz="1800" b="1" kern="0" dirty="0" smtClean="0"/>
              <a:t>Job Trends</a:t>
            </a:r>
            <a:endParaRPr lang="ru-RU" altLang="ru-RU" sz="1800" b="1" kern="0" dirty="0" smtClean="0"/>
          </a:p>
        </p:txBody>
      </p:sp>
      <p:grpSp>
        <p:nvGrpSpPr>
          <p:cNvPr id="5" name="Группа 4"/>
          <p:cNvGrpSpPr/>
          <p:nvPr/>
        </p:nvGrpSpPr>
        <p:grpSpPr>
          <a:xfrm>
            <a:off x="503808" y="2702065"/>
            <a:ext cx="4098925" cy="2325688"/>
            <a:chOff x="952500" y="2640434"/>
            <a:chExt cx="4098925" cy="2325688"/>
          </a:xfrm>
        </p:grpSpPr>
        <p:pic>
          <p:nvPicPr>
            <p:cNvPr id="8" name="Content Placeholder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77"/>
            <a:stretch>
              <a:fillRect/>
            </a:stretch>
          </p:blipFill>
          <p:spPr>
            <a:xfrm>
              <a:off x="952500" y="2640434"/>
              <a:ext cx="4040188" cy="2027238"/>
            </a:xfrm>
            <a:prstGeom prst="rect">
              <a:avLst/>
            </a:prstGeom>
          </p:spPr>
        </p:pic>
        <p:sp>
          <p:nvSpPr>
            <p:cNvPr id="12" name="TextBox 1"/>
            <p:cNvSpPr txBox="1">
              <a:spLocks noChangeArrowheads="1"/>
            </p:cNvSpPr>
            <p:nvPr/>
          </p:nvSpPr>
          <p:spPr bwMode="auto">
            <a:xfrm>
              <a:off x="1150938" y="4596234"/>
              <a:ext cx="39004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/>
                <a:t>2012      2013       2014      2015       2016</a:t>
              </a:r>
            </a:p>
          </p:txBody>
        </p:sp>
      </p:grpSp>
      <p:sp>
        <p:nvSpPr>
          <p:cNvPr id="13" name="Rectangle 3"/>
          <p:cNvSpPr/>
          <p:nvPr/>
        </p:nvSpPr>
        <p:spPr>
          <a:xfrm>
            <a:off x="5638800" y="4186659"/>
            <a:ext cx="2263775" cy="107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8967788" y="4334297"/>
            <a:ext cx="219075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140324" y="3207667"/>
            <a:ext cx="4724523" cy="2065933"/>
            <a:chOff x="5140325" y="3048422"/>
            <a:chExt cx="4125913" cy="1573212"/>
          </a:xfrm>
        </p:grpSpPr>
        <p:pic>
          <p:nvPicPr>
            <p:cNvPr id="10" name="Content Placeholder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40325" y="3048422"/>
              <a:ext cx="4041775" cy="1370012"/>
            </a:xfrm>
            <a:prstGeom prst="rect">
              <a:avLst/>
            </a:prstGeom>
          </p:spPr>
        </p:pic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5638800" y="4251747"/>
              <a:ext cx="36274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/>
                <a:t>2005   2007  2009  2011  2013   2015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7230491" y="6933132"/>
            <a:ext cx="2346325" cy="519113"/>
          </a:xfrm>
        </p:spPr>
        <p:txBody>
          <a:bodyPr/>
          <a:lstStyle/>
          <a:p>
            <a:pPr>
              <a:defRPr/>
            </a:pPr>
            <a:fld id="{AC9CF469-DBDB-481A-A6F2-9044457F5BF1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808" y="232281"/>
            <a:ext cx="1927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/>
              <a:t>Введение</a:t>
            </a: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Apche JMeter vs LoadRunner: на заре справедливости, сравнение инструментов нагрузочного тестирования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7227888" y="6933132"/>
            <a:ext cx="2346325" cy="519113"/>
          </a:xfrm>
        </p:spPr>
        <p:txBody>
          <a:bodyPr/>
          <a:lstStyle/>
          <a:p>
            <a:pPr>
              <a:defRPr/>
            </a:pPr>
            <a:fld id="{AC9CF469-DBDB-481A-A6F2-9044457F5BF1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808" y="232281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/>
              <a:t>Сравнение функциональных возможностей</a:t>
            </a:r>
            <a:endParaRPr lang="ru-RU" sz="2800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216054"/>
              </p:ext>
            </p:extLst>
          </p:nvPr>
        </p:nvGraphicFramePr>
        <p:xfrm>
          <a:off x="506411" y="1259557"/>
          <a:ext cx="9142413" cy="4968553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252668"/>
                <a:gridCol w="2021354"/>
                <a:gridCol w="3149943"/>
                <a:gridCol w="3718448"/>
              </a:tblGrid>
              <a:tr h="308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Критерий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Apache JMeter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HP LoadRunner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</a:tr>
              <a:tr h="471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Лицензия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Open Source — GNU </a:t>
                      </a:r>
                      <a:r>
                        <a:rPr lang="en-US" sz="1200" u="none" strike="noStrike" dirty="0" smtClean="0">
                          <a:effectLst/>
                        </a:rPr>
                        <a:t>GPL. </a:t>
                      </a:r>
                      <a:r>
                        <a:rPr lang="ru-RU" sz="1200" u="none" strike="noStrike" dirty="0" smtClean="0">
                          <a:effectLst/>
                        </a:rPr>
                        <a:t>Бесплатный</a:t>
                      </a:r>
                      <a:r>
                        <a:rPr lang="en-US" sz="1200" u="none" strike="noStrike" dirty="0" smtClean="0">
                          <a:effectLst/>
                        </a:rPr>
                        <a:t>.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Proprietary.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Постоянная лицензия $495 за 1 VU или 0,56$ за однодневную</a:t>
                      </a:r>
                      <a:r>
                        <a:rPr lang="en-US" sz="1200" u="none" strike="noStrike" dirty="0" smtClean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</a:tr>
              <a:tr h="237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Производитель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Apache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Hewlett-Packard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</a:tr>
              <a:tr h="650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Поддерживаемые стандарты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Более 30 протоколов, включая такие как экзотические RDP, </a:t>
                      </a:r>
                      <a:r>
                        <a:rPr lang="ru-RU" sz="1200" u="none" strike="noStrike" dirty="0" err="1">
                          <a:effectLst/>
                        </a:rPr>
                        <a:t>Citrix</a:t>
                      </a:r>
                      <a:r>
                        <a:rPr lang="ru-RU" sz="1200" u="none" strike="noStrike" dirty="0">
                          <a:effectLst/>
                        </a:rPr>
                        <a:t> и SAPGUI.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</a:tr>
              <a:tr h="237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Язык скриптования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Java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C, Java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</a:tr>
              <a:tr h="4714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Мониторинг в реальном времени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Да, но ограниченный по функциональности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</a:tr>
              <a:tr h="237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Сообщество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Open source </a:t>
                      </a:r>
                      <a:r>
                        <a:rPr lang="ru-RU" sz="1200" u="none" strike="noStrike" dirty="0">
                          <a:effectLst/>
                        </a:rPr>
                        <a:t>сообщество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Официальное сообщество </a:t>
                      </a:r>
                      <a:r>
                        <a:rPr lang="en-US" sz="1200" u="none" strike="noStrike">
                          <a:effectLst/>
                        </a:rPr>
                        <a:t>HP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</a:tr>
              <a:tr h="938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Платформа на которой базируется инструмент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Java (Platform independent 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Microsoft Windows (server parts require ASP.NET)Performance Center requires several Windows Servers. Unix/Linux for load-generator is supported though.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</a:tr>
              <a:tr h="4714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Компоновка сценария 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Один скрипт может содержать множество групп тредов и сценариев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Один сценарий может содержать другие сценарии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</a:tr>
              <a:tr h="237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Генератор нагрузки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ограничен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Ограничен и зависит от типа лицензии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</a:tr>
              <a:tr h="704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Минимальные системные требования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Наличие </a:t>
                      </a:r>
                      <a:r>
                        <a:rPr lang="en-US" sz="1200" u="none" strike="noStrike" dirty="0">
                          <a:effectLst/>
                        </a:rPr>
                        <a:t>JVM 7 (</a:t>
                      </a:r>
                      <a:r>
                        <a:rPr lang="en-US" sz="1200" u="none" strike="noStrike" dirty="0" smtClean="0">
                          <a:effectLst/>
                        </a:rPr>
                        <a:t>2.3 GHz</a:t>
                      </a:r>
                      <a:r>
                        <a:rPr lang="en-US" sz="1200" u="none" strike="noStrike" dirty="0">
                          <a:effectLst/>
                        </a:rPr>
                        <a:t>, 124 MB RAM, 512 MB</a:t>
                      </a:r>
                      <a:r>
                        <a:rPr lang="en-US" sz="1200" u="none" strike="noStrike" dirty="0" smtClean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1.6 GHZ, 2 GB RAM, 1024 x 768, 40 GB, Windows 7 SP1 </a:t>
                      </a:r>
                      <a:r>
                        <a:rPr lang="ru-RU" sz="1200" u="none" strike="noStrike" dirty="0">
                          <a:effectLst/>
                        </a:rPr>
                        <a:t>или </a:t>
                      </a:r>
                      <a:r>
                        <a:rPr lang="en-US" sz="1200" u="none" strike="noStrike" dirty="0">
                          <a:effectLst/>
                        </a:rPr>
                        <a:t>Windows Server 2008 R2 SP1 </a:t>
                      </a:r>
                      <a:r>
                        <a:rPr lang="en-US" sz="1200" u="none" strike="noStrike" dirty="0" smtClean="0">
                          <a:effectLst/>
                        </a:rPr>
                        <a:t>64-bit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4" marR="3264" marT="326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958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Apche JMeter vs LoadRunner: на заре справедливости, сравнение инструментов нагрузочного тестирования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7227888" y="6933132"/>
            <a:ext cx="2346325" cy="519113"/>
          </a:xfrm>
        </p:spPr>
        <p:txBody>
          <a:bodyPr/>
          <a:lstStyle/>
          <a:p>
            <a:pPr>
              <a:defRPr/>
            </a:pPr>
            <a:fld id="{AC9CF469-DBDB-481A-A6F2-9044457F5BF1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808" y="232281"/>
            <a:ext cx="9001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6600" b="1" dirty="0" smtClean="0"/>
              <a:t>А если проще?</a:t>
            </a:r>
            <a:endParaRPr lang="ru-RU" sz="6600" dirty="0"/>
          </a:p>
        </p:txBody>
      </p:sp>
      <p:pic>
        <p:nvPicPr>
          <p:cNvPr id="1026" name="Picture 2" descr="http://geekcity.ru/wp-content/uploads/2014/01/Batman-vs-Superman-Fan-Ar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2459251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62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Apche JMeter vs LoadRunner: на заре справедливости, сравнение инструментов нагрузочного тестирования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7227888" y="6948189"/>
            <a:ext cx="2346325" cy="519113"/>
          </a:xfrm>
        </p:spPr>
        <p:txBody>
          <a:bodyPr/>
          <a:lstStyle/>
          <a:p>
            <a:pPr>
              <a:defRPr/>
            </a:pPr>
            <a:fld id="{AC9CF469-DBDB-481A-A6F2-9044457F5BF1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808" y="232281"/>
            <a:ext cx="4405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/>
              <a:t>Сравнение в рамках НТ</a:t>
            </a:r>
            <a:endParaRPr lang="ru-RU" sz="2800" dirty="0"/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58" y="1331565"/>
            <a:ext cx="6497910" cy="488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98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Apche JMeter vs LoadRunner: на заре справедливости, сравнение инструментов нагрузочного тестирования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7227888" y="6933132"/>
            <a:ext cx="2346325" cy="519113"/>
          </a:xfrm>
        </p:spPr>
        <p:txBody>
          <a:bodyPr/>
          <a:lstStyle/>
          <a:p>
            <a:pPr>
              <a:defRPr/>
            </a:pPr>
            <a:fld id="{AC9CF469-DBDB-481A-A6F2-9044457F5BF1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769" y="2195660"/>
            <a:ext cx="4798881" cy="3132000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5112320" y="1135063"/>
            <a:ext cx="4679380" cy="529319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ru-RU" altLang="ru-RU" sz="2400" b="1" kern="0" dirty="0" smtClean="0"/>
              <a:t>Выполняемые операции: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/>
              <a:t>открытие 9 страниц;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/>
              <a:t>получение 12 параметров из ответа </a:t>
            </a:r>
            <a:r>
              <a:rPr lang="ru-RU" altLang="ru-RU" sz="2400" kern="0" dirty="0" smtClean="0"/>
              <a:t>сервера.</a:t>
            </a:r>
            <a:endParaRPr lang="en-US" altLang="ru-RU" sz="2400" kern="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400" b="1" kern="0" dirty="0"/>
              <a:t>Используется:</a:t>
            </a:r>
            <a:r>
              <a:rPr lang="ru-RU" altLang="ru-RU" sz="2400" kern="0" dirty="0"/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err="1"/>
              <a:t>Flask</a:t>
            </a:r>
            <a:r>
              <a:rPr lang="ru-RU" altLang="ru-RU" sz="2400" kern="0" dirty="0"/>
              <a:t> + </a:t>
            </a:r>
            <a:r>
              <a:rPr lang="ru-RU" altLang="ru-RU" sz="2400" kern="0" dirty="0" err="1"/>
              <a:t>nginx</a:t>
            </a:r>
            <a:r>
              <a:rPr lang="ru-RU" altLang="ru-RU" sz="2400" kern="0" dirty="0" smtClean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3808" y="232281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kern="0" dirty="0"/>
              <a:t>Описание сценариев</a:t>
            </a:r>
            <a:r>
              <a:rPr lang="en-US" altLang="ru-RU" sz="2800" b="1" kern="0" dirty="0"/>
              <a:t>: </a:t>
            </a:r>
            <a:r>
              <a:rPr lang="ru-RU" altLang="ru-RU" sz="2800" b="1" kern="0" dirty="0"/>
              <a:t>скрипт WEB</a:t>
            </a:r>
            <a:endParaRPr lang="ru-RU" alt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2785088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Apche JMeter vs LoadRunner: на заре справедливости, сравнение инструментов нагрузочного тестирования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7227888" y="6933132"/>
            <a:ext cx="2346325" cy="519113"/>
          </a:xfrm>
        </p:spPr>
        <p:txBody>
          <a:bodyPr/>
          <a:lstStyle/>
          <a:p>
            <a:pPr>
              <a:defRPr/>
            </a:pPr>
            <a:fld id="{AC9CF469-DBDB-481A-A6F2-9044457F5BF1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768" y="2195661"/>
            <a:ext cx="4795107" cy="3132000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5112320" y="1115541"/>
            <a:ext cx="4680968" cy="5221187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ru-RU" altLang="ru-RU" sz="2400" b="1" kern="0" dirty="0" smtClean="0"/>
              <a:t>Выполняемые операции: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/>
              <a:t>отправка трёх запросов;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/>
              <a:t>получение двух параметров из ответа сервера.</a:t>
            </a:r>
            <a:endParaRPr lang="en-US" altLang="ru-RU" sz="2400" kern="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400" b="1" kern="0" dirty="0"/>
              <a:t>Используется:</a:t>
            </a:r>
            <a:r>
              <a:rPr lang="ru-RU" altLang="ru-RU" sz="2400" kern="0" dirty="0"/>
              <a:t> </a:t>
            </a:r>
            <a:endParaRPr lang="en-US" altLang="ru-RU" sz="2400" kern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err="1"/>
              <a:t>GlassFish</a:t>
            </a:r>
            <a:r>
              <a:rPr lang="ru-RU" altLang="ru-RU" sz="2400" kern="0" dirty="0"/>
              <a:t> 4.1.1.</a:t>
            </a:r>
          </a:p>
          <a:p>
            <a:endParaRPr lang="ru-RU" altLang="ru-RU" sz="2400" kern="0" dirty="0" smtClean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645025" y="1630363"/>
            <a:ext cx="4041775" cy="29638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ru-RU" altLang="ru-RU" kern="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503808" y="232281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kern="0" dirty="0" smtClean="0"/>
              <a:t>Описание сценариев</a:t>
            </a:r>
            <a:r>
              <a:rPr lang="en-US" altLang="ru-RU" sz="2800" b="1" kern="0" dirty="0" smtClean="0"/>
              <a:t>: </a:t>
            </a:r>
            <a:r>
              <a:rPr lang="ru-RU" altLang="ru-RU" sz="2800" b="1" kern="0" dirty="0" smtClean="0"/>
              <a:t>скрипт </a:t>
            </a:r>
            <a:r>
              <a:rPr lang="en-US" altLang="ru-RU" sz="2800" b="1" kern="0" dirty="0" smtClean="0"/>
              <a:t>SOAP</a:t>
            </a:r>
            <a:endParaRPr lang="ru-RU" alt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185021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Apche JMeter vs LoadRunner: на заре справедливости, сравнение инструментов нагрузочного тестирования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7227888" y="6933132"/>
            <a:ext cx="2346325" cy="519113"/>
          </a:xfrm>
        </p:spPr>
        <p:txBody>
          <a:bodyPr/>
          <a:lstStyle/>
          <a:p>
            <a:pPr>
              <a:defRPr/>
            </a:pPr>
            <a:fld id="{AC9CF469-DBDB-481A-A6F2-9044457F5BF1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768" y="2195661"/>
            <a:ext cx="4795109" cy="3132000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5112321" y="1125214"/>
            <a:ext cx="4680968" cy="5318919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ru-RU" altLang="ru-RU" sz="2400" b="1" kern="0" dirty="0" smtClean="0"/>
              <a:t>Выполняемые операции: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ru-RU" sz="2400" kern="0" dirty="0"/>
              <a:t>select</a:t>
            </a:r>
            <a:r>
              <a:rPr lang="ru-RU" altLang="ru-RU" sz="2400" kern="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ru-RU" sz="2400" kern="0" dirty="0"/>
              <a:t>insert;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ru-RU" sz="2400" kern="0" dirty="0"/>
              <a:t>update</a:t>
            </a:r>
            <a:r>
              <a:rPr lang="ru-RU" altLang="ru-RU" sz="2400" kern="0" dirty="0"/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400" b="1" kern="0" dirty="0"/>
              <a:t>Используется: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err="1"/>
              <a:t>Oracle</a:t>
            </a:r>
            <a:r>
              <a:rPr lang="ru-RU" altLang="ru-RU" sz="2400" kern="0" dirty="0"/>
              <a:t> </a:t>
            </a:r>
            <a:r>
              <a:rPr lang="ru-RU" altLang="ru-RU" sz="2400" kern="0" dirty="0" err="1"/>
              <a:t>Database</a:t>
            </a:r>
            <a:r>
              <a:rPr lang="ru-RU" altLang="ru-RU" sz="2400" kern="0" dirty="0"/>
              <a:t> 1202g </a:t>
            </a:r>
            <a:r>
              <a:rPr lang="ru-RU" altLang="ru-RU" sz="2400" kern="0" dirty="0" err="1"/>
              <a:t>Express</a:t>
            </a:r>
            <a:r>
              <a:rPr lang="ru-RU" altLang="ru-RU" sz="2400" kern="0" dirty="0"/>
              <a:t> </a:t>
            </a:r>
            <a:r>
              <a:rPr lang="ru-RU" altLang="ru-RU" sz="2400" kern="0" dirty="0" err="1"/>
              <a:t>Edition</a:t>
            </a:r>
            <a:r>
              <a:rPr lang="ru-RU" altLang="ru-RU" sz="2400" kern="0" dirty="0"/>
              <a:t>.</a:t>
            </a:r>
          </a:p>
          <a:p>
            <a:endParaRPr lang="ru-RU" altLang="ru-RU" sz="2400" kern="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03808" y="232281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kern="0" dirty="0"/>
              <a:t>Описание сценариев</a:t>
            </a:r>
            <a:r>
              <a:rPr lang="en-US" altLang="ru-RU" sz="2800" b="1" kern="0" dirty="0"/>
              <a:t>: </a:t>
            </a:r>
            <a:r>
              <a:rPr lang="ru-RU" altLang="ru-RU" sz="2800" b="1" kern="0" dirty="0"/>
              <a:t>скрипт </a:t>
            </a:r>
            <a:r>
              <a:rPr lang="en-US" altLang="ru-RU" sz="2800" b="1" kern="0" dirty="0" smtClean="0"/>
              <a:t>DB</a:t>
            </a:r>
            <a:endParaRPr lang="ru-RU" alt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2527007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Apche JMeter vs LoadRunner: на заре справедливости, сравнение инструментов нагрузочного тестирования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512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7227888" y="6933132"/>
            <a:ext cx="2346325" cy="519113"/>
          </a:xfrm>
        </p:spPr>
        <p:txBody>
          <a:bodyPr/>
          <a:lstStyle/>
          <a:p>
            <a:pPr>
              <a:defRPr/>
            </a:pPr>
            <a:fld id="{AC9CF469-DBDB-481A-A6F2-9044457F5BF1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808" y="1043533"/>
            <a:ext cx="9076779" cy="5795417"/>
          </a:xfrm>
          <a:prstGeom prst="rect">
            <a:avLst/>
          </a:prstGeom>
        </p:spPr>
      </p:pic>
      <p:sp>
        <p:nvSpPr>
          <p:cNvPr id="9" name="Oval 2"/>
          <p:cNvSpPr/>
          <p:nvPr/>
        </p:nvSpPr>
        <p:spPr>
          <a:xfrm>
            <a:off x="5158159" y="2935610"/>
            <a:ext cx="530225" cy="48418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3808" y="232281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kern="0" dirty="0"/>
              <a:t>Как определяли максимум?</a:t>
            </a:r>
          </a:p>
        </p:txBody>
      </p:sp>
    </p:spTree>
    <p:extLst>
      <p:ext uri="{BB962C8B-B14F-4D97-AF65-F5344CB8AC3E}">
        <p14:creationId xmlns:p14="http://schemas.microsoft.com/office/powerpoint/2010/main" val="2385814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11437</TotalTime>
  <Words>2050</Words>
  <Application>Microsoft Office PowerPoint</Application>
  <PresentationFormat>Произвольный</PresentationFormat>
  <Paragraphs>191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 Unicode MS</vt:lpstr>
      <vt:lpstr>Microsoft YaHei</vt:lpstr>
      <vt:lpstr>Arial</vt:lpstr>
      <vt:lpstr>Calibri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ROGOZHNIKOV</dc:creator>
  <cp:lastModifiedBy>Rogozhnikov Maksim</cp:lastModifiedBy>
  <cp:revision>112</cp:revision>
  <cp:lastPrinted>1601-01-01T00:00:00Z</cp:lastPrinted>
  <dcterms:created xsi:type="dcterms:W3CDTF">2015-01-21T10:52:29Z</dcterms:created>
  <dcterms:modified xsi:type="dcterms:W3CDTF">2017-03-22T12:51:06Z</dcterms:modified>
</cp:coreProperties>
</file>