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2" r:id="rId3"/>
    <p:sldId id="362" r:id="rId4"/>
    <p:sldId id="361" r:id="rId5"/>
    <p:sldId id="311" r:id="rId6"/>
    <p:sldId id="366" r:id="rId7"/>
    <p:sldId id="364" r:id="rId8"/>
    <p:sldId id="368" r:id="rId9"/>
    <p:sldId id="388" r:id="rId10"/>
    <p:sldId id="371" r:id="rId11"/>
    <p:sldId id="343" r:id="rId12"/>
    <p:sldId id="370" r:id="rId13"/>
    <p:sldId id="374" r:id="rId14"/>
    <p:sldId id="375" r:id="rId15"/>
    <p:sldId id="377" r:id="rId16"/>
    <p:sldId id="389" r:id="rId17"/>
    <p:sldId id="314" r:id="rId18"/>
    <p:sldId id="345" r:id="rId19"/>
    <p:sldId id="309" r:id="rId20"/>
    <p:sldId id="320" r:id="rId21"/>
    <p:sldId id="335" r:id="rId22"/>
    <p:sldId id="310" r:id="rId23"/>
    <p:sldId id="322" r:id="rId24"/>
    <p:sldId id="372" r:id="rId25"/>
    <p:sldId id="392" r:id="rId26"/>
    <p:sldId id="327" r:id="rId27"/>
    <p:sldId id="341" r:id="rId28"/>
    <p:sldId id="393" r:id="rId29"/>
    <p:sldId id="391" r:id="rId30"/>
    <p:sldId id="331" r:id="rId31"/>
    <p:sldId id="379" r:id="rId32"/>
    <p:sldId id="387" r:id="rId33"/>
    <p:sldId id="384" r:id="rId34"/>
    <p:sldId id="382" r:id="rId35"/>
    <p:sldId id="394" r:id="rId36"/>
    <p:sldId id="383" r:id="rId37"/>
    <p:sldId id="264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1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Количество уязвимостей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5736</c:v>
                </c:pt>
                <c:pt idx="1">
                  <c:v>4652</c:v>
                </c:pt>
                <c:pt idx="2">
                  <c:v>4155</c:v>
                </c:pt>
                <c:pt idx="3">
                  <c:v>5297</c:v>
                </c:pt>
                <c:pt idx="4">
                  <c:v>5191</c:v>
                </c:pt>
                <c:pt idx="5">
                  <c:v>7946</c:v>
                </c:pt>
                <c:pt idx="6">
                  <c:v>6484</c:v>
                </c:pt>
                <c:pt idx="7">
                  <c:v>6447</c:v>
                </c:pt>
                <c:pt idx="8">
                  <c:v>14714</c:v>
                </c:pt>
                <c:pt idx="9">
                  <c:v>16556</c:v>
                </c:pt>
                <c:pt idx="10">
                  <c:v>12174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77-482D-880D-8029D2B12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2511088"/>
        <c:axId val="152505600"/>
      </c:barChart>
      <c:catAx>
        <c:axId val="15251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505600"/>
        <c:crosses val="autoZero"/>
        <c:auto val="1"/>
        <c:lblAlgn val="ctr"/>
        <c:lblOffset val="100"/>
        <c:noMultiLvlLbl val="0"/>
      </c:catAx>
      <c:valAx>
        <c:axId val="15250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51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$</a:t>
            </a:r>
          </a:p>
        </c:rich>
      </c:tx>
      <c:layout>
        <c:manualLayout>
          <c:xMode val="edge"/>
          <c:yMode val="edge"/>
          <c:x val="7.7736088358082759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to Fix a Security Defect ($)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Development</c:v>
                </c:pt>
                <c:pt idx="1">
                  <c:v>Build</c:v>
                </c:pt>
                <c:pt idx="2">
                  <c:v>QA</c:v>
                </c:pt>
                <c:pt idx="3">
                  <c:v>Release Phase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240</c:v>
                </c:pt>
                <c:pt idx="2">
                  <c:v>960</c:v>
                </c:pt>
                <c:pt idx="3">
                  <c:v>7600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19-49DB-8633-0296493C4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995336"/>
        <c:axId val="128995728"/>
      </c:barChart>
      <c:catAx>
        <c:axId val="12899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995728"/>
        <c:crosses val="autoZero"/>
        <c:auto val="1"/>
        <c:lblAlgn val="ctr"/>
        <c:lblOffset val="100"/>
        <c:noMultiLvlLbl val="0"/>
      </c:catAx>
      <c:valAx>
        <c:axId val="128995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995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E46816-7837-4C8E-BE23-30A3ED137C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546F6-4D03-4F50-953D-99BE3969CC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612E4-62E2-4D03-AE41-A01C393EDD9E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2EFC67-3443-483B-B389-D3D46996B4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38BD6-0AC0-4CB4-BB6B-1D2039345C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DBA22-F390-48D0-B4B2-E52DA6912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743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E37D7-E9BF-4E2C-93A5-F606827DC277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DDDCE-F704-42B8-94EC-94A73BE79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689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>
            <a:extLst>
              <a:ext uri="{FF2B5EF4-FFF2-40B4-BE49-F238E27FC236}">
                <a16:creationId xmlns:a16="http://schemas.microsoft.com/office/drawing/2014/main" id="{E4B8D247-6050-4715-BE2A-BB5F82412682}"/>
              </a:ext>
            </a:extLst>
          </p:cNvPr>
          <p:cNvSpPr/>
          <p:nvPr/>
        </p:nvSpPr>
        <p:spPr>
          <a:xfrm>
            <a:off x="640583" y="2578109"/>
            <a:ext cx="10916417" cy="142239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C4192E5D-7AE1-4CBD-B677-A68182FDFDBF}"/>
              </a:ext>
            </a:extLst>
          </p:cNvPr>
          <p:cNvSpPr/>
          <p:nvPr/>
        </p:nvSpPr>
        <p:spPr>
          <a:xfrm>
            <a:off x="7090913" y="4883519"/>
            <a:ext cx="4262887" cy="1422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15FA2A0B-AA91-4CA1-A5B0-0E1AA21CAAF8}"/>
              </a:ext>
            </a:extLst>
          </p:cNvPr>
          <p:cNvSpPr/>
          <p:nvPr/>
        </p:nvSpPr>
        <p:spPr>
          <a:xfrm>
            <a:off x="11461750" y="4883519"/>
            <a:ext cx="95250" cy="1422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A15551B9-383D-47C0-8F81-46BFB4942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2639"/>
            <a:ext cx="10515600" cy="713982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6C338A15-4AEF-4E0F-8BD9-D642A63A4DC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090911" y="4997821"/>
            <a:ext cx="4262890" cy="110968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9227F2-AC09-4242-BF52-897EBE0AB5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997821"/>
            <a:ext cx="1968500" cy="1312333"/>
          </a:xfrm>
          <a:prstGeom prst="rect">
            <a:avLst/>
          </a:prstGeom>
        </p:spPr>
      </p:pic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7781E838-38EE-4CFF-BCE3-FE217E8811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4" y="136588"/>
            <a:ext cx="1768506" cy="109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AC2857CB-C9C2-4091-A606-63B1A6E8E9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09358" y="32315"/>
            <a:ext cx="5115186" cy="56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07571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</a:tabLst>
            </a:pPr>
            <a:r>
              <a:rPr lang="ru-RU" altLang="ru-RU" sz="2722" dirty="0">
                <a:solidFill>
                  <a:schemeClr val="bg1"/>
                </a:solidFill>
                <a:latin typeface="Open Sans" pitchFamily="32" charset="0"/>
              </a:rPr>
              <a:t>Software quality assurance days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A323657D-3AF7-4B8C-A2C8-8D91E9335C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09358" y="513144"/>
            <a:ext cx="5115186" cy="88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40823" rIns="81646" bIns="40823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07571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</a:tabLst>
            </a:pPr>
            <a:r>
              <a:rPr lang="en-US" altLang="ru-RU" sz="2449" dirty="0">
                <a:solidFill>
                  <a:srgbClr val="FFFFFF"/>
                </a:solidFill>
                <a:latin typeface="Open Sans" pitchFamily="32" charset="0"/>
              </a:rPr>
              <a:t>2</a:t>
            </a:r>
            <a:r>
              <a:rPr lang="ru-RU" altLang="ru-RU" sz="2449" dirty="0">
                <a:solidFill>
                  <a:srgbClr val="FFFFFF"/>
                </a:solidFill>
                <a:latin typeface="Open Sans" pitchFamily="32" charset="0"/>
              </a:rPr>
              <a:t>8 Международная конференция </a:t>
            </a:r>
          </a:p>
          <a:p>
            <a:pPr defTabSz="407571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</a:tabLst>
            </a:pPr>
            <a:r>
              <a:rPr lang="ru-RU" altLang="ru-RU" sz="2449" dirty="0">
                <a:solidFill>
                  <a:srgbClr val="FFFFFF"/>
                </a:solidFill>
                <a:latin typeface="Open Sans" pitchFamily="32" charset="0"/>
              </a:rPr>
              <a:t>по вопросам качества ПО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DDA44735-57B4-414E-99DA-6C09F67EBD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09358" y="1342071"/>
            <a:ext cx="1699378" cy="42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40823" rIns="81646" bIns="40823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07571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tabLst>
                <a:tab pos="656722" algn="l"/>
                <a:tab pos="1313444" algn="l"/>
              </a:tabLst>
            </a:pPr>
            <a:r>
              <a:rPr lang="ru-RU" altLang="ru-RU" sz="1996" dirty="0">
                <a:solidFill>
                  <a:srgbClr val="FFFFFF"/>
                </a:solidFill>
                <a:latin typeface="Open Sans" pitchFamily="32" charset="0"/>
              </a:rPr>
              <a:t>sqadays.com</a:t>
            </a:r>
          </a:p>
        </p:txBody>
      </p:sp>
    </p:spTree>
    <p:extLst>
      <p:ext uri="{BB962C8B-B14F-4D97-AF65-F5344CB8AC3E}">
        <p14:creationId xmlns:p14="http://schemas.microsoft.com/office/powerpoint/2010/main" val="13482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ая картин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4D3CAF00-823B-46A7-87CF-045B39AA3C08}"/>
              </a:ext>
            </a:extLst>
          </p:cNvPr>
          <p:cNvSpPr/>
          <p:nvPr/>
        </p:nvSpPr>
        <p:spPr>
          <a:xfrm>
            <a:off x="559517" y="196397"/>
            <a:ext cx="11368957" cy="771678"/>
          </a:xfrm>
          <a:prstGeom prst="rect">
            <a:avLst/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AE68A318-5B5A-45B9-8D5C-AD786F274B14}"/>
              </a:ext>
            </a:extLst>
          </p:cNvPr>
          <p:cNvSpPr/>
          <p:nvPr/>
        </p:nvSpPr>
        <p:spPr>
          <a:xfrm>
            <a:off x="263526" y="196397"/>
            <a:ext cx="138905" cy="7716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1F3269BE-3EE2-46C8-B63B-EE3488183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466" y="319177"/>
            <a:ext cx="11074206" cy="6488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04F85423-5AEE-4E44-973B-2ED694A2A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DD2B81-E60C-48A5-A521-EBEA7E832DF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902313" y="1090855"/>
            <a:ext cx="3875540" cy="557074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149FA2-967B-40CE-B588-908A90A163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6259512"/>
            <a:ext cx="812205" cy="50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19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8">
            <a:extLst>
              <a:ext uri="{FF2B5EF4-FFF2-40B4-BE49-F238E27FC236}">
                <a16:creationId xmlns:a16="http://schemas.microsoft.com/office/drawing/2014/main" id="{45598CE8-9035-445C-AFC7-06BC86AB6BCE}"/>
              </a:ext>
            </a:extLst>
          </p:cNvPr>
          <p:cNvGrpSpPr/>
          <p:nvPr userDrawn="1"/>
        </p:nvGrpSpPr>
        <p:grpSpPr>
          <a:xfrm>
            <a:off x="-1" y="160220"/>
            <a:ext cx="6693999" cy="6697780"/>
            <a:chOff x="-1" y="160220"/>
            <a:chExt cx="6693999" cy="669778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E40A9A4-7E8B-4F6A-804D-BE5393E7C0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37" r="49048"/>
            <a:stretch/>
          </p:blipFill>
          <p:spPr>
            <a:xfrm>
              <a:off x="-1" y="4151608"/>
              <a:ext cx="6212115" cy="2706392"/>
            </a:xfrm>
            <a:prstGeom prst="rect">
              <a:avLst/>
            </a:prstGeom>
          </p:spPr>
        </p:pic>
        <p:grpSp>
          <p:nvGrpSpPr>
            <p:cNvPr id="38" name="Группа 3">
              <a:extLst>
                <a:ext uri="{FF2B5EF4-FFF2-40B4-BE49-F238E27FC236}">
                  <a16:creationId xmlns:a16="http://schemas.microsoft.com/office/drawing/2014/main" id="{768B6D1E-D9C7-44C8-B447-EF8E22D1E055}"/>
                </a:ext>
              </a:extLst>
            </p:cNvPr>
            <p:cNvGrpSpPr/>
            <p:nvPr/>
          </p:nvGrpSpPr>
          <p:grpSpPr>
            <a:xfrm>
              <a:off x="615836" y="1277257"/>
              <a:ext cx="5596278" cy="2151743"/>
              <a:chOff x="615836" y="1277257"/>
              <a:chExt cx="5596278" cy="2151743"/>
            </a:xfrm>
          </p:grpSpPr>
          <p:sp>
            <p:nvSpPr>
              <p:cNvPr id="40" name="Прямоугольник 1">
                <a:extLst>
                  <a:ext uri="{FF2B5EF4-FFF2-40B4-BE49-F238E27FC236}">
                    <a16:creationId xmlns:a16="http://schemas.microsoft.com/office/drawing/2014/main" id="{930FC50D-878B-4EDC-9BF7-7368AA09E18B}"/>
                  </a:ext>
                </a:extLst>
              </p:cNvPr>
              <p:cNvSpPr/>
              <p:nvPr/>
            </p:nvSpPr>
            <p:spPr>
              <a:xfrm>
                <a:off x="1320800" y="1277257"/>
                <a:ext cx="4891314" cy="21517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">
                <a:extLst>
                  <a:ext uri="{FF2B5EF4-FFF2-40B4-BE49-F238E27FC236}">
                    <a16:creationId xmlns:a16="http://schemas.microsoft.com/office/drawing/2014/main" id="{15E498AD-089F-4B96-A93F-60B5C870C340}"/>
                  </a:ext>
                </a:extLst>
              </p:cNvPr>
              <p:cNvSpPr/>
              <p:nvPr/>
            </p:nvSpPr>
            <p:spPr>
              <a:xfrm>
                <a:off x="615836" y="1277257"/>
                <a:ext cx="470014" cy="215174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C466A05-C990-4C08-BABD-A6D8C40ABFE9}"/>
                </a:ext>
              </a:extLst>
            </p:cNvPr>
            <p:cNvSpPr txBox="1"/>
            <p:nvPr/>
          </p:nvSpPr>
          <p:spPr>
            <a:xfrm>
              <a:off x="931979" y="160220"/>
              <a:ext cx="5762019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9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5000" b="0" dirty="0">
                  <a:latin typeface="Arial" panose="020B0604020202020204" pitchFamily="34" charset="0"/>
                  <a:cs typeface="Arial" panose="020B0604020202020204" pitchFamily="34" charset="0"/>
                </a:rPr>
                <a:t>Q&amp;A</a:t>
              </a:r>
              <a:endParaRPr lang="ru-RU" sz="15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898BCD-71AA-433E-A8BA-1E94BDCE55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044" y="5884280"/>
            <a:ext cx="1317706" cy="878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FBF7C7-337F-46A4-B0C4-1ADC223C45A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6259512"/>
            <a:ext cx="812205" cy="50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4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кладчи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ый треугольник 13">
            <a:extLst>
              <a:ext uri="{FF2B5EF4-FFF2-40B4-BE49-F238E27FC236}">
                <a16:creationId xmlns:a16="http://schemas.microsoft.com/office/drawing/2014/main" id="{F6AC732A-3303-47D6-B31D-160957E5F4E3}"/>
              </a:ext>
            </a:extLst>
          </p:cNvPr>
          <p:cNvSpPr/>
          <p:nvPr userDrawn="1"/>
        </p:nvSpPr>
        <p:spPr>
          <a:xfrm flipH="1">
            <a:off x="2133600" y="0"/>
            <a:ext cx="10058400" cy="6857999"/>
          </a:xfrm>
          <a:prstGeom prst="rtTriangle">
            <a:avLst/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5B93D5F4-5C0B-498A-BB75-CB839F1A8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518" y="1307191"/>
            <a:ext cx="5944799" cy="8058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D636B459-5AA7-4BFE-82B9-06D22B4A139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59519" y="2452204"/>
            <a:ext cx="6869982" cy="37247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788141E9-D59E-48B0-A992-4ACD5E1E7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E82D5B9D-72CA-4736-BE5F-3FB6A70063CE}"/>
              </a:ext>
            </a:extLst>
          </p:cNvPr>
          <p:cNvSpPr/>
          <p:nvPr userDrawn="1"/>
        </p:nvSpPr>
        <p:spPr>
          <a:xfrm>
            <a:off x="559518" y="196397"/>
            <a:ext cx="2865169" cy="771678"/>
          </a:xfrm>
          <a:prstGeom prst="rect">
            <a:avLst/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8C8FD44B-F425-4573-8CD8-2AAC78D99408}"/>
              </a:ext>
            </a:extLst>
          </p:cNvPr>
          <p:cNvSpPr/>
          <p:nvPr userDrawn="1"/>
        </p:nvSpPr>
        <p:spPr>
          <a:xfrm>
            <a:off x="263526" y="196397"/>
            <a:ext cx="138905" cy="7716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BE8C58-6701-4180-B071-8761D6FB64DF}"/>
              </a:ext>
            </a:extLst>
          </p:cNvPr>
          <p:cNvSpPr txBox="1"/>
          <p:nvPr/>
        </p:nvSpPr>
        <p:spPr>
          <a:xfrm>
            <a:off x="664593" y="261527"/>
            <a:ext cx="2655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B2D5B8-497C-44F8-A82B-EBA8449655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6259512"/>
            <a:ext cx="812205" cy="50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для раздела (дополнительный текст не добавлять!)">
    <p:bg>
      <p:bgPr>
        <a:solidFill>
          <a:srgbClr val="00B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D2E4BF05-28A8-48D7-9AF6-7154BA0F1006}"/>
              </a:ext>
            </a:extLst>
          </p:cNvPr>
          <p:cNvSpPr/>
          <p:nvPr/>
        </p:nvSpPr>
        <p:spPr>
          <a:xfrm>
            <a:off x="943242" y="955522"/>
            <a:ext cx="10220058" cy="847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F6CA252-41C6-4922-A6B4-F1DA5E11606C}"/>
              </a:ext>
            </a:extLst>
          </p:cNvPr>
          <p:cNvSpPr/>
          <p:nvPr/>
        </p:nvSpPr>
        <p:spPr>
          <a:xfrm>
            <a:off x="639763" y="955522"/>
            <a:ext cx="189179" cy="8476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076D103D-5997-4676-A81E-83094A1BB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1043797"/>
            <a:ext cx="9884279" cy="5008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35D2AB-C278-4D87-A2F7-66FD20747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0A8053-91D0-4275-9BF1-0558ED5544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6259512"/>
            <a:ext cx="812205" cy="50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4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длинный для раздела (дополнительный текст не добавлять!)">
    <p:bg>
      <p:bgPr>
        <a:solidFill>
          <a:srgbClr val="00B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>
            <a:extLst>
              <a:ext uri="{FF2B5EF4-FFF2-40B4-BE49-F238E27FC236}">
                <a16:creationId xmlns:a16="http://schemas.microsoft.com/office/drawing/2014/main" id="{3F91F2A2-2672-4870-A279-19E0F8AA382A}"/>
              </a:ext>
            </a:extLst>
          </p:cNvPr>
          <p:cNvSpPr/>
          <p:nvPr userDrawn="1"/>
        </p:nvSpPr>
        <p:spPr>
          <a:xfrm>
            <a:off x="943242" y="955521"/>
            <a:ext cx="10220058" cy="1485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EB9E2E92-93D0-4644-A8B6-DB6F94125E53}"/>
              </a:ext>
            </a:extLst>
          </p:cNvPr>
          <p:cNvSpPr/>
          <p:nvPr/>
        </p:nvSpPr>
        <p:spPr>
          <a:xfrm>
            <a:off x="639763" y="955522"/>
            <a:ext cx="189179" cy="14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CC88B11-CAD9-42D5-8A5B-5B7D82270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B7276FCB-4B6D-40D5-AB26-169681DA7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1043796"/>
            <a:ext cx="9884279" cy="13974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E26AF9-D1A2-4361-AA8F-3A5F06473B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6259512"/>
            <a:ext cx="812205" cy="50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1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с заголовк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4D3CAF00-823B-46A7-87CF-045B39AA3C08}"/>
              </a:ext>
            </a:extLst>
          </p:cNvPr>
          <p:cNvSpPr/>
          <p:nvPr/>
        </p:nvSpPr>
        <p:spPr>
          <a:xfrm>
            <a:off x="559517" y="196397"/>
            <a:ext cx="11368957" cy="771678"/>
          </a:xfrm>
          <a:prstGeom prst="rect">
            <a:avLst/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AE68A318-5B5A-45B9-8D5C-AD786F274B14}"/>
              </a:ext>
            </a:extLst>
          </p:cNvPr>
          <p:cNvSpPr/>
          <p:nvPr/>
        </p:nvSpPr>
        <p:spPr>
          <a:xfrm>
            <a:off x="263526" y="196397"/>
            <a:ext cx="138905" cy="7716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AD656C4-B1E7-446B-A710-5C5459976CA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5488" y="1276709"/>
            <a:ext cx="10630617" cy="385409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1F3269BE-3EE2-46C8-B63B-EE3488183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466" y="319177"/>
            <a:ext cx="11074206" cy="6488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04F85423-5AEE-4E44-973B-2ED694A2A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C26C7-A741-4CE5-B8CA-6B93712143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6259512"/>
            <a:ext cx="812205" cy="50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9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заголовком длинн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4D3CAF00-823B-46A7-87CF-045B39AA3C08}"/>
              </a:ext>
            </a:extLst>
          </p:cNvPr>
          <p:cNvSpPr/>
          <p:nvPr/>
        </p:nvSpPr>
        <p:spPr>
          <a:xfrm>
            <a:off x="559517" y="196397"/>
            <a:ext cx="11368957" cy="1238704"/>
          </a:xfrm>
          <a:prstGeom prst="rect">
            <a:avLst/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AE68A318-5B5A-45B9-8D5C-AD786F274B14}"/>
              </a:ext>
            </a:extLst>
          </p:cNvPr>
          <p:cNvSpPr/>
          <p:nvPr/>
        </p:nvSpPr>
        <p:spPr>
          <a:xfrm>
            <a:off x="263526" y="196397"/>
            <a:ext cx="138905" cy="12387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30A3970-375A-4A8A-8819-53E8EE3A2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86A32A7-69E1-4CBA-AF1D-AD1FE0E03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466" y="319177"/>
            <a:ext cx="11074206" cy="6488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B7F1A88E-2F43-4DD3-95DF-32F938C564C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5488" y="1673524"/>
            <a:ext cx="10630617" cy="385409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33CAD8-AF7F-48DF-BC1F-ED1972FFDE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6259512"/>
            <a:ext cx="812205" cy="50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:a16="http://schemas.microsoft.com/office/drawing/2014/main" id="{2AD656C4-B1E7-446B-A710-5C5459976CA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5488" y="940279"/>
            <a:ext cx="10630617" cy="419052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2BF68760-85A5-4C22-B84B-A9615DF8B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389820-3BEB-4720-8A52-C805F0F0BD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6259512"/>
            <a:ext cx="812205" cy="50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3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д с заголовк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4D3CAF00-823B-46A7-87CF-045B39AA3C08}"/>
              </a:ext>
            </a:extLst>
          </p:cNvPr>
          <p:cNvSpPr/>
          <p:nvPr/>
        </p:nvSpPr>
        <p:spPr>
          <a:xfrm>
            <a:off x="559517" y="196397"/>
            <a:ext cx="11368957" cy="771678"/>
          </a:xfrm>
          <a:prstGeom prst="rect">
            <a:avLst/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AE68A318-5B5A-45B9-8D5C-AD786F274B14}"/>
              </a:ext>
            </a:extLst>
          </p:cNvPr>
          <p:cNvSpPr/>
          <p:nvPr/>
        </p:nvSpPr>
        <p:spPr>
          <a:xfrm>
            <a:off x="263526" y="196397"/>
            <a:ext cx="138905" cy="7716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04F85423-5AEE-4E44-973B-2ED694A2A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4F5BDE9A-7632-48B8-AA00-6D3D23A202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59518" y="1138686"/>
            <a:ext cx="11270532" cy="50573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Consolas" panose="020B0609020204030204" pitchFamily="49" charset="0"/>
              </a:defRPr>
            </a:lvl1pPr>
            <a:lvl2pPr marL="6858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2pPr>
            <a:lvl3pPr marL="11430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3pPr>
            <a:lvl4pPr marL="16002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4pPr>
            <a:lvl5pPr marL="20574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B755A41E-766C-4F56-93DB-74A683291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466" y="319177"/>
            <a:ext cx="11074206" cy="6488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B1988A-4CEF-4BF5-BD4D-4382215FB7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6259512"/>
            <a:ext cx="812205" cy="50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5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id="{C9943FE6-1442-4A5D-8C00-EBBFD0470E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40504" y="165100"/>
            <a:ext cx="10989545" cy="63309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Consolas" panose="020B0609020204030204" pitchFamily="49" charset="0"/>
              </a:defRPr>
            </a:lvl1pPr>
            <a:lvl2pPr marL="6858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2pPr>
            <a:lvl3pPr marL="11430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3pPr>
            <a:lvl4pPr marL="16002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4pPr>
            <a:lvl5pPr marL="20574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7ADB7CF1-3576-436B-8B10-C28C17D8F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3980B4-B79E-48DC-A338-C700714A00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6259512"/>
            <a:ext cx="812205" cy="50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8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DCCAFFBD-4C21-40E3-9ACA-61F59EEA3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1821" y="6075045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5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20" r:id="rId3"/>
    <p:sldLayoutId id="2147483721" r:id="rId4"/>
    <p:sldLayoutId id="2147483725" r:id="rId5"/>
    <p:sldLayoutId id="2147483723" r:id="rId6"/>
    <p:sldLayoutId id="2147483722" r:id="rId7"/>
    <p:sldLayoutId id="2147483724" r:id="rId8"/>
    <p:sldLayoutId id="2147483718" r:id="rId9"/>
    <p:sldLayoutId id="2147483716" r:id="rId10"/>
    <p:sldLayoutId id="2147483719" r:id="rId11"/>
  </p:sldLayoutIdLst>
  <p:hf hdr="0" ftr="0" dt="0"/>
  <p:txStyles>
    <p:titleStyle>
      <a:lvl1pPr marL="0" marR="0" indent="0" algn="r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we.mitre.org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ve.mitre.org/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eb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vedetails.com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5792-527D-4E13-A72B-11063769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047999"/>
            <a:ext cx="10881360" cy="529389"/>
          </a:xfrm>
        </p:spPr>
        <p:txBody>
          <a:bodyPr/>
          <a:lstStyle/>
          <a:p>
            <a:r>
              <a:rPr lang="ru-RU" sz="3200" b="0" dirty="0"/>
              <a:t>Недооцененный статический анализ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28FDB-FD19-42EB-B2A3-2CEB7B011DD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090911" y="4997821"/>
            <a:ext cx="4048144" cy="1109681"/>
          </a:xfrm>
        </p:spPr>
        <p:txBody>
          <a:bodyPr/>
          <a:lstStyle/>
          <a:p>
            <a:pPr algn="r"/>
            <a:r>
              <a:rPr lang="ru-RU" dirty="0"/>
              <a:t>Сергей</a:t>
            </a:r>
            <a:r>
              <a:rPr lang="en-US" dirty="0"/>
              <a:t> </a:t>
            </a:r>
            <a:r>
              <a:rPr lang="ru-RU" dirty="0"/>
              <a:t>Хренов</a:t>
            </a:r>
            <a:endParaRPr lang="en-US" dirty="0"/>
          </a:p>
          <a:p>
            <a:pPr algn="r"/>
            <a:r>
              <a:rPr lang="ru-RU" sz="1800" dirty="0"/>
              <a:t>Менеджер проектов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88642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B503C2-2CAE-4324-BF2D-98666102DF7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0466" y="1219561"/>
            <a:ext cx="10630617" cy="1458470"/>
          </a:xfrm>
        </p:spPr>
        <p:txBody>
          <a:bodyPr/>
          <a:lstStyle/>
          <a:p>
            <a:r>
              <a:rPr lang="ru-RU" sz="2400" dirty="0"/>
              <a:t>Суть</a:t>
            </a:r>
            <a:r>
              <a:rPr lang="en-US" sz="2400" dirty="0"/>
              <a:t>: </a:t>
            </a:r>
            <a:r>
              <a:rPr lang="ru-RU" sz="2400" dirty="0"/>
              <a:t>автоматический с</a:t>
            </a:r>
            <a:r>
              <a:rPr lang="en-US" sz="2400" dirty="0"/>
              <a:t>ode-review</a:t>
            </a:r>
            <a:endParaRPr lang="ru-RU" sz="2400" dirty="0"/>
          </a:p>
          <a:p>
            <a:r>
              <a:rPr lang="ru-RU" sz="2400" dirty="0"/>
              <a:t>Подозрительные места в коде ищет машина</a:t>
            </a:r>
          </a:p>
          <a:p>
            <a:r>
              <a:rPr lang="ru-RU" sz="2400" dirty="0"/>
              <a:t>Ответственность за правки остается на разработчике</a:t>
            </a:r>
          </a:p>
          <a:p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478B1-8F98-45AF-B3B0-905EA34C59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Что такое статический анализ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807A8-1A83-4FA3-A6C8-5DFBF8DA1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80FF6-5F56-464D-A05A-2D1C39CF8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464" y="2954134"/>
            <a:ext cx="6377629" cy="358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85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333983D-FC80-4F7B-82B8-42B2A94456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Статический анализ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4CFC2-3FFD-4AD0-A763-9D8F62226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96D935E-10D4-4A4F-8300-612693AB166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0466" y="1165599"/>
            <a:ext cx="11074206" cy="5030413"/>
          </a:xfrm>
        </p:spPr>
        <p:txBody>
          <a:bodyPr/>
          <a:lstStyle/>
          <a:p>
            <a:r>
              <a:rPr lang="ru-RU" sz="2400" b="1" dirty="0"/>
              <a:t>Преимущества</a:t>
            </a:r>
            <a:r>
              <a:rPr lang="en-US" sz="2400" dirty="0"/>
              <a:t>:</a:t>
            </a:r>
          </a:p>
          <a:p>
            <a:pPr marL="444500" indent="-261938">
              <a:buFontTx/>
              <a:buChar char="-"/>
            </a:pPr>
            <a:r>
              <a:rPr lang="ru-RU" sz="2400" dirty="0"/>
              <a:t>Нет необходимости выполнения программы</a:t>
            </a:r>
          </a:p>
          <a:p>
            <a:pPr marL="444500" indent="-261938">
              <a:buFontTx/>
              <a:buChar char="-"/>
            </a:pPr>
            <a:r>
              <a:rPr lang="ru-RU" sz="2400" dirty="0"/>
              <a:t>Раннее обнаружение проблем</a:t>
            </a:r>
          </a:p>
          <a:p>
            <a:pPr marL="444500" indent="-261938">
              <a:buFontTx/>
              <a:buChar char="-"/>
            </a:pPr>
            <a:r>
              <a:rPr lang="ru-RU" sz="2400" dirty="0"/>
              <a:t>Покрытие всего кода</a:t>
            </a:r>
          </a:p>
          <a:p>
            <a:pPr marL="444500" indent="-261938">
              <a:buFontTx/>
              <a:buChar char="-"/>
            </a:pPr>
            <a:r>
              <a:rPr lang="ru-RU" sz="2400" dirty="0"/>
              <a:t>Вариативность используемых методик поиска дефектов в коде</a:t>
            </a:r>
          </a:p>
          <a:p>
            <a:pPr marL="444500" indent="-261938">
              <a:buFontTx/>
              <a:buChar char="-"/>
            </a:pPr>
            <a:endParaRPr lang="en-US" sz="2400" dirty="0"/>
          </a:p>
          <a:p>
            <a:r>
              <a:rPr lang="ru-RU" sz="2400" b="1" dirty="0"/>
              <a:t>Недостатки</a:t>
            </a:r>
            <a:r>
              <a:rPr lang="ru-RU" sz="2400" dirty="0"/>
              <a:t>:</a:t>
            </a:r>
            <a:endParaRPr lang="en-US" sz="2400" dirty="0"/>
          </a:p>
          <a:p>
            <a:pPr marL="444500" indent="-261938">
              <a:buFontTx/>
              <a:buChar char="-"/>
            </a:pPr>
            <a:r>
              <a:rPr lang="ru-RU" sz="2400" dirty="0"/>
              <a:t>Ложные срабатывания</a:t>
            </a:r>
          </a:p>
          <a:p>
            <a:pPr marL="444500" indent="-261938">
              <a:buFontTx/>
              <a:buChar char="-"/>
            </a:pPr>
            <a:r>
              <a:rPr lang="ru-RU" sz="2400" dirty="0"/>
              <a:t>Неизвестна точная критичность ошибки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76235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B354E30-A711-4335-87BA-6118F38EC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Ошибка из проекта </a:t>
            </a:r>
            <a:r>
              <a:rPr lang="en-US" dirty="0"/>
              <a:t>Azure PowerShell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39DEC-B0AB-496B-A3DE-E2C959DB8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9152DC-8B94-403B-9D7A-5C544DC43C8A}"/>
              </a:ext>
            </a:extLst>
          </p:cNvPr>
          <p:cNvSpPr/>
          <p:nvPr/>
        </p:nvSpPr>
        <p:spPr>
          <a:xfrm>
            <a:off x="549098" y="1464811"/>
            <a:ext cx="112319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virtual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86B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99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OnPremisesEncryptString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(....)</a:t>
            </a:r>
          </a:p>
          <a:p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.... </a:t>
            </a:r>
          </a:p>
          <a:p>
            <a:r>
              <a:rPr lang="en-US" sz="2000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if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( </a:t>
            </a:r>
            <a:r>
              <a:rPr lang="en-US" sz="2000" dirty="0" err="1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linkedServiceType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== </a:t>
            </a:r>
            <a:r>
              <a:rPr lang="en-US" sz="2000" dirty="0" err="1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LinkedServiceType.OnPremisesSqlLinkedService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&amp;&amp; </a:t>
            </a:r>
            <a:r>
              <a:rPr lang="en-US" sz="2000" dirty="0" err="1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linkedServiceType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== </a:t>
            </a:r>
            <a:r>
              <a:rPr lang="en-US" sz="2000" dirty="0" err="1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LinkedServiceType.OnPremisesOracleLinkedService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&amp;&amp; </a:t>
            </a:r>
            <a:r>
              <a:rPr lang="en-US" sz="2000" dirty="0" err="1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linkedServiceType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== </a:t>
            </a:r>
            <a:r>
              <a:rPr lang="en-US" sz="2000" dirty="0" err="1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LinkedServiceType.OnPremisesFileSystemLinkedService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&amp;&amp; (value == null || </a:t>
            </a:r>
            <a:r>
              <a:rPr lang="en-US" sz="2000" dirty="0" err="1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value.Length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== </a:t>
            </a:r>
            <a:r>
              <a:rPr lang="en-US" sz="2000" dirty="0">
                <a:solidFill>
                  <a:srgbClr val="0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0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 ) </a:t>
            </a:r>
          </a:p>
          <a:p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</a:p>
          <a:p>
            <a:r>
              <a:rPr lang="en-US" sz="2000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throw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new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ArgumentNullException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DD114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"value"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); </a:t>
            </a:r>
          </a:p>
          <a:p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} </a:t>
            </a:r>
          </a:p>
          <a:p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.... </a:t>
            </a:r>
          </a:p>
          <a:p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lang="en-US" sz="2000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614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B354E30-A711-4335-87BA-6118F38EC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Ошибка из проекта </a:t>
            </a:r>
            <a:r>
              <a:rPr lang="en-US" dirty="0"/>
              <a:t>Azure PowerShell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39DEC-B0AB-496B-A3DE-E2C959DB8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971DE5-BD97-42F0-BF8A-4A8C66230DA8}"/>
              </a:ext>
            </a:extLst>
          </p:cNvPr>
          <p:cNvSpPr/>
          <p:nvPr/>
        </p:nvSpPr>
        <p:spPr>
          <a:xfrm>
            <a:off x="549098" y="5470793"/>
            <a:ext cx="10920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V3022 Expression is always false.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DataFactoryClient.Encrypt.cs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37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DataFactory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8C1402-9645-448B-8DF0-EC650581589E}"/>
              </a:ext>
            </a:extLst>
          </p:cNvPr>
          <p:cNvSpPr/>
          <p:nvPr/>
        </p:nvSpPr>
        <p:spPr>
          <a:xfrm>
            <a:off x="549098" y="1464811"/>
            <a:ext cx="112319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virtual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86B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99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OnPremisesEncryptString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(....)</a:t>
            </a:r>
          </a:p>
          <a:p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.... </a:t>
            </a:r>
          </a:p>
          <a:p>
            <a:r>
              <a:rPr lang="en-US" sz="2000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if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( </a:t>
            </a:r>
            <a:r>
              <a:rPr lang="en-US" sz="2000" dirty="0" err="1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linkedServiceType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== </a:t>
            </a:r>
            <a:r>
              <a:rPr lang="en-US" sz="2000" dirty="0" err="1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LinkedServiceType.OnPremisesSqlLinkedService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&amp;&amp;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linkedServiceType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== </a:t>
            </a:r>
            <a:r>
              <a:rPr lang="en-US" sz="2000" dirty="0" err="1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LinkedServiceType.OnPremisesOracleLinkedService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&amp;&amp;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linkedServiceType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== </a:t>
            </a:r>
            <a:r>
              <a:rPr lang="en-US" sz="2000" dirty="0" err="1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LinkedServiceType.OnPremisesFileSystemLinkedService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&amp;&amp; (value == null || </a:t>
            </a:r>
            <a:r>
              <a:rPr lang="en-US" sz="2000" dirty="0" err="1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value.Length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== </a:t>
            </a:r>
            <a:r>
              <a:rPr lang="en-US" sz="2000" dirty="0">
                <a:solidFill>
                  <a:srgbClr val="0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0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 )</a:t>
            </a:r>
          </a:p>
          <a:p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{</a:t>
            </a:r>
          </a:p>
          <a:p>
            <a:r>
              <a:rPr lang="en-US" sz="2000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throw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new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ArgumentNullException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DD114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"value"</a:t>
            </a:r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....</a:t>
            </a:r>
          </a:p>
          <a:p>
            <a:r>
              <a:rPr lang="en-US" sz="2000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lang="en-US" sz="2000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94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B354E30-A711-4335-87BA-6118F38EC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Еще ошибка из проекта </a:t>
            </a:r>
            <a:r>
              <a:rPr lang="en-US" dirty="0"/>
              <a:t>Azure PowerShell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39DEC-B0AB-496B-A3DE-E2C959DB8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7D8119-081D-4625-A3A7-3C6E1902D3C3}"/>
              </a:ext>
            </a:extLst>
          </p:cNvPr>
          <p:cNvSpPr/>
          <p:nvPr/>
        </p:nvSpPr>
        <p:spPr>
          <a:xfrm>
            <a:off x="480654" y="1189310"/>
            <a:ext cx="114065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445588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HelpMessages</a:t>
            </a:r>
            <a:endParaRPr lang="ru-RU" dirty="0">
              <a:solidFill>
                <a:srgbClr val="333333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endParaRPr lang="ru-RU" dirty="0">
              <a:solidFill>
                <a:srgbClr val="333333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86B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SubscriptionId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DD114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"Subscription Id of the subscription</a:t>
            </a:r>
          </a:p>
          <a:p>
            <a:r>
              <a:rPr lang="en-US" dirty="0">
                <a:solidFill>
                  <a:srgbClr val="DD114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                                associated with the management"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 </a:t>
            </a:r>
            <a:endParaRPr lang="ru-RU" dirty="0">
              <a:solidFill>
                <a:srgbClr val="333333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86B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GroupId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DD114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"Management Group Id"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endParaRPr lang="ru-RU" dirty="0">
              <a:solidFill>
                <a:srgbClr val="333333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86B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Recurse = </a:t>
            </a:r>
            <a:r>
              <a:rPr lang="en-US" dirty="0">
                <a:solidFill>
                  <a:srgbClr val="DD114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"Recursively list the children of the management</a:t>
            </a:r>
          </a:p>
          <a:p>
            <a:r>
              <a:rPr lang="en-US" dirty="0">
                <a:solidFill>
                  <a:srgbClr val="DD114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                         group"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endParaRPr lang="ru-RU" dirty="0">
              <a:solidFill>
                <a:srgbClr val="333333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86B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ParentId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DD114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"Parent Id of the management group"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endParaRPr lang="ru-RU" dirty="0">
              <a:solidFill>
                <a:srgbClr val="333333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86B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GroupName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DD114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"Management Group Id"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 </a:t>
            </a:r>
            <a:endParaRPr lang="ru-RU" dirty="0">
              <a:solidFill>
                <a:srgbClr val="333333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86B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DisplayName = </a:t>
            </a:r>
            <a:r>
              <a:rPr lang="en-US" dirty="0">
                <a:solidFill>
                  <a:srgbClr val="DD114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"Display Name of the management group"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endParaRPr lang="ru-RU" dirty="0">
              <a:solidFill>
                <a:srgbClr val="333333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86B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Expand = </a:t>
            </a:r>
            <a:r>
              <a:rPr lang="en-US" dirty="0">
                <a:solidFill>
                  <a:srgbClr val="DD114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"Expand the output to list the children of the</a:t>
            </a:r>
          </a:p>
          <a:p>
            <a:r>
              <a:rPr lang="en-US" dirty="0">
                <a:solidFill>
                  <a:srgbClr val="DD114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                        management group"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endParaRPr lang="ru-RU" dirty="0">
              <a:solidFill>
                <a:srgbClr val="333333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86B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Force = </a:t>
            </a:r>
            <a:r>
              <a:rPr lang="en-US" dirty="0">
                <a:solidFill>
                  <a:srgbClr val="DD114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"Force the action and skip confirmations"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endParaRPr lang="ru-RU" dirty="0">
              <a:solidFill>
                <a:srgbClr val="333333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86B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InputObject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DD114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"Input Object from the Get call"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endParaRPr lang="ru-RU" dirty="0">
              <a:solidFill>
                <a:srgbClr val="333333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86B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ParentObject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DD114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"Parent Object"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835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B354E30-A711-4335-87BA-6118F38EC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Еще ошибка из проекта </a:t>
            </a:r>
            <a:r>
              <a:rPr lang="en-US" dirty="0"/>
              <a:t>Azure PowerShell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39DEC-B0AB-496B-A3DE-E2C959DB8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7D8119-081D-4625-A3A7-3C6E1902D3C3}"/>
              </a:ext>
            </a:extLst>
          </p:cNvPr>
          <p:cNvSpPr/>
          <p:nvPr/>
        </p:nvSpPr>
        <p:spPr>
          <a:xfrm>
            <a:off x="480654" y="1189310"/>
            <a:ext cx="114065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445588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HelpMessages</a:t>
            </a:r>
            <a:endParaRPr lang="ru-RU" dirty="0">
              <a:solidFill>
                <a:srgbClr val="333333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endParaRPr lang="ru-RU" dirty="0">
              <a:solidFill>
                <a:srgbClr val="333333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86B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SubscriptionId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DD114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"Subscription Id of the subscription</a:t>
            </a:r>
          </a:p>
          <a:p>
            <a:r>
              <a:rPr lang="en-US" dirty="0">
                <a:solidFill>
                  <a:srgbClr val="DD114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                                associated with the management"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 </a:t>
            </a:r>
            <a:endParaRPr lang="ru-RU" dirty="0">
              <a:solidFill>
                <a:srgbClr val="333333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86B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GroupId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DD114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"Management Group </a:t>
            </a:r>
            <a:r>
              <a:rPr lang="en-US" b="1" dirty="0">
                <a:solidFill>
                  <a:srgbClr val="DD114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Id</a:t>
            </a:r>
            <a:r>
              <a:rPr lang="en-US" dirty="0">
                <a:solidFill>
                  <a:srgbClr val="DD114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endParaRPr lang="ru-RU" dirty="0">
              <a:solidFill>
                <a:srgbClr val="333333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86B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Recurse = </a:t>
            </a:r>
            <a:r>
              <a:rPr lang="en-US" dirty="0">
                <a:solidFill>
                  <a:srgbClr val="DD114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"Recursively list the children of the management</a:t>
            </a:r>
          </a:p>
          <a:p>
            <a:r>
              <a:rPr lang="en-US" dirty="0">
                <a:solidFill>
                  <a:srgbClr val="DD114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                         group"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endParaRPr lang="ru-RU" dirty="0">
              <a:solidFill>
                <a:srgbClr val="333333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86B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ParentId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DD114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"Parent Id of the management group"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endParaRPr lang="ru-RU" dirty="0">
              <a:solidFill>
                <a:srgbClr val="333333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86B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GroupName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DD114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"Management Group </a:t>
            </a:r>
            <a:r>
              <a:rPr lang="en-US" b="1" dirty="0">
                <a:solidFill>
                  <a:srgbClr val="DD114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Id</a:t>
            </a:r>
            <a:r>
              <a:rPr lang="en-US" dirty="0">
                <a:solidFill>
                  <a:srgbClr val="DD114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 </a:t>
            </a:r>
            <a:endParaRPr lang="ru-RU" dirty="0">
              <a:solidFill>
                <a:srgbClr val="333333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86B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DisplayName = </a:t>
            </a:r>
            <a:r>
              <a:rPr lang="en-US" dirty="0">
                <a:solidFill>
                  <a:srgbClr val="DD114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"Display Name of the management group"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endParaRPr lang="ru-RU" dirty="0">
              <a:solidFill>
                <a:srgbClr val="333333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86B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Expand = </a:t>
            </a:r>
            <a:r>
              <a:rPr lang="en-US" dirty="0">
                <a:solidFill>
                  <a:srgbClr val="DD114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"Expand the output to list the children of the</a:t>
            </a:r>
          </a:p>
          <a:p>
            <a:r>
              <a:rPr lang="en-US" dirty="0">
                <a:solidFill>
                  <a:srgbClr val="DD114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                        management group"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endParaRPr lang="ru-RU" dirty="0">
              <a:solidFill>
                <a:srgbClr val="333333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86B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Force = </a:t>
            </a:r>
            <a:r>
              <a:rPr lang="en-US" dirty="0">
                <a:solidFill>
                  <a:srgbClr val="DD114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"Force the action and skip confirmations"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endParaRPr lang="ru-RU" dirty="0">
              <a:solidFill>
                <a:srgbClr val="333333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86B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InputObject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DD114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"Input Object from the Get call"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endParaRPr lang="ru-RU" dirty="0">
              <a:solidFill>
                <a:srgbClr val="333333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86B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ParentObject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DD114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"Parent Object"</a:t>
            </a: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4A266D-928D-4B16-8025-A0D88EC7996B}"/>
              </a:ext>
            </a:extLst>
          </p:cNvPr>
          <p:cNvSpPr/>
          <p:nvPr/>
        </p:nvSpPr>
        <p:spPr>
          <a:xfrm>
            <a:off x="1740567" y="5713625"/>
            <a:ext cx="9007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V3091 Empirical analysis. It is possible that a typo is present inside the string literal: "Management Group Id". The 'Id' word is suspicious.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Constants.cs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36 (Resources)</a:t>
            </a:r>
          </a:p>
        </p:txBody>
      </p:sp>
    </p:spTree>
    <p:extLst>
      <p:ext uri="{BB962C8B-B14F-4D97-AF65-F5344CB8AC3E}">
        <p14:creationId xmlns:p14="http://schemas.microsoft.com/office/powerpoint/2010/main" val="1256463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AE4D8FC-014F-4E59-93F4-16ABA7E886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SAST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54309B-2C56-4EAD-B2AF-6A5DDD2DE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27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62380A5-C269-497B-A5B4-E5A95962FF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SAST (Static Application Security Testing)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8F9E374-C339-4C8F-8EBF-FDC2CE43C68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0466" y="1596349"/>
            <a:ext cx="10171913" cy="4175801"/>
          </a:xfrm>
        </p:spPr>
        <p:txBody>
          <a:bodyPr/>
          <a:lstStyle/>
          <a:p>
            <a:r>
              <a:rPr lang="ru-RU" sz="2800" dirty="0"/>
              <a:t>Статический анализ</a:t>
            </a:r>
            <a:r>
              <a:rPr lang="en-US" sz="2800" dirty="0"/>
              <a:t>, </a:t>
            </a:r>
            <a:r>
              <a:rPr lang="ru-RU" sz="2800" dirty="0"/>
              <a:t>нацеленный на поиск и предотвращение уязвимостей</a:t>
            </a:r>
          </a:p>
          <a:p>
            <a:endParaRPr lang="en-US" sz="2800" dirty="0"/>
          </a:p>
          <a:p>
            <a:r>
              <a:rPr lang="ru-RU" sz="2800" dirty="0"/>
              <a:t>Уязвимости</a:t>
            </a:r>
            <a:r>
              <a:rPr lang="en-US" sz="2800" dirty="0"/>
              <a:t> - </a:t>
            </a:r>
            <a:r>
              <a:rPr lang="ru-RU" sz="2800" dirty="0"/>
              <a:t>те же самые обыкновенные ошибки</a:t>
            </a:r>
            <a:endParaRPr lang="en-US" sz="2800" dirty="0"/>
          </a:p>
          <a:p>
            <a:endParaRPr lang="ru-RU" sz="2800" dirty="0"/>
          </a:p>
          <a:p>
            <a:r>
              <a:rPr lang="ru-RU" sz="2800" dirty="0"/>
              <a:t>Инструменты </a:t>
            </a:r>
            <a:r>
              <a:rPr lang="en-US" sz="2800" dirty="0"/>
              <a:t>SAST</a:t>
            </a:r>
            <a:r>
              <a:rPr lang="ru-RU" sz="2800" dirty="0"/>
              <a:t> помогают предотвращать</a:t>
            </a:r>
            <a:r>
              <a:rPr lang="en-US" sz="2800" dirty="0"/>
              <a:t> </a:t>
            </a:r>
            <a:r>
              <a:rPr lang="ru-RU" sz="2800" dirty="0"/>
              <a:t>уязвимости и обеспечивают поддержку стандартов безопасной разработки</a:t>
            </a:r>
            <a:r>
              <a:rPr lang="en-US" sz="2800" dirty="0"/>
              <a:t>: CWE,</a:t>
            </a:r>
            <a:r>
              <a:rPr lang="ru-RU" sz="2800" dirty="0"/>
              <a:t> </a:t>
            </a:r>
            <a:r>
              <a:rPr lang="en-US" sz="2800" dirty="0"/>
              <a:t>OWASP, MISRA </a:t>
            </a:r>
            <a:r>
              <a:rPr lang="ru-RU" sz="2800" dirty="0"/>
              <a:t>и т.п.</a:t>
            </a:r>
          </a:p>
        </p:txBody>
      </p:sp>
    </p:spTree>
    <p:extLst>
      <p:ext uri="{BB962C8B-B14F-4D97-AF65-F5344CB8AC3E}">
        <p14:creationId xmlns:p14="http://schemas.microsoft.com/office/powerpoint/2010/main" val="4226796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4A048A0-7895-46AC-9EDE-728499E457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Качество</a:t>
            </a:r>
            <a:r>
              <a:rPr lang="en-US" dirty="0"/>
              <a:t>,</a:t>
            </a:r>
            <a:r>
              <a:rPr lang="ru-RU" dirty="0"/>
              <a:t> защищенность и безопасность кода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F8384-A41C-4889-8C83-7458390F6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081E19-61D7-468D-92B8-9A2A975EE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33" y="1211026"/>
            <a:ext cx="11551534" cy="474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62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62380A5-C269-497B-A5B4-E5A95962FF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200" dirty="0"/>
              <a:t>Защищенность</a:t>
            </a:r>
            <a:r>
              <a:rPr lang="en-US" sz="3200" dirty="0"/>
              <a:t>: </a:t>
            </a:r>
            <a:r>
              <a:rPr lang="ru-RU" sz="3200" dirty="0"/>
              <a:t>поиск потенциальных уязвимостей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B5F4F7-826A-4D1F-9AAD-A70E345A2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693" y="1099537"/>
            <a:ext cx="5531410" cy="553141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570B6DC-D66F-4B45-A86C-C5EA48C81EA6}"/>
              </a:ext>
            </a:extLst>
          </p:cNvPr>
          <p:cNvSpPr txBox="1">
            <a:spLocks/>
          </p:cNvSpPr>
          <p:nvPr/>
        </p:nvSpPr>
        <p:spPr>
          <a:xfrm>
            <a:off x="640466" y="1556245"/>
            <a:ext cx="4866901" cy="2308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CWE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Common Weakness Enumeration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Common Vulnerabilities and Exposures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F277D8-9DAC-4DFD-B044-0776E6F34FFA}"/>
              </a:ext>
            </a:extLst>
          </p:cNvPr>
          <p:cNvSpPr/>
          <p:nvPr/>
        </p:nvSpPr>
        <p:spPr>
          <a:xfrm>
            <a:off x="650175" y="4655424"/>
            <a:ext cx="5006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ts val="1333"/>
              </a:spcBef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64%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уязвимостей – программные ошибки (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NIST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502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AE4D8FC-014F-4E59-93F4-16ABA7E886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Про что этот доклад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54309B-2C56-4EAD-B2AF-6A5DDD2DE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15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62380A5-C269-497B-A5B4-E5A95962FF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CWE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A6D31F8-3E8B-4207-A4F9-2AEE746C1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0208772" y="1137141"/>
            <a:ext cx="1710088" cy="614230"/>
          </a:xfrm>
          <a:prstGeom prst="rect">
            <a:avLst/>
          </a:prstGeom>
          <a:ln>
            <a:noFill/>
          </a:ln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8A20F3E-44B4-4AE9-85A5-8E76369FBF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0466" y="1248320"/>
            <a:ext cx="9048966" cy="4892401"/>
          </a:xfrm>
        </p:spPr>
        <p:txBody>
          <a:bodyPr/>
          <a:lstStyle/>
          <a:p>
            <a:r>
              <a:rPr lang="en-US" sz="2800" b="1" dirty="0"/>
              <a:t>CWE™</a:t>
            </a:r>
            <a:r>
              <a:rPr lang="en-US" sz="2800" dirty="0"/>
              <a:t> is a community-developed list of common software security weaknesses. </a:t>
            </a:r>
            <a:r>
              <a:rPr lang="en-US" sz="2800" b="1" dirty="0"/>
              <a:t>CWE™</a:t>
            </a:r>
            <a:r>
              <a:rPr lang="en-US" sz="2800" dirty="0"/>
              <a:t> is a community-developed list of software and hardware weakness types. It serves as a common language, a measuring stick for security tools, and as a baseline for weakness identification, mitigation, and prevention efforts.</a:t>
            </a:r>
          </a:p>
          <a:p>
            <a:r>
              <a:rPr lang="en-US" sz="2800" dirty="0">
                <a:hlinkClick r:id="rId3"/>
              </a:rPr>
              <a:t>https://cwe.mitre.org</a:t>
            </a:r>
            <a:endParaRPr lang="en-US" sz="2800" dirty="0"/>
          </a:p>
          <a:p>
            <a:r>
              <a:rPr lang="en-US" sz="2800" dirty="0" err="1"/>
              <a:t>Cписок</a:t>
            </a:r>
            <a:r>
              <a:rPr lang="en-US" sz="2800" dirty="0"/>
              <a:t> </a:t>
            </a:r>
            <a:r>
              <a:rPr lang="ru-RU" sz="2800" dirty="0"/>
              <a:t>из более чем </a:t>
            </a:r>
            <a:r>
              <a:rPr lang="ru-RU" sz="2800" b="1" dirty="0"/>
              <a:t>800</a:t>
            </a:r>
            <a:r>
              <a:rPr lang="en-US" sz="2800" dirty="0"/>
              <a:t> </a:t>
            </a:r>
            <a:r>
              <a:rPr lang="en-US" sz="2800" dirty="0" err="1"/>
              <a:t>потенциальных</a:t>
            </a:r>
            <a:r>
              <a:rPr lang="en-US" sz="2800" dirty="0"/>
              <a:t> </a:t>
            </a:r>
            <a:r>
              <a:rPr lang="en-US" sz="2800" dirty="0" err="1"/>
              <a:t>уязвимостей</a:t>
            </a:r>
            <a:r>
              <a:rPr lang="en-US" sz="2800" dirty="0"/>
              <a:t>, </a:t>
            </a:r>
            <a:r>
              <a:rPr lang="en-US" sz="2800" dirty="0" err="1"/>
              <a:t>которые</a:t>
            </a:r>
            <a:r>
              <a:rPr lang="en-US" sz="2800" dirty="0"/>
              <a:t> </a:t>
            </a:r>
            <a:r>
              <a:rPr lang="en-US" sz="2800" dirty="0" err="1"/>
              <a:t>могут</a:t>
            </a:r>
            <a:r>
              <a:rPr lang="en-US" sz="2800" dirty="0"/>
              <a:t> </a:t>
            </a:r>
            <a:r>
              <a:rPr lang="en-US" sz="2800" dirty="0" err="1"/>
              <a:t>стать</a:t>
            </a:r>
            <a:r>
              <a:rPr lang="en-US" sz="2800" dirty="0"/>
              <a:t> </a:t>
            </a:r>
            <a:r>
              <a:rPr lang="en-US" sz="2800" dirty="0" err="1"/>
              <a:t>реальными</a:t>
            </a:r>
            <a:r>
              <a:rPr lang="ru-RU" sz="2800" dirty="0"/>
              <a:t>.</a:t>
            </a:r>
            <a:endParaRPr lang="en-US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09989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62380A5-C269-497B-A5B4-E5A95962FF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CWE-674: Uncontrolled Recursion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576575-F395-4D5B-881B-3769456B14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188" y="1157911"/>
            <a:ext cx="1433169" cy="8576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F321FD-79A6-4A62-AD6D-B68877A08BD5}"/>
              </a:ext>
            </a:extLst>
          </p:cNvPr>
          <p:cNvSpPr/>
          <p:nvPr/>
        </p:nvSpPr>
        <p:spPr>
          <a:xfrm>
            <a:off x="331307" y="1275595"/>
            <a:ext cx="10223881" cy="2677656"/>
          </a:xfrm>
          <a:prstGeom prst="rect">
            <a:avLst/>
          </a:prstGeom>
          <a:effectLst>
            <a:glow rad="228600">
              <a:srgbClr val="FF0000"/>
            </a:glow>
          </a:effectLst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B91AF"/>
                </a:solidFill>
                <a:latin typeface="Consolas" panose="020B0609020204030204" pitchFamily="49" charset="0"/>
              </a:rPr>
              <a:t>OnFailure</a:t>
            </a:r>
            <a:r>
              <a:rPr lang="ru-RU" sz="2400" dirty="0">
                <a:latin typeface="Consolas" panose="020B0609020204030204" pitchFamily="49" charset="0"/>
              </a:rPr>
              <a:t>? onFailure = </a:t>
            </a:r>
            <a:r>
              <a:rPr lang="ru-RU" sz="2400" dirty="0">
                <a:solidFill>
                  <a:srgbClr val="0000FF"/>
                </a:solidFill>
                <a:latin typeface="Consolas" panose="020B0609020204030204" pitchFamily="49" charset="0"/>
              </a:rPr>
              <a:t>null</a:t>
            </a:r>
            <a:r>
              <a:rPr lang="ru-RU" sz="24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....</a:t>
            </a:r>
            <a:endParaRPr lang="ru-RU" sz="2400" dirty="0">
              <a:latin typeface="Consolas" panose="020B0609020204030204" pitchFamily="49" charset="0"/>
            </a:endParaRPr>
          </a:p>
          <a:p>
            <a:r>
              <a:rPr lang="ru-RU" sz="2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ru-RU" sz="2400" dirty="0">
                <a:latin typeface="Consolas" panose="020B0609020204030204" pitchFamily="49" charset="0"/>
              </a:rPr>
              <a:t> </a:t>
            </a:r>
            <a:r>
              <a:rPr lang="ru-RU" sz="2400" dirty="0">
                <a:solidFill>
                  <a:srgbClr val="2B91AF"/>
                </a:solidFill>
                <a:latin typeface="Consolas" panose="020B0609020204030204" pitchFamily="49" charset="0"/>
              </a:rPr>
              <a:t>OnFailure</a:t>
            </a:r>
            <a:r>
              <a:rPr lang="ru-RU" sz="2400" dirty="0">
                <a:latin typeface="Consolas" panose="020B0609020204030204" pitchFamily="49" charset="0"/>
              </a:rPr>
              <a:t>? OnFailure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{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  </a:t>
            </a:r>
            <a:r>
              <a:rPr lang="ru-RU" sz="2400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ru-RU" sz="2400" dirty="0">
                <a:latin typeface="Consolas" panose="020B0609020204030204" pitchFamily="49" charset="0"/>
              </a:rPr>
              <a:t> { </a:t>
            </a:r>
            <a:r>
              <a:rPr lang="ru-RU" sz="2400" dirty="0">
                <a:solidFill>
                  <a:srgbClr val="0000FF"/>
                </a:solidFill>
                <a:latin typeface="Consolas" panose="020B0609020204030204" pitchFamily="49" charset="0"/>
              </a:rPr>
              <a:t>return this</a:t>
            </a:r>
            <a:r>
              <a:rPr lang="ru-RU" sz="2400" dirty="0">
                <a:latin typeface="Consolas" panose="020B0609020204030204" pitchFamily="49" charset="0"/>
              </a:rPr>
              <a:t>.</a:t>
            </a:r>
            <a:r>
              <a:rPr lang="ru-RU" sz="2400" b="1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OnFailure</a:t>
            </a:r>
            <a:r>
              <a:rPr lang="ru-RU" sz="2400" dirty="0">
                <a:latin typeface="Consolas" panose="020B0609020204030204" pitchFamily="49" charset="0"/>
              </a:rPr>
              <a:t>; }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  </a:t>
            </a:r>
            <a:r>
              <a:rPr lang="ru-RU" sz="2400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ru-RU" sz="2400" dirty="0">
                <a:latin typeface="Consolas" panose="020B0609020204030204" pitchFamily="49" charset="0"/>
              </a:rPr>
              <a:t> { </a:t>
            </a:r>
            <a:r>
              <a:rPr lang="ru-RU" sz="2400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ru-RU" sz="2400" dirty="0">
                <a:latin typeface="Consolas" panose="020B0609020204030204" pitchFamily="49" charset="0"/>
              </a:rPr>
              <a:t>.onFailure = </a:t>
            </a:r>
            <a:r>
              <a:rPr lang="ru-RU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value</a:t>
            </a:r>
            <a:r>
              <a:rPr lang="ru-RU" sz="2400" dirty="0">
                <a:latin typeface="Consolas" panose="020B0609020204030204" pitchFamily="49" charset="0"/>
              </a:rPr>
              <a:t>; }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}</a:t>
            </a:r>
            <a:endParaRPr lang="ru-RU" sz="2400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4FCDB7-9E69-4E64-A5C9-BCE6CE29215A}"/>
              </a:ext>
            </a:extLst>
          </p:cNvPr>
          <p:cNvSpPr/>
          <p:nvPr/>
        </p:nvSpPr>
        <p:spPr>
          <a:xfrm>
            <a:off x="331306" y="4433681"/>
            <a:ext cx="11417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3110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[CWE-6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Possible infinite recursion inside '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OnFailure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' property.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61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62380A5-C269-497B-A5B4-E5A95962FF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CVE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77181EE-9BED-4DB6-971F-2D75E302D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0274064" y="1136516"/>
            <a:ext cx="1640917" cy="776273"/>
          </a:xfrm>
          <a:prstGeom prst="rect">
            <a:avLst/>
          </a:prstGeom>
          <a:ln>
            <a:noFill/>
          </a:ln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2EC99B7-B620-443F-A66A-7A0D3052291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0466" y="1361372"/>
            <a:ext cx="9482102" cy="2605480"/>
          </a:xfrm>
        </p:spPr>
        <p:txBody>
          <a:bodyPr/>
          <a:lstStyle/>
          <a:p>
            <a:r>
              <a:rPr lang="en-US" sz="2800" b="1" dirty="0"/>
              <a:t>CVE®</a:t>
            </a:r>
            <a:r>
              <a:rPr lang="en-US" sz="2800" dirty="0"/>
              <a:t> is a list of publicly known cybersecurity vulnerabilities</a:t>
            </a:r>
          </a:p>
          <a:p>
            <a:r>
              <a:rPr lang="en-US" sz="2800" dirty="0">
                <a:hlinkClick r:id="rId3"/>
              </a:rPr>
              <a:t>https://cve.mitre.org/</a:t>
            </a:r>
            <a:endParaRPr lang="en-US" sz="2800" dirty="0"/>
          </a:p>
          <a:p>
            <a:r>
              <a:rPr lang="ru-RU" sz="2800" dirty="0"/>
              <a:t>Список из более чем 114 000 </a:t>
            </a:r>
            <a:r>
              <a:rPr lang="en-US" sz="2800" b="1" dirty="0"/>
              <a:t>реальны</a:t>
            </a:r>
            <a:r>
              <a:rPr lang="ru-RU" sz="2800" b="1" dirty="0"/>
              <a:t>х</a:t>
            </a:r>
            <a:r>
              <a:rPr lang="en-US" sz="2800" dirty="0"/>
              <a:t> </a:t>
            </a:r>
            <a:r>
              <a:rPr lang="en-US" sz="2800" dirty="0" err="1"/>
              <a:t>уязвимост</a:t>
            </a:r>
            <a:r>
              <a:rPr lang="ru-RU" sz="2800" dirty="0"/>
              <a:t>ей</a:t>
            </a:r>
            <a:r>
              <a:rPr lang="en-US" sz="2800" dirty="0"/>
              <a:t>, </a:t>
            </a:r>
            <a:r>
              <a:rPr lang="en-US" sz="2800" dirty="0" err="1"/>
              <a:t>найденны</a:t>
            </a:r>
            <a:r>
              <a:rPr lang="ru-RU" sz="2800" dirty="0"/>
              <a:t>х</a:t>
            </a:r>
            <a:r>
              <a:rPr lang="en-US" sz="2800" dirty="0"/>
              <a:t> в </a:t>
            </a:r>
            <a:r>
              <a:rPr lang="en-US" sz="2800" dirty="0" err="1"/>
              <a:t>приложениях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9437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62380A5-C269-497B-A5B4-E5A95962FF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ru-RU" dirty="0"/>
              <a:t>CVE-2014-1266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385632-346B-4EAB-B5B3-E1C5C1803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04" y="1361255"/>
            <a:ext cx="11586434" cy="4093428"/>
          </a:xfrm>
          <a:prstGeom prst="rect">
            <a:avLst/>
          </a:prstGeom>
          <a:noFill/>
          <a:ln>
            <a:noFill/>
          </a:ln>
          <a:effectLst>
            <a:glow rad="228600">
              <a:srgbClr val="FF00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altLang="ru-RU" sz="2000" dirty="0">
                <a:solidFill>
                  <a:srgbClr val="000000"/>
                </a:solidFill>
                <a:latin typeface="Consolas" panose="020B0609020204030204" pitchFamily="49" charset="0"/>
              </a:rPr>
              <a:t> OSStatus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>
                <a:solidFill>
                  <a:srgbClr val="000000"/>
                </a:solidFill>
                <a:latin typeface="Consolas" panose="020B0609020204030204" pitchFamily="49" charset="0"/>
              </a:rPr>
              <a:t>SSLVerifySignedServerKeyExchange(</a:t>
            </a:r>
            <a:r>
              <a:rPr lang="ru-RU" altLang="ru-RU" sz="2000" dirty="0">
                <a:solidFill>
                  <a:srgbClr val="000000"/>
                </a:solidFill>
                <a:latin typeface="Consolas" panose="020B0609020204030204" pitchFamily="49" charset="0"/>
              </a:rPr>
              <a:t>....</a:t>
            </a:r>
            <a:r>
              <a:rPr lang="en-US" altLang="ru-RU" sz="2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ru-RU" altLang="ru-RU" sz="2000" dirty="0">
                <a:solidFill>
                  <a:srgbClr val="000000"/>
                </a:solidFill>
                <a:latin typeface="Consolas" panose="020B0609020204030204" pitchFamily="49" charset="0"/>
              </a:rPr>
              <a:t>....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>
                <a:solidFill>
                  <a:srgbClr val="0000FF"/>
                </a:solidFill>
                <a:latin typeface="Consolas" panose="020B0609020204030204" pitchFamily="49" charset="0"/>
              </a:rPr>
              <a:t>  if</a:t>
            </a:r>
            <a:r>
              <a:rPr lang="en-US" altLang="ru-RU" sz="2000" dirty="0">
                <a:solidFill>
                  <a:srgbClr val="000000"/>
                </a:solidFill>
                <a:latin typeface="Consolas" panose="020B0609020204030204" pitchFamily="49" charset="0"/>
              </a:rPr>
              <a:t> ((err = SSLHashSHA1.update(&amp;</a:t>
            </a:r>
            <a:r>
              <a:rPr lang="en-US" altLang="ru-RU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hashCtx</a:t>
            </a:r>
            <a:r>
              <a:rPr lang="en-US" altLang="ru-RU" sz="2000" dirty="0">
                <a:solidFill>
                  <a:srgbClr val="000000"/>
                </a:solidFill>
                <a:latin typeface="Consolas" panose="020B0609020204030204" pitchFamily="49" charset="0"/>
              </a:rPr>
              <a:t>, &amp;</a:t>
            </a:r>
            <a:r>
              <a:rPr lang="en-US" altLang="ru-RU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signedParams</a:t>
            </a:r>
            <a:r>
              <a:rPr lang="en-US" altLang="ru-RU" sz="2000" dirty="0">
                <a:solidFill>
                  <a:srgbClr val="000000"/>
                </a:solidFill>
                <a:latin typeface="Consolas" panose="020B0609020204030204" pitchFamily="49" charset="0"/>
              </a:rPr>
              <a:t>)) != 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ru-RU" sz="2000" dirty="0">
                <a:solidFill>
                  <a:srgbClr val="0000FF"/>
                </a:solidFill>
                <a:latin typeface="Consolas" panose="020B0609020204030204" pitchFamily="49" charset="0"/>
              </a:rPr>
              <a:t>goto</a:t>
            </a:r>
            <a:r>
              <a:rPr lang="en-US" altLang="ru-RU" sz="2000" dirty="0">
                <a:solidFill>
                  <a:srgbClr val="000000"/>
                </a:solidFill>
                <a:latin typeface="Consolas" panose="020B0609020204030204" pitchFamily="49" charset="0"/>
              </a:rPr>
              <a:t> fail;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    </a:t>
            </a:r>
            <a:r>
              <a:rPr lang="en-US" altLang="ru-RU" sz="2000" b="1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goto fail;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ru-RU" sz="20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ru-RU" sz="2000" dirty="0">
                <a:solidFill>
                  <a:srgbClr val="000000"/>
                </a:solidFill>
                <a:latin typeface="Consolas" panose="020B0609020204030204" pitchFamily="49" charset="0"/>
              </a:rPr>
              <a:t> ((err = SSLHashSHA1.</a:t>
            </a:r>
            <a:r>
              <a:rPr lang="en-US" altLang="ru-RU" sz="2000" dirty="0">
                <a:solidFill>
                  <a:srgbClr val="0000FF"/>
                </a:solidFill>
                <a:latin typeface="Consolas" panose="020B0609020204030204" pitchFamily="49" charset="0"/>
              </a:rPr>
              <a:t>final</a:t>
            </a:r>
            <a:r>
              <a:rPr lang="en-US" altLang="ru-RU" sz="2000" dirty="0">
                <a:solidFill>
                  <a:srgbClr val="000000"/>
                </a:solidFill>
                <a:latin typeface="Consolas" panose="020B0609020204030204" pitchFamily="49" charset="0"/>
              </a:rPr>
              <a:t>(&amp;</a:t>
            </a:r>
            <a:r>
              <a:rPr lang="en-US" altLang="ru-RU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hashCtx</a:t>
            </a:r>
            <a:r>
              <a:rPr lang="en-US" altLang="ru-RU" sz="2000" dirty="0">
                <a:solidFill>
                  <a:srgbClr val="000000"/>
                </a:solidFill>
                <a:latin typeface="Consolas" panose="020B0609020204030204" pitchFamily="49" charset="0"/>
              </a:rPr>
              <a:t>, &amp;</a:t>
            </a:r>
            <a:r>
              <a:rPr lang="en-US" altLang="ru-RU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hashOut</a:t>
            </a:r>
            <a:r>
              <a:rPr lang="en-US" altLang="ru-RU" sz="2000" dirty="0">
                <a:solidFill>
                  <a:srgbClr val="000000"/>
                </a:solidFill>
                <a:latin typeface="Consolas" panose="020B0609020204030204" pitchFamily="49" charset="0"/>
              </a:rPr>
              <a:t>)) != 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ru-RU" sz="2000" dirty="0">
                <a:solidFill>
                  <a:srgbClr val="0000FF"/>
                </a:solidFill>
                <a:latin typeface="Consolas" panose="020B0609020204030204" pitchFamily="49" charset="0"/>
              </a:rPr>
              <a:t>goto</a:t>
            </a:r>
            <a:r>
              <a:rPr lang="en-US" altLang="ru-RU" sz="2000" dirty="0">
                <a:solidFill>
                  <a:srgbClr val="000000"/>
                </a:solidFill>
                <a:latin typeface="Consolas" panose="020B0609020204030204" pitchFamily="49" charset="0"/>
              </a:rPr>
              <a:t> fail;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>
                <a:solidFill>
                  <a:srgbClr val="000000"/>
                </a:solidFill>
                <a:latin typeface="Consolas" panose="020B0609020204030204" pitchFamily="49" charset="0"/>
              </a:rPr>
              <a:t>fail: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ru-RU" altLang="ru-RU" sz="2000" dirty="0">
                <a:solidFill>
                  <a:srgbClr val="000000"/>
                </a:solidFill>
                <a:latin typeface="Consolas" panose="020B0609020204030204" pitchFamily="49" charset="0"/>
              </a:rPr>
              <a:t>....</a:t>
            </a:r>
            <a:endParaRPr lang="en-US" altLang="ru-RU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ru-RU" sz="20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02F5C7-005C-4052-9138-EFEAA0816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924" y="1134986"/>
            <a:ext cx="1586214" cy="77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5EE13E1-130E-4EB0-98A0-67FE91C53F62}"/>
              </a:ext>
            </a:extLst>
          </p:cNvPr>
          <p:cNvSpPr/>
          <p:nvPr/>
        </p:nvSpPr>
        <p:spPr>
          <a:xfrm>
            <a:off x="1227221" y="5509718"/>
            <a:ext cx="10521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V640 [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CWE-483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] The code's operational logic does not correspond with its formatting.</a:t>
            </a:r>
          </a:p>
          <a:p>
            <a:pP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V779 [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CWE-561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] Unreachable code detected. It is possible that an error is present.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145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A20576-E9CB-4210-A7D2-251DE97281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200" dirty="0"/>
              <a:t>Безопасность</a:t>
            </a:r>
            <a:r>
              <a:rPr lang="en-US" sz="3200" dirty="0"/>
              <a:t>: </a:t>
            </a:r>
            <a:r>
              <a:rPr lang="ru-RU" sz="3200" dirty="0"/>
              <a:t>стандарты безопасной разработки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1B7B8-0982-4250-9CD5-1349E974F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9646DF5-C48A-414E-A3A7-656D58460C2A}"/>
              </a:ext>
            </a:extLst>
          </p:cNvPr>
          <p:cNvSpPr txBox="1">
            <a:spLocks/>
          </p:cNvSpPr>
          <p:nvPr/>
        </p:nvSpPr>
        <p:spPr>
          <a:xfrm>
            <a:off x="599052" y="1132795"/>
            <a:ext cx="10567661" cy="5121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SEI CERT:</a:t>
            </a:r>
          </a:p>
          <a:p>
            <a:pPr marL="444500" indent="-261938">
              <a:buFontTx/>
              <a:buChar char="-"/>
            </a:pPr>
            <a:r>
              <a:rPr lang="ru-RU" sz="2400" dirty="0"/>
              <a:t>Разрабатывается координационным центром </a:t>
            </a:r>
            <a:r>
              <a:rPr lang="en-US" sz="2400" dirty="0"/>
              <a:t>CERT (CERT Coordination Center, CERT/CC)</a:t>
            </a:r>
            <a:r>
              <a:rPr lang="ru-RU" sz="2400" dirty="0"/>
              <a:t> </a:t>
            </a:r>
          </a:p>
          <a:p>
            <a:pPr marL="444500" indent="-261938">
              <a:buFontTx/>
              <a:buChar char="-"/>
            </a:pPr>
            <a:r>
              <a:rPr lang="ru-RU" sz="2400" dirty="0"/>
              <a:t>Предназначен для языков </a:t>
            </a:r>
            <a:r>
              <a:rPr lang="en-US" sz="2400" dirty="0"/>
              <a:t>C, C++, Java, Perl</a:t>
            </a:r>
            <a:endParaRPr lang="ru-RU" sz="2400" dirty="0"/>
          </a:p>
          <a:p>
            <a:pPr marL="444500" indent="-261938">
              <a:buFontTx/>
              <a:buChar char="-"/>
            </a:pPr>
            <a:endParaRPr lang="en-US" sz="2400" dirty="0"/>
          </a:p>
          <a:p>
            <a:r>
              <a:rPr lang="en-US" sz="2400" dirty="0"/>
              <a:t>MISRA C/C++</a:t>
            </a:r>
            <a:r>
              <a:rPr lang="ru-RU" sz="2400" dirty="0"/>
              <a:t>:</a:t>
            </a:r>
            <a:endParaRPr lang="en-US" sz="2400" dirty="0"/>
          </a:p>
          <a:p>
            <a:pPr marL="444500" indent="-261938">
              <a:buFontTx/>
              <a:buChar char="-"/>
            </a:pPr>
            <a:r>
              <a:rPr lang="en-US" sz="2400" dirty="0"/>
              <a:t>Motor Industry Software Reliability Association</a:t>
            </a:r>
            <a:endParaRPr lang="ru-RU" sz="2400" dirty="0"/>
          </a:p>
          <a:p>
            <a:pPr marL="444500" indent="-261938">
              <a:buFontTx/>
              <a:buChar char="-"/>
            </a:pPr>
            <a:r>
              <a:rPr lang="ru-RU" sz="2400" dirty="0"/>
              <a:t>Уменьшает вероятность допущения ошибки для ответственных встраиваемых систем</a:t>
            </a:r>
          </a:p>
          <a:p>
            <a:pPr marL="444500" indent="-261938">
              <a:buFontTx/>
              <a:buChar char="-"/>
            </a:pPr>
            <a:r>
              <a:rPr lang="en-US" sz="2400" dirty="0"/>
              <a:t>MISRA C 2012 c</a:t>
            </a:r>
            <a:r>
              <a:rPr lang="ru-RU" sz="2400" dirty="0"/>
              <a:t>одержит </a:t>
            </a:r>
            <a:r>
              <a:rPr lang="ru-RU" sz="2400" b="1" dirty="0"/>
              <a:t>143</a:t>
            </a:r>
            <a:r>
              <a:rPr lang="ru-RU" sz="2400" dirty="0"/>
              <a:t> правила</a:t>
            </a:r>
          </a:p>
          <a:p>
            <a:pPr marL="444500" indent="-261938">
              <a:buFontTx/>
              <a:buChar char="-"/>
            </a:pPr>
            <a:r>
              <a:rPr lang="en-US" sz="2400" dirty="0"/>
              <a:t>MISRA C++ 2008 c</a:t>
            </a:r>
            <a:r>
              <a:rPr lang="ru-RU" sz="2400" dirty="0"/>
              <a:t>одержит </a:t>
            </a:r>
            <a:r>
              <a:rPr lang="ru-RU" sz="2400" b="1" dirty="0"/>
              <a:t>228</a:t>
            </a:r>
            <a:r>
              <a:rPr lang="ru-RU" sz="2400" dirty="0"/>
              <a:t> правил</a:t>
            </a:r>
          </a:p>
          <a:p>
            <a:endParaRPr lang="ru-RU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5D86AF-605F-4412-AA70-8F000D7431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121" y="1132795"/>
            <a:ext cx="1215331" cy="12153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6E332F-808D-4B40-98C3-D60CCA805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720" y="3836499"/>
            <a:ext cx="1234732" cy="122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51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AE4D8FC-014F-4E59-93F4-16ABA7E886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Минимизация расходов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54309B-2C56-4EAD-B2AF-6A5DDD2DE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17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62380A5-C269-497B-A5B4-E5A95962FF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Стоимость исправления ошибки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6952D173-A57D-4061-A2A6-B7CD689CDE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43836"/>
              </p:ext>
            </p:extLst>
          </p:nvPr>
        </p:nvGraphicFramePr>
        <p:xfrm>
          <a:off x="419100" y="1070190"/>
          <a:ext cx="11353800" cy="4914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77C095D-0995-4497-B375-F7E37B6AAEF1}"/>
              </a:ext>
            </a:extLst>
          </p:cNvPr>
          <p:cNvSpPr txBox="1"/>
          <p:nvPr/>
        </p:nvSpPr>
        <p:spPr>
          <a:xfrm>
            <a:off x="3387798" y="6086948"/>
            <a:ext cx="5579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NIST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National Institute of Standards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321898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62380A5-C269-497B-A5B4-E5A95962FF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Расходы при обнаружении ошибки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43A3A8-8E2D-409A-96BE-0808B620B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96" y="2491105"/>
            <a:ext cx="11074207" cy="218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88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62380A5-C269-497B-A5B4-E5A95962FF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Расходы при обнаружении ошибки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4AF076-B38B-4B1A-9C89-2C404853A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23" y="2349730"/>
            <a:ext cx="4797740" cy="192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5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80CC424-5CD9-436B-A31C-707FE96994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Правильный выбор и использование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FB1E7-195A-46A2-BD46-FE31143FE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972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EED9B11-BE71-4536-8747-2683BEF220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Проблематика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82D9B-1B87-4C37-895E-CAAF2A70C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3ABBC8B-9AEA-4855-8792-CFEF92D4CEEB}"/>
              </a:ext>
            </a:extLst>
          </p:cNvPr>
          <p:cNvSpPr txBox="1">
            <a:spLocks/>
          </p:cNvSpPr>
          <p:nvPr/>
        </p:nvSpPr>
        <p:spPr>
          <a:xfrm>
            <a:off x="725488" y="1276709"/>
            <a:ext cx="10630617" cy="45866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dirty="0"/>
              <a:t>Объем кодовой базы растет</a:t>
            </a:r>
            <a:endParaRPr lang="en-US" altLang="ru-RU" sz="2800" dirty="0"/>
          </a:p>
          <a:p>
            <a:r>
              <a:rPr lang="ru-RU" altLang="ru-RU" sz="2800" dirty="0"/>
              <a:t>При этом плотность ошибок растет нелинейно</a:t>
            </a:r>
          </a:p>
          <a:p>
            <a:r>
              <a:rPr lang="ru-RU" altLang="ru-RU" sz="2800" dirty="0"/>
              <a:t>Требования к качеству и безопасности кода все выше</a:t>
            </a:r>
          </a:p>
          <a:p>
            <a:r>
              <a:rPr lang="ru-RU" altLang="ru-RU" sz="2800" dirty="0"/>
              <a:t>Старых методов контроля качества уже</a:t>
            </a:r>
            <a:r>
              <a:rPr lang="en-US" altLang="ru-RU" sz="2800" dirty="0"/>
              <a:t> </a:t>
            </a:r>
            <a:r>
              <a:rPr lang="ru-RU" altLang="ru-RU" sz="2800" dirty="0"/>
              <a:t>недостаточно</a:t>
            </a:r>
            <a:endParaRPr lang="en-US" altLang="ru-RU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0F728E-08D7-47EE-90ED-30EDCC11B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92" y="4044783"/>
            <a:ext cx="5455016" cy="20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34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62380A5-C269-497B-A5B4-E5A95962FF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Заблуждения о </a:t>
            </a:r>
            <a:r>
              <a:rPr lang="ru-RU" dirty="0"/>
              <a:t>статическом анализе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0506BE4-2318-4F85-939D-85D07B61149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0466" y="1358577"/>
            <a:ext cx="7256404" cy="2070423"/>
          </a:xfrm>
        </p:spPr>
        <p:txBody>
          <a:bodyPr/>
          <a:lstStyle/>
          <a:p>
            <a:r>
              <a:rPr lang="en-US" sz="2800" dirty="0" err="1"/>
              <a:t>Дорого</a:t>
            </a:r>
            <a:r>
              <a:rPr lang="en-US" sz="2800" dirty="0"/>
              <a:t> </a:t>
            </a:r>
            <a:r>
              <a:rPr lang="ru-RU" sz="2800" dirty="0"/>
              <a:t>и сложно</a:t>
            </a:r>
          </a:p>
          <a:p>
            <a:r>
              <a:rPr lang="ru-RU" sz="2800" dirty="0"/>
              <a:t>Трудно</a:t>
            </a:r>
            <a:r>
              <a:rPr lang="en-US" sz="2800" dirty="0"/>
              <a:t> </a:t>
            </a:r>
            <a:r>
              <a:rPr lang="en-US" sz="2800" dirty="0" err="1"/>
              <a:t>внедрять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большом</a:t>
            </a:r>
            <a:r>
              <a:rPr lang="en-US" sz="2800" dirty="0"/>
              <a:t> </a:t>
            </a:r>
            <a:r>
              <a:rPr lang="en-US" sz="2800" dirty="0" err="1"/>
              <a:t>проекте</a:t>
            </a:r>
            <a:endParaRPr lang="ru-RU" sz="2800" dirty="0"/>
          </a:p>
          <a:p>
            <a:r>
              <a:rPr lang="ru-RU" sz="2800" dirty="0"/>
              <a:t>Решение всех проблем</a:t>
            </a:r>
          </a:p>
        </p:txBody>
      </p:sp>
    </p:spTree>
    <p:extLst>
      <p:ext uri="{BB962C8B-B14F-4D97-AF65-F5344CB8AC3E}">
        <p14:creationId xmlns:p14="http://schemas.microsoft.com/office/powerpoint/2010/main" val="743372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4068DC4-A1F2-4043-90C6-D1CFD05F0A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Какой инструмент выбрать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32A7B-201D-45EA-A88C-AD25C2CA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DD3034-9E1D-49E6-AE5D-46BE1BB80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11" y="1453840"/>
            <a:ext cx="4323880" cy="4068772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555755B-89B0-4342-B57C-2425A857A6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5488" y="1276709"/>
            <a:ext cx="10630617" cy="3854092"/>
          </a:xfrm>
        </p:spPr>
        <p:txBody>
          <a:bodyPr/>
          <a:lstStyle/>
          <a:p>
            <a:r>
              <a:rPr lang="en-US" dirty="0"/>
              <a:t>PVS-Studio</a:t>
            </a:r>
          </a:p>
          <a:p>
            <a:r>
              <a:rPr lang="en-US" dirty="0" err="1"/>
              <a:t>Coverity</a:t>
            </a:r>
            <a:endParaRPr lang="en-US" dirty="0"/>
          </a:p>
          <a:p>
            <a:r>
              <a:rPr lang="en-US" dirty="0"/>
              <a:t>ReSharper</a:t>
            </a:r>
          </a:p>
          <a:p>
            <a:r>
              <a:rPr lang="en-US" dirty="0"/>
              <a:t>SonarQube</a:t>
            </a:r>
          </a:p>
          <a:p>
            <a:r>
              <a:rPr lang="en-US" dirty="0" err="1"/>
              <a:t>Klocwork</a:t>
            </a:r>
            <a:endParaRPr lang="en-US" dirty="0"/>
          </a:p>
          <a:p>
            <a:r>
              <a:rPr lang="en-US" dirty="0"/>
              <a:t>Visual Studio</a:t>
            </a:r>
          </a:p>
          <a:p>
            <a:r>
              <a:rPr lang="en-US" dirty="0"/>
              <a:t>Clang</a:t>
            </a:r>
          </a:p>
          <a:p>
            <a:r>
              <a:rPr lang="en-US" dirty="0"/>
              <a:t>GCC</a:t>
            </a:r>
          </a:p>
          <a:p>
            <a:r>
              <a:rPr lang="en-US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7981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27EF73-11F4-4A1B-932C-A2A3FDF5666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0466" y="1374681"/>
            <a:ext cx="10630617" cy="2919734"/>
          </a:xfrm>
        </p:spPr>
        <p:txBody>
          <a:bodyPr/>
          <a:lstStyle/>
          <a:p>
            <a:r>
              <a:rPr lang="ru-RU" sz="2800" dirty="0"/>
              <a:t>100500 ошибок</a:t>
            </a:r>
          </a:p>
          <a:p>
            <a:r>
              <a:rPr lang="ru-RU" sz="2800" dirty="0"/>
              <a:t>Разметка имеющихся предупреждений как неактуальных для начала</a:t>
            </a:r>
          </a:p>
          <a:p>
            <a:r>
              <a:rPr lang="ru-RU" sz="2800" dirty="0"/>
              <a:t>Правка ошибок в новом или измененном коде</a:t>
            </a:r>
          </a:p>
          <a:p>
            <a:r>
              <a:rPr lang="ru-RU" sz="2800" dirty="0"/>
              <a:t>Планомерная работа по устранению технического долга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30473-111C-4FE3-92EA-2773B70EC6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Первый запуск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CD0BC-EC65-4763-AEF5-07BB1A073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48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80C766-33FE-4D1B-A77B-4478710760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Ночные прогоны и рассылка уведомлений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16903-4F44-488C-A5CB-875593A46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12" descr="ÐÐ°ÑÑÐ¸Ð½ÐºÐ¸ Ð¿Ð¾ Ð·Ð°Ð¿ÑÐ¾ÑÑ logo jenkins">
            <a:extLst>
              <a:ext uri="{FF2B5EF4-FFF2-40B4-BE49-F238E27FC236}">
                <a16:creationId xmlns:a16="http://schemas.microsoft.com/office/drawing/2014/main" id="{11E7D8FE-5758-4332-99F1-0F686D469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03" y="3081138"/>
            <a:ext cx="1652519" cy="165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49CFC45-1B31-4A1B-A89D-148ED48F6BA8}"/>
              </a:ext>
            </a:extLst>
          </p:cNvPr>
          <p:cNvSpPr txBox="1">
            <a:spLocks/>
          </p:cNvSpPr>
          <p:nvPr/>
        </p:nvSpPr>
        <p:spPr>
          <a:xfrm>
            <a:off x="640466" y="1251390"/>
            <a:ext cx="10099962" cy="15620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/>
              <a:t>При ночных сборках анализ лучше всего проводить в системах непрерывной интеграции</a:t>
            </a:r>
            <a:r>
              <a:rPr lang="en-US" sz="2800" dirty="0"/>
              <a:t> (command-line </a:t>
            </a:r>
            <a:r>
              <a:rPr lang="ru-RU" sz="2800" dirty="0"/>
              <a:t>утилиты, плагины для </a:t>
            </a:r>
            <a:r>
              <a:rPr lang="en-US" sz="2800" dirty="0"/>
              <a:t>CI-</a:t>
            </a:r>
            <a:r>
              <a:rPr lang="ru-RU" sz="2800" dirty="0"/>
              <a:t>систем, системы мониторинга)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2E59D74-1D19-4FA1-A231-EF453858E699}"/>
              </a:ext>
            </a:extLst>
          </p:cNvPr>
          <p:cNvSpPr txBox="1">
            <a:spLocks/>
          </p:cNvSpPr>
          <p:nvPr/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4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7A6979-0714-4377-B894-6BE4C2D6E20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9" name="Picture 8" descr="ÐÐ°ÑÑÐ¸Ð½ÐºÐ¸ Ð¿Ð¾ Ð·Ð°Ð¿ÑÐ¾ÑÑ travis ci">
            <a:extLst>
              <a:ext uri="{FF2B5EF4-FFF2-40B4-BE49-F238E27FC236}">
                <a16:creationId xmlns:a16="http://schemas.microsoft.com/office/drawing/2014/main" id="{0846F334-2659-49FA-A6A7-EF8C14B69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781" y="3222844"/>
            <a:ext cx="1462125" cy="14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ÐÐ°ÑÑÐ¸Ð½ÐºÐ¸ Ð¿Ð¾ Ð·Ð°Ð¿ÑÐ¾ÑÑ circle ci">
            <a:extLst>
              <a:ext uri="{FF2B5EF4-FFF2-40B4-BE49-F238E27FC236}">
                <a16:creationId xmlns:a16="http://schemas.microsoft.com/office/drawing/2014/main" id="{A864B08A-CEDB-486D-879C-DA1E3DEF3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610" y="4354812"/>
            <a:ext cx="1841610" cy="184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5">
            <a:extLst>
              <a:ext uri="{FF2B5EF4-FFF2-40B4-BE49-F238E27FC236}">
                <a16:creationId xmlns:a16="http://schemas.microsoft.com/office/drawing/2014/main" id="{4EF6BD25-0DDF-4EC6-80C1-627503AD8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9206" y="5000941"/>
            <a:ext cx="1159107" cy="1159107"/>
          </a:xfrm>
          <a:prstGeom prst="rect">
            <a:avLst/>
          </a:prstGeom>
        </p:spPr>
      </p:pic>
      <p:pic>
        <p:nvPicPr>
          <p:cNvPr id="12" name="Picture 4" descr="ÐÐ°ÑÑÐ¸Ð½ÐºÐ¸ Ð¿Ð¾ Ð·Ð°Ð¿ÑÐ¾ÑÑ buddy CI">
            <a:extLst>
              <a:ext uri="{FF2B5EF4-FFF2-40B4-BE49-F238E27FC236}">
                <a16:creationId xmlns:a16="http://schemas.microsoft.com/office/drawing/2014/main" id="{B2A5DD89-22B6-44E7-BD85-FA63987DD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94" y="4733657"/>
            <a:ext cx="1427445" cy="14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ÐÐ°ÑÑÐ¸Ð½ÐºÐ¸ Ð¿Ð¾ Ð·Ð°Ð¿ÑÐ¾ÑÑ gitlab ci">
            <a:extLst>
              <a:ext uri="{FF2B5EF4-FFF2-40B4-BE49-F238E27FC236}">
                <a16:creationId xmlns:a16="http://schemas.microsoft.com/office/drawing/2014/main" id="{05BC51E5-5D38-4C5B-91BE-D25DDF81B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16" y="3348981"/>
            <a:ext cx="1454052" cy="133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ÐÐ°ÑÑÐ¸Ð½ÐºÐ¸ Ð¿Ð¾ Ð·Ð°Ð¿ÑÐ¾ÑÑ appveyor logo">
            <a:extLst>
              <a:ext uri="{FF2B5EF4-FFF2-40B4-BE49-F238E27FC236}">
                <a16:creationId xmlns:a16="http://schemas.microsoft.com/office/drawing/2014/main" id="{F081BF0E-7819-412D-98FA-0B7651764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132" y="4823366"/>
            <a:ext cx="1295143" cy="129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073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A66164-61EA-465F-B2D5-6D80A8CDF4A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8532" y="1537957"/>
            <a:ext cx="8706229" cy="4103555"/>
          </a:xfrm>
        </p:spPr>
        <p:txBody>
          <a:bodyPr/>
          <a:lstStyle/>
          <a:p>
            <a:r>
              <a:rPr lang="ru-RU" sz="2800" dirty="0"/>
              <a:t>Регулярные запуски анализатора на сборочном сервере во время ночных сборок</a:t>
            </a:r>
          </a:p>
          <a:p>
            <a:endParaRPr lang="ru-RU" sz="2800" dirty="0"/>
          </a:p>
          <a:p>
            <a:r>
              <a:rPr lang="ru-RU" sz="2800" dirty="0"/>
              <a:t>Использование инкрементального режима</a:t>
            </a:r>
          </a:p>
          <a:p>
            <a:endParaRPr lang="ru-RU" sz="2800" dirty="0"/>
          </a:p>
          <a:p>
            <a:r>
              <a:rPr lang="ru-RU" sz="2800" dirty="0"/>
              <a:t>Использование всех других доступных методик для улучшения качества кода</a:t>
            </a:r>
          </a:p>
          <a:p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0CC05E-7007-4F50-B365-6FA979D5E4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Важно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2606B-A0AC-45AD-8CEF-230886F05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5CF637-CDF3-418F-8931-254AA0B43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718" y="1331923"/>
            <a:ext cx="1705232" cy="1193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F2B53F-B3DA-463F-9BE8-711D4CC6E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718" y="2811713"/>
            <a:ext cx="1705232" cy="1218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CD7465-251C-4CA2-A7C2-C40AE60AC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1718" y="4320779"/>
            <a:ext cx="1705232" cy="123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07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62380A5-C269-497B-A5B4-E5A95962FF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Польза для тестировщиков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0506BE4-2318-4F85-939D-85D07B61149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0466" y="1285099"/>
            <a:ext cx="10773205" cy="4576860"/>
          </a:xfrm>
        </p:spPr>
        <p:txBody>
          <a:bodyPr/>
          <a:lstStyle/>
          <a:p>
            <a:r>
              <a:rPr lang="ru-RU" sz="2800" dirty="0"/>
              <a:t>Ручное тестирование</a:t>
            </a:r>
            <a:r>
              <a:rPr lang="en-US" sz="2800" dirty="0"/>
              <a:t>:</a:t>
            </a:r>
            <a:r>
              <a:rPr lang="ru-RU" sz="2800" dirty="0"/>
              <a:t> можно сосредоточиться на поиске высокоуровневых ошибок</a:t>
            </a:r>
            <a:r>
              <a:rPr lang="en-US" sz="2800" dirty="0"/>
              <a:t>, </a:t>
            </a:r>
            <a:r>
              <a:rPr lang="ru-RU" sz="2800" dirty="0"/>
              <a:t>а не заниматься отловом </a:t>
            </a:r>
            <a:r>
              <a:rPr lang="en-US" sz="2800" dirty="0"/>
              <a:t>“</a:t>
            </a:r>
            <a:r>
              <a:rPr lang="ru-RU" sz="2800" dirty="0"/>
              <a:t>мелких багов</a:t>
            </a:r>
            <a:r>
              <a:rPr lang="en-US" sz="2800" dirty="0"/>
              <a:t>”</a:t>
            </a:r>
            <a:endParaRPr lang="ru-RU" sz="2800" dirty="0"/>
          </a:p>
          <a:p>
            <a:r>
              <a:rPr lang="ru-RU" sz="2800" dirty="0"/>
              <a:t>Автоматическое тестирование</a:t>
            </a:r>
            <a:r>
              <a:rPr lang="en-US" sz="2800" dirty="0"/>
              <a:t>: </a:t>
            </a:r>
            <a:r>
              <a:rPr lang="ru-RU" sz="2800" dirty="0"/>
              <a:t>выявление ошибок в тестах</a:t>
            </a:r>
            <a:r>
              <a:rPr lang="en-US" sz="2800" dirty="0"/>
              <a:t>, </a:t>
            </a:r>
            <a:r>
              <a:rPr lang="ru-RU" sz="2800" dirty="0"/>
              <a:t>оптимизация</a:t>
            </a:r>
          </a:p>
          <a:p>
            <a:endParaRPr lang="ru-RU" sz="2800" dirty="0"/>
          </a:p>
          <a:p>
            <a:pPr marL="0" indent="0">
              <a:buNone/>
            </a:pPr>
            <a:r>
              <a:rPr lang="ru-RU" sz="2800" dirty="0"/>
              <a:t>Инструменты статического анализа</a:t>
            </a:r>
            <a:r>
              <a:rPr lang="en-US" sz="2800" dirty="0"/>
              <a:t>, </a:t>
            </a:r>
            <a:r>
              <a:rPr lang="ru-RU" sz="2800" dirty="0"/>
              <a:t>используемые разработчиками, позволяют сделать процесс тестирования более эффективным</a:t>
            </a:r>
            <a:r>
              <a:rPr lang="en-US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11792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62380A5-C269-497B-A5B4-E5A95962FF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74C0312-9182-42FE-B3CC-BA1777D54F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0465" y="1324420"/>
            <a:ext cx="11173255" cy="4626662"/>
          </a:xfrm>
        </p:spPr>
        <p:txBody>
          <a:bodyPr/>
          <a:lstStyle/>
          <a:p>
            <a:r>
              <a:rPr lang="ru-RU" sz="2800" dirty="0"/>
              <a:t>Статический анализ не лучше и не хуже, чем другие методы поиска и устранения ошибок</a:t>
            </a:r>
          </a:p>
          <a:p>
            <a:r>
              <a:rPr lang="ru-RU" sz="2800" dirty="0"/>
              <a:t>Статический анализ – это ответ на вопрос: "Что ещё я могу сделать для улучшения качества моего кода?"</a:t>
            </a:r>
          </a:p>
          <a:p>
            <a:r>
              <a:rPr lang="ru-RU" sz="2800" dirty="0"/>
              <a:t>Технология применима на любом из этапов разработки или тестирования</a:t>
            </a:r>
          </a:p>
          <a:p>
            <a:r>
              <a:rPr lang="ru-RU" sz="2800" dirty="0"/>
              <a:t>Не следует экономить на разработке в ущерб надежности и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4197128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4E23E5-6A2D-487B-A991-154FFD637A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9988" y="6196013"/>
            <a:ext cx="862012" cy="706437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4A4F4A-E6D0-4F04-8090-E28221CD8A05}"/>
              </a:ext>
            </a:extLst>
          </p:cNvPr>
          <p:cNvSpPr txBox="1"/>
          <p:nvPr/>
        </p:nvSpPr>
        <p:spPr>
          <a:xfrm>
            <a:off x="7181271" y="3812720"/>
            <a:ext cx="4148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khrenov@viva64.com</a:t>
            </a:r>
            <a:endParaRPr lang="ru-RU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3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2609A2-E3BC-4EEB-A39C-8CDCEACBB7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 dirty="0"/>
              <a:t>Объем кодовой базы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0E664-4F9D-4C78-95AA-D2213B38A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4F0F4E-EEDD-4500-8C58-E22185285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35" y="2517101"/>
            <a:ext cx="6213148" cy="43408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62BA8B-3277-4301-9C5A-C947AD5E58C0}"/>
              </a:ext>
            </a:extLst>
          </p:cNvPr>
          <p:cNvSpPr/>
          <p:nvPr/>
        </p:nvSpPr>
        <p:spPr>
          <a:xfrm>
            <a:off x="640466" y="1484902"/>
            <a:ext cx="106208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Ядро </a:t>
            </a:r>
            <a:r>
              <a:rPr lang="en-US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Linux 1.0.0					: 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строк кода</a:t>
            </a:r>
          </a:p>
          <a:p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Ядро </a:t>
            </a:r>
            <a:r>
              <a:rPr lang="en-US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Linux 5.1-rc2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раз больше</a:t>
            </a:r>
            <a:r>
              <a:rPr lang="en-US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: 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20 89</a:t>
            </a: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en-US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строк кода</a:t>
            </a:r>
          </a:p>
        </p:txBody>
      </p:sp>
    </p:spTree>
    <p:extLst>
      <p:ext uri="{BB962C8B-B14F-4D97-AF65-F5344CB8AC3E}">
        <p14:creationId xmlns:p14="http://schemas.microsoft.com/office/powerpoint/2010/main" val="194382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62380A5-C269-497B-A5B4-E5A95962FF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Число выявленных уязвимостей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Content Placeholder 20">
            <a:extLst>
              <a:ext uri="{FF2B5EF4-FFF2-40B4-BE49-F238E27FC236}">
                <a16:creationId xmlns:a16="http://schemas.microsoft.com/office/drawing/2014/main" id="{E79F73DC-4310-4C7B-9F01-65B589CA8A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164482"/>
              </p:ext>
            </p:extLst>
          </p:nvPr>
        </p:nvGraphicFramePr>
        <p:xfrm>
          <a:off x="419100" y="1176081"/>
          <a:ext cx="11353800" cy="5048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F9A30E3-2A99-42BE-A360-F2588CC042D3}"/>
              </a:ext>
            </a:extLst>
          </p:cNvPr>
          <p:cNvSpPr/>
          <p:nvPr/>
        </p:nvSpPr>
        <p:spPr>
          <a:xfrm>
            <a:off x="4356653" y="6224999"/>
            <a:ext cx="36418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https://www.cvedetails.com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44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C1EE39-63CF-49D9-AFA8-90E7D510388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5488" y="1203232"/>
            <a:ext cx="10630617" cy="4944471"/>
          </a:xfrm>
        </p:spPr>
        <p:txBody>
          <a:bodyPr/>
          <a:lstStyle/>
          <a:p>
            <a:r>
              <a:rPr lang="ru-RU" sz="2800" dirty="0"/>
              <a:t>Не допускать ошибок при написании кода (не работает)</a:t>
            </a:r>
            <a:endParaRPr lang="en-US" sz="2800" dirty="0"/>
          </a:p>
          <a:p>
            <a:r>
              <a:rPr lang="ru-RU" sz="2800" dirty="0"/>
              <a:t>Следование корпоративным правилам</a:t>
            </a:r>
          </a:p>
          <a:p>
            <a:r>
              <a:rPr lang="ru-RU" sz="2800" dirty="0"/>
              <a:t>Использование </a:t>
            </a:r>
            <a:r>
              <a:rPr lang="en-US" sz="2800" dirty="0"/>
              <a:t>“</a:t>
            </a:r>
            <a:r>
              <a:rPr lang="ru-RU" sz="2800" dirty="0"/>
              <a:t>лучших практик</a:t>
            </a:r>
            <a:r>
              <a:rPr lang="en-US" sz="2800" dirty="0"/>
              <a:t>”</a:t>
            </a:r>
            <a:endParaRPr lang="ru-RU" sz="2800" dirty="0"/>
          </a:p>
          <a:p>
            <a:r>
              <a:rPr lang="ru-RU" sz="2800" dirty="0"/>
              <a:t>Парная разработка</a:t>
            </a:r>
          </a:p>
          <a:p>
            <a:r>
              <a:rPr lang="ru-RU" sz="2800" dirty="0"/>
              <a:t>Разработка через тестирование </a:t>
            </a:r>
            <a:r>
              <a:rPr lang="en-US" sz="2800" dirty="0"/>
              <a:t>(TDD)</a:t>
            </a:r>
            <a:endParaRPr lang="ru-RU" sz="2800" dirty="0"/>
          </a:p>
          <a:p>
            <a:r>
              <a:rPr lang="ru-RU" sz="2800" dirty="0"/>
              <a:t>Гибкая разработка </a:t>
            </a:r>
            <a:r>
              <a:rPr lang="en-US" sz="2800" dirty="0"/>
              <a:t>Agile</a:t>
            </a:r>
            <a:endParaRPr lang="ru-RU" sz="2800" dirty="0"/>
          </a:p>
          <a:p>
            <a:r>
              <a:rPr lang="ru-RU" sz="2800" dirty="0"/>
              <a:t>Совместные обзоры кода</a:t>
            </a:r>
          </a:p>
          <a:p>
            <a:r>
              <a:rPr lang="ru-RU" sz="2800" b="1" dirty="0"/>
              <a:t>Инструментальные средства</a:t>
            </a:r>
            <a:endParaRPr lang="en-US" sz="2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4429D0-1CCA-4B75-B525-12C33EEC82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Методы улучшения качества кода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141CA-290C-46EC-BB29-422D7AEA1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85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39D270E-48DD-4DF2-A6E0-53003CAF64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200" dirty="0"/>
              <a:t>Один из классических</a:t>
            </a:r>
            <a:r>
              <a:rPr lang="ru-RU" altLang="ru-RU" sz="3200" dirty="0"/>
              <a:t> методов контроля качества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2B608-B63D-4D5E-AC23-0641D75C8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4954E7-2FC0-467B-8B5E-4CA4167AA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685" y="1279346"/>
            <a:ext cx="6680629" cy="525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81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B1FA9AE-9AAD-42A7-B605-2E0377A5C0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200" dirty="0"/>
              <a:t>Инструментальные средства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532F2-6F49-4425-9168-E2BCA9DBB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773F95-389E-487D-8A5F-E2727E9626B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2800" dirty="0"/>
              <a:t>Нагрузочные тесты</a:t>
            </a:r>
          </a:p>
          <a:p>
            <a:r>
              <a:rPr lang="en-US" sz="2800" dirty="0"/>
              <a:t>Unit-</a:t>
            </a:r>
            <a:r>
              <a:rPr lang="ru-RU" sz="2800" dirty="0"/>
              <a:t>тесты</a:t>
            </a:r>
            <a:endParaRPr lang="en-US" sz="2800" dirty="0"/>
          </a:p>
          <a:p>
            <a:r>
              <a:rPr lang="ru-RU" sz="2800" dirty="0"/>
              <a:t>Динамические анализаторы</a:t>
            </a:r>
          </a:p>
          <a:p>
            <a:r>
              <a:rPr lang="ru-RU" sz="2800" b="1" dirty="0"/>
              <a:t>Статические анализаторы</a:t>
            </a:r>
          </a:p>
          <a:p>
            <a:r>
              <a:rPr lang="en-US" sz="2800" dirty="0"/>
              <a:t>???</a:t>
            </a:r>
          </a:p>
          <a:p>
            <a:r>
              <a:rPr lang="en-US" sz="2800" dirty="0"/>
              <a:t>PROFIT!!!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0286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AE4D8FC-014F-4E59-93F4-16ABA7E886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Статический анализ кода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54309B-2C56-4EAD-B2AF-6A5DDD2DE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0691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PVS-Studio">
  <a:themeElements>
    <a:clrScheme name="PVS-Studio">
      <a:dk1>
        <a:srgbClr val="000000"/>
      </a:dk1>
      <a:lt1>
        <a:sysClr val="window" lastClr="FFFFFF"/>
      </a:lt1>
      <a:dk2>
        <a:srgbClr val="44546A"/>
      </a:dk2>
      <a:lt2>
        <a:srgbClr val="FFFFFF"/>
      </a:lt2>
      <a:accent1>
        <a:srgbClr val="00B0F0"/>
      </a:accent1>
      <a:accent2>
        <a:srgbClr val="ED7D31"/>
      </a:accent2>
      <a:accent3>
        <a:srgbClr val="D8D8D8"/>
      </a:accent3>
      <a:accent4>
        <a:srgbClr val="FFC000"/>
      </a:accent4>
      <a:accent5>
        <a:srgbClr val="00B0F0"/>
      </a:accent5>
      <a:accent6>
        <a:srgbClr val="92D050"/>
      </a:accent6>
      <a:hlink>
        <a:srgbClr val="00B0F0"/>
      </a:hlink>
      <a:folHlink>
        <a:srgbClr val="954F72"/>
      </a:folHlink>
    </a:clrScheme>
    <a:fontScheme name="PVS-Studio">
      <a:majorFont>
        <a:latin typeface="Manrope"/>
        <a:ea typeface=""/>
        <a:cs typeface=""/>
      </a:majorFont>
      <a:minorFont>
        <a:latin typeface="Manrope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PVS-Studio" id="{895838DC-2FBC-4AF2-B70A-B7814D2CDE02}" vid="{68F22EF6-6690-4450-9DF6-BDEA5D7486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1345</Words>
  <Application>Microsoft Office PowerPoint</Application>
  <PresentationFormat>Widescreen</PresentationFormat>
  <Paragraphs>246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Microsoft YaHei</vt:lpstr>
      <vt:lpstr>Arial</vt:lpstr>
      <vt:lpstr>Calibri</vt:lpstr>
      <vt:lpstr>Consolas</vt:lpstr>
      <vt:lpstr>Courier New</vt:lpstr>
      <vt:lpstr>Manrope Medium</vt:lpstr>
      <vt:lpstr>Open Sans</vt:lpstr>
      <vt:lpstr>Times New Roman</vt:lpstr>
      <vt:lpstr>Wingdings</vt:lpstr>
      <vt:lpstr>Theme PVS-Studio</vt:lpstr>
      <vt:lpstr>Недооцененный статический анализ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методологии статического анализа (SAST) для обеспечения безопасности и надёжности кода</dc:title>
  <dc:creator>Sergey Khrenov</dc:creator>
  <cp:lastModifiedBy>Sergey Khrenov</cp:lastModifiedBy>
  <cp:revision>505</cp:revision>
  <dcterms:created xsi:type="dcterms:W3CDTF">2020-08-24T08:47:51Z</dcterms:created>
  <dcterms:modified xsi:type="dcterms:W3CDTF">2021-04-15T06:02:29Z</dcterms:modified>
</cp:coreProperties>
</file>