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56"/>
  </p:notesMasterIdLst>
  <p:handoutMasterIdLst>
    <p:handoutMasterId r:id="rId57"/>
  </p:handoutMasterIdLst>
  <p:sldIdLst>
    <p:sldId id="256" r:id="rId2"/>
    <p:sldId id="303" r:id="rId3"/>
    <p:sldId id="385" r:id="rId4"/>
    <p:sldId id="259" r:id="rId5"/>
    <p:sldId id="284" r:id="rId6"/>
    <p:sldId id="274" r:id="rId7"/>
    <p:sldId id="275" r:id="rId8"/>
    <p:sldId id="277" r:id="rId9"/>
    <p:sldId id="285" r:id="rId10"/>
    <p:sldId id="346" r:id="rId11"/>
    <p:sldId id="265" r:id="rId12"/>
    <p:sldId id="279" r:id="rId13"/>
    <p:sldId id="282" r:id="rId14"/>
    <p:sldId id="283" r:id="rId15"/>
    <p:sldId id="257" r:id="rId16"/>
    <p:sldId id="288" r:id="rId17"/>
    <p:sldId id="287" r:id="rId18"/>
    <p:sldId id="291" r:id="rId19"/>
    <p:sldId id="338" r:id="rId20"/>
    <p:sldId id="264" r:id="rId21"/>
    <p:sldId id="263" r:id="rId22"/>
    <p:sldId id="386" r:id="rId23"/>
    <p:sldId id="266" r:id="rId24"/>
    <p:sldId id="307" r:id="rId25"/>
    <p:sldId id="380" r:id="rId26"/>
    <p:sldId id="381" r:id="rId27"/>
    <p:sldId id="260" r:id="rId28"/>
    <p:sldId id="345" r:id="rId29"/>
    <p:sldId id="370" r:id="rId30"/>
    <p:sldId id="368" r:id="rId31"/>
    <p:sldId id="382" r:id="rId32"/>
    <p:sldId id="373" r:id="rId33"/>
    <p:sldId id="376" r:id="rId34"/>
    <p:sldId id="369" r:id="rId35"/>
    <p:sldId id="281" r:id="rId36"/>
    <p:sldId id="383" r:id="rId37"/>
    <p:sldId id="347" r:id="rId38"/>
    <p:sldId id="352" r:id="rId39"/>
    <p:sldId id="353" r:id="rId40"/>
    <p:sldId id="354" r:id="rId41"/>
    <p:sldId id="365" r:id="rId42"/>
    <p:sldId id="366" r:id="rId43"/>
    <p:sldId id="379" r:id="rId44"/>
    <p:sldId id="355" r:id="rId45"/>
    <p:sldId id="356" r:id="rId46"/>
    <p:sldId id="357" r:id="rId47"/>
    <p:sldId id="341" r:id="rId48"/>
    <p:sldId id="358" r:id="rId49"/>
    <p:sldId id="378" r:id="rId50"/>
    <p:sldId id="359" r:id="rId51"/>
    <p:sldId id="360" r:id="rId52"/>
    <p:sldId id="361" r:id="rId53"/>
    <p:sldId id="340" r:id="rId54"/>
    <p:sldId id="384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381E87-B17E-4A6F-A2F6-B9872DF5927B}">
          <p14:sldIdLst>
            <p14:sldId id="256"/>
            <p14:sldId id="303"/>
            <p14:sldId id="385"/>
            <p14:sldId id="259"/>
            <p14:sldId id="284"/>
            <p14:sldId id="274"/>
            <p14:sldId id="275"/>
            <p14:sldId id="277"/>
            <p14:sldId id="285"/>
            <p14:sldId id="346"/>
            <p14:sldId id="265"/>
            <p14:sldId id="279"/>
            <p14:sldId id="282"/>
            <p14:sldId id="283"/>
            <p14:sldId id="257"/>
            <p14:sldId id="288"/>
            <p14:sldId id="287"/>
            <p14:sldId id="291"/>
            <p14:sldId id="338"/>
            <p14:sldId id="264"/>
            <p14:sldId id="263"/>
            <p14:sldId id="386"/>
            <p14:sldId id="266"/>
            <p14:sldId id="307"/>
            <p14:sldId id="380"/>
            <p14:sldId id="381"/>
            <p14:sldId id="260"/>
            <p14:sldId id="345"/>
            <p14:sldId id="370"/>
            <p14:sldId id="368"/>
            <p14:sldId id="382"/>
            <p14:sldId id="373"/>
            <p14:sldId id="376"/>
            <p14:sldId id="369"/>
            <p14:sldId id="281"/>
            <p14:sldId id="383"/>
            <p14:sldId id="347"/>
            <p14:sldId id="352"/>
            <p14:sldId id="353"/>
            <p14:sldId id="354"/>
            <p14:sldId id="365"/>
            <p14:sldId id="366"/>
          </p14:sldIdLst>
        </p14:section>
        <p14:section name="Раздел без заголовка" id="{B4903958-B7A6-4380-9DF3-3C7E534CED68}">
          <p14:sldIdLst>
            <p14:sldId id="379"/>
            <p14:sldId id="355"/>
            <p14:sldId id="356"/>
            <p14:sldId id="357"/>
            <p14:sldId id="341"/>
            <p14:sldId id="358"/>
            <p14:sldId id="378"/>
            <p14:sldId id="359"/>
            <p14:sldId id="360"/>
            <p14:sldId id="361"/>
            <p14:sldId id="340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Vasiliev" initials="AV" lastIdx="1" clrIdx="0">
    <p:extLst>
      <p:ext uri="{19B8F6BF-5375-455C-9EA6-DF929625EA0E}">
        <p15:presenceInfo xmlns:p15="http://schemas.microsoft.com/office/powerpoint/2012/main" userId="64991c6535eae4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8D6"/>
    <a:srgbClr val="CDACE6"/>
    <a:srgbClr val="385D8A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4" autoAdjust="0"/>
    <p:restoredTop sz="96362" autoAdjust="0"/>
  </p:normalViewPr>
  <p:slideViewPr>
    <p:cSldViewPr>
      <p:cViewPr varScale="1">
        <p:scale>
          <a:sx n="113" d="100"/>
          <a:sy n="113" d="100"/>
        </p:scale>
        <p:origin x="11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947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lexx\OneDrive\!Work\!SQA%20Days\%2317\&#1041;&#1083;&#1086;&#1082;&#1077;&#1088;&#1099;%20&#1087;&#1086;%20&#1080;&#1090;&#1077;&#1088;&#1072;&#1094;&#1080;&#1103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904513533583984E-2"/>
          <c:y val="4.6055909612736638E-2"/>
          <c:w val="0.90041542655104601"/>
          <c:h val="0.84859426393700366"/>
        </c:manualLayout>
      </c:layout>
      <c:scatterChart>
        <c:scatterStyle val="smoothMarker"/>
        <c:varyColors val="0"/>
        <c:ser>
          <c:idx val="0"/>
          <c:order val="0"/>
          <c:trendline>
            <c:trendlineType val="linear"/>
            <c:dispRSqr val="0"/>
            <c:dispEq val="0"/>
          </c:trendline>
          <c:xVal>
            <c:numRef>
              <c:f>Лист1!$A$5:$H$5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Лист1!$A$7:$H$7</c:f>
              <c:numCache>
                <c:formatCode>General</c:formatCode>
                <c:ptCount val="8"/>
                <c:pt idx="0">
                  <c:v>9.9599999999999991</c:v>
                </c:pt>
                <c:pt idx="1">
                  <c:v>13.66</c:v>
                </c:pt>
                <c:pt idx="2">
                  <c:v>8.73</c:v>
                </c:pt>
                <c:pt idx="3">
                  <c:v>4.05</c:v>
                </c:pt>
                <c:pt idx="4">
                  <c:v>14.41</c:v>
                </c:pt>
                <c:pt idx="5">
                  <c:v>4.53</c:v>
                </c:pt>
                <c:pt idx="6">
                  <c:v>5.17</c:v>
                </c:pt>
                <c:pt idx="7">
                  <c:v>5.96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18373904"/>
        <c:axId val="-1118376624"/>
      </c:scatterChart>
      <c:valAx>
        <c:axId val="-1118373904"/>
        <c:scaling>
          <c:orientation val="minMax"/>
          <c:max val="8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800" dirty="0" smtClean="0"/>
                  <a:t>Итерации тестирования</a:t>
                </a:r>
              </a:p>
            </c:rich>
          </c:tx>
          <c:layout>
            <c:manualLayout>
              <c:xMode val="edge"/>
              <c:yMode val="edge"/>
              <c:x val="0.34065427915416813"/>
              <c:y val="0.802997087625184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-1118376624"/>
        <c:crosses val="autoZero"/>
        <c:crossBetween val="midCat"/>
        <c:majorUnit val="1"/>
      </c:valAx>
      <c:valAx>
        <c:axId val="-1118376624"/>
        <c:scaling>
          <c:orientation val="minMax"/>
          <c:max val="15"/>
          <c:min val="0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sz="1800" dirty="0" smtClean="0"/>
                  <a:t>Число </a:t>
                </a:r>
                <a:r>
                  <a:rPr lang="ru-RU" sz="1800" dirty="0" err="1" smtClean="0"/>
                  <a:t>блокеров</a:t>
                </a:r>
                <a:endParaRPr lang="ru-RU" sz="1800" dirty="0" smtClean="0"/>
              </a:p>
            </c:rich>
          </c:tx>
          <c:layout>
            <c:manualLayout>
              <c:xMode val="edge"/>
              <c:yMode val="edge"/>
              <c:x val="3.6155704921675365E-2"/>
              <c:y val="0.429958427238243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1118373904"/>
        <c:crosses val="autoZero"/>
        <c:crossBetween val="midCat"/>
        <c:majorUnit val="2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E85BA-EBF6-4E2B-BE10-FCC5D0ECB8A3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828E43C-ECFD-43D4-BE7B-178B44DE3DB1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tx1"/>
              </a:solidFill>
            </a:rPr>
            <a:t>Примеры (число камер)</a:t>
          </a:r>
          <a:endParaRPr lang="ru-RU" sz="2400" dirty="0">
            <a:solidFill>
              <a:schemeClr val="tx1"/>
            </a:solidFill>
          </a:endParaRPr>
        </a:p>
      </dgm:t>
    </dgm:pt>
    <dgm:pt modelId="{80EBF0A3-FD46-4B64-B889-52A63837A720}" type="parTrans" cxnId="{CB48A327-6DC4-4307-A2BF-966E19EF8C10}">
      <dgm:prSet/>
      <dgm:spPr/>
      <dgm:t>
        <a:bodyPr/>
        <a:lstStyle/>
        <a:p>
          <a:endParaRPr lang="ru-RU"/>
        </a:p>
      </dgm:t>
    </dgm:pt>
    <dgm:pt modelId="{5DA495CB-C461-4CDB-A614-05173F63B82D}" type="sibTrans" cxnId="{CB48A327-6DC4-4307-A2BF-966E19EF8C10}">
      <dgm:prSet/>
      <dgm:spPr/>
      <dgm:t>
        <a:bodyPr/>
        <a:lstStyle/>
        <a:p>
          <a:endParaRPr lang="ru-RU"/>
        </a:p>
      </dgm:t>
    </dgm:pt>
    <dgm:pt modelId="{DFD8836C-DA50-418B-8D39-55768380B88B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Bank </a:t>
          </a:r>
          <a:r>
            <a:rPr lang="en-US" sz="2400" dirty="0" err="1" smtClean="0">
              <a:solidFill>
                <a:schemeClr val="tx1"/>
              </a:solidFill>
            </a:rPr>
            <a:t>Melia</a:t>
          </a:r>
          <a:r>
            <a:rPr lang="en-US" sz="2400" dirty="0" smtClean="0">
              <a:solidFill>
                <a:schemeClr val="tx1"/>
              </a:solidFill>
            </a:rPr>
            <a:t> Iran</a:t>
          </a:r>
          <a:r>
            <a:rPr lang="ru-RU" sz="2400" dirty="0" smtClean="0">
              <a:solidFill>
                <a:schemeClr val="tx1"/>
              </a:solidFill>
            </a:rPr>
            <a:t>			(Иран)			  </a:t>
          </a:r>
          <a:r>
            <a:rPr lang="en-US" sz="2400" dirty="0" smtClean="0">
              <a:solidFill>
                <a:schemeClr val="tx1"/>
              </a:solidFill>
            </a:rPr>
            <a:t>722</a:t>
          </a:r>
          <a:endParaRPr lang="ru-RU" sz="2400" dirty="0">
            <a:solidFill>
              <a:schemeClr val="tx1"/>
            </a:solidFill>
          </a:endParaRPr>
        </a:p>
      </dgm:t>
    </dgm:pt>
    <dgm:pt modelId="{2B22CA51-A6C7-473A-A736-435712E9CDBA}" type="parTrans" cxnId="{D298F00A-7875-4287-A742-9D52D8584621}">
      <dgm:prSet/>
      <dgm:spPr/>
      <dgm:t>
        <a:bodyPr/>
        <a:lstStyle/>
        <a:p>
          <a:endParaRPr lang="ru-RU"/>
        </a:p>
      </dgm:t>
    </dgm:pt>
    <dgm:pt modelId="{A9481308-F553-4407-AF8A-E235B6618AF3}" type="sibTrans" cxnId="{D298F00A-7875-4287-A742-9D52D8584621}">
      <dgm:prSet/>
      <dgm:spPr/>
      <dgm:t>
        <a:bodyPr/>
        <a:lstStyle/>
        <a:p>
          <a:endParaRPr lang="ru-RU"/>
        </a:p>
      </dgm:t>
    </dgm:pt>
    <dgm:pt modelId="{83C7F8AA-F24C-467F-A4D4-C94419E3086C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YPF</a:t>
          </a:r>
          <a:r>
            <a:rPr lang="ru-RU" sz="2400" dirty="0" smtClean="0">
              <a:solidFill>
                <a:schemeClr val="tx1"/>
              </a:solidFill>
            </a:rPr>
            <a:t>				(Аргентина)	 	  </a:t>
          </a:r>
          <a:r>
            <a:rPr lang="en-US" sz="2400" dirty="0" smtClean="0">
              <a:solidFill>
                <a:schemeClr val="tx1"/>
              </a:solidFill>
            </a:rPr>
            <a:t>8</a:t>
          </a:r>
          <a:r>
            <a:rPr lang="ru-RU" sz="2400" dirty="0" smtClean="0">
              <a:solidFill>
                <a:schemeClr val="tx1"/>
              </a:solidFill>
            </a:rPr>
            <a:t>00</a:t>
          </a:r>
          <a:endParaRPr lang="ru-RU" sz="2400" dirty="0">
            <a:solidFill>
              <a:schemeClr val="tx1"/>
            </a:solidFill>
          </a:endParaRPr>
        </a:p>
      </dgm:t>
    </dgm:pt>
    <dgm:pt modelId="{72A9DC5C-842D-4633-8198-24E83D860E9F}" type="parTrans" cxnId="{5C616CE8-019B-4555-9BF4-23EFD83AA02F}">
      <dgm:prSet/>
      <dgm:spPr/>
      <dgm:t>
        <a:bodyPr/>
        <a:lstStyle/>
        <a:p>
          <a:endParaRPr lang="ru-RU"/>
        </a:p>
      </dgm:t>
    </dgm:pt>
    <dgm:pt modelId="{98183E6F-94CD-4C44-B499-2E17506F77FB}" type="sibTrans" cxnId="{5C616CE8-019B-4555-9BF4-23EFD83AA02F}">
      <dgm:prSet/>
      <dgm:spPr/>
      <dgm:t>
        <a:bodyPr/>
        <a:lstStyle/>
        <a:p>
          <a:endParaRPr lang="ru-RU"/>
        </a:p>
      </dgm:t>
    </dgm:pt>
    <dgm:pt modelId="{6BB6A535-1479-4801-8135-90D0A807359C}">
      <dgm:prSet custT="1"/>
      <dgm:spPr/>
      <dgm:t>
        <a:bodyPr/>
        <a:lstStyle/>
        <a:p>
          <a:pPr rtl="0"/>
          <a:r>
            <a:rPr lang="en-US" sz="2400" dirty="0" smtClean="0">
              <a:solidFill>
                <a:schemeClr val="tx1"/>
              </a:solidFill>
            </a:rPr>
            <a:t>Emperors Palace Casino</a:t>
          </a:r>
          <a:r>
            <a:rPr lang="ru-RU" sz="2400" dirty="0" smtClean="0">
              <a:solidFill>
                <a:schemeClr val="tx1"/>
              </a:solidFill>
            </a:rPr>
            <a:t>	(ЮАР)			  </a:t>
          </a:r>
          <a:r>
            <a:rPr lang="en-US" sz="2400" dirty="0" smtClean="0">
              <a:solidFill>
                <a:schemeClr val="tx1"/>
              </a:solidFill>
            </a:rPr>
            <a:t>500</a:t>
          </a:r>
          <a:endParaRPr lang="ru-RU" sz="2400" dirty="0">
            <a:solidFill>
              <a:schemeClr val="tx1"/>
            </a:solidFill>
          </a:endParaRPr>
        </a:p>
      </dgm:t>
    </dgm:pt>
    <dgm:pt modelId="{A40A8DE0-9384-4D14-AFE0-E8C8CE1DD039}" type="parTrans" cxnId="{6681ECA9-A006-4C3A-9B9F-1C3FCECDCF33}">
      <dgm:prSet/>
      <dgm:spPr/>
      <dgm:t>
        <a:bodyPr/>
        <a:lstStyle/>
        <a:p>
          <a:endParaRPr lang="ru-RU"/>
        </a:p>
      </dgm:t>
    </dgm:pt>
    <dgm:pt modelId="{4069786B-0A6E-4345-A13B-EAB1127E466C}" type="sibTrans" cxnId="{6681ECA9-A006-4C3A-9B9F-1C3FCECDCF33}">
      <dgm:prSet/>
      <dgm:spPr/>
      <dgm:t>
        <a:bodyPr/>
        <a:lstStyle/>
        <a:p>
          <a:endParaRPr lang="ru-RU"/>
        </a:p>
      </dgm:t>
    </dgm:pt>
    <dgm:pt modelId="{AB264E5C-CFE4-482B-B270-16F575330309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chemeClr val="tx1"/>
              </a:solidFill>
            </a:rPr>
            <a:t>Mudo</a:t>
          </a:r>
          <a:r>
            <a:rPr lang="en-US" sz="2400" dirty="0" smtClean="0">
              <a:solidFill>
                <a:schemeClr val="tx1"/>
              </a:solidFill>
            </a:rPr>
            <a:t> Chain</a:t>
          </a:r>
          <a:r>
            <a:rPr lang="ru-RU" sz="2400" dirty="0" smtClean="0">
              <a:solidFill>
                <a:schemeClr val="tx1"/>
              </a:solidFill>
            </a:rPr>
            <a:t>			(Турция)		</a:t>
          </a:r>
          <a:r>
            <a:rPr lang="en-US" sz="2400" dirty="0" smtClean="0">
              <a:solidFill>
                <a:schemeClr val="tx1"/>
              </a:solidFill>
            </a:rPr>
            <a:t>1920</a:t>
          </a:r>
          <a:endParaRPr lang="ru-RU" sz="2400" dirty="0">
            <a:solidFill>
              <a:schemeClr val="tx1"/>
            </a:solidFill>
          </a:endParaRPr>
        </a:p>
      </dgm:t>
    </dgm:pt>
    <dgm:pt modelId="{7C8E4511-A0C1-47EC-B4A7-D38F3E8615CE}" type="parTrans" cxnId="{516B24C1-8620-4868-A965-CE2D461ECA4E}">
      <dgm:prSet/>
      <dgm:spPr/>
      <dgm:t>
        <a:bodyPr/>
        <a:lstStyle/>
        <a:p>
          <a:endParaRPr lang="ru-RU"/>
        </a:p>
      </dgm:t>
    </dgm:pt>
    <dgm:pt modelId="{54DC23EB-BFAB-4A56-866C-A781D7EACAD9}" type="sibTrans" cxnId="{516B24C1-8620-4868-A965-CE2D461ECA4E}">
      <dgm:prSet/>
      <dgm:spPr/>
      <dgm:t>
        <a:bodyPr/>
        <a:lstStyle/>
        <a:p>
          <a:endParaRPr lang="ru-RU"/>
        </a:p>
      </dgm:t>
    </dgm:pt>
    <dgm:pt modelId="{53D5AB85-C72C-4A4D-923C-34B6E30E8779}" type="pres">
      <dgm:prSet presAssocID="{2A0E85BA-EBF6-4E2B-BE10-FCC5D0ECB8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153252-610B-4C92-B0AB-3B460A534108}" type="pres">
      <dgm:prSet presAssocID="{4828E43C-ECFD-43D4-BE7B-178B44DE3DB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072FA-CA95-4A81-B93C-F3C43DB900C4}" type="pres">
      <dgm:prSet presAssocID="{5DA495CB-C461-4CDB-A614-05173F63B82D}" presName="spacer" presStyleCnt="0"/>
      <dgm:spPr/>
    </dgm:pt>
    <dgm:pt modelId="{F25FE68C-5946-4CC2-B71F-203BAC229D8A}" type="pres">
      <dgm:prSet presAssocID="{DFD8836C-DA50-418B-8D39-55768380B88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F0504-4BFA-48E4-B3D2-153E9793B7ED}" type="pres">
      <dgm:prSet presAssocID="{A9481308-F553-4407-AF8A-E235B6618AF3}" presName="spacer" presStyleCnt="0"/>
      <dgm:spPr/>
    </dgm:pt>
    <dgm:pt modelId="{56E4D3D6-BBBF-4C3C-949A-DFA905AB6EBF}" type="pres">
      <dgm:prSet presAssocID="{83C7F8AA-F24C-467F-A4D4-C94419E3086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0999D-57D7-4C84-8B27-EB30379ED6F0}" type="pres">
      <dgm:prSet presAssocID="{98183E6F-94CD-4C44-B499-2E17506F77FB}" presName="spacer" presStyleCnt="0"/>
      <dgm:spPr/>
    </dgm:pt>
    <dgm:pt modelId="{7A842102-317C-46A9-9CCF-10E195D79D10}" type="pres">
      <dgm:prSet presAssocID="{6BB6A535-1479-4801-8135-90D0A807359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C163B-03AC-4E6E-B978-77B25700316E}" type="pres">
      <dgm:prSet presAssocID="{4069786B-0A6E-4345-A13B-EAB1127E466C}" presName="spacer" presStyleCnt="0"/>
      <dgm:spPr/>
    </dgm:pt>
    <dgm:pt modelId="{972DDFD6-C521-432F-8163-EA229639E6DD}" type="pres">
      <dgm:prSet presAssocID="{AB264E5C-CFE4-482B-B270-16F57533030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98F00A-7875-4287-A742-9D52D8584621}" srcId="{2A0E85BA-EBF6-4E2B-BE10-FCC5D0ECB8A3}" destId="{DFD8836C-DA50-418B-8D39-55768380B88B}" srcOrd="1" destOrd="0" parTransId="{2B22CA51-A6C7-473A-A736-435712E9CDBA}" sibTransId="{A9481308-F553-4407-AF8A-E235B6618AF3}"/>
    <dgm:cxn modelId="{CB48A327-6DC4-4307-A2BF-966E19EF8C10}" srcId="{2A0E85BA-EBF6-4E2B-BE10-FCC5D0ECB8A3}" destId="{4828E43C-ECFD-43D4-BE7B-178B44DE3DB1}" srcOrd="0" destOrd="0" parTransId="{80EBF0A3-FD46-4B64-B889-52A63837A720}" sibTransId="{5DA495CB-C461-4CDB-A614-05173F63B82D}"/>
    <dgm:cxn modelId="{5C616CE8-019B-4555-9BF4-23EFD83AA02F}" srcId="{2A0E85BA-EBF6-4E2B-BE10-FCC5D0ECB8A3}" destId="{83C7F8AA-F24C-467F-A4D4-C94419E3086C}" srcOrd="2" destOrd="0" parTransId="{72A9DC5C-842D-4633-8198-24E83D860E9F}" sibTransId="{98183E6F-94CD-4C44-B499-2E17506F77FB}"/>
    <dgm:cxn modelId="{A94285FA-C078-4548-9D72-74FBF1CF055E}" type="presOf" srcId="{6BB6A535-1479-4801-8135-90D0A807359C}" destId="{7A842102-317C-46A9-9CCF-10E195D79D10}" srcOrd="0" destOrd="0" presId="urn:microsoft.com/office/officeart/2005/8/layout/vList2"/>
    <dgm:cxn modelId="{4AA54F41-0137-480B-B65A-2D2B92F58C25}" type="presOf" srcId="{AB264E5C-CFE4-482B-B270-16F575330309}" destId="{972DDFD6-C521-432F-8163-EA229639E6DD}" srcOrd="0" destOrd="0" presId="urn:microsoft.com/office/officeart/2005/8/layout/vList2"/>
    <dgm:cxn modelId="{5C169772-D349-4669-84D1-D50DA65F95F6}" type="presOf" srcId="{DFD8836C-DA50-418B-8D39-55768380B88B}" destId="{F25FE68C-5946-4CC2-B71F-203BAC229D8A}" srcOrd="0" destOrd="0" presId="urn:microsoft.com/office/officeart/2005/8/layout/vList2"/>
    <dgm:cxn modelId="{C448E4AA-9C8C-48FE-AA5E-B5B7DEDB8EC2}" type="presOf" srcId="{83C7F8AA-F24C-467F-A4D4-C94419E3086C}" destId="{56E4D3D6-BBBF-4C3C-949A-DFA905AB6EBF}" srcOrd="0" destOrd="0" presId="urn:microsoft.com/office/officeart/2005/8/layout/vList2"/>
    <dgm:cxn modelId="{95214EFE-1FFB-4264-B347-71BBC82147DE}" type="presOf" srcId="{4828E43C-ECFD-43D4-BE7B-178B44DE3DB1}" destId="{A0153252-610B-4C92-B0AB-3B460A534108}" srcOrd="0" destOrd="0" presId="urn:microsoft.com/office/officeart/2005/8/layout/vList2"/>
    <dgm:cxn modelId="{516B24C1-8620-4868-A965-CE2D461ECA4E}" srcId="{2A0E85BA-EBF6-4E2B-BE10-FCC5D0ECB8A3}" destId="{AB264E5C-CFE4-482B-B270-16F575330309}" srcOrd="4" destOrd="0" parTransId="{7C8E4511-A0C1-47EC-B4A7-D38F3E8615CE}" sibTransId="{54DC23EB-BFAB-4A56-866C-A781D7EACAD9}"/>
    <dgm:cxn modelId="{6F6155BA-8C1D-4342-AFE6-5AF0F08B9372}" type="presOf" srcId="{2A0E85BA-EBF6-4E2B-BE10-FCC5D0ECB8A3}" destId="{53D5AB85-C72C-4A4D-923C-34B6E30E8779}" srcOrd="0" destOrd="0" presId="urn:microsoft.com/office/officeart/2005/8/layout/vList2"/>
    <dgm:cxn modelId="{6681ECA9-A006-4C3A-9B9F-1C3FCECDCF33}" srcId="{2A0E85BA-EBF6-4E2B-BE10-FCC5D0ECB8A3}" destId="{6BB6A535-1479-4801-8135-90D0A807359C}" srcOrd="3" destOrd="0" parTransId="{A40A8DE0-9384-4D14-AFE0-E8C8CE1DD039}" sibTransId="{4069786B-0A6E-4345-A13B-EAB1127E466C}"/>
    <dgm:cxn modelId="{78101BBA-345A-4823-B0E5-E494E464B1FB}" type="presParOf" srcId="{53D5AB85-C72C-4A4D-923C-34B6E30E8779}" destId="{A0153252-610B-4C92-B0AB-3B460A534108}" srcOrd="0" destOrd="0" presId="urn:microsoft.com/office/officeart/2005/8/layout/vList2"/>
    <dgm:cxn modelId="{6A9965DC-2241-47EE-841B-B4E16852250D}" type="presParOf" srcId="{53D5AB85-C72C-4A4D-923C-34B6E30E8779}" destId="{94C072FA-CA95-4A81-B93C-F3C43DB900C4}" srcOrd="1" destOrd="0" presId="urn:microsoft.com/office/officeart/2005/8/layout/vList2"/>
    <dgm:cxn modelId="{3A4FAC9E-DFEA-4D7E-BCE4-80856ABE32F6}" type="presParOf" srcId="{53D5AB85-C72C-4A4D-923C-34B6E30E8779}" destId="{F25FE68C-5946-4CC2-B71F-203BAC229D8A}" srcOrd="2" destOrd="0" presId="urn:microsoft.com/office/officeart/2005/8/layout/vList2"/>
    <dgm:cxn modelId="{649DFE41-6694-404B-AF30-0357785F82DE}" type="presParOf" srcId="{53D5AB85-C72C-4A4D-923C-34B6E30E8779}" destId="{D5CF0504-4BFA-48E4-B3D2-153E9793B7ED}" srcOrd="3" destOrd="0" presId="urn:microsoft.com/office/officeart/2005/8/layout/vList2"/>
    <dgm:cxn modelId="{C17775F4-AB51-4226-A037-819FC4F886F8}" type="presParOf" srcId="{53D5AB85-C72C-4A4D-923C-34B6E30E8779}" destId="{56E4D3D6-BBBF-4C3C-949A-DFA905AB6EBF}" srcOrd="4" destOrd="0" presId="urn:microsoft.com/office/officeart/2005/8/layout/vList2"/>
    <dgm:cxn modelId="{88FAA9D5-EFD1-4FC6-BE38-0073A4FA67C5}" type="presParOf" srcId="{53D5AB85-C72C-4A4D-923C-34B6E30E8779}" destId="{EB10999D-57D7-4C84-8B27-EB30379ED6F0}" srcOrd="5" destOrd="0" presId="urn:microsoft.com/office/officeart/2005/8/layout/vList2"/>
    <dgm:cxn modelId="{59BE263C-3FEA-40F9-80CC-937F8DB7732A}" type="presParOf" srcId="{53D5AB85-C72C-4A4D-923C-34B6E30E8779}" destId="{7A842102-317C-46A9-9CCF-10E195D79D10}" srcOrd="6" destOrd="0" presId="urn:microsoft.com/office/officeart/2005/8/layout/vList2"/>
    <dgm:cxn modelId="{46970FBD-D86C-4ACC-A18C-9385CEFAB8CC}" type="presParOf" srcId="{53D5AB85-C72C-4A4D-923C-34B6E30E8779}" destId="{869C163B-03AC-4E6E-B978-77B25700316E}" srcOrd="7" destOrd="0" presId="urn:microsoft.com/office/officeart/2005/8/layout/vList2"/>
    <dgm:cxn modelId="{4FF48AE5-82E4-455A-94C4-BB7491233712}" type="presParOf" srcId="{53D5AB85-C72C-4A4D-923C-34B6E30E8779}" destId="{972DDFD6-C521-432F-8163-EA229639E6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239AE-9F7D-444D-B970-1C8E6057FD02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2376-E55B-49AE-A8CA-A4F159E98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83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EDA67-8F7C-4692-B76C-9FC2B2CA179C}" type="datetimeFigureOut">
              <a:rPr lang="ru-RU" smtClean="0"/>
              <a:t>27.05.2015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C2A8-7F70-4B31-8785-A358A3C00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9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94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77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091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96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25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37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29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60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56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49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10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71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07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233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68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25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341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45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38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17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8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59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198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24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997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9688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412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363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309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31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48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6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466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407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58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867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497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280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401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14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7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1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DC2A8-7F70-4B31-8785-A358A3C00BB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1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38600" cy="44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3050"/>
            <a:ext cx="4038600" cy="448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43049"/>
            <a:ext cx="4040188" cy="531825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43049"/>
            <a:ext cx="4041775" cy="531825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3008313" cy="4349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782F0-713B-4650-B079-C1AB5CF2B443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1448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782F0-713B-4650-B079-C1AB5CF2B443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C2DC-48FB-453C-9C26-2E537D799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5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358246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Тестирование в </a:t>
            </a:r>
            <a:r>
              <a:rPr lang="en-US" dirty="0" smtClean="0"/>
              <a:t>CCTV:</a:t>
            </a:r>
            <a:br>
              <a:rPr lang="en-US" dirty="0" smtClean="0"/>
            </a:br>
            <a:r>
              <a:rPr lang="ru-RU" dirty="0" smtClean="0"/>
              <a:t>частные случаи и глобальные проблемы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38164"/>
          </a:xfrm>
        </p:spPr>
        <p:txBody>
          <a:bodyPr/>
          <a:lstStyle/>
          <a:p>
            <a:r>
              <a:rPr lang="ru-RU" dirty="0" smtClean="0"/>
              <a:t>Александр Васильев, </a:t>
            </a:r>
            <a:r>
              <a:rPr lang="en-US" dirty="0" smtClean="0"/>
              <a:t>ITV | </a:t>
            </a:r>
            <a:r>
              <a:rPr lang="en-US" dirty="0" err="1" smtClean="0"/>
              <a:t>AxxonSoft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Инструментарий ручного тестирования</a:t>
            </a:r>
            <a:endParaRPr lang="ru-R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1" y="2124115"/>
            <a:ext cx="1359979" cy="7407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28" y="1824247"/>
            <a:ext cx="3924398" cy="1177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3" y="3345910"/>
            <a:ext cx="2747586" cy="1819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29" y="2105139"/>
            <a:ext cx="2759729" cy="871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02" y="3399206"/>
            <a:ext cx="3074333" cy="1054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57" y="4644622"/>
            <a:ext cx="1071917" cy="1504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499" y="3663852"/>
            <a:ext cx="2768817" cy="1961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8" y="5264487"/>
            <a:ext cx="3352974" cy="8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ПО и разработки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36762"/>
            <a:ext cx="8229600" cy="4680520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Особенности ПО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Пререквизиты и сложная архитектура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Распределённая система и сети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err="1" smtClean="0"/>
              <a:t>Спец.оборудование</a:t>
            </a:r>
            <a:r>
              <a:rPr lang="ru-RU" dirty="0" smtClean="0"/>
              <a:t> и ресурсоёмкость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Особенности разработки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Разработкой </a:t>
            </a:r>
            <a:r>
              <a:rPr lang="ru-RU" dirty="0" smtClean="0"/>
              <a:t>руководит </a:t>
            </a:r>
            <a:r>
              <a:rPr lang="ru-RU" dirty="0"/>
              <a:t>гендир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Мы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почти </a:t>
            </a:r>
            <a:r>
              <a:rPr lang="ru-RU" dirty="0" smtClean="0"/>
              <a:t>не проектная компания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Пререквизиты и сложная архитектура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16833"/>
            <a:ext cx="8784976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Сторонний софт, «пререквизиты»: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Сторонние решения внутри </a:t>
            </a:r>
            <a:r>
              <a:rPr lang="en-US" dirty="0" err="1" smtClean="0"/>
              <a:t>Axxon</a:t>
            </a:r>
            <a:r>
              <a:rPr lang="en-US" dirty="0" smtClean="0"/>
              <a:t> Next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67" y="1726752"/>
            <a:ext cx="3200596" cy="2234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60" y="2013892"/>
            <a:ext cx="4565272" cy="1660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47" y="3854010"/>
            <a:ext cx="4038095" cy="3301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81" y="1881353"/>
            <a:ext cx="4194131" cy="1925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22" y="4635211"/>
            <a:ext cx="2543547" cy="1832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41" y="4437112"/>
            <a:ext cx="4310608" cy="18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61719 0.0328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16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27448 0.0224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1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0573 0.0472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5507 -0.0259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35" y="-12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26719 -0.01899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-94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2.5E-6 -4.81481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/>
              <a:t>Пререквизиты и сложная архитектура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8856984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Наш софт (с отдельным инсталлятором):</a:t>
            </a:r>
          </a:p>
          <a:p>
            <a:r>
              <a:rPr lang="ru-RU" sz="2400" b="1" dirty="0" smtClean="0"/>
              <a:t>Driver Pack </a:t>
            </a:r>
            <a:r>
              <a:rPr lang="ru-RU" sz="2400" dirty="0" smtClean="0"/>
              <a:t>– интеграция устройств</a:t>
            </a:r>
          </a:p>
          <a:p>
            <a:r>
              <a:rPr lang="ru-RU" sz="2400" b="1" dirty="0" smtClean="0"/>
              <a:t>Detector Pack </a:t>
            </a:r>
            <a:r>
              <a:rPr lang="ru-RU" sz="2400" dirty="0" smtClean="0"/>
              <a:t>– видео- и аудиоаналитика</a:t>
            </a:r>
          </a:p>
          <a:p>
            <a:pPr lvl="1"/>
            <a:endParaRPr lang="ru-RU" dirty="0" smtClean="0"/>
          </a:p>
          <a:p>
            <a:pPr marL="0" indent="0">
              <a:buNone/>
            </a:pPr>
            <a:r>
              <a:rPr lang="ru-RU" dirty="0"/>
              <a:t>Наши технологии:</a:t>
            </a:r>
          </a:p>
          <a:p>
            <a:r>
              <a:rPr lang="en-US" sz="2400" b="1" dirty="0" smtClean="0"/>
              <a:t>NGP</a:t>
            </a:r>
            <a:r>
              <a:rPr lang="ru-RU" sz="2400" dirty="0" smtClean="0"/>
              <a:t> – ядро сервера (</a:t>
            </a:r>
            <a:r>
              <a:rPr lang="en-US" sz="2400" dirty="0"/>
              <a:t>Next Generation </a:t>
            </a:r>
            <a:r>
              <a:rPr lang="en-US" sz="2400" dirty="0" smtClean="0"/>
              <a:t>Platform</a:t>
            </a:r>
            <a:r>
              <a:rPr lang="ru-RU" sz="2400" dirty="0" smtClean="0"/>
              <a:t>)</a:t>
            </a:r>
            <a:endParaRPr lang="en-US" sz="2400" dirty="0"/>
          </a:p>
          <a:p>
            <a:r>
              <a:rPr lang="en-US" sz="2400" b="1" dirty="0"/>
              <a:t>Business </a:t>
            </a:r>
            <a:r>
              <a:rPr lang="en-US" sz="2400" b="1" dirty="0" smtClean="0"/>
              <a:t>Layer </a:t>
            </a:r>
            <a:r>
              <a:rPr lang="en-US" sz="2400" dirty="0" smtClean="0"/>
              <a:t>–</a:t>
            </a:r>
            <a:r>
              <a:rPr lang="ru-RU" sz="2400" dirty="0" smtClean="0"/>
              <a:t> прокладка между сервером и клиентом. Главная головная боль.</a:t>
            </a:r>
            <a:endParaRPr lang="ru-RU" sz="2400" dirty="0"/>
          </a:p>
          <a:p>
            <a:pPr marL="457200" lvl="1" indent="0">
              <a:buNone/>
            </a:pP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300192" y="3157773"/>
            <a:ext cx="2736304" cy="906444"/>
            <a:chOff x="6685064" y="2031629"/>
            <a:chExt cx="2736304" cy="906444"/>
          </a:xfrm>
        </p:grpSpPr>
        <p:sp>
          <p:nvSpPr>
            <p:cNvPr id="4" name="TextBox 3"/>
            <p:cNvSpPr txBox="1"/>
            <p:nvPr/>
          </p:nvSpPr>
          <p:spPr>
            <a:xfrm>
              <a:off x="6685064" y="2064029"/>
              <a:ext cx="26642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/>
                <a:t>~</a:t>
              </a:r>
              <a:r>
                <a:rPr lang="ru-RU" sz="2200" dirty="0" smtClean="0"/>
                <a:t>180 вендоров</a:t>
              </a:r>
            </a:p>
            <a:p>
              <a:pPr algn="ctr"/>
              <a:r>
                <a:rPr lang="ru-RU" sz="2200" dirty="0"/>
                <a:t>~</a:t>
              </a:r>
              <a:r>
                <a:rPr lang="en-US" sz="2200" dirty="0"/>
                <a:t> 1500 </a:t>
              </a:r>
              <a:r>
                <a:rPr lang="ru-RU" sz="2200" dirty="0" smtClean="0"/>
                <a:t>устройств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685064" y="2031629"/>
              <a:ext cx="2736304" cy="906444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" name="Arc 8"/>
          <p:cNvSpPr/>
          <p:nvPr/>
        </p:nvSpPr>
        <p:spPr>
          <a:xfrm>
            <a:off x="1208211" y="2636912"/>
            <a:ext cx="6244109" cy="1080120"/>
          </a:xfrm>
          <a:prstGeom prst="arc">
            <a:avLst>
              <a:gd name="adj1" fmla="val 15929648"/>
              <a:gd name="adj2" fmla="val 21598562"/>
            </a:avLst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6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563888" y="2852936"/>
            <a:ext cx="5169056" cy="291997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dirty="0"/>
              <a:t>Пререквизиты и сложная архитектура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7543" y="1783862"/>
            <a:ext cx="8280920" cy="5963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Сложная архитектура приложения: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792" y="3685478"/>
            <a:ext cx="686406" cy="430887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GUI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5355" y="3429394"/>
            <a:ext cx="795411" cy="430887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/>
              <a:t>NGP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8008" y="2852936"/>
            <a:ext cx="2967850" cy="291997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11993" y="4594751"/>
            <a:ext cx="144142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/>
              <a:t>Business</a:t>
            </a:r>
          </a:p>
          <a:p>
            <a:r>
              <a:rPr lang="en-US" b="1" dirty="0"/>
              <a:t>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3207" y="3477572"/>
            <a:ext cx="99899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 smtClean="0"/>
              <a:t>Driver</a:t>
            </a:r>
            <a:endParaRPr lang="en-US" b="1" dirty="0"/>
          </a:p>
          <a:p>
            <a:r>
              <a:rPr lang="en-US" b="1" dirty="0" smtClean="0"/>
              <a:t>Pack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2898" y="2884193"/>
            <a:ext cx="2078069" cy="52322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ru-RU" sz="2800" b="1" dirty="0" smtClean="0"/>
              <a:t>Клиент</a:t>
            </a:r>
            <a:r>
              <a:rPr lang="en-US" sz="2800" b="1" dirty="0" smtClean="0"/>
              <a:t>, C#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58795" y="2888531"/>
            <a:ext cx="2379242" cy="52322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ru-RU" sz="2800" b="1" dirty="0" smtClean="0"/>
              <a:t>Сервер</a:t>
            </a:r>
            <a:r>
              <a:rPr lang="en-US" sz="2800" b="1" dirty="0" smtClean="0"/>
              <a:t>, C++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001805" y="4034620"/>
            <a:ext cx="1346844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/>
              <a:t>Mercurial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6514" y="4677135"/>
            <a:ext cx="1252266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/>
              <a:t>OpenGL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2260" y="4149276"/>
            <a:ext cx="827471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.</a:t>
            </a:r>
            <a:r>
              <a:rPr lang="en-US" sz="2200" dirty="0"/>
              <a:t>NET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92192" y="4034620"/>
            <a:ext cx="743986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/>
              <a:t>TAO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26703" y="4556670"/>
            <a:ext cx="1721946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 err="1"/>
              <a:t>PostgreSQL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428961" y="4080786"/>
            <a:ext cx="13308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 smtClean="0"/>
              <a:t>Detector</a:t>
            </a:r>
          </a:p>
          <a:p>
            <a:r>
              <a:rPr lang="en-US" b="1" dirty="0" smtClean="0"/>
              <a:t>Pack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564185" y="5078720"/>
            <a:ext cx="1784464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 smtClean="0"/>
              <a:t>VC++ </a:t>
            </a:r>
            <a:r>
              <a:rPr lang="en-US" dirty="0" err="1" smtClean="0"/>
              <a:t>Redist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042401" y="3411751"/>
            <a:ext cx="2401320" cy="2182009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Rectangle 66"/>
          <p:cNvSpPr/>
          <p:nvPr/>
        </p:nvSpPr>
        <p:spPr>
          <a:xfrm>
            <a:off x="723634" y="3685478"/>
            <a:ext cx="1578027" cy="1560058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26"/>
          <p:cNvSpPr/>
          <p:nvPr/>
        </p:nvSpPr>
        <p:spPr>
          <a:xfrm>
            <a:off x="152814" y="2636912"/>
            <a:ext cx="8811673" cy="3384376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7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7" grpId="0" animBg="1"/>
      <p:bldP spid="16" grpId="0" animBg="1"/>
      <p:bldP spid="8" grpId="0" animBg="1"/>
      <p:bldP spid="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42" grpId="0" animBg="1"/>
      <p:bldP spid="63" grpId="0" animBg="1"/>
      <p:bldP spid="65" grpId="0" animBg="1"/>
      <p:bldP spid="66" grpId="0" animBg="1"/>
      <p:bldP spid="67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Распределённая </a:t>
            </a:r>
            <a:r>
              <a:rPr lang="ru-RU" dirty="0" smtClean="0"/>
              <a:t>система и работа в сети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539552" y="2032738"/>
            <a:ext cx="8280920" cy="5963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Самый простой случай: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9869" y="4316393"/>
            <a:ext cx="1253613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Сервер</a:t>
            </a:r>
            <a:endParaRPr lang="ru-RU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839869" y="3129883"/>
            <a:ext cx="1944899" cy="1459855"/>
            <a:chOff x="3112145" y="2701455"/>
            <a:chExt cx="1944899" cy="145985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145" y="2701455"/>
              <a:ext cx="1459855" cy="145985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945043" y="4335487"/>
            <a:ext cx="364202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4436" y="4316392"/>
            <a:ext cx="1197764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Клиент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69" y="3129882"/>
            <a:ext cx="1459855" cy="145985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3650476" y="3862317"/>
            <a:ext cx="22845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одержимое 2"/>
          <p:cNvSpPr txBox="1">
            <a:spLocks/>
          </p:cNvSpPr>
          <p:nvPr/>
        </p:nvSpPr>
        <p:spPr>
          <a:xfrm>
            <a:off x="652296" y="2026722"/>
            <a:ext cx="8280920" cy="596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Более распространённая ситуация: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13281 -0.0002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-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18715 -0.0006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-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296E-6 L -0.11997 0.0004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0.11198 0.0002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/>
      <p:bldP spid="6" grpId="1"/>
      <p:bldP spid="18" grpId="0"/>
      <p:bldP spid="18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Распределённая система и работа в сети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59576" y="3124041"/>
            <a:ext cx="1945157" cy="1459855"/>
            <a:chOff x="3111887" y="2698084"/>
            <a:chExt cx="1945157" cy="145985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6206117" y="4319632"/>
            <a:ext cx="1197764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Клиент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60" y="3134998"/>
            <a:ext cx="1459855" cy="145985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60" y="3134998"/>
            <a:ext cx="1459855" cy="145985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58" y="3134998"/>
            <a:ext cx="1459855" cy="145985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01447" y="5468565"/>
            <a:ext cx="1121076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Домен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3913" y="2244745"/>
            <a:ext cx="1296144" cy="324036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Group 54"/>
          <p:cNvGrpSpPr/>
          <p:nvPr/>
        </p:nvGrpSpPr>
        <p:grpSpPr>
          <a:xfrm>
            <a:off x="5559576" y="3124041"/>
            <a:ext cx="1945157" cy="1459855"/>
            <a:chOff x="3111887" y="2698084"/>
            <a:chExt cx="1945157" cy="1459855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5559576" y="3124041"/>
            <a:ext cx="1945157" cy="1459855"/>
            <a:chOff x="3111887" y="2698084"/>
            <a:chExt cx="1945157" cy="145985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cxnSp>
        <p:nvCxnSpPr>
          <p:cNvPr id="61" name="Straight Arrow Connector 60"/>
          <p:cNvCxnSpPr>
            <a:endCxn id="42" idx="3"/>
          </p:cNvCxnSpPr>
          <p:nvPr/>
        </p:nvCxnSpPr>
        <p:spPr>
          <a:xfrm flipH="1">
            <a:off x="4091913" y="3862317"/>
            <a:ext cx="1843125" cy="2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095825" y="5468564"/>
            <a:ext cx="1418978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Клиенты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650476" y="3862317"/>
            <a:ext cx="228456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742323" y="4316393"/>
            <a:ext cx="1253613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Сервер</a:t>
            </a:r>
            <a:endParaRPr lang="ru-RU" sz="2400" dirty="0"/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652296" y="2026722"/>
            <a:ext cx="8280920" cy="596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Более распространённая ситуация:</a:t>
            </a:r>
          </a:p>
        </p:txBody>
      </p:sp>
    </p:spTree>
    <p:extLst>
      <p:ext uri="{BB962C8B-B14F-4D97-AF65-F5344CB8AC3E}">
        <p14:creationId xmlns:p14="http://schemas.microsoft.com/office/powerpoint/2010/main" val="231450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3.88889E-6 -0.1530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-0.00018 0.1585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91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00017 -0.154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0018 0.1543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770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3" grpId="0" animBg="1"/>
      <p:bldP spid="66" grpId="0"/>
      <p:bldP spid="68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Распределённая система и работа в сети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05639" y="5472757"/>
            <a:ext cx="1121076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Домен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36250" y="2074209"/>
            <a:ext cx="1459857" cy="3583467"/>
            <a:chOff x="1897398" y="1636700"/>
            <a:chExt cx="1459857" cy="35834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399" y="1636700"/>
              <a:ext cx="1459855" cy="145985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400" y="2701681"/>
              <a:ext cx="1459855" cy="145985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398" y="3760312"/>
              <a:ext cx="1459855" cy="145985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979253" y="1811428"/>
              <a:ext cx="1296144" cy="324036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35702" y="2074209"/>
            <a:ext cx="1459857" cy="3583467"/>
            <a:chOff x="1897398" y="1636700"/>
            <a:chExt cx="1459857" cy="358346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399" y="1636700"/>
              <a:ext cx="1459855" cy="145985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400" y="2701681"/>
              <a:ext cx="1459855" cy="145985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398" y="3760312"/>
              <a:ext cx="1459855" cy="1459855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979253" y="1811428"/>
              <a:ext cx="1296144" cy="324036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63768" y="3128233"/>
            <a:ext cx="1945157" cy="1459855"/>
            <a:chOff x="3111887" y="2698084"/>
            <a:chExt cx="1945157" cy="1459855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5563768" y="2080559"/>
            <a:ext cx="1945157" cy="1459855"/>
            <a:chOff x="3111887" y="2698084"/>
            <a:chExt cx="1945157" cy="1459855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5563768" y="4214580"/>
            <a:ext cx="1945157" cy="1459855"/>
            <a:chOff x="3111887" y="2698084"/>
            <a:chExt cx="1945157" cy="145985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  <p:cxnSp>
        <p:nvCxnSpPr>
          <p:cNvPr id="67" name="Straight Arrow Connector 66"/>
          <p:cNvCxnSpPr/>
          <p:nvPr/>
        </p:nvCxnSpPr>
        <p:spPr>
          <a:xfrm flipH="1">
            <a:off x="4096105" y="3866509"/>
            <a:ext cx="1843125" cy="2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100017" y="5472756"/>
            <a:ext cx="1418978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Клиенты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09735" y="5657675"/>
            <a:ext cx="2124236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Мультидомен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5431631" y="3864769"/>
            <a:ext cx="507601" cy="17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475656" y="2080559"/>
            <a:ext cx="3791669" cy="356113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4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11285 0.0002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11527 0.000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Распределённая система и работа в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46449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Работа в сети: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Широкий канал:</a:t>
            </a:r>
          </a:p>
          <a:p>
            <a:pPr lvl="1">
              <a:lnSpc>
                <a:spcPct val="150000"/>
              </a:lnSpc>
            </a:pPr>
            <a:r>
              <a:rPr lang="ru-RU" dirty="0" smtClean="0"/>
              <a:t>1 камера 720</a:t>
            </a:r>
            <a:r>
              <a:rPr lang="en-US" dirty="0" smtClean="0"/>
              <a:t>p / 25 fps</a:t>
            </a:r>
            <a:r>
              <a:rPr lang="ru-RU" dirty="0" smtClean="0"/>
              <a:t> / </a:t>
            </a:r>
            <a:r>
              <a:rPr lang="en-US" dirty="0" smtClean="0"/>
              <a:t>h264 </a:t>
            </a:r>
            <a:r>
              <a:rPr lang="ru-RU" dirty="0" smtClean="0"/>
              <a:t>=</a:t>
            </a:r>
            <a:r>
              <a:rPr lang="en-US" dirty="0" smtClean="0"/>
              <a:t>&gt; </a:t>
            </a:r>
            <a:r>
              <a:rPr lang="en-US" b="1" dirty="0" smtClean="0"/>
              <a:t>8 Mbit/s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Подсети, </a:t>
            </a:r>
            <a:r>
              <a:rPr lang="en-US" dirty="0" smtClean="0"/>
              <a:t>NAT</a:t>
            </a:r>
            <a:r>
              <a:rPr lang="ru-RU" dirty="0" smtClean="0"/>
              <a:t>, </a:t>
            </a:r>
            <a:r>
              <a:rPr lang="en-US" dirty="0" smtClean="0"/>
              <a:t>VPN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Конфликты </a:t>
            </a:r>
            <a:r>
              <a:rPr lang="en-US" dirty="0" smtClean="0"/>
              <a:t>IP</a:t>
            </a:r>
            <a:r>
              <a:rPr lang="ru-RU" dirty="0" smtClean="0"/>
              <a:t>-адресов, потеря пакетов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en-US" dirty="0" smtClean="0"/>
              <a:t>Broadcast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r>
              <a:rPr lang="en-US" dirty="0" smtClean="0"/>
              <a:t>Multicast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r>
              <a:rPr lang="en-US" dirty="0" smtClean="0"/>
              <a:t>Unicast</a:t>
            </a:r>
          </a:p>
        </p:txBody>
      </p:sp>
    </p:spTree>
    <p:extLst>
      <p:ext uri="{BB962C8B-B14F-4D97-AF65-F5344CB8AC3E}">
        <p14:creationId xmlns:p14="http://schemas.microsoft.com/office/powerpoint/2010/main" val="83557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Спец.оборудование</a:t>
            </a:r>
            <a:r>
              <a:rPr lang="ru-RU" dirty="0" smtClean="0"/>
              <a:t> и ресурсоёмкость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Камеры – это не только видео</a:t>
            </a:r>
            <a:endParaRPr lang="ru-RU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220286" y="3520269"/>
            <a:ext cx="175644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Датчики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36957" y="4819104"/>
            <a:ext cx="1739777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Реле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4208" y="3520269"/>
            <a:ext cx="175309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Микрофон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44208" y="4819104"/>
            <a:ext cx="175380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Динамик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23928" y="5711552"/>
            <a:ext cx="175644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PTZ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1" name="Rounded Rectangle 9"/>
          <p:cNvSpPr/>
          <p:nvPr/>
        </p:nvSpPr>
        <p:spPr>
          <a:xfrm>
            <a:off x="3923928" y="2348880"/>
            <a:ext cx="1756448" cy="914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u="sng" dirty="0" smtClean="0">
                <a:solidFill>
                  <a:schemeClr val="tx1"/>
                </a:solidFill>
              </a:rPr>
              <a:t>Прошивка</a:t>
            </a:r>
            <a:endParaRPr lang="ru-RU" sz="2200" u="sng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46" y="3506408"/>
            <a:ext cx="3124082" cy="20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7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 мне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ru-RU" dirty="0" smtClean="0"/>
              <a:t>Я: Александр Васильев, 1984 г.р.</a:t>
            </a:r>
          </a:p>
          <a:p>
            <a:r>
              <a:rPr lang="ru-RU" dirty="0" smtClean="0"/>
              <a:t>В 2006 году закончил химфак МГУ</a:t>
            </a:r>
          </a:p>
          <a:p>
            <a:r>
              <a:rPr lang="ru-RU" dirty="0" smtClean="0"/>
              <a:t>Работал в химическом НИИ</a:t>
            </a:r>
          </a:p>
          <a:p>
            <a:r>
              <a:rPr lang="ru-RU" dirty="0" smtClean="0"/>
              <a:t>В 2011 году ВНЕЗАПНО стал </a:t>
            </a:r>
            <a:r>
              <a:rPr lang="ru-RU" dirty="0" err="1" smtClean="0"/>
              <a:t>тестировщиком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Сейчас:</a:t>
            </a:r>
          </a:p>
          <a:p>
            <a:pPr marL="0" indent="0">
              <a:buNone/>
            </a:pPr>
            <a:r>
              <a:rPr lang="ru-RU" dirty="0" smtClean="0"/>
              <a:t>Ведущий инженер по качеству, </a:t>
            </a:r>
            <a:r>
              <a:rPr lang="ru-RU" dirty="0" err="1" smtClean="0"/>
              <a:t>тимлид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7673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Спец.оборудование</a:t>
            </a:r>
            <a:r>
              <a:rPr lang="ru-RU" dirty="0"/>
              <a:t> и ресурсоёмкость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43" y="1681990"/>
            <a:ext cx="3409736" cy="1963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189573"/>
            <a:ext cx="3805991" cy="1490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23" y="3902684"/>
            <a:ext cx="3219907" cy="1286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01" y="3645024"/>
            <a:ext cx="2087945" cy="2087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64" y="1747461"/>
            <a:ext cx="1793152" cy="1793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" y="1547226"/>
            <a:ext cx="2193622" cy="2193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1" y="4861128"/>
            <a:ext cx="2814501" cy="1818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78" y="1876362"/>
            <a:ext cx="2273562" cy="2273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8" y="3131269"/>
            <a:ext cx="2863994" cy="1798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Спец.оборудование</a:t>
            </a:r>
            <a:r>
              <a:rPr lang="ru-RU" dirty="0"/>
              <a:t> и ресурсоёмкость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1944" y="5177225"/>
            <a:ext cx="273630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Экспорт из архива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89953" y="5177225"/>
            <a:ext cx="241576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Аудиоаналитика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97833" y="2368362"/>
            <a:ext cx="206169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Отображение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9702" y="3810807"/>
            <a:ext cx="192246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Работа с БД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53585" y="3810807"/>
            <a:ext cx="2304255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Запись в архив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03676" y="1919339"/>
            <a:ext cx="246019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Видеоаналитика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4163" y="2368362"/>
            <a:ext cx="2347126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Декодирование</a:t>
            </a:r>
            <a:endParaRPr lang="ru-RU" sz="22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195736" y="2564904"/>
            <a:ext cx="3679651" cy="2761606"/>
            <a:chOff x="3111887" y="2698084"/>
            <a:chExt cx="1945157" cy="145985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79" y="2963299"/>
              <a:ext cx="924665" cy="92466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887" y="2698084"/>
              <a:ext cx="1459855" cy="145985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ПО и разработки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36762"/>
            <a:ext cx="8229600" cy="4680520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Особенности ПО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Пререквизиты и сложная архитектура</a:t>
            </a:r>
            <a:endParaRPr lang="ru-RU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Распределённая система и сети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err="1" smtClean="0"/>
              <a:t>Спец.оборудование</a:t>
            </a:r>
            <a:r>
              <a:rPr lang="ru-RU" dirty="0" smtClean="0"/>
              <a:t> и ресурсоёмкость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ru-RU" sz="1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Особенности разработки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Разработкой </a:t>
            </a:r>
            <a:r>
              <a:rPr lang="ru-RU" dirty="0" smtClean="0"/>
              <a:t>руководит </a:t>
            </a:r>
            <a:r>
              <a:rPr lang="ru-RU" dirty="0"/>
              <a:t>гендир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Мы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почти </a:t>
            </a:r>
            <a:r>
              <a:rPr lang="ru-RU" dirty="0" smtClean="0"/>
              <a:t>не проектная компания</a:t>
            </a:r>
          </a:p>
        </p:txBody>
      </p:sp>
    </p:spTree>
    <p:extLst>
      <p:ext uri="{BB962C8B-B14F-4D97-AF65-F5344CB8AC3E}">
        <p14:creationId xmlns:p14="http://schemas.microsoft.com/office/powerpoint/2010/main" val="105885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Разработкой руководит </a:t>
            </a:r>
            <a:r>
              <a:rPr lang="ru-RU" dirty="0" err="1" smtClean="0"/>
              <a:t>гендир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11649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 smtClean="0"/>
              <a:t>Спецификация есть: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56992"/>
            <a:ext cx="1457378" cy="1457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02947" y="4701544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PM</a:t>
            </a:r>
            <a:endParaRPr lang="ru-RU" sz="2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01" y="4560366"/>
            <a:ext cx="508007" cy="5080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20" y="2995375"/>
            <a:ext cx="508007" cy="5080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6" y="5108098"/>
            <a:ext cx="508007" cy="5080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55" y="4785032"/>
            <a:ext cx="508007" cy="5080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4" y="3102988"/>
            <a:ext cx="508007" cy="508007"/>
          </a:xfrm>
          <a:prstGeom prst="rect">
            <a:avLst/>
          </a:prstGeom>
        </p:spPr>
      </p:pic>
      <p:sp>
        <p:nvSpPr>
          <p:cNvPr id="19" name="Стрелка вправо 18"/>
          <p:cNvSpPr/>
          <p:nvPr/>
        </p:nvSpPr>
        <p:spPr>
          <a:xfrm>
            <a:off x="2411761" y="3973342"/>
            <a:ext cx="10616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63" y="3756520"/>
            <a:ext cx="762011" cy="76201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482970" y="4547106"/>
            <a:ext cx="120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Спека</a:t>
            </a:r>
            <a:endParaRPr lang="ru-RU" sz="2800" dirty="0"/>
          </a:p>
        </p:txBody>
      </p:sp>
      <p:pic>
        <p:nvPicPr>
          <p:cNvPr id="43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21" y="3737338"/>
            <a:ext cx="508007" cy="508007"/>
          </a:xfrm>
          <a:prstGeom prst="rect">
            <a:avLst/>
          </a:prstGeom>
        </p:spPr>
      </p:pic>
      <p:pic>
        <p:nvPicPr>
          <p:cNvPr id="44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1" y="3818652"/>
            <a:ext cx="508007" cy="508007"/>
          </a:xfrm>
          <a:prstGeom prst="rect">
            <a:avLst/>
          </a:prstGeom>
        </p:spPr>
      </p:pic>
      <p:sp>
        <p:nvSpPr>
          <p:cNvPr id="45" name="Стрелка вправо 44"/>
          <p:cNvSpPr/>
          <p:nvPr/>
        </p:nvSpPr>
        <p:spPr>
          <a:xfrm>
            <a:off x="5361617" y="3973342"/>
            <a:ext cx="10616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гнутая вверх стрелка 3"/>
          <p:cNvSpPr/>
          <p:nvPr/>
        </p:nvSpPr>
        <p:spPr>
          <a:xfrm rot="16200000">
            <a:off x="3624083" y="2360693"/>
            <a:ext cx="3951608" cy="3783966"/>
          </a:xfrm>
          <a:prstGeom prst="curvedDownArrow">
            <a:avLst>
              <a:gd name="adj1" fmla="val 17928"/>
              <a:gd name="adj2" fmla="val 31650"/>
              <a:gd name="adj3" fmla="val 31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Разработкой руководит </a:t>
            </a:r>
            <a:r>
              <a:rPr lang="ru-RU" dirty="0" err="1" smtClean="0"/>
              <a:t>гендир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11649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/>
              <a:t>Спецификация есть:</a:t>
            </a:r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48" y="3842195"/>
            <a:ext cx="762011" cy="7620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186555" y="4632781"/>
            <a:ext cx="120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Спека</a:t>
            </a:r>
            <a:endParaRPr lang="ru-RU" sz="2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40" y="5350051"/>
            <a:ext cx="762011" cy="76201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35797" y="6083833"/>
            <a:ext cx="1852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Тест-план</a:t>
            </a:r>
            <a:endParaRPr lang="ru-RU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00" y="2347813"/>
            <a:ext cx="1220619" cy="1220619"/>
          </a:xfrm>
          <a:prstGeom prst="rect">
            <a:avLst/>
          </a:prstGeom>
        </p:spPr>
      </p:pic>
      <p:sp>
        <p:nvSpPr>
          <p:cNvPr id="43" name="Curved Up Arrow 42"/>
          <p:cNvSpPr/>
          <p:nvPr/>
        </p:nvSpPr>
        <p:spPr>
          <a:xfrm>
            <a:off x="2188507" y="3882516"/>
            <a:ext cx="3200143" cy="7463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Curved Down Arrow 44"/>
          <p:cNvSpPr/>
          <p:nvPr/>
        </p:nvSpPr>
        <p:spPr>
          <a:xfrm>
            <a:off x="2183974" y="4698643"/>
            <a:ext cx="3200365" cy="5865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41" y="2492896"/>
            <a:ext cx="762011" cy="76201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713596" y="3247591"/>
            <a:ext cx="109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Софт</a:t>
            </a:r>
            <a:endParaRPr lang="ru-RU" sz="280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34" y="2492896"/>
            <a:ext cx="762011" cy="76201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567916" y="3247592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Баг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71403" y="5285178"/>
            <a:ext cx="2625142" cy="1322600"/>
            <a:chOff x="1377136" y="5336723"/>
            <a:chExt cx="2625142" cy="13226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24" y="5336723"/>
              <a:ext cx="1006445" cy="1006445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377136" y="6136103"/>
              <a:ext cx="26251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/>
                <a:t>Тест-дизайнер</a:t>
              </a:r>
              <a:endParaRPr lang="ru-RU" sz="2800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71317" y="3247591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Разработчик</a:t>
            </a:r>
            <a:endParaRPr lang="ru-RU" sz="2800" dirty="0"/>
          </a:p>
        </p:txBody>
      </p:sp>
      <p:grpSp>
        <p:nvGrpSpPr>
          <p:cNvPr id="24" name="Group 50"/>
          <p:cNvGrpSpPr/>
          <p:nvPr/>
        </p:nvGrpSpPr>
        <p:grpSpPr>
          <a:xfrm>
            <a:off x="6770530" y="5285178"/>
            <a:ext cx="2373470" cy="1327677"/>
            <a:chOff x="1517084" y="5336723"/>
            <a:chExt cx="2373470" cy="1327677"/>
          </a:xfrm>
        </p:grpSpPr>
        <p:pic>
          <p:nvPicPr>
            <p:cNvPr id="27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24" y="5336723"/>
              <a:ext cx="1006445" cy="100644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17084" y="6141180"/>
              <a:ext cx="23734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err="1" smtClean="0"/>
                <a:t>Тестировщик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9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3" grpId="0" animBg="1"/>
      <p:bldP spid="45" grpId="0" animBg="1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56992"/>
            <a:ext cx="1457378" cy="1457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35896" y="4653136"/>
            <a:ext cx="1616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Главный</a:t>
            </a:r>
            <a:endParaRPr lang="ru-RU" sz="2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01" y="4560366"/>
            <a:ext cx="508007" cy="5080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20" y="2995375"/>
            <a:ext cx="508007" cy="5080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6" y="5108098"/>
            <a:ext cx="508007" cy="5080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55" y="4785032"/>
            <a:ext cx="508007" cy="5080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94" y="3102988"/>
            <a:ext cx="508007" cy="50800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Разработкой руководит </a:t>
            </a:r>
            <a:r>
              <a:rPr lang="ru-RU" dirty="0" err="1" smtClean="0"/>
              <a:t>гендир</a:t>
            </a:r>
            <a:endParaRPr lang="ru-RU" dirty="0"/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658721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 smtClean="0"/>
              <a:t>Спецификаци</a:t>
            </a:r>
            <a:r>
              <a:rPr lang="ru-RU" dirty="0"/>
              <a:t>и</a:t>
            </a:r>
            <a:r>
              <a:rPr lang="ru-RU" dirty="0" smtClean="0"/>
              <a:t> нет:</a:t>
            </a:r>
            <a:endParaRPr lang="en-US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2411761" y="3973342"/>
            <a:ext cx="10616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63" y="3756520"/>
            <a:ext cx="762011" cy="76201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892456" y="4653136"/>
            <a:ext cx="3013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Письмо</a:t>
            </a:r>
            <a:r>
              <a:rPr lang="en-US" sz="2800" dirty="0" smtClean="0"/>
              <a:t>/Skype/…</a:t>
            </a:r>
            <a:endParaRPr lang="ru-RU" sz="2800" dirty="0"/>
          </a:p>
        </p:txBody>
      </p:sp>
      <p:pic>
        <p:nvPicPr>
          <p:cNvPr id="43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121" y="3737338"/>
            <a:ext cx="508007" cy="508007"/>
          </a:xfrm>
          <a:prstGeom prst="rect">
            <a:avLst/>
          </a:prstGeom>
        </p:spPr>
      </p:pic>
      <p:pic>
        <p:nvPicPr>
          <p:cNvPr id="44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1" y="3818652"/>
            <a:ext cx="508007" cy="508007"/>
          </a:xfrm>
          <a:prstGeom prst="rect">
            <a:avLst/>
          </a:prstGeom>
        </p:spPr>
      </p:pic>
      <p:sp>
        <p:nvSpPr>
          <p:cNvPr id="45" name="Стрелка вправо 44"/>
          <p:cNvSpPr/>
          <p:nvPr/>
        </p:nvSpPr>
        <p:spPr>
          <a:xfrm>
            <a:off x="5361617" y="3973342"/>
            <a:ext cx="10616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7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Разработкой руководит </a:t>
            </a:r>
            <a:r>
              <a:rPr lang="ru-RU" dirty="0" err="1" smtClean="0"/>
              <a:t>гендир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311649"/>
          </a:xfrm>
        </p:spPr>
        <p:txBody>
          <a:bodyPr anchor="t"/>
          <a:lstStyle/>
          <a:p>
            <a:pPr marL="0" indent="0" algn="ctr">
              <a:buNone/>
            </a:pPr>
            <a:r>
              <a:rPr lang="ru-RU" dirty="0"/>
              <a:t>Спецификация есть:</a:t>
            </a:r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48" y="3842195"/>
            <a:ext cx="762011" cy="7620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00" y="2347813"/>
            <a:ext cx="1220619" cy="1220619"/>
          </a:xfrm>
          <a:prstGeom prst="rect">
            <a:avLst/>
          </a:prstGeom>
        </p:spPr>
      </p:pic>
      <p:sp>
        <p:nvSpPr>
          <p:cNvPr id="43" name="Curved Up Arrow 42"/>
          <p:cNvSpPr/>
          <p:nvPr/>
        </p:nvSpPr>
        <p:spPr>
          <a:xfrm>
            <a:off x="2188507" y="3882516"/>
            <a:ext cx="3200143" cy="74630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41" y="2492896"/>
            <a:ext cx="762011" cy="76201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713596" y="3247591"/>
            <a:ext cx="109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Софт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1071317" y="3247591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Разработчик</a:t>
            </a:r>
            <a:endParaRPr lang="ru-RU" sz="2800" dirty="0"/>
          </a:p>
        </p:txBody>
      </p:sp>
      <p:grpSp>
        <p:nvGrpSpPr>
          <p:cNvPr id="24" name="Group 50"/>
          <p:cNvGrpSpPr/>
          <p:nvPr/>
        </p:nvGrpSpPr>
        <p:grpSpPr>
          <a:xfrm>
            <a:off x="5868144" y="4855174"/>
            <a:ext cx="2373470" cy="1327677"/>
            <a:chOff x="1517084" y="5336723"/>
            <a:chExt cx="2373470" cy="1327677"/>
          </a:xfrm>
        </p:grpSpPr>
        <p:pic>
          <p:nvPicPr>
            <p:cNvPr id="27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24" y="5336723"/>
              <a:ext cx="1006445" cy="100644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17084" y="6141180"/>
              <a:ext cx="23734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err="1" smtClean="0"/>
                <a:t>Тестировщик</a:t>
              </a:r>
              <a:endParaRPr lang="ru-RU" sz="28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483768" y="4628822"/>
            <a:ext cx="3013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Письмо</a:t>
            </a:r>
            <a:r>
              <a:rPr lang="en-US" sz="2800" dirty="0" smtClean="0"/>
              <a:t>/Skype/…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04" y="4255669"/>
            <a:ext cx="1015985" cy="101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9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</a:t>
            </a:r>
            <a:r>
              <a:rPr lang="en-US" dirty="0" smtClean="0"/>
              <a:t> – </a:t>
            </a:r>
            <a:r>
              <a:rPr lang="ru-RU" dirty="0" smtClean="0"/>
              <a:t>не </a:t>
            </a:r>
            <a:r>
              <a:rPr lang="ru-RU" dirty="0"/>
              <a:t>проектная компания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858312" cy="475252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u-RU" dirty="0" smtClean="0"/>
              <a:t>Для крупного заказчика мы – проектная компания</a:t>
            </a:r>
            <a:endParaRPr lang="en-US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ru-RU" dirty="0" smtClean="0"/>
              <a:t>Индивидуальная </a:t>
            </a:r>
            <a:r>
              <a:rPr lang="ru-RU" dirty="0" smtClean="0"/>
              <a:t>разработка</a:t>
            </a:r>
            <a:endParaRPr lang="ru-RU" dirty="0"/>
          </a:p>
          <a:p>
            <a:r>
              <a:rPr lang="ru-RU" sz="2400" dirty="0" smtClean="0"/>
              <a:t>Персональные версии</a:t>
            </a:r>
          </a:p>
          <a:p>
            <a:r>
              <a:rPr lang="ru-RU" sz="2400" dirty="0" smtClean="0"/>
              <a:t>Новые </a:t>
            </a:r>
            <a:r>
              <a:rPr lang="ru-RU" sz="2400" dirty="0" err="1" smtClean="0"/>
              <a:t>фичи</a:t>
            </a:r>
            <a:r>
              <a:rPr lang="ru-RU" sz="2400" dirty="0" smtClean="0"/>
              <a:t> в релиз-кандидате</a:t>
            </a:r>
          </a:p>
          <a:p>
            <a:r>
              <a:rPr lang="ru-RU" sz="2400" dirty="0" smtClean="0"/>
              <a:t>Объём новых </a:t>
            </a:r>
            <a:r>
              <a:rPr lang="ru-RU" sz="2400" dirty="0" err="1" smtClean="0"/>
              <a:t>фич</a:t>
            </a:r>
            <a:r>
              <a:rPr lang="ru-RU" sz="2400" dirty="0" smtClean="0"/>
              <a:t> не фиксирован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dirty="0" smtClean="0"/>
              <a:t>Индивидуальное сопровождение</a:t>
            </a:r>
          </a:p>
          <a:p>
            <a:r>
              <a:rPr lang="ru-RU" sz="2400" dirty="0" smtClean="0"/>
              <a:t>Починка багов на объекте, </a:t>
            </a:r>
            <a:r>
              <a:rPr lang="ru-RU" sz="2400" dirty="0" err="1" smtClean="0"/>
              <a:t>кастомные</a:t>
            </a:r>
            <a:r>
              <a:rPr lang="ru-RU" sz="2400" dirty="0" smtClean="0"/>
              <a:t> модули</a:t>
            </a:r>
          </a:p>
          <a:p>
            <a:r>
              <a:rPr lang="ru-RU" sz="2400" dirty="0" smtClean="0"/>
              <a:t>Направляем тестеров на объекты по всему миру</a:t>
            </a:r>
            <a:endParaRPr lang="ru-RU" sz="2400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668" y="1000108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Мы</a:t>
            </a:r>
            <a:r>
              <a:rPr lang="en-US" dirty="0" smtClean="0"/>
              <a:t> </a:t>
            </a:r>
            <a:r>
              <a:rPr lang="ru-RU" u="sng" dirty="0" smtClean="0"/>
              <a:t>почти</a:t>
            </a:r>
            <a:r>
              <a:rPr lang="en-US" dirty="0" smtClean="0"/>
              <a:t> </a:t>
            </a:r>
            <a:r>
              <a:rPr lang="ru-RU" dirty="0" smtClean="0"/>
              <a:t>не проектная компания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 тестировани</a:t>
            </a:r>
            <a:r>
              <a:rPr lang="ru-RU" dirty="0"/>
              <a:t>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4608512"/>
          </a:xfrm>
        </p:spPr>
        <p:txBody>
          <a:bodyPr anchor="t"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/>
              <a:t>Нет автоматизации</a:t>
            </a:r>
            <a:endParaRPr lang="ru-RU" sz="3200" dirty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/>
              <a:t>Непредсказуемый срок стабилизации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/>
              <a:t>Нет удалённого тестирования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/>
              <a:t>Нехватка</a:t>
            </a:r>
            <a:r>
              <a:rPr lang="en-US" sz="3200" dirty="0" smtClean="0"/>
              <a:t> </a:t>
            </a:r>
            <a:r>
              <a:rPr lang="ru-RU" sz="3200" dirty="0" smtClean="0"/>
              <a:t>ресурсов</a:t>
            </a:r>
            <a:endParaRPr lang="en-US" sz="3200" dirty="0" smtClean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/>
              <a:t>Нет </a:t>
            </a:r>
            <a:r>
              <a:rPr lang="ru-RU" sz="3200" dirty="0" err="1" smtClean="0"/>
              <a:t>спец.оборудования</a:t>
            </a:r>
            <a:endParaRPr lang="ru-RU" sz="3200" dirty="0"/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/>
              <a:t>Нет спецификаций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3200" dirty="0" smtClean="0"/>
              <a:t>Неравномерная загрузка</a:t>
            </a:r>
          </a:p>
        </p:txBody>
      </p:sp>
    </p:spTree>
    <p:extLst>
      <p:ext uri="{BB962C8B-B14F-4D97-AF65-F5344CB8AC3E}">
        <p14:creationId xmlns:p14="http://schemas.microsoft.com/office/powerpoint/2010/main" val="341233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 тестировани</a:t>
            </a:r>
            <a:r>
              <a:rPr lang="ru-RU" dirty="0"/>
              <a:t>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5949280"/>
            <a:ext cx="2952328" cy="704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/>
              <a:t>Неравномерная загрузка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352894"/>
            <a:ext cx="2952328" cy="488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/>
              <a:t>Нет спецификаций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4540484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/>
              <a:t>Нет </a:t>
            </a:r>
            <a:r>
              <a:rPr lang="ru-RU" sz="2200" dirty="0" err="1"/>
              <a:t>спец.оборудования</a:t>
            </a:r>
            <a:endParaRPr lang="ru-RU" sz="2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3944098"/>
            <a:ext cx="2952328" cy="488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/>
              <a:t>Нехватка</a:t>
            </a:r>
            <a:r>
              <a:rPr lang="en-US" sz="2200"/>
              <a:t> </a:t>
            </a:r>
            <a:r>
              <a:rPr lang="ru-RU" sz="2200"/>
              <a:t>ресурсов</a:t>
            </a:r>
            <a:endParaRPr lang="en-US" sz="2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3131688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Нет удалённого </a:t>
            </a:r>
            <a:r>
              <a:rPr lang="ru-RU" sz="2200" dirty="0" smtClean="0"/>
              <a:t>тестирования</a:t>
            </a:r>
            <a:endParaRPr lang="ru-RU" sz="2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2319278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/>
              <a:t>Непредсказуемый срок стабилизации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1722892"/>
            <a:ext cx="2952328" cy="4881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/>
              <a:t>Нет автоматизации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2120" y="2120917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 err="1" smtClean="0"/>
              <a:t>Пререквизиты</a:t>
            </a:r>
            <a:r>
              <a:rPr lang="ru-RU" sz="2200" dirty="0" smtClean="0"/>
              <a:t> и сложная </a:t>
            </a:r>
            <a:r>
              <a:rPr lang="ru-RU" sz="2200" dirty="0" err="1" smtClean="0"/>
              <a:t>архитекура</a:t>
            </a:r>
            <a:endParaRPr lang="ru-RU" sz="2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2962929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 smtClean="0"/>
              <a:t>Распределённая система и сети </a:t>
            </a:r>
            <a:endParaRPr lang="ru-RU" sz="2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52120" y="3804941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 err="1" smtClean="0"/>
              <a:t>Спец.оборудование</a:t>
            </a:r>
            <a:r>
              <a:rPr lang="ru-RU" sz="2200" dirty="0" smtClean="0"/>
              <a:t> и ресурсоёмкость</a:t>
            </a:r>
            <a:endParaRPr lang="ru-RU" sz="2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52120" y="4646953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 smtClean="0"/>
              <a:t>Разработкой руководит </a:t>
            </a:r>
            <a:r>
              <a:rPr lang="ru-RU" sz="2200" dirty="0" err="1" smtClean="0"/>
              <a:t>гендир</a:t>
            </a:r>
            <a:endParaRPr lang="ru-RU" sz="2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52120" y="5488965"/>
            <a:ext cx="2952328" cy="704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 smtClean="0"/>
              <a:t>Мы почти не проектная компания</a:t>
            </a:r>
            <a:endParaRPr lang="ru-RU" sz="2200" dirty="0"/>
          </a:p>
        </p:txBody>
      </p:sp>
      <p:cxnSp>
        <p:nvCxnSpPr>
          <p:cNvPr id="33" name="Скругленная соединительная линия 32"/>
          <p:cNvCxnSpPr>
            <a:stCxn id="14" idx="1"/>
            <a:endCxn id="13" idx="3"/>
          </p:cNvCxnSpPr>
          <p:nvPr/>
        </p:nvCxnSpPr>
        <p:spPr>
          <a:xfrm rot="10800000">
            <a:off x="3563888" y="1966977"/>
            <a:ext cx="2088232" cy="506037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>
            <a:stCxn id="16" idx="1"/>
            <a:endCxn id="13" idx="3"/>
          </p:cNvCxnSpPr>
          <p:nvPr/>
        </p:nvCxnSpPr>
        <p:spPr>
          <a:xfrm rot="10800000">
            <a:off x="3563888" y="1966977"/>
            <a:ext cx="2088232" cy="219006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>
            <a:stCxn id="16" idx="1"/>
            <a:endCxn id="11" idx="3"/>
          </p:cNvCxnSpPr>
          <p:nvPr/>
        </p:nvCxnSpPr>
        <p:spPr>
          <a:xfrm rot="10800000">
            <a:off x="3563888" y="3483785"/>
            <a:ext cx="2088232" cy="673253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кругленная соединительная линия 40"/>
          <p:cNvCxnSpPr>
            <a:stCxn id="16" idx="1"/>
            <a:endCxn id="9" idx="3"/>
          </p:cNvCxnSpPr>
          <p:nvPr/>
        </p:nvCxnSpPr>
        <p:spPr>
          <a:xfrm rot="10800000" flipV="1">
            <a:off x="3563888" y="4157036"/>
            <a:ext cx="2088232" cy="735543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кругленная соединительная линия 43"/>
          <p:cNvCxnSpPr>
            <a:stCxn id="16" idx="1"/>
            <a:endCxn id="10" idx="3"/>
          </p:cNvCxnSpPr>
          <p:nvPr/>
        </p:nvCxnSpPr>
        <p:spPr>
          <a:xfrm rot="10800000" flipV="1">
            <a:off x="3563888" y="4157036"/>
            <a:ext cx="2088232" cy="31145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кругленная соединительная линия 46"/>
          <p:cNvCxnSpPr>
            <a:stCxn id="17" idx="1"/>
            <a:endCxn id="13" idx="3"/>
          </p:cNvCxnSpPr>
          <p:nvPr/>
        </p:nvCxnSpPr>
        <p:spPr>
          <a:xfrm rot="10800000">
            <a:off x="3563888" y="1966977"/>
            <a:ext cx="2088232" cy="3032073"/>
          </a:xfrm>
          <a:prstGeom prst="curvedConnector3">
            <a:avLst>
              <a:gd name="adj1" fmla="val 2243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50"/>
          <p:cNvCxnSpPr>
            <a:stCxn id="17" idx="1"/>
            <a:endCxn id="7" idx="3"/>
          </p:cNvCxnSpPr>
          <p:nvPr/>
        </p:nvCxnSpPr>
        <p:spPr>
          <a:xfrm rot="10800000" flipV="1">
            <a:off x="3563888" y="4999048"/>
            <a:ext cx="2088232" cy="1302327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кругленная соединительная линия 53"/>
          <p:cNvCxnSpPr>
            <a:stCxn id="18" idx="1"/>
            <a:endCxn id="7" idx="3"/>
          </p:cNvCxnSpPr>
          <p:nvPr/>
        </p:nvCxnSpPr>
        <p:spPr>
          <a:xfrm rot="10800000" flipV="1">
            <a:off x="3563888" y="5841060"/>
            <a:ext cx="2088232" cy="460315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кругленная соединительная линия 57"/>
          <p:cNvCxnSpPr>
            <a:stCxn id="15" idx="1"/>
            <a:endCxn id="11" idx="3"/>
          </p:cNvCxnSpPr>
          <p:nvPr/>
        </p:nvCxnSpPr>
        <p:spPr>
          <a:xfrm rot="10800000" flipV="1">
            <a:off x="3563888" y="3315024"/>
            <a:ext cx="2088232" cy="168759"/>
          </a:xfrm>
          <a:prstGeom prst="curvedConnector3">
            <a:avLst>
              <a:gd name="adj1" fmla="val 5486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>
            <a:stCxn id="17" idx="1"/>
            <a:endCxn id="8" idx="3"/>
          </p:cNvCxnSpPr>
          <p:nvPr/>
        </p:nvCxnSpPr>
        <p:spPr>
          <a:xfrm rot="10800000" flipV="1">
            <a:off x="3563888" y="4999048"/>
            <a:ext cx="2088232" cy="597929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кругленная соединительная линия 63"/>
          <p:cNvCxnSpPr>
            <a:stCxn id="18" idx="1"/>
            <a:endCxn id="12" idx="3"/>
          </p:cNvCxnSpPr>
          <p:nvPr/>
        </p:nvCxnSpPr>
        <p:spPr>
          <a:xfrm rot="10800000">
            <a:off x="3563888" y="2671375"/>
            <a:ext cx="2088232" cy="3169687"/>
          </a:xfrm>
          <a:prstGeom prst="curvedConnector3">
            <a:avLst>
              <a:gd name="adj1" fmla="val 6865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кругленная соединительная линия 72"/>
          <p:cNvCxnSpPr>
            <a:stCxn id="18" idx="1"/>
            <a:endCxn id="8" idx="3"/>
          </p:cNvCxnSpPr>
          <p:nvPr/>
        </p:nvCxnSpPr>
        <p:spPr>
          <a:xfrm rot="10800000">
            <a:off x="3563888" y="5596979"/>
            <a:ext cx="2088232" cy="244083"/>
          </a:xfrm>
          <a:prstGeom prst="curvedConnector3">
            <a:avLst>
              <a:gd name="adj1" fmla="val 3621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кругленная соединительная линия 76"/>
          <p:cNvCxnSpPr>
            <a:stCxn id="15" idx="1"/>
            <a:endCxn id="13" idx="3"/>
          </p:cNvCxnSpPr>
          <p:nvPr/>
        </p:nvCxnSpPr>
        <p:spPr>
          <a:xfrm rot="10800000">
            <a:off x="3563888" y="1966977"/>
            <a:ext cx="2088232" cy="134804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кругленная соединительная линия 80"/>
          <p:cNvCxnSpPr>
            <a:stCxn id="14" idx="1"/>
            <a:endCxn id="12" idx="3"/>
          </p:cNvCxnSpPr>
          <p:nvPr/>
        </p:nvCxnSpPr>
        <p:spPr>
          <a:xfrm rot="10800000" flipV="1">
            <a:off x="3563888" y="2473012"/>
            <a:ext cx="2088232" cy="198361"/>
          </a:xfrm>
          <a:prstGeom prst="curvedConnector3">
            <a:avLst>
              <a:gd name="adj1" fmla="val 6743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646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r>
              <a:rPr lang="en-US" dirty="0" smtClean="0"/>
              <a:t> </a:t>
            </a:r>
            <a:r>
              <a:rPr lang="ru-RU" dirty="0" smtClean="0"/>
              <a:t>доклада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ru-RU" dirty="0" smtClean="0"/>
              <a:t>Актуальность темы</a:t>
            </a:r>
          </a:p>
          <a:p>
            <a:r>
              <a:rPr lang="ru-RU" dirty="0" smtClean="0"/>
              <a:t>Видеонаблюдение для самых маленьких</a:t>
            </a:r>
          </a:p>
          <a:p>
            <a:r>
              <a:rPr lang="ru-RU" dirty="0" smtClean="0"/>
              <a:t>Особенности ПО и разработки</a:t>
            </a:r>
          </a:p>
          <a:p>
            <a:r>
              <a:rPr lang="ru-RU" dirty="0" smtClean="0"/>
              <a:t>Проблемы</a:t>
            </a:r>
            <a:r>
              <a:rPr lang="en-US" dirty="0" smtClean="0"/>
              <a:t>,</a:t>
            </a:r>
            <a:r>
              <a:rPr lang="ru-RU" dirty="0" smtClean="0"/>
              <a:t> их</a:t>
            </a:r>
            <a:r>
              <a:rPr lang="en-US" dirty="0" smtClean="0"/>
              <a:t> </a:t>
            </a:r>
            <a:r>
              <a:rPr lang="ru-RU" dirty="0" smtClean="0"/>
              <a:t>причины и решения</a:t>
            </a:r>
          </a:p>
          <a:p>
            <a:r>
              <a:rPr lang="ru-RU" dirty="0" smtClean="0"/>
              <a:t>Выводы и мораль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2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4224" y="1844825"/>
            <a:ext cx="8784976" cy="4752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b="1" dirty="0" smtClean="0"/>
              <a:t>Нет автоматизации</a:t>
            </a:r>
          </a:p>
          <a:p>
            <a:r>
              <a:rPr lang="ru-RU" dirty="0" smtClean="0"/>
              <a:t>Кадровая </a:t>
            </a:r>
            <a:r>
              <a:rPr lang="ru-RU" dirty="0"/>
              <a:t>политика</a:t>
            </a:r>
          </a:p>
          <a:p>
            <a:r>
              <a:rPr lang="ru-RU" dirty="0"/>
              <a:t>Нет </a:t>
            </a:r>
            <a:r>
              <a:rPr lang="ru-RU" dirty="0" smtClean="0"/>
              <a:t>времени</a:t>
            </a:r>
            <a:endParaRPr lang="ru-RU" dirty="0"/>
          </a:p>
          <a:p>
            <a:r>
              <a:rPr lang="ru-RU" u="sng" dirty="0"/>
              <a:t>Технические </a:t>
            </a:r>
            <a:r>
              <a:rPr lang="ru-RU" u="sng" dirty="0" smtClean="0"/>
              <a:t>причины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80" y="4221088"/>
            <a:ext cx="2376264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38483"/>
            <a:ext cx="2183351" cy="2183351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5220072" y="1838483"/>
            <a:ext cx="2304256" cy="218335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65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4224" y="1844825"/>
            <a:ext cx="8784976" cy="4752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Зато </a:t>
            </a:r>
            <a:r>
              <a:rPr lang="ru-RU" dirty="0"/>
              <a:t>есть автоматизация рутинных операций: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Публикация </a:t>
            </a:r>
            <a:r>
              <a:rPr lang="ru-RU" dirty="0" smtClean="0"/>
              <a:t>сборок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Сбор метрик по отделу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39" y="4221088"/>
            <a:ext cx="2363346" cy="236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3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/>
              <a:t>Нет </a:t>
            </a:r>
            <a:r>
              <a:rPr lang="ru-RU" b="1" dirty="0" smtClean="0"/>
              <a:t>автоматизации</a:t>
            </a:r>
            <a:endParaRPr lang="ru-RU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err="1" smtClean="0"/>
              <a:t>Пререквизиты</a:t>
            </a:r>
            <a:r>
              <a:rPr lang="ru-RU" dirty="0" smtClean="0"/>
              <a:t> </a:t>
            </a:r>
            <a:r>
              <a:rPr lang="ru-RU" dirty="0"/>
              <a:t>и сложная </a:t>
            </a:r>
            <a:r>
              <a:rPr lang="ru-RU" dirty="0" smtClean="0"/>
              <a:t>архитектура (ещё раз)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  <p:sp>
        <p:nvSpPr>
          <p:cNvPr id="24" name="Rectangle 21"/>
          <p:cNvSpPr/>
          <p:nvPr/>
        </p:nvSpPr>
        <p:spPr>
          <a:xfrm>
            <a:off x="3590586" y="3429000"/>
            <a:ext cx="5169056" cy="291997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169490" y="4261542"/>
            <a:ext cx="686406" cy="430887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GUI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72053" y="4005458"/>
            <a:ext cx="795411" cy="430887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/>
              <a:t>NGP</a:t>
            </a:r>
          </a:p>
        </p:txBody>
      </p:sp>
      <p:sp>
        <p:nvSpPr>
          <p:cNvPr id="27" name="Rectangle 15"/>
          <p:cNvSpPr/>
          <p:nvPr/>
        </p:nvSpPr>
        <p:spPr>
          <a:xfrm>
            <a:off x="334706" y="3429000"/>
            <a:ext cx="2967850" cy="291997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738691" y="5170815"/>
            <a:ext cx="144142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/>
              <a:t>Business</a:t>
            </a:r>
          </a:p>
          <a:p>
            <a:r>
              <a:rPr lang="en-US" b="1" dirty="0"/>
              <a:t>Layer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59905" y="4053636"/>
            <a:ext cx="998991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 smtClean="0"/>
              <a:t>Driver</a:t>
            </a:r>
            <a:endParaRPr lang="en-US" b="1" dirty="0"/>
          </a:p>
          <a:p>
            <a:r>
              <a:rPr lang="en-US" b="1" dirty="0" smtClean="0"/>
              <a:t>Pack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79596" y="3460257"/>
            <a:ext cx="2078069" cy="52322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ru-RU" sz="2800" b="1" dirty="0" smtClean="0"/>
              <a:t>Клиент</a:t>
            </a:r>
            <a:r>
              <a:rPr lang="en-US" sz="2800" b="1" dirty="0" smtClean="0"/>
              <a:t>, C#</a:t>
            </a:r>
            <a:endParaRPr lang="ru-RU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985493" y="3464595"/>
            <a:ext cx="2379242" cy="523220"/>
          </a:xfrm>
          <a:prstGeom prst="rect">
            <a:avLst/>
          </a:prstGeom>
          <a:solidFill>
            <a:schemeClr val="bg1"/>
          </a:solidFill>
          <a:ln w="28575">
            <a:noFill/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ru-RU" sz="2800" b="1" dirty="0" smtClean="0"/>
              <a:t>Сервер</a:t>
            </a:r>
            <a:r>
              <a:rPr lang="en-US" sz="2800" b="1" dirty="0" smtClean="0"/>
              <a:t>, C++</a:t>
            </a:r>
            <a:endParaRPr lang="ru-RU" sz="2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028503" y="4610684"/>
            <a:ext cx="1346844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/>
              <a:t>Mercurial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3212" y="5253199"/>
            <a:ext cx="1252266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/>
              <a:t>OpenGL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98958" y="4725340"/>
            <a:ext cx="827471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.</a:t>
            </a:r>
            <a:r>
              <a:rPr lang="en-US" sz="2200" dirty="0"/>
              <a:t>NET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18890" y="4610684"/>
            <a:ext cx="743986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/>
              <a:t>TAO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53401" y="5132734"/>
            <a:ext cx="1721946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 err="1"/>
              <a:t>PostgreSQL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455659" y="4656850"/>
            <a:ext cx="13308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b="1" dirty="0" smtClean="0"/>
              <a:t>Detector</a:t>
            </a:r>
          </a:p>
          <a:p>
            <a:r>
              <a:rPr lang="en-US" b="1" dirty="0" smtClean="0"/>
              <a:t>Pack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590883" y="5654784"/>
            <a:ext cx="1784464" cy="430887"/>
          </a:xfrm>
          <a:prstGeom prst="rect">
            <a:avLst/>
          </a:prstGeom>
          <a:solidFill>
            <a:schemeClr val="bg1"/>
          </a:solidFill>
          <a:ln w="12700">
            <a:solidFill>
              <a:srgbClr val="385D8A"/>
            </a:solidFill>
            <a:prstDash val="solid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200"/>
            </a:lvl1pPr>
          </a:lstStyle>
          <a:p>
            <a:r>
              <a:rPr lang="en-US" dirty="0" smtClean="0"/>
              <a:t>VC++ </a:t>
            </a:r>
            <a:r>
              <a:rPr lang="en-US" dirty="0" err="1" smtClean="0"/>
              <a:t>Redist</a:t>
            </a:r>
            <a:endParaRPr lang="en-US" dirty="0"/>
          </a:p>
        </p:txBody>
      </p:sp>
      <p:sp>
        <p:nvSpPr>
          <p:cNvPr id="39" name="Rectangle 65"/>
          <p:cNvSpPr/>
          <p:nvPr/>
        </p:nvSpPr>
        <p:spPr>
          <a:xfrm>
            <a:off x="6069099" y="3987815"/>
            <a:ext cx="2401320" cy="2182009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Rectangle 66"/>
          <p:cNvSpPr/>
          <p:nvPr/>
        </p:nvSpPr>
        <p:spPr>
          <a:xfrm>
            <a:off x="750332" y="4261542"/>
            <a:ext cx="1578027" cy="1560058"/>
          </a:xfrm>
          <a:prstGeom prst="rect">
            <a:avLst/>
          </a:prstGeom>
          <a:noFill/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Rectangle 26"/>
          <p:cNvSpPr/>
          <p:nvPr/>
        </p:nvSpPr>
        <p:spPr>
          <a:xfrm>
            <a:off x="179512" y="3212976"/>
            <a:ext cx="8811673" cy="3384376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7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b="1" dirty="0"/>
              <a:t>Нет автоматизации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dirty="0" smtClean="0"/>
              <a:t>Причины</a:t>
            </a:r>
            <a:r>
              <a:rPr lang="ru-RU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err="1"/>
              <a:t>Пререквизиты</a:t>
            </a:r>
            <a:r>
              <a:rPr lang="ru-RU" dirty="0"/>
              <a:t> и сложная </a:t>
            </a:r>
            <a:r>
              <a:rPr lang="ru-RU" dirty="0" smtClean="0"/>
              <a:t>архитектура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Ресурсы на создание и поддержку </a:t>
            </a:r>
            <a:r>
              <a:rPr lang="ru-RU" dirty="0" err="1" smtClean="0"/>
              <a:t>автотетстов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err="1"/>
              <a:t>Спец.оборудование</a:t>
            </a:r>
            <a:r>
              <a:rPr lang="ru-RU" dirty="0"/>
              <a:t> и </a:t>
            </a:r>
            <a:r>
              <a:rPr lang="ru-RU" dirty="0" smtClean="0"/>
              <a:t>ресурсоёмкость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Сложная автоматизация механических </a:t>
            </a:r>
            <a:r>
              <a:rPr lang="ru-RU" dirty="0" smtClean="0"/>
              <a:t>действий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Разработкой руководит </a:t>
            </a:r>
            <a:r>
              <a:rPr lang="ru-RU" dirty="0" err="1" smtClean="0"/>
              <a:t>гендир</a:t>
            </a:r>
            <a:endParaRPr lang="ru-RU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Непредсказуемые изменения </a:t>
            </a:r>
            <a:r>
              <a:rPr lang="ru-RU" dirty="0" smtClean="0"/>
              <a:t>ПО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28768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4"/>
            <a:ext cx="8784976" cy="4752528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b="1" dirty="0" smtClean="0"/>
              <a:t>Нет автоматизации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Решения</a:t>
            </a:r>
            <a:r>
              <a:rPr lang="ru-RU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Автоматизация – не панацея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Отлаженное </a:t>
            </a:r>
            <a:r>
              <a:rPr lang="ru-RU" dirty="0" smtClean="0"/>
              <a:t>ручное тестирование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Обучение </a:t>
            </a:r>
            <a:r>
              <a:rPr lang="ru-RU" dirty="0" err="1"/>
              <a:t>автотестеров</a:t>
            </a:r>
            <a:r>
              <a:rPr lang="ru-RU" dirty="0"/>
              <a:t> </a:t>
            </a:r>
            <a:r>
              <a:rPr lang="ru-RU" dirty="0" smtClean="0"/>
              <a:t>в отделе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1204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Непредсказуемый срок стабилизации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Причины: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err="1"/>
              <a:t>Пререквизиты</a:t>
            </a:r>
            <a:r>
              <a:rPr lang="ru-RU" dirty="0"/>
              <a:t> и сложная </a:t>
            </a:r>
            <a:r>
              <a:rPr lang="ru-RU" dirty="0" smtClean="0"/>
              <a:t>архитектура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Легко наводятся новые </a:t>
            </a:r>
            <a:r>
              <a:rPr lang="ru-RU" dirty="0" smtClean="0"/>
              <a:t>баги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Мы почти не проектная компания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Максимизирована </a:t>
            </a:r>
            <a:r>
              <a:rPr lang="ru-RU" dirty="0"/>
              <a:t>скорость </a:t>
            </a:r>
            <a:r>
              <a:rPr lang="ru-RU" dirty="0" smtClean="0"/>
              <a:t>разработки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Новые </a:t>
            </a:r>
            <a:r>
              <a:rPr lang="ru-RU" dirty="0" err="1" smtClean="0"/>
              <a:t>фичи</a:t>
            </a:r>
            <a:r>
              <a:rPr lang="ru-RU" dirty="0" smtClean="0"/>
              <a:t> в релиз-кандидате</a:t>
            </a:r>
            <a:endParaRPr lang="ru-RU" dirty="0"/>
          </a:p>
          <a:p>
            <a:pPr lvl="1"/>
            <a:r>
              <a:rPr lang="ru-RU" dirty="0"/>
              <a:t>Нечёткие сроки </a:t>
            </a:r>
            <a:r>
              <a:rPr lang="ru-RU" u="sng" dirty="0"/>
              <a:t>всего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ru-RU" u="sng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8049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Непредсказуемый срок стабилизации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  <p:graphicFrame>
        <p:nvGraphicFramePr>
          <p:cNvPr id="5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601594"/>
              </p:ext>
            </p:extLst>
          </p:nvPr>
        </p:nvGraphicFramePr>
        <p:xfrm>
          <a:off x="179512" y="2492896"/>
          <a:ext cx="82089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1075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Непредсказуемый срок стабилизации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Решения: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Перераспределение ресурсов отдела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Нет чётких </a:t>
            </a:r>
            <a:r>
              <a:rPr lang="ru-RU" dirty="0"/>
              <a:t>сроков стабилизации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2723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Нет удалённого тестирования</a:t>
            </a:r>
            <a:endParaRPr lang="en-US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Причины: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Распределённая система и </a:t>
            </a:r>
            <a:r>
              <a:rPr lang="ru-RU" dirty="0" smtClean="0"/>
              <a:t>сети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Требуется широкий </a:t>
            </a:r>
            <a:r>
              <a:rPr lang="ru-RU" dirty="0" smtClean="0"/>
              <a:t>канал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err="1" smtClean="0"/>
              <a:t>Спец.оборудование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ресурсоёмкость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Сложности с механическими </a:t>
            </a:r>
            <a:r>
              <a:rPr lang="ru-RU" dirty="0" smtClean="0"/>
              <a:t>действиями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5234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Нет </a:t>
            </a:r>
            <a:r>
              <a:rPr lang="ru-RU" b="1" dirty="0"/>
              <a:t>удалённого тестирования</a:t>
            </a:r>
            <a:endParaRPr lang="en-US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Работа в дружном коллективе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Гибкий график, лояльное начальство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7843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643966" cy="4668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 smtClean="0"/>
              <a:t>Много докладов</a:t>
            </a:r>
            <a:r>
              <a:rPr lang="en-US" sz="2400" u="sng" dirty="0" smtClean="0"/>
              <a:t> </a:t>
            </a:r>
            <a:r>
              <a:rPr lang="ru-RU" sz="2400" u="sng" dirty="0" smtClean="0"/>
              <a:t>про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Менеджмент (</a:t>
            </a:r>
            <a:r>
              <a:rPr lang="en-US" sz="2400" dirty="0" smtClean="0"/>
              <a:t>test / team /</a:t>
            </a:r>
            <a:r>
              <a:rPr lang="ru-RU" sz="2400" dirty="0" smtClean="0"/>
              <a:t> </a:t>
            </a:r>
            <a:r>
              <a:rPr lang="en-US" sz="2400" dirty="0" smtClean="0"/>
              <a:t>time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r>
              <a:rPr lang="ru-RU" sz="2400" dirty="0" err="1" smtClean="0"/>
              <a:t>Мобилки</a:t>
            </a:r>
            <a:r>
              <a:rPr lang="ru-RU" sz="2400" dirty="0" smtClean="0"/>
              <a:t> и </a:t>
            </a:r>
            <a:r>
              <a:rPr lang="ru-RU" sz="2400" dirty="0" err="1" smtClean="0"/>
              <a:t>web</a:t>
            </a:r>
            <a:r>
              <a:rPr lang="ru-RU" sz="2400" dirty="0" smtClean="0"/>
              <a:t> / облака</a:t>
            </a:r>
            <a:endParaRPr lang="ru-RU" sz="2400" dirty="0"/>
          </a:p>
          <a:p>
            <a:r>
              <a:rPr lang="ru-RU" sz="2400" dirty="0" smtClean="0"/>
              <a:t>Автоматизацию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2400" u="sng" dirty="0" smtClean="0"/>
              <a:t>Мало докладов про</a:t>
            </a:r>
            <a:r>
              <a:rPr lang="ru-RU" sz="2400" dirty="0" smtClean="0"/>
              <a:t>:</a:t>
            </a:r>
          </a:p>
          <a:p>
            <a:pPr marL="514350" indent="-457200"/>
            <a:r>
              <a:rPr lang="en-US" sz="2600" dirty="0" smtClean="0"/>
              <a:t>D</a:t>
            </a:r>
            <a:r>
              <a:rPr lang="ru-RU" sz="2400" dirty="0" smtClean="0"/>
              <a:t>esktop</a:t>
            </a:r>
            <a:r>
              <a:rPr lang="en-US" sz="2400" dirty="0" smtClean="0"/>
              <a:t> </a:t>
            </a:r>
            <a:r>
              <a:rPr lang="ru-RU" sz="2400" dirty="0" smtClean="0"/>
              <a:t>приложения</a:t>
            </a:r>
          </a:p>
          <a:p>
            <a:pPr marL="514350" indent="-457200"/>
            <a:r>
              <a:rPr lang="ru-RU" sz="2400" dirty="0" smtClean="0"/>
              <a:t>Ручное </a:t>
            </a:r>
            <a:r>
              <a:rPr lang="ru-RU" sz="2600" dirty="0" smtClean="0"/>
              <a:t>тестирование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z="2400" b="1" u="sng" dirty="0" smtClean="0"/>
              <a:t>Совсем нет докладов про</a:t>
            </a:r>
            <a:r>
              <a:rPr lang="ru-RU" sz="2400" b="1" dirty="0" smtClean="0"/>
              <a:t>:</a:t>
            </a:r>
          </a:p>
          <a:p>
            <a:r>
              <a:rPr lang="en-US" sz="2400" b="1" dirty="0" smtClean="0"/>
              <a:t>CCTV</a:t>
            </a:r>
            <a:r>
              <a:rPr lang="ru-RU" sz="2400" b="1" dirty="0" smtClean="0"/>
              <a:t> – </a:t>
            </a:r>
            <a:r>
              <a:rPr lang="en-US" sz="2400" b="1" dirty="0" smtClean="0"/>
              <a:t>Closed-Circuit </a:t>
            </a:r>
            <a:r>
              <a:rPr lang="en-US" sz="2400" b="1" dirty="0" err="1" smtClean="0"/>
              <a:t>TeleVision</a:t>
            </a:r>
            <a:r>
              <a:rPr lang="en-US" sz="2400" b="1" dirty="0" smtClean="0"/>
              <a:t> – </a:t>
            </a:r>
            <a:r>
              <a:rPr lang="ru-RU" sz="2400" b="1" dirty="0" smtClean="0"/>
              <a:t>Видеонаблюдение</a:t>
            </a:r>
          </a:p>
          <a:p>
            <a:endParaRPr lang="ru-RU" dirty="0"/>
          </a:p>
        </p:txBody>
      </p:sp>
      <p:pic>
        <p:nvPicPr>
          <p:cNvPr id="1026" name="Picture 2" descr="C:\Users\Alexx\Dropbox\!Work\sqa days\#17\img\external-ir-dome-34-view-bl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592288" cy="19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Нехватка ресурсов</a:t>
            </a:r>
            <a:endParaRPr lang="ru-RU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Причины</a:t>
            </a:r>
            <a:r>
              <a:rPr lang="ru-RU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err="1"/>
              <a:t>Спец.оборудование</a:t>
            </a:r>
            <a:r>
              <a:rPr lang="ru-RU" dirty="0"/>
              <a:t> и ресурсоёмкость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Нехватка мощностей для адекватной нагрузки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Распределённая </a:t>
            </a:r>
            <a:r>
              <a:rPr lang="ru-RU" dirty="0"/>
              <a:t>система и </a:t>
            </a:r>
            <a:r>
              <a:rPr lang="ru-RU" dirty="0" smtClean="0"/>
              <a:t>сети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Не </a:t>
            </a:r>
            <a:r>
              <a:rPr lang="ru-RU" dirty="0"/>
              <a:t>можем повторить сложный баг у </a:t>
            </a:r>
            <a:r>
              <a:rPr lang="ru-RU" dirty="0" smtClean="0"/>
              <a:t>клиента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6827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875588" cy="43116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b="1" dirty="0"/>
              <a:t>Нехватка ресурсов</a:t>
            </a:r>
          </a:p>
          <a:p>
            <a:pPr marL="0" indent="0" algn="ctr">
              <a:buNone/>
            </a:pPr>
            <a:r>
              <a:rPr lang="en-US" dirty="0" smtClean="0"/>
              <a:t>SaaS</a:t>
            </a:r>
            <a:r>
              <a:rPr lang="ru-RU" dirty="0" smtClean="0"/>
              <a:t> / </a:t>
            </a:r>
            <a:r>
              <a:rPr lang="en-US" dirty="0" smtClean="0"/>
              <a:t>Web-</a:t>
            </a:r>
            <a:r>
              <a:rPr lang="ru-RU" dirty="0" smtClean="0"/>
              <a:t>приложения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14339"/>
              </p:ext>
            </p:extLst>
          </p:nvPr>
        </p:nvGraphicFramePr>
        <p:xfrm>
          <a:off x="35496" y="3140968"/>
          <a:ext cx="9019604" cy="3672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9802"/>
                <a:gridCol w="4509802"/>
              </a:tblGrid>
              <a:tr h="48921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Производитель софта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Потребитель софта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3195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34" y="4365104"/>
            <a:ext cx="1749188" cy="174918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3599289" y="5237089"/>
            <a:ext cx="1843125" cy="2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26" y="2754043"/>
            <a:ext cx="3625700" cy="362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529" y="5311535"/>
            <a:ext cx="1546465" cy="15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875588" cy="43116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b="1" dirty="0"/>
              <a:t>Нехватка ресурсов</a:t>
            </a:r>
          </a:p>
          <a:p>
            <a:pPr marL="0" indent="0" algn="ctr">
              <a:buNone/>
            </a:pPr>
            <a:r>
              <a:rPr lang="en-US" dirty="0" smtClean="0"/>
              <a:t>Desktop / CCTV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86397"/>
              </p:ext>
            </p:extLst>
          </p:nvPr>
        </p:nvGraphicFramePr>
        <p:xfrm>
          <a:off x="35496" y="3140968"/>
          <a:ext cx="9019604" cy="3672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9802"/>
                <a:gridCol w="4509802"/>
              </a:tblGrid>
              <a:tr h="48921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Производитель софта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Потребитель софта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83195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75" y="3496451"/>
            <a:ext cx="1749188" cy="1749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87" y="3568459"/>
            <a:ext cx="1749188" cy="1749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03" y="6156251"/>
            <a:ext cx="648072" cy="6480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52" y="6193072"/>
            <a:ext cx="611251" cy="6112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86" y="5046657"/>
            <a:ext cx="1080120" cy="10801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17" y="5136617"/>
            <a:ext cx="990160" cy="990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680" y="6156251"/>
            <a:ext cx="648072" cy="648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29" y="6193072"/>
            <a:ext cx="611251" cy="611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24" y="4555841"/>
            <a:ext cx="1984207" cy="198420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92855" y="3789040"/>
            <a:ext cx="3318926" cy="916145"/>
          </a:xfrm>
          <a:prstGeom prst="wedgeEllipseCallout">
            <a:avLst>
              <a:gd name="adj1" fmla="val 34516"/>
              <a:gd name="adj2" fmla="val 706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Как </a:t>
            </a:r>
            <a:r>
              <a:rPr lang="ru-RU" sz="2400" dirty="0" smtClean="0">
                <a:solidFill>
                  <a:schemeClr val="tx1"/>
                </a:solidFill>
              </a:rPr>
              <a:t>это тестировать</a:t>
            </a:r>
            <a:r>
              <a:rPr lang="ru-RU" sz="2400" dirty="0">
                <a:solidFill>
                  <a:schemeClr val="tx1"/>
                </a:solidFill>
              </a:rPr>
              <a:t>?!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03" y="5054033"/>
            <a:ext cx="1080120" cy="10801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26" y="6156251"/>
            <a:ext cx="648072" cy="6480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275" y="6193072"/>
            <a:ext cx="611251" cy="6112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285" y="4139882"/>
            <a:ext cx="3625700" cy="36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7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784279"/>
              </p:ext>
            </p:extLst>
          </p:nvPr>
        </p:nvGraphicFramePr>
        <p:xfrm>
          <a:off x="216009" y="2462316"/>
          <a:ext cx="8712968" cy="1872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18722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Конфигурация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15 камер:	720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 / 25 fps</a:t>
                      </a: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Архив: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</a:rPr>
                        <a:t> 	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2 недели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Требуется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Сеть: 			120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Mbit/s</a:t>
                      </a: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Core i7 4790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:	40 – 50%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HDD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		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	18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Tb</a:t>
                      </a:r>
                      <a:endParaRPr lang="ru-RU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30442234"/>
              </p:ext>
            </p:extLst>
          </p:nvPr>
        </p:nvGraphicFramePr>
        <p:xfrm>
          <a:off x="215516" y="4365104"/>
          <a:ext cx="8712968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881322"/>
            <a:ext cx="3584892" cy="561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2800" b="1" dirty="0"/>
              <a:t>Нехватка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191054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Нехватка ресурсов</a:t>
            </a:r>
            <a:endParaRPr lang="ru-RU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Использование виртуализации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Оптимистичный взгляд на </a:t>
            </a:r>
            <a:r>
              <a:rPr lang="ru-RU" dirty="0" smtClean="0"/>
              <a:t>мир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3284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Нет </a:t>
            </a:r>
            <a:r>
              <a:rPr lang="ru-RU" b="1" dirty="0" err="1" smtClean="0"/>
              <a:t>спец.оборудования</a:t>
            </a:r>
            <a:endParaRPr lang="ru-RU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Причины</a:t>
            </a:r>
            <a:r>
              <a:rPr lang="ru-RU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err="1" smtClean="0"/>
              <a:t>Спец.оборудование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ресурсоёмкость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Штатное тестирование </a:t>
            </a:r>
            <a:r>
              <a:rPr lang="ru-RU" dirty="0" err="1" smtClean="0"/>
              <a:t>спец.устройств</a:t>
            </a:r>
            <a:endParaRPr lang="ru-RU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08" y="4206684"/>
            <a:ext cx="3409736" cy="196303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86" y="4258013"/>
            <a:ext cx="2193622" cy="2193622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8" y="4445524"/>
            <a:ext cx="2814501" cy="181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27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Нет </a:t>
            </a:r>
            <a:r>
              <a:rPr lang="ru-RU" b="1" dirty="0" err="1" smtClean="0"/>
              <a:t>спец.оборудования</a:t>
            </a:r>
            <a:endParaRPr lang="ru-RU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Эмуляция </a:t>
            </a:r>
            <a:r>
              <a:rPr lang="ru-RU" dirty="0"/>
              <a:t>устройств и сетей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Если дают – </a:t>
            </a:r>
            <a:r>
              <a:rPr lang="ru-RU" dirty="0" err="1" smtClean="0"/>
              <a:t>отлаживаемся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объекте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71667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1844824"/>
            <a:ext cx="8750842" cy="439562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/>
              <a:t>Отсутствие спецификаций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Затруднено написание тест-планов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Баги закрываются как «</a:t>
            </a:r>
            <a:r>
              <a:rPr lang="en-US" dirty="0" smtClean="0"/>
              <a:t>by design</a:t>
            </a:r>
            <a:r>
              <a:rPr lang="ru-RU" dirty="0" smtClean="0"/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Нет планирования </a:t>
            </a:r>
            <a:r>
              <a:rPr lang="ru-RU" dirty="0" err="1" smtClean="0"/>
              <a:t>фич</a:t>
            </a:r>
            <a:r>
              <a:rPr lang="ru-RU" dirty="0" smtClean="0"/>
              <a:t> по версиям</a:t>
            </a:r>
          </a:p>
        </p:txBody>
      </p:sp>
    </p:spTree>
    <p:extLst>
      <p:ext uri="{BB962C8B-B14F-4D97-AF65-F5344CB8AC3E}">
        <p14:creationId xmlns:p14="http://schemas.microsoft.com/office/powerpoint/2010/main" val="341777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Отсутствие </a:t>
            </a:r>
            <a:r>
              <a:rPr lang="ru-RU" b="1" dirty="0"/>
              <a:t>спецификаций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Причины: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Разработкой руководит </a:t>
            </a:r>
            <a:r>
              <a:rPr lang="ru-RU" dirty="0" err="1" smtClean="0"/>
              <a:t>гендир</a:t>
            </a:r>
            <a:endParaRPr lang="ru-RU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Спецификации отменены</a:t>
            </a: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Мы почти не проектная </a:t>
            </a:r>
            <a:r>
              <a:rPr lang="ru-RU" dirty="0" smtClean="0"/>
              <a:t>компания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9072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 smtClean="0"/>
              <a:t>Отсутствие </a:t>
            </a:r>
            <a:r>
              <a:rPr lang="ru-RU" b="1" dirty="0"/>
              <a:t>спецификаций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Причины: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Разработкой руководит </a:t>
            </a:r>
            <a:r>
              <a:rPr lang="ru-RU" dirty="0" err="1" smtClean="0"/>
              <a:t>гендир</a:t>
            </a:r>
            <a:endParaRPr lang="ru-RU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Спецификации отменены</a:t>
            </a:r>
            <a:endParaRPr lang="ru-RU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Мы почти не проектная </a:t>
            </a:r>
            <a:r>
              <a:rPr lang="ru-RU" dirty="0" smtClean="0"/>
              <a:t>компания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dirty="0" err="1" smtClean="0"/>
              <a:t>Фича</a:t>
            </a:r>
            <a:r>
              <a:rPr lang="ru-RU" dirty="0" smtClean="0"/>
              <a:t> </a:t>
            </a:r>
            <a:r>
              <a:rPr lang="ru-RU" dirty="0"/>
              <a:t>интегрируется по </a:t>
            </a:r>
            <a:r>
              <a:rPr lang="ru-RU" dirty="0" smtClean="0"/>
              <a:t>договорённости</a:t>
            </a:r>
            <a:endParaRPr lang="en-US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3098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50" y="1714488"/>
            <a:ext cx="8453468" cy="45259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Аналоговые камеры</a:t>
            </a:r>
            <a:r>
              <a:rPr lang="ru-RU" dirty="0"/>
              <a:t> </a:t>
            </a:r>
            <a:r>
              <a:rPr lang="ru-RU" dirty="0" smtClean="0"/>
              <a:t>=</a:t>
            </a:r>
            <a:r>
              <a:rPr lang="en-US" dirty="0" smtClean="0"/>
              <a:t>&gt;</a:t>
            </a:r>
            <a:r>
              <a:rPr lang="ru-RU" dirty="0" smtClean="0"/>
              <a:t> аналоговый сигнал</a:t>
            </a:r>
            <a:endParaRPr lang="ru-RU" dirty="0"/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78703"/>
            <a:ext cx="3008682" cy="1902991"/>
          </a:xfrm>
          <a:prstGeom prst="rect">
            <a:avLst/>
          </a:prstGeom>
        </p:spPr>
      </p:pic>
      <p:cxnSp>
        <p:nvCxnSpPr>
          <p:cNvPr id="1059" name="Straight Arrow Connector 1058"/>
          <p:cNvCxnSpPr>
            <a:stCxn id="169" idx="1"/>
          </p:cNvCxnSpPr>
          <p:nvPr/>
        </p:nvCxnSpPr>
        <p:spPr>
          <a:xfrm flipH="1">
            <a:off x="2483768" y="4330199"/>
            <a:ext cx="3024336" cy="332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4746412"/>
            <a:ext cx="1015985" cy="10159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95359" y="5543897"/>
            <a:ext cx="118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Коаксиал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3946895"/>
            <a:ext cx="1015985" cy="1015985"/>
          </a:xfrm>
          <a:prstGeom prst="rect">
            <a:avLst/>
          </a:prstGeom>
        </p:spPr>
      </p:pic>
      <p:cxnSp>
        <p:nvCxnSpPr>
          <p:cNvPr id="16" name="Elbow Connector 15"/>
          <p:cNvCxnSpPr/>
          <p:nvPr/>
        </p:nvCxnSpPr>
        <p:spPr>
          <a:xfrm>
            <a:off x="1496364" y="4662520"/>
            <a:ext cx="1467650" cy="83866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96364" y="5501182"/>
            <a:ext cx="14923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58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Отсутствие спецификаций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Взаимодействие </a:t>
            </a:r>
            <a:r>
              <a:rPr lang="ru-RU" dirty="0"/>
              <a:t>с </a:t>
            </a:r>
            <a:r>
              <a:rPr lang="ru-RU" dirty="0" smtClean="0"/>
              <a:t>разработкой, запросы в </a:t>
            </a:r>
            <a:r>
              <a:rPr lang="en-US" dirty="0" smtClean="0"/>
              <a:t>Jira</a:t>
            </a: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Свободное общение, неформальная атмосфера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8250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Неравномерная </a:t>
            </a:r>
            <a:r>
              <a:rPr lang="ru-RU" b="1" dirty="0"/>
              <a:t>загрузка </a:t>
            </a:r>
            <a:r>
              <a:rPr lang="ru-RU" b="1" dirty="0" smtClean="0"/>
              <a:t>группы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Причины</a:t>
            </a:r>
            <a:r>
              <a:rPr lang="ru-RU" dirty="0" smtClean="0"/>
              <a:t>: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/>
              <a:t>Разработкой руководит </a:t>
            </a:r>
            <a:r>
              <a:rPr lang="ru-RU" dirty="0" err="1" smtClean="0"/>
              <a:t>гендир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Мы </a:t>
            </a:r>
            <a:r>
              <a:rPr lang="ru-RU" dirty="0"/>
              <a:t>почти не проектная </a:t>
            </a:r>
            <a:r>
              <a:rPr lang="ru-RU" dirty="0" smtClean="0"/>
              <a:t>компания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«Гибкое </a:t>
            </a:r>
            <a:r>
              <a:rPr lang="ru-RU" dirty="0"/>
              <a:t>управление </a:t>
            </a:r>
            <a:r>
              <a:rPr lang="ru-RU" dirty="0" smtClean="0"/>
              <a:t>разработкой»</a:t>
            </a:r>
            <a:endParaRPr lang="ru-RU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Внеплановые проверки </a:t>
            </a:r>
            <a:r>
              <a:rPr lang="ru-RU" dirty="0" err="1" smtClean="0"/>
              <a:t>фич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820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dirty="0" smtClean="0"/>
              <a:t>Сложности: причины и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24" y="1844825"/>
            <a:ext cx="8784976" cy="4752527"/>
          </a:xfrm>
        </p:spPr>
        <p:txBody>
          <a:bodyPr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Неравномерная </a:t>
            </a:r>
            <a:r>
              <a:rPr lang="ru-RU" b="1" dirty="0"/>
              <a:t>загрузка группы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Решения: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Распределение </a:t>
            </a:r>
            <a:r>
              <a:rPr lang="ru-RU" dirty="0"/>
              <a:t>задач </a:t>
            </a:r>
            <a:r>
              <a:rPr lang="ru-RU" dirty="0" smtClean="0"/>
              <a:t>в Департаменте</a:t>
            </a: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«Гибкое планирование» </a:t>
            </a:r>
            <a:r>
              <a:rPr lang="ru-RU" dirty="0"/>
              <a:t>работы </a:t>
            </a:r>
            <a:r>
              <a:rPr lang="en-US" dirty="0" smtClean="0"/>
              <a:t>QA</a:t>
            </a:r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31912" y="6151056"/>
            <a:ext cx="8229600" cy="44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4041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14488"/>
            <a:ext cx="8784976" cy="50268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buFont typeface="Arial" pitchFamily="34" charset="0"/>
              <a:buNone/>
            </a:pPr>
            <a:endParaRPr lang="ru-RU" sz="2400" dirty="0" smtClean="0"/>
          </a:p>
          <a:p>
            <a:pPr marL="0" indent="0" algn="ctr">
              <a:spcBef>
                <a:spcPts val="300"/>
              </a:spcBef>
              <a:buFont typeface="Arial" pitchFamily="34" charset="0"/>
              <a:buNone/>
            </a:pPr>
            <a:endParaRPr lang="ru-RU" dirty="0" smtClean="0"/>
          </a:p>
          <a:p>
            <a:pPr>
              <a:spcBef>
                <a:spcPts val="300"/>
              </a:spcBef>
            </a:pPr>
            <a:endParaRPr lang="ru-RU" sz="24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485680"/>
              </p:ext>
            </p:extLst>
          </p:nvPr>
        </p:nvGraphicFramePr>
        <p:xfrm>
          <a:off x="179512" y="1643051"/>
          <a:ext cx="8784976" cy="51442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417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Проблемы вне </a:t>
                      </a:r>
                      <a:r>
                        <a:rPr lang="en-US" sz="2400" b="1" dirty="0" smtClean="0"/>
                        <a:t>QA</a:t>
                      </a:r>
                      <a:r>
                        <a:rPr lang="ru-RU" sz="2400" b="1" dirty="0" smtClean="0"/>
                        <a:t>: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Проблемы</a:t>
                      </a:r>
                      <a:r>
                        <a:rPr lang="ru-RU" sz="2400" b="1" baseline="0" dirty="0" smtClean="0"/>
                        <a:t> в</a:t>
                      </a:r>
                      <a:r>
                        <a:rPr lang="ru-RU" sz="2400" b="1" dirty="0" smtClean="0"/>
                        <a:t>нутри </a:t>
                      </a:r>
                      <a:r>
                        <a:rPr lang="en-US" sz="2400" b="1" dirty="0" smtClean="0"/>
                        <a:t>QA</a:t>
                      </a:r>
                      <a:r>
                        <a:rPr lang="ru-RU" sz="2400" b="1" dirty="0" smtClean="0"/>
                        <a:t>:</a:t>
                      </a:r>
                      <a:endParaRPr lang="en-US" sz="2400" b="1" dirty="0" smtClean="0"/>
                    </a:p>
                  </a:txBody>
                  <a:tcPr/>
                </a:tc>
              </a:tr>
              <a:tr h="193486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Непредсказуемый срок стабилизации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Нет спецификаций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Неравномерная загрузка</a:t>
                      </a:r>
                      <a:endParaRPr lang="ru-RU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Нет автоматизации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Нет удалённого тестирования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Нет</a:t>
                      </a:r>
                      <a:r>
                        <a:rPr lang="en-US" sz="2200" dirty="0" smtClean="0"/>
                        <a:t> </a:t>
                      </a:r>
                      <a:r>
                        <a:rPr lang="ru-RU" sz="2200" dirty="0" smtClean="0"/>
                        <a:t>ресурсов и </a:t>
                      </a:r>
                      <a:r>
                        <a:rPr lang="ru-RU" sz="2200" dirty="0" err="1" smtClean="0"/>
                        <a:t>спец.оборудования</a:t>
                      </a:r>
                      <a:endParaRPr lang="ru-RU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5372"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/>
                        <a:t>Решения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endParaRPr lang="en-US" sz="2200" dirty="0" smtClean="0"/>
                    </a:p>
                  </a:txBody>
                  <a:tcPr/>
                </a:tc>
              </a:tr>
              <a:tr h="2294964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ru-RU" sz="2200" dirty="0" smtClean="0"/>
                        <a:t>Адаптироваться к текущей бизнес-модели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Улучшать взаимодействие с разработкой</a:t>
                      </a:r>
                      <a:endParaRPr lang="en-US" sz="2200" dirty="0" smtClean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Надеяться на нормализацию ситуации</a:t>
                      </a:r>
                      <a:endParaRPr 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Автоматизация и </a:t>
                      </a:r>
                      <a:r>
                        <a:rPr lang="ru-RU" sz="2200" dirty="0" err="1" smtClean="0"/>
                        <a:t>удалёнка</a:t>
                      </a:r>
                      <a:r>
                        <a:rPr lang="ru-RU" sz="2200" dirty="0" smtClean="0"/>
                        <a:t> – не самоцель</a:t>
                      </a:r>
                      <a:endParaRPr lang="en-US" sz="2200" dirty="0" smtClean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Подготовка кадров в отделе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200" dirty="0" smtClean="0"/>
                        <a:t>Виртуализация / эмуляция и т.п.</a:t>
                      </a:r>
                      <a:endParaRPr lang="en-US" sz="2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22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0" y="2248656"/>
            <a:ext cx="482427" cy="482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07" y="3212976"/>
            <a:ext cx="635873" cy="65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508" y="1714488"/>
            <a:ext cx="7198126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alexx.chem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alexx.ru@gmail.com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6849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429684" cy="45259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DVR </a:t>
            </a:r>
            <a:r>
              <a:rPr lang="ru-RU" dirty="0"/>
              <a:t>(</a:t>
            </a:r>
            <a:r>
              <a:rPr lang="en-US" dirty="0"/>
              <a:t>Digital Video Recorder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– видеорегистратор</a:t>
            </a:r>
          </a:p>
        </p:txBody>
      </p:sp>
      <p:pic>
        <p:nvPicPr>
          <p:cNvPr id="1027" name="Picture 10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70" y="2810066"/>
            <a:ext cx="3251881" cy="1273205"/>
          </a:xfrm>
          <a:prstGeom prst="rect">
            <a:avLst/>
          </a:prstGeom>
        </p:spPr>
      </p:pic>
      <p:cxnSp>
        <p:nvCxnSpPr>
          <p:cNvPr id="1030" name="Curved Connector 1029"/>
          <p:cNvCxnSpPr>
            <a:stCxn id="1027" idx="1"/>
            <a:endCxn id="67" idx="0"/>
          </p:cNvCxnSpPr>
          <p:nvPr/>
        </p:nvCxnSpPr>
        <p:spPr>
          <a:xfrm rot="10800000" flipV="1">
            <a:off x="3304154" y="3446668"/>
            <a:ext cx="1845816" cy="1535597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40143" y="5501182"/>
            <a:ext cx="3893880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90" y="4534245"/>
            <a:ext cx="1529349" cy="1529349"/>
          </a:xfrm>
          <a:prstGeom prst="rect">
            <a:avLst/>
          </a:prstGeom>
          <a:ln>
            <a:noFill/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4746412"/>
            <a:ext cx="1015985" cy="101598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4315705"/>
            <a:ext cx="924665" cy="92466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4009079"/>
            <a:ext cx="1459855" cy="145985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5619549"/>
            <a:ext cx="924665" cy="92466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5306708"/>
            <a:ext cx="1459855" cy="1459855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 flipV="1">
            <a:off x="7534023" y="5104887"/>
            <a:ext cx="0" cy="5658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595359" y="5543897"/>
            <a:ext cx="118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Коаксиал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80995" y="554389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LAN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93" y="5147116"/>
            <a:ext cx="1018465" cy="7196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296816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DVR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3946895"/>
            <a:ext cx="1015985" cy="1015985"/>
          </a:xfrm>
          <a:prstGeom prst="rect">
            <a:avLst/>
          </a:prstGeom>
        </p:spPr>
      </p:pic>
      <p:cxnSp>
        <p:nvCxnSpPr>
          <p:cNvPr id="69" name="Elbow Connector 68"/>
          <p:cNvCxnSpPr/>
          <p:nvPr/>
        </p:nvCxnSpPr>
        <p:spPr>
          <a:xfrm>
            <a:off x="1496364" y="4662520"/>
            <a:ext cx="1467650" cy="83866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496364" y="5501182"/>
            <a:ext cx="14923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6658890" y="5566702"/>
            <a:ext cx="178669" cy="17866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72" y="5163787"/>
            <a:ext cx="1847709" cy="18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9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/>
          <p:cNvCxnSpPr/>
          <p:nvPr/>
        </p:nvCxnSpPr>
        <p:spPr>
          <a:xfrm>
            <a:off x="4280995" y="4493355"/>
            <a:ext cx="14059" cy="89446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429684" cy="45259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IP-</a:t>
            </a:r>
            <a:r>
              <a:rPr lang="ru-RU" dirty="0" smtClean="0"/>
              <a:t>камеры =</a:t>
            </a:r>
            <a:r>
              <a:rPr lang="en-US" dirty="0" smtClean="0"/>
              <a:t>&gt; </a:t>
            </a:r>
            <a:r>
              <a:rPr lang="ru-RU" dirty="0" smtClean="0"/>
              <a:t>цифровой сигнал по </a:t>
            </a:r>
            <a:r>
              <a:rPr lang="en-US" dirty="0" smtClean="0"/>
              <a:t>LAN</a:t>
            </a:r>
            <a:endParaRPr lang="ru-RU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74" y="1795777"/>
            <a:ext cx="2315013" cy="2212124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 flipH="1">
            <a:off x="4644008" y="3573016"/>
            <a:ext cx="1977883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13265" y="5501182"/>
            <a:ext cx="719269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165701" y="5501182"/>
            <a:ext cx="3368322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90" y="4534245"/>
            <a:ext cx="1529349" cy="1529349"/>
          </a:xfrm>
          <a:prstGeom prst="rect">
            <a:avLst/>
          </a:prstGeom>
          <a:ln>
            <a:noFill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4746412"/>
            <a:ext cx="1015985" cy="101598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4315705"/>
            <a:ext cx="924665" cy="92466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4009079"/>
            <a:ext cx="1459855" cy="145985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5619549"/>
            <a:ext cx="924665" cy="92466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5306708"/>
            <a:ext cx="1459855" cy="1459855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 flipV="1">
            <a:off x="7534023" y="5104887"/>
            <a:ext cx="0" cy="5658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95359" y="5543897"/>
            <a:ext cx="118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Коаксиал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80995" y="554389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LAN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93" y="5147116"/>
            <a:ext cx="1018465" cy="71963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96816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DVR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3946895"/>
            <a:ext cx="1015985" cy="1015985"/>
          </a:xfrm>
          <a:prstGeom prst="rect">
            <a:avLst/>
          </a:prstGeom>
        </p:spPr>
      </p:pic>
      <p:cxnSp>
        <p:nvCxnSpPr>
          <p:cNvPr id="62" name="Elbow Connector 61"/>
          <p:cNvCxnSpPr/>
          <p:nvPr/>
        </p:nvCxnSpPr>
        <p:spPr>
          <a:xfrm>
            <a:off x="1496364" y="4662520"/>
            <a:ext cx="1467650" cy="83866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96364" y="5501182"/>
            <a:ext cx="14923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6658890" y="5566702"/>
            <a:ext cx="178669" cy="17866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72" y="5163787"/>
            <a:ext cx="1847709" cy="184770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68" y="3827368"/>
            <a:ext cx="1015985" cy="101598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23" y="3831366"/>
            <a:ext cx="1015985" cy="101598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3519719" y="3914957"/>
            <a:ext cx="178669" cy="1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/>
          <p:cNvCxnSpPr/>
          <p:nvPr/>
        </p:nvCxnSpPr>
        <p:spPr>
          <a:xfrm>
            <a:off x="4280995" y="4493355"/>
            <a:ext cx="14059" cy="89446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429684" cy="45259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NVR </a:t>
            </a:r>
            <a:r>
              <a:rPr lang="ru-RU" dirty="0"/>
              <a:t>(</a:t>
            </a:r>
            <a:r>
              <a:rPr lang="en-US" dirty="0"/>
              <a:t>Network Video Recorder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– цифровой </a:t>
            </a:r>
            <a:r>
              <a:rPr lang="en-US" dirty="0"/>
              <a:t>DVR, </a:t>
            </a:r>
            <a:r>
              <a:rPr lang="ru-RU" dirty="0"/>
              <a:t>видео по </a:t>
            </a:r>
            <a:r>
              <a:rPr lang="en-US" dirty="0"/>
              <a:t>LAN</a:t>
            </a:r>
            <a:endParaRPr lang="ru-RU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2249"/>
            <a:ext cx="3867839" cy="1545846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3513265" y="5501182"/>
            <a:ext cx="719269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165701" y="5501182"/>
            <a:ext cx="3368322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90" y="4534245"/>
            <a:ext cx="1529349" cy="1529349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4746412"/>
            <a:ext cx="1015985" cy="10159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4315705"/>
            <a:ext cx="924665" cy="92466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4009079"/>
            <a:ext cx="1459855" cy="145985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5619549"/>
            <a:ext cx="924665" cy="92466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5306708"/>
            <a:ext cx="1459855" cy="1459855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 flipV="1">
            <a:off x="7534023" y="5104887"/>
            <a:ext cx="0" cy="5658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95359" y="5543897"/>
            <a:ext cx="118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Коаксиал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80995" y="554389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LAN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93" y="5147116"/>
            <a:ext cx="1018465" cy="71963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91" y="5143940"/>
            <a:ext cx="1018465" cy="71963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60929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VR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6816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DVR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1" y="3946895"/>
            <a:ext cx="1015985" cy="1015985"/>
          </a:xfrm>
          <a:prstGeom prst="rect">
            <a:avLst/>
          </a:prstGeom>
        </p:spPr>
      </p:pic>
      <p:cxnSp>
        <p:nvCxnSpPr>
          <p:cNvPr id="75" name="Elbow Connector 74"/>
          <p:cNvCxnSpPr/>
          <p:nvPr/>
        </p:nvCxnSpPr>
        <p:spPr>
          <a:xfrm>
            <a:off x="1496364" y="4662520"/>
            <a:ext cx="1467650" cy="83866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496364" y="5501182"/>
            <a:ext cx="14923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6658890" y="5566702"/>
            <a:ext cx="178669" cy="17866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372" y="5163787"/>
            <a:ext cx="1847709" cy="1847709"/>
          </a:xfrm>
          <a:prstGeom prst="rect">
            <a:avLst/>
          </a:prstGeom>
        </p:spPr>
      </p:pic>
      <p:cxnSp>
        <p:nvCxnSpPr>
          <p:cNvPr id="80" name="Straight Arrow Connector 79"/>
          <p:cNvCxnSpPr>
            <a:endCxn id="71" idx="0"/>
          </p:cNvCxnSpPr>
          <p:nvPr/>
        </p:nvCxnSpPr>
        <p:spPr>
          <a:xfrm>
            <a:off x="5942369" y="4213574"/>
            <a:ext cx="2915" cy="7686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68" y="3827368"/>
            <a:ext cx="1015985" cy="101598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23" y="3831366"/>
            <a:ext cx="1015985" cy="101598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3519719" y="3914957"/>
            <a:ext cx="178669" cy="1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5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Arc 191"/>
          <p:cNvSpPr/>
          <p:nvPr/>
        </p:nvSpPr>
        <p:spPr>
          <a:xfrm>
            <a:off x="4295054" y="4594103"/>
            <a:ext cx="4741442" cy="1577710"/>
          </a:xfrm>
          <a:prstGeom prst="arc">
            <a:avLst>
              <a:gd name="adj1" fmla="val 10822094"/>
              <a:gd name="adj2" fmla="val 1605437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TextBox 142"/>
          <p:cNvSpPr txBox="1"/>
          <p:nvPr/>
        </p:nvSpPr>
        <p:spPr>
          <a:xfrm>
            <a:off x="5609294" y="4982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B050"/>
                </a:solidFill>
              </a:rPr>
              <a:t>VR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89" name="Arc 188"/>
          <p:cNvSpPr/>
          <p:nvPr/>
        </p:nvSpPr>
        <p:spPr>
          <a:xfrm>
            <a:off x="5609293" y="4585256"/>
            <a:ext cx="2454429" cy="1197113"/>
          </a:xfrm>
          <a:prstGeom prst="arc">
            <a:avLst>
              <a:gd name="adj1" fmla="val 10172013"/>
              <a:gd name="adj2" fmla="val 15366816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9" name="Straight Connector 178"/>
          <p:cNvCxnSpPr>
            <a:endCxn id="17" idx="1"/>
          </p:cNvCxnSpPr>
          <p:nvPr/>
        </p:nvCxnSpPr>
        <p:spPr>
          <a:xfrm>
            <a:off x="1697563" y="4730250"/>
            <a:ext cx="1142680" cy="770932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endCxn id="17" idx="1"/>
          </p:cNvCxnSpPr>
          <p:nvPr/>
        </p:nvCxnSpPr>
        <p:spPr>
          <a:xfrm flipV="1">
            <a:off x="2143835" y="5501182"/>
            <a:ext cx="696408" cy="432048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17" idx="1"/>
          </p:cNvCxnSpPr>
          <p:nvPr/>
        </p:nvCxnSpPr>
        <p:spPr>
          <a:xfrm>
            <a:off x="2771800" y="4493355"/>
            <a:ext cx="68443" cy="1007827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0" idx="3"/>
            <a:endCxn id="17" idx="1"/>
          </p:cNvCxnSpPr>
          <p:nvPr/>
        </p:nvCxnSpPr>
        <p:spPr>
          <a:xfrm>
            <a:off x="1131733" y="5501182"/>
            <a:ext cx="1708510" cy="0"/>
          </a:xfrm>
          <a:prstGeom prst="line">
            <a:avLst/>
          </a:prstGeom>
          <a:ln w="28575">
            <a:solidFill>
              <a:srgbClr val="385D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видеонаблюдения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1672" y="1770196"/>
            <a:ext cx="854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Современная</a:t>
            </a:r>
            <a:r>
              <a:rPr lang="en-US" sz="2800" dirty="0" smtClean="0"/>
              <a:t> </a:t>
            </a:r>
            <a:r>
              <a:rPr lang="ru-RU" sz="2800" dirty="0" smtClean="0"/>
              <a:t>система</a:t>
            </a:r>
            <a:r>
              <a:rPr lang="en-US" sz="2800" dirty="0" smtClean="0"/>
              <a:t> CCTV</a:t>
            </a:r>
            <a:endParaRPr lang="ru-RU" sz="2800" dirty="0"/>
          </a:p>
        </p:txBody>
      </p:sp>
      <p:sp>
        <p:nvSpPr>
          <p:cNvPr id="78" name="TextBox 77"/>
          <p:cNvSpPr txBox="1"/>
          <p:nvPr/>
        </p:nvSpPr>
        <p:spPr>
          <a:xfrm>
            <a:off x="5678384" y="3303103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LAN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848" y="3205276"/>
            <a:ext cx="5832648" cy="3464084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7" y="5069134"/>
            <a:ext cx="864096" cy="86409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5" y="3839829"/>
            <a:ext cx="1015985" cy="10141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40243" y="5316516"/>
            <a:ext cx="659155" cy="369332"/>
          </a:xfrm>
          <a:prstGeom prst="rect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85D8A"/>
                </a:solidFill>
              </a:rPr>
              <a:t>VPN</a:t>
            </a:r>
            <a:endParaRPr lang="ru-RU" dirty="0">
              <a:solidFill>
                <a:srgbClr val="385D8A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09711" y="5900763"/>
            <a:ext cx="97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85D8A"/>
                </a:solidFill>
              </a:rPr>
              <a:t>Облако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65" y="5750384"/>
            <a:ext cx="957989" cy="957989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98" y="4215924"/>
            <a:ext cx="1015985" cy="1015985"/>
          </a:xfrm>
          <a:prstGeom prst="rect">
            <a:avLst/>
          </a:prstGeom>
        </p:spPr>
      </p:pic>
      <p:cxnSp>
        <p:nvCxnSpPr>
          <p:cNvPr id="132" name="Straight Connector 131"/>
          <p:cNvCxnSpPr/>
          <p:nvPr/>
        </p:nvCxnSpPr>
        <p:spPr>
          <a:xfrm>
            <a:off x="4280995" y="4493355"/>
            <a:ext cx="14059" cy="89446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7" idx="3"/>
          </p:cNvCxnSpPr>
          <p:nvPr/>
        </p:nvCxnSpPr>
        <p:spPr>
          <a:xfrm>
            <a:off x="3499398" y="5501182"/>
            <a:ext cx="66630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165701" y="5501182"/>
            <a:ext cx="3368322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90" y="4534245"/>
            <a:ext cx="1529349" cy="1529349"/>
          </a:xfrm>
          <a:prstGeom prst="rect">
            <a:avLst/>
          </a:prstGeom>
          <a:ln>
            <a:noFill/>
          </a:ln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4315705"/>
            <a:ext cx="924665" cy="924665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4009079"/>
            <a:ext cx="1459855" cy="1459855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19" y="5619549"/>
            <a:ext cx="924665" cy="92466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97" y="5306708"/>
            <a:ext cx="1459855" cy="1459855"/>
          </a:xfrm>
          <a:prstGeom prst="rect">
            <a:avLst/>
          </a:prstGeom>
        </p:spPr>
      </p:pic>
      <p:cxnSp>
        <p:nvCxnSpPr>
          <p:cNvPr id="140" name="Straight Connector 139"/>
          <p:cNvCxnSpPr/>
          <p:nvPr/>
        </p:nvCxnSpPr>
        <p:spPr>
          <a:xfrm flipV="1">
            <a:off x="7534023" y="5104887"/>
            <a:ext cx="0" cy="5658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1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91" y="5143940"/>
            <a:ext cx="1018465" cy="719634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6658890" y="5566702"/>
            <a:ext cx="178669" cy="178669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57" y="5074978"/>
            <a:ext cx="1847709" cy="1847709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68" y="3827368"/>
            <a:ext cx="1015985" cy="1015985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23" y="3831366"/>
            <a:ext cx="1015985" cy="1015985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0053" flipH="1">
            <a:off x="3519719" y="3914957"/>
            <a:ext cx="178669" cy="178669"/>
          </a:xfrm>
          <a:prstGeom prst="rect">
            <a:avLst/>
          </a:prstGeom>
        </p:spPr>
      </p:pic>
      <p:sp>
        <p:nvSpPr>
          <p:cNvPr id="165" name="TextBox 164"/>
          <p:cNvSpPr txBox="1"/>
          <p:nvPr/>
        </p:nvSpPr>
        <p:spPr>
          <a:xfrm>
            <a:off x="6595585" y="4023244"/>
            <a:ext cx="64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СХД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5" y="3998420"/>
            <a:ext cx="924665" cy="924665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4" y="3678423"/>
            <a:ext cx="1459855" cy="1459855"/>
          </a:xfrm>
          <a:prstGeom prst="rect">
            <a:avLst/>
          </a:prstGeom>
        </p:spPr>
      </p:pic>
      <p:sp>
        <p:nvSpPr>
          <p:cNvPr id="198" name="TextBox 197"/>
          <p:cNvSpPr txBox="1"/>
          <p:nvPr/>
        </p:nvSpPr>
        <p:spPr>
          <a:xfrm>
            <a:off x="1450359" y="6488668"/>
            <a:ext cx="113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85D8A"/>
                </a:solidFill>
              </a:rPr>
              <a:t>Мобилки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894709" y="3508199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385D8A"/>
                </a:solidFill>
              </a:rPr>
              <a:t>Камера в</a:t>
            </a:r>
          </a:p>
          <a:p>
            <a:pPr algn="ctr"/>
            <a:r>
              <a:rPr lang="ru-RU" dirty="0" smtClean="0">
                <a:solidFill>
                  <a:srgbClr val="385D8A"/>
                </a:solidFill>
              </a:rPr>
              <a:t>интернете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396763" y="3419599"/>
            <a:ext cx="134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385D8A"/>
                </a:solidFill>
              </a:rPr>
              <a:t>Домашний</a:t>
            </a:r>
          </a:p>
          <a:p>
            <a:pPr algn="ctr"/>
            <a:r>
              <a:rPr lang="ru-RU" dirty="0" smtClean="0">
                <a:solidFill>
                  <a:srgbClr val="385D8A"/>
                </a:solidFill>
              </a:rPr>
              <a:t>компьютер</a:t>
            </a:r>
          </a:p>
        </p:txBody>
      </p:sp>
    </p:spTree>
    <p:extLst>
      <p:ext uri="{BB962C8B-B14F-4D97-AF65-F5344CB8AC3E}">
        <p14:creationId xmlns:p14="http://schemas.microsoft.com/office/powerpoint/2010/main" val="423314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7972</TotalTime>
  <Words>1196</Words>
  <Application>Microsoft Office PowerPoint</Application>
  <PresentationFormat>Экран (4:3)</PresentationFormat>
  <Paragraphs>435</Paragraphs>
  <Slides>54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Arial</vt:lpstr>
      <vt:lpstr>Calibri</vt:lpstr>
      <vt:lpstr>Wingdings</vt:lpstr>
      <vt:lpstr>Тема Office</vt:lpstr>
      <vt:lpstr>Тестирование в CCTV: частные случаи и глобальные проблемы</vt:lpstr>
      <vt:lpstr>Обо мне</vt:lpstr>
      <vt:lpstr>План доклада</vt:lpstr>
      <vt:lpstr>Актуальность темы</vt:lpstr>
      <vt:lpstr>Система видеонаблюдения</vt:lpstr>
      <vt:lpstr>Система видеонаблюдения</vt:lpstr>
      <vt:lpstr>Система видеонаблюдения</vt:lpstr>
      <vt:lpstr>Система видеонаблюдения</vt:lpstr>
      <vt:lpstr>Система видеонаблюдения</vt:lpstr>
      <vt:lpstr>Инструментарий ручного тестирования</vt:lpstr>
      <vt:lpstr>Особенности ПО и разработки</vt:lpstr>
      <vt:lpstr>Пререквизиты и сложная архитектура</vt:lpstr>
      <vt:lpstr>Пререквизиты и сложная архитектура</vt:lpstr>
      <vt:lpstr>Пререквизиты и сложная архитектура</vt:lpstr>
      <vt:lpstr>Распределённая система и работа в сети</vt:lpstr>
      <vt:lpstr>Распределённая система и работа в сети</vt:lpstr>
      <vt:lpstr>Распределённая система и работа в сети</vt:lpstr>
      <vt:lpstr>Распределённая система и работа в сети</vt:lpstr>
      <vt:lpstr>Спец.оборудование и ресурсоёмкость</vt:lpstr>
      <vt:lpstr>Спец.оборудование и ресурсоёмкость</vt:lpstr>
      <vt:lpstr>Спец.оборудование и ресурсоёмкость</vt:lpstr>
      <vt:lpstr>Особенности ПО и разработки</vt:lpstr>
      <vt:lpstr>Разработкой руководит гендир</vt:lpstr>
      <vt:lpstr>Разработкой руководит гендир</vt:lpstr>
      <vt:lpstr>Разработкой руководит гендир</vt:lpstr>
      <vt:lpstr>Разработкой руководит гендир</vt:lpstr>
      <vt:lpstr>Мы – не проектная компания</vt:lpstr>
      <vt:lpstr>Сложности тестирования</vt:lpstr>
      <vt:lpstr>Сложности тестирования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Сложности: причины и решения</vt:lpstr>
      <vt:lpstr>Выводы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Alexx</dc:creator>
  <cp:lastModifiedBy>Alexander Vasiliev</cp:lastModifiedBy>
  <cp:revision>392</cp:revision>
  <cp:lastPrinted>2015-03-12T13:28:25Z</cp:lastPrinted>
  <dcterms:created xsi:type="dcterms:W3CDTF">2015-02-09T12:06:11Z</dcterms:created>
  <dcterms:modified xsi:type="dcterms:W3CDTF">2015-05-27T14:40:57Z</dcterms:modified>
</cp:coreProperties>
</file>