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9" r:id="rId1"/>
  </p:sldMasterIdLst>
  <p:notesMasterIdLst>
    <p:notesMasterId r:id="rId21"/>
  </p:notesMasterIdLst>
  <p:sldIdLst>
    <p:sldId id="256" r:id="rId2"/>
    <p:sldId id="257" r:id="rId3"/>
    <p:sldId id="262" r:id="rId4"/>
    <p:sldId id="274" r:id="rId5"/>
    <p:sldId id="258" r:id="rId6"/>
    <p:sldId id="259" r:id="rId7"/>
    <p:sldId id="260" r:id="rId8"/>
    <p:sldId id="271" r:id="rId9"/>
    <p:sldId id="261" r:id="rId10"/>
    <p:sldId id="263" r:id="rId11"/>
    <p:sldId id="270" r:id="rId12"/>
    <p:sldId id="264" r:id="rId13"/>
    <p:sldId id="269" r:id="rId14"/>
    <p:sldId id="272" r:id="rId15"/>
    <p:sldId id="265" r:id="rId16"/>
    <p:sldId id="266" r:id="rId17"/>
    <p:sldId id="267" r:id="rId18"/>
    <p:sldId id="268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EFE61-69FD-4E78-A612-D8A1B0DAD548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4D71A-AE32-4D29-B543-8FECB662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166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4D71A-AE32-4D29-B543-8FECB66237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83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4D71A-AE32-4D29-B543-8FECB66237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3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4D71A-AE32-4D29-B543-8FECB662370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28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3F02-098C-45DB-859F-15A764565E2B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88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645AC-8765-4F34-AC2E-33A2B8711A12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51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2ECA0-DB0B-443D-8BD6-99AA84A07030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113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2EB95-E345-4400-8F54-A5475425D2D5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713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663E-F0C1-44A8-85A3-42A23DF2AF5A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575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12B2-E35E-4C6A-A931-00045DE5077F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21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72F0-CD18-40A5-85AC-09A6B3EE82C5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10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023-B06D-4AB4-9A13-895C2CA81786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168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595A-9E6D-4306-88BB-CEF43A1DC459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79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A6700-C05D-44E9-9A13-2F398849B8B8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82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9EBA-7B59-41EF-933D-E8C1C588E07E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68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A518-F46E-4C1D-94CF-046C6C09961F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703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99B6-C796-4495-8BC6-CD0AF6DE744C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99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062B-1FA1-4436-83F0-A645D598F228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53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9A0E-D1E4-4592-B1B7-2F676C21CC81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9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62EB-CB7E-4FCF-AE0A-E762B6F2254A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59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CCB8-C7B9-486E-8088-A87837908ECB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1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E97D67F-59B4-40BB-8A67-F1BBB809FFA0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678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viacode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28020" y="1769538"/>
            <a:ext cx="7080026" cy="1828801"/>
          </a:xfrm>
        </p:spPr>
        <p:txBody>
          <a:bodyPr/>
          <a:lstStyle/>
          <a:p>
            <a:r>
              <a:rPr lang="en-US" dirty="0" smtClean="0"/>
              <a:t>Deep </a:t>
            </a:r>
            <a:r>
              <a:rPr lang="en-US" dirty="0" err="1" smtClean="0"/>
              <a:t>FitNesse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9857" y="5841507"/>
            <a:ext cx="4374566" cy="842533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 smtClean="0"/>
              <a:t>Манушин Игорь</a:t>
            </a:r>
            <a:r>
              <a:rPr lang="en-US" dirty="0" smtClean="0"/>
              <a:t>, </a:t>
            </a:r>
            <a:r>
              <a:rPr lang="ru-RU" dirty="0" smtClean="0"/>
              <a:t>разработчик</a:t>
            </a:r>
          </a:p>
          <a:p>
            <a:pPr algn="r"/>
            <a:r>
              <a:rPr lang="en-US" dirty="0" smtClean="0">
                <a:hlinkClick r:id="rId3"/>
              </a:rPr>
              <a:t>Viacode LLC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90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же делал </a:t>
            </a:r>
            <a:r>
              <a:rPr lang="en-US" dirty="0" err="1" smtClean="0"/>
              <a:t>FitNesse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Эмуляция работы </a:t>
            </a:r>
            <a:r>
              <a:rPr lang="en-US" dirty="0" smtClean="0"/>
              <a:t>web-</a:t>
            </a:r>
            <a:r>
              <a:rPr lang="ru-RU" dirty="0" smtClean="0"/>
              <a:t>сайта</a:t>
            </a:r>
          </a:p>
          <a:p>
            <a:r>
              <a:rPr lang="ru-RU" dirty="0" smtClean="0"/>
              <a:t>Небольшое количество технического кода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496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.Net</a:t>
            </a:r>
            <a:r>
              <a:rPr lang="en-US" dirty="0" smtClean="0"/>
              <a:t> </a:t>
            </a:r>
            <a:r>
              <a:rPr lang="ru-RU" dirty="0" smtClean="0"/>
              <a:t>платформа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запросу в </a:t>
            </a:r>
            <a:r>
              <a:rPr lang="en-US" dirty="0" err="1" smtClean="0"/>
              <a:t>NuGet</a:t>
            </a:r>
            <a:r>
              <a:rPr lang="en-US" dirty="0" smtClean="0"/>
              <a:t>: </a:t>
            </a:r>
            <a:r>
              <a:rPr lang="ru-RU" dirty="0" smtClean="0"/>
              <a:t>два результата:</a:t>
            </a:r>
          </a:p>
          <a:p>
            <a:pPr lvl="1"/>
            <a:r>
              <a:rPr lang="en-US" dirty="0" err="1" smtClean="0"/>
              <a:t>FitSharp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ru-RU" dirty="0" smtClean="0"/>
              <a:t>старый плагин, сделан на основе оригинального для </a:t>
            </a:r>
            <a:r>
              <a:rPr lang="en-US" dirty="0" smtClean="0"/>
              <a:t>Java</a:t>
            </a:r>
          </a:p>
          <a:p>
            <a:pPr lvl="1"/>
            <a:r>
              <a:rPr lang="en-US" dirty="0" err="1" smtClean="0"/>
              <a:t>NetRunner</a:t>
            </a:r>
            <a:r>
              <a:rPr lang="ru-RU" dirty="0" smtClean="0"/>
              <a:t>: более новый, функции отличаются от стандартного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773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Строгая типизация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LoginAs</a:t>
            </a:r>
            <a:r>
              <a:rPr lang="en-US" dirty="0" smtClean="0"/>
              <a:t> (string) </a:t>
            </a:r>
            <a:r>
              <a:rPr lang="ru-RU" dirty="0" smtClean="0"/>
              <a:t>или </a:t>
            </a:r>
            <a:r>
              <a:rPr lang="en-US" dirty="0" err="1" smtClean="0"/>
              <a:t>LoginAs</a:t>
            </a:r>
            <a:r>
              <a:rPr lang="en-US" dirty="0" smtClean="0"/>
              <a:t>(User) ?</a:t>
            </a:r>
          </a:p>
          <a:p>
            <a:endParaRPr lang="en-US" dirty="0"/>
          </a:p>
          <a:p>
            <a:r>
              <a:rPr lang="en-US" dirty="0" err="1" smtClean="0"/>
              <a:t>FitSharp</a:t>
            </a:r>
            <a:r>
              <a:rPr lang="en-US" dirty="0" smtClean="0"/>
              <a:t>: </a:t>
            </a:r>
            <a:r>
              <a:rPr lang="ru-RU" dirty="0" smtClean="0"/>
              <a:t>статический метод </a:t>
            </a:r>
            <a:r>
              <a:rPr lang="en-US" dirty="0" smtClean="0"/>
              <a:t>Parse</a:t>
            </a:r>
          </a:p>
          <a:p>
            <a:r>
              <a:rPr lang="en-US" dirty="0" err="1" smtClean="0"/>
              <a:t>NetRunner</a:t>
            </a:r>
            <a:r>
              <a:rPr lang="en-US" dirty="0" smtClean="0"/>
              <a:t>: </a:t>
            </a:r>
            <a:r>
              <a:rPr lang="ru-RU" dirty="0" smtClean="0"/>
              <a:t>статический метод </a:t>
            </a:r>
            <a:r>
              <a:rPr lang="en-US" dirty="0" smtClean="0"/>
              <a:t>Parse </a:t>
            </a:r>
            <a:r>
              <a:rPr lang="ru-RU" dirty="0" smtClean="0"/>
              <a:t>или отдельный класс-</a:t>
            </a:r>
            <a:r>
              <a:rPr lang="ru-RU" dirty="0" err="1" smtClean="0"/>
              <a:t>парсер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287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Таблицы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Используем коллекции на вход и выход</a:t>
            </a:r>
          </a:p>
          <a:p>
            <a:endParaRPr lang="ru-RU" dirty="0"/>
          </a:p>
          <a:p>
            <a:endParaRPr lang="en-US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003442"/>
              </p:ext>
            </p:extLst>
          </p:nvPr>
        </p:nvGraphicFramePr>
        <p:xfrm>
          <a:off x="1291088" y="2423544"/>
          <a:ext cx="60960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3000" dirty="0" smtClean="0"/>
                        <a:t>Create</a:t>
                      </a:r>
                      <a:r>
                        <a:rPr lang="en-US" sz="3000" baseline="0" dirty="0" smtClean="0"/>
                        <a:t> User</a:t>
                      </a:r>
                      <a:endParaRPr lang="en-US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000" b="1" dirty="0" smtClean="0"/>
                        <a:t>Property</a:t>
                      </a:r>
                      <a:endParaRPr 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b="1" dirty="0" smtClean="0"/>
                        <a:t>Value</a:t>
                      </a:r>
                      <a:endParaRPr lang="en-US" sz="3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login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/>
                        <a:t>donJoe</a:t>
                      </a:r>
                      <a:endParaRPr lang="en-US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First Name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Don</a:t>
                      </a:r>
                      <a:endParaRPr lang="en-US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Last Name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Joe</a:t>
                      </a:r>
                      <a:endParaRPr lang="en-US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Birthday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14.08.2014</a:t>
                      </a:r>
                      <a:endParaRPr lang="en-US" sz="3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53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Помощь и подсказки </a:t>
            </a:r>
            <a:r>
              <a:rPr lang="ru-RU" dirty="0" smtClean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| ‘’’ create company ‘’’ | Example |</a:t>
            </a:r>
          </a:p>
          <a:p>
            <a:endParaRPr lang="ru-RU" dirty="0" smtClean="0"/>
          </a:p>
          <a:p>
            <a:r>
              <a:rPr lang="ru-RU" dirty="0" smtClean="0"/>
              <a:t>Разработчик пишет, что делает функция</a:t>
            </a:r>
          </a:p>
          <a:p>
            <a:r>
              <a:rPr lang="ru-RU" dirty="0" err="1" smtClean="0"/>
              <a:t>Тестировщик</a:t>
            </a:r>
            <a:r>
              <a:rPr lang="ru-RU" dirty="0" smtClean="0"/>
              <a:t> может понять, какие функции есть, и за что они отвечают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55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Помощь и </a:t>
            </a:r>
            <a:r>
              <a:rPr lang="ru-RU" dirty="0" smtClean="0"/>
              <a:t>подсказки (2)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515951"/>
          </a:xfrm>
        </p:spPr>
        <p:txBody>
          <a:bodyPr>
            <a:normAutofit/>
          </a:bodyPr>
          <a:lstStyle/>
          <a:p>
            <a:r>
              <a:rPr lang="en-US" dirty="0" err="1" smtClean="0"/>
              <a:t>FitNesse</a:t>
            </a:r>
            <a:r>
              <a:rPr lang="en-US" dirty="0" smtClean="0"/>
              <a:t>: </a:t>
            </a:r>
            <a:r>
              <a:rPr lang="ru-RU" dirty="0" smtClean="0"/>
              <a:t>встроенные подсказки отсутствуют</a:t>
            </a:r>
          </a:p>
          <a:p>
            <a:r>
              <a:rPr lang="en-US" dirty="0" err="1" smtClean="0"/>
              <a:t>FitSharp</a:t>
            </a:r>
            <a:r>
              <a:rPr lang="en-US" dirty="0" smtClean="0"/>
              <a:t>: </a:t>
            </a:r>
          </a:p>
          <a:p>
            <a:pPr lvl="1"/>
            <a:r>
              <a:rPr lang="ru-RU" dirty="0" smtClean="0"/>
              <a:t>Используем </a:t>
            </a:r>
            <a:r>
              <a:rPr lang="en-US" dirty="0" err="1" smtClean="0"/>
              <a:t>Doxygen</a:t>
            </a:r>
            <a:endParaRPr lang="en-US" dirty="0" smtClean="0"/>
          </a:p>
          <a:p>
            <a:pPr lvl="1"/>
            <a:r>
              <a:rPr lang="ru-RU" dirty="0" smtClean="0"/>
              <a:t>Используем </a:t>
            </a:r>
            <a:r>
              <a:rPr lang="en-US" dirty="0" smtClean="0"/>
              <a:t>IIS</a:t>
            </a:r>
            <a:endParaRPr lang="en-US" dirty="0" smtClean="0"/>
          </a:p>
          <a:p>
            <a:r>
              <a:rPr lang="en-US" dirty="0" err="1" smtClean="0"/>
              <a:t>NetRunner</a:t>
            </a:r>
            <a:r>
              <a:rPr lang="en-US" dirty="0" smtClean="0"/>
              <a:t>: </a:t>
            </a:r>
            <a:r>
              <a:rPr lang="ru-RU" dirty="0" smtClean="0"/>
              <a:t>используем стандартные </a:t>
            </a:r>
            <a:r>
              <a:rPr lang="en-US" dirty="0" smtClean="0"/>
              <a:t>XML </a:t>
            </a:r>
            <a:r>
              <a:rPr lang="ru-RU" dirty="0" smtClean="0"/>
              <a:t>комментарии, текст будет после первого запуска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8345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Ожидания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| </a:t>
            </a:r>
            <a:r>
              <a:rPr lang="en-US" b="1" dirty="0" smtClean="0"/>
              <a:t>wait until task </a:t>
            </a:r>
            <a:r>
              <a:rPr lang="en-US" dirty="0" smtClean="0"/>
              <a:t>| </a:t>
            </a:r>
            <a:r>
              <a:rPr lang="en-US" i="1" dirty="0"/>
              <a:t>create company </a:t>
            </a:r>
            <a:r>
              <a:rPr lang="en-US" dirty="0" smtClean="0"/>
              <a:t>| </a:t>
            </a:r>
            <a:r>
              <a:rPr lang="en-US" b="1" dirty="0" smtClean="0"/>
              <a:t>will be finished with timeout</a:t>
            </a:r>
            <a:r>
              <a:rPr lang="en-US" dirty="0" smtClean="0"/>
              <a:t>| </a:t>
            </a:r>
            <a:r>
              <a:rPr lang="en-US" i="1" dirty="0" smtClean="0"/>
              <a:t>120</a:t>
            </a:r>
            <a:r>
              <a:rPr lang="en-US" dirty="0" smtClean="0"/>
              <a:t> | </a:t>
            </a:r>
            <a:r>
              <a:rPr lang="en-US" b="1" dirty="0" smtClean="0"/>
              <a:t>seconds</a:t>
            </a:r>
            <a:r>
              <a:rPr lang="en-US" dirty="0" smtClean="0"/>
              <a:t> </a:t>
            </a:r>
            <a:r>
              <a:rPr lang="en-US" dirty="0"/>
              <a:t>|</a:t>
            </a:r>
          </a:p>
          <a:p>
            <a:endParaRPr lang="ru-RU" dirty="0" smtClean="0"/>
          </a:p>
          <a:p>
            <a:r>
              <a:rPr lang="ru-RU" dirty="0" smtClean="0"/>
              <a:t>Эвристика</a:t>
            </a:r>
            <a:r>
              <a:rPr lang="ru-RU" dirty="0" smtClean="0"/>
              <a:t>: если было исключение ИЛИ один раз мы не дождались, то больше ждать не надо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46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Автоматический запуск в </a:t>
            </a:r>
            <a:r>
              <a:rPr lang="en-US" dirty="0" smtClean="0"/>
              <a:t>CI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0305" y="1732450"/>
            <a:ext cx="8247529" cy="4775926"/>
          </a:xfrm>
        </p:spPr>
        <p:txBody>
          <a:bodyPr>
            <a:normAutofit/>
          </a:bodyPr>
          <a:lstStyle/>
          <a:p>
            <a:r>
              <a:rPr lang="en-US" dirty="0"/>
              <a:t>http</a:t>
            </a:r>
            <a:r>
              <a:rPr lang="en-US" dirty="0" smtClean="0"/>
              <a:t>://server/</a:t>
            </a:r>
            <a:r>
              <a:rPr lang="en-US" i="1" dirty="0" smtClean="0"/>
              <a:t>Tests.ActivityCycles?test</a:t>
            </a:r>
            <a:endParaRPr lang="en-US" i="1" dirty="0" smtClean="0"/>
          </a:p>
          <a:p>
            <a:r>
              <a:rPr lang="ru-RU" dirty="0" smtClean="0"/>
              <a:t>Два </a:t>
            </a:r>
            <a:r>
              <a:rPr lang="ru-RU" dirty="0" smtClean="0"/>
              <a:t>режима:</a:t>
            </a:r>
          </a:p>
          <a:p>
            <a:pPr lvl="1"/>
            <a:r>
              <a:rPr lang="en-US" dirty="0" smtClean="0"/>
              <a:t>Web </a:t>
            </a:r>
            <a:r>
              <a:rPr lang="ru-RU" dirty="0" smtClean="0"/>
              <a:t>сайт</a:t>
            </a:r>
          </a:p>
          <a:p>
            <a:pPr lvl="1"/>
            <a:r>
              <a:rPr lang="ru-RU" dirty="0" smtClean="0"/>
              <a:t>Выполнение команды</a:t>
            </a:r>
          </a:p>
          <a:p>
            <a:r>
              <a:rPr lang="ru-RU" dirty="0"/>
              <a:t>Используем </a:t>
            </a:r>
            <a:r>
              <a:rPr lang="en-US" dirty="0"/>
              <a:t>Windows Scheduled </a:t>
            </a:r>
            <a:r>
              <a:rPr lang="en-US" dirty="0" smtClean="0"/>
              <a:t>Tasks</a:t>
            </a:r>
            <a:endParaRPr lang="ru-RU" dirty="0" smtClean="0"/>
          </a:p>
          <a:p>
            <a:r>
              <a:rPr lang="ru-RU" dirty="0" smtClean="0"/>
              <a:t>Используем выполнение команд + анализируем результирующий </a:t>
            </a:r>
            <a:r>
              <a:rPr lang="en-US" dirty="0" smtClean="0"/>
              <a:t>xml </a:t>
            </a:r>
            <a:r>
              <a:rPr lang="ru-RU" dirty="0" smtClean="0"/>
              <a:t>файл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531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Запуск процессов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Пример: запуск дочернего процесса в процессе тестирования</a:t>
            </a:r>
            <a:endParaRPr lang="en-US" dirty="0" smtClean="0"/>
          </a:p>
          <a:p>
            <a:r>
              <a:rPr lang="ru-RU" dirty="0" smtClean="0"/>
              <a:t>Соединяем</a:t>
            </a:r>
            <a:r>
              <a:rPr lang="en-US" dirty="0" smtClean="0"/>
              <a:t> </a:t>
            </a:r>
            <a:r>
              <a:rPr lang="en-US" dirty="0" smtClean="0"/>
              <a:t>in/out/error </a:t>
            </a:r>
            <a:r>
              <a:rPr lang="ru-RU" dirty="0" smtClean="0"/>
              <a:t>потоки</a:t>
            </a:r>
          </a:p>
          <a:p>
            <a:r>
              <a:rPr lang="ru-RU" dirty="0" smtClean="0"/>
              <a:t>Два плюса:</a:t>
            </a:r>
          </a:p>
          <a:p>
            <a:pPr lvl="1"/>
            <a:r>
              <a:rPr lang="ru-RU" dirty="0" smtClean="0"/>
              <a:t>Результаты видны в </a:t>
            </a:r>
            <a:r>
              <a:rPr lang="en-US" dirty="0" err="1" smtClean="0"/>
              <a:t>FitNesse</a:t>
            </a:r>
            <a:endParaRPr lang="en-US" dirty="0" smtClean="0"/>
          </a:p>
          <a:p>
            <a:pPr lvl="1"/>
            <a:r>
              <a:rPr lang="ru-RU" dirty="0" smtClean="0"/>
              <a:t>Каскадное завершение процессов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473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</a:t>
            </a:r>
            <a:r>
              <a:rPr lang="en-US" dirty="0" err="1" smtClean="0"/>
              <a:t>FitNesse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en-US" dirty="0" err="1" smtClean="0"/>
              <a:t>FitNesse</a:t>
            </a:r>
            <a:r>
              <a:rPr lang="en-US" dirty="0" smtClean="0"/>
              <a:t>?</a:t>
            </a:r>
            <a:endParaRPr lang="ru-RU" dirty="0" smtClean="0"/>
          </a:p>
          <a:p>
            <a:r>
              <a:rPr lang="ru-RU" dirty="0" smtClean="0"/>
              <a:t>Как его можно применить?</a:t>
            </a:r>
            <a:endParaRPr lang="en-US" dirty="0" smtClean="0"/>
          </a:p>
          <a:p>
            <a:r>
              <a:rPr lang="ru-RU" dirty="0" smtClean="0"/>
              <a:t>Какие подходы могут быть более удобными?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969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FitNesse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Первая версия: 2003 год, Роберт Мартин</a:t>
            </a:r>
          </a:p>
          <a:p>
            <a:r>
              <a:rPr lang="ru-RU" dirty="0" smtClean="0"/>
              <a:t>Средство для автоматического интеграционного тестирования</a:t>
            </a:r>
          </a:p>
          <a:p>
            <a:r>
              <a:rPr lang="en-US" dirty="0" smtClean="0"/>
              <a:t>Wiki</a:t>
            </a:r>
            <a:r>
              <a:rPr lang="ru-RU" dirty="0"/>
              <a:t> </a:t>
            </a:r>
            <a:r>
              <a:rPr lang="ru-RU" dirty="0" smtClean="0"/>
              <a:t>разметка для </a:t>
            </a:r>
            <a:r>
              <a:rPr lang="ru-RU" dirty="0" err="1" smtClean="0"/>
              <a:t>тестировщиков</a:t>
            </a:r>
            <a:endParaRPr lang="ru-RU" dirty="0" smtClean="0"/>
          </a:p>
          <a:p>
            <a:r>
              <a:rPr lang="ru-RU" dirty="0" smtClean="0"/>
              <a:t>Свободный выбор языка программирования для разработчиков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891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Где применялось</a:t>
            </a:r>
            <a:r>
              <a:rPr lang="ru-RU" dirty="0" smtClean="0"/>
              <a:t>? (1)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B2B </a:t>
            </a:r>
            <a:r>
              <a:rPr lang="ru-RU" dirty="0" smtClean="0"/>
              <a:t>приложение (</a:t>
            </a:r>
            <a:r>
              <a:rPr lang="en-US" dirty="0" smtClean="0"/>
              <a:t>web </a:t>
            </a:r>
            <a:r>
              <a:rPr lang="ru-RU" dirty="0" smtClean="0"/>
              <a:t>сайт)</a:t>
            </a:r>
          </a:p>
          <a:p>
            <a:r>
              <a:rPr lang="ru-RU" dirty="0" smtClean="0"/>
              <a:t>Бизнес процессы можно нарисовать в виде блок-схемы</a:t>
            </a:r>
          </a:p>
          <a:p>
            <a:r>
              <a:rPr lang="ru-RU" dirty="0" smtClean="0"/>
              <a:t>Перемещение по блок-схеме обрабатывается в фоновом режиме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217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Где применялось? </a:t>
            </a:r>
            <a:r>
              <a:rPr lang="ru-RU" smtClean="0"/>
              <a:t>(2)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2519" y="2008981"/>
            <a:ext cx="4391025" cy="35052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739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он устроен?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КАРТИНКА</a:t>
            </a:r>
            <a:endParaRPr lang="en-US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C76400C-E68D-40A4-BA02-49EF3A7AC13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79438" y="1671345"/>
            <a:ext cx="2908713" cy="78876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QA</a:t>
            </a:r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685346" y="2837089"/>
            <a:ext cx="4633103" cy="788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FitNesse on Java</a:t>
            </a:r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685346" y="4002833"/>
            <a:ext cx="4633103" cy="788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Runner on </a:t>
            </a:r>
            <a:r>
              <a:rPr lang="en-US" sz="4000" dirty="0" err="1" smtClean="0"/>
              <a:t>.Net</a:t>
            </a:r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685346" y="5094514"/>
            <a:ext cx="4633103" cy="7887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Code on </a:t>
            </a:r>
            <a:r>
              <a:rPr lang="en-US" sz="4000" dirty="0" err="1" smtClean="0"/>
              <a:t>.Net</a:t>
            </a:r>
            <a:endParaRPr lang="en-US" sz="4000" dirty="0"/>
          </a:p>
        </p:txBody>
      </p:sp>
      <p:sp>
        <p:nvSpPr>
          <p:cNvPr id="10" name="Rectangle 9"/>
          <p:cNvSpPr/>
          <p:nvPr/>
        </p:nvSpPr>
        <p:spPr>
          <a:xfrm>
            <a:off x="6011474" y="2800092"/>
            <a:ext cx="2385770" cy="16515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Dev</a:t>
            </a:r>
            <a:endParaRPr lang="en-US" sz="4000" dirty="0"/>
          </a:p>
        </p:txBody>
      </p:sp>
      <p:cxnSp>
        <p:nvCxnSpPr>
          <p:cNvPr id="11" name="Straight Connector 10"/>
          <p:cNvCxnSpPr>
            <a:stCxn id="10" idx="2"/>
            <a:endCxn id="9" idx="3"/>
          </p:cNvCxnSpPr>
          <p:nvPr/>
        </p:nvCxnSpPr>
        <p:spPr>
          <a:xfrm flipH="1">
            <a:off x="5318449" y="4451610"/>
            <a:ext cx="1885910" cy="10372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2"/>
            <a:endCxn id="9" idx="0"/>
          </p:cNvCxnSpPr>
          <p:nvPr/>
        </p:nvCxnSpPr>
        <p:spPr>
          <a:xfrm>
            <a:off x="3001898" y="4791595"/>
            <a:ext cx="0" cy="30291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2"/>
            <a:endCxn id="8" idx="0"/>
          </p:cNvCxnSpPr>
          <p:nvPr/>
        </p:nvCxnSpPr>
        <p:spPr>
          <a:xfrm>
            <a:off x="3001898" y="3625851"/>
            <a:ext cx="0" cy="37698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2"/>
            <a:endCxn id="7" idx="0"/>
          </p:cNvCxnSpPr>
          <p:nvPr/>
        </p:nvCxnSpPr>
        <p:spPr>
          <a:xfrm>
            <a:off x="2133795" y="2460107"/>
            <a:ext cx="868103" cy="37698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237316" y="1671345"/>
            <a:ext cx="2908713" cy="7887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Auto</a:t>
            </a:r>
            <a:endParaRPr lang="en-US" sz="4000" dirty="0"/>
          </a:p>
        </p:txBody>
      </p:sp>
      <p:cxnSp>
        <p:nvCxnSpPr>
          <p:cNvPr id="16" name="Straight Connector 15"/>
          <p:cNvCxnSpPr>
            <a:stCxn id="15" idx="2"/>
            <a:endCxn id="7" idx="0"/>
          </p:cNvCxnSpPr>
          <p:nvPr/>
        </p:nvCxnSpPr>
        <p:spPr>
          <a:xfrm flipH="1">
            <a:off x="3001898" y="2460107"/>
            <a:ext cx="2689775" cy="37698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42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</a:t>
            </a:r>
            <a:r>
              <a:rPr lang="en-US" dirty="0" smtClean="0"/>
              <a:t>wiki </a:t>
            </a:r>
            <a:r>
              <a:rPr lang="ru-RU" dirty="0" smtClean="0"/>
              <a:t>кода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| ‘’’ login as ‘’’ | </a:t>
            </a:r>
            <a:r>
              <a:rPr lang="en-US" dirty="0" err="1" smtClean="0"/>
              <a:t>DonJoe</a:t>
            </a:r>
            <a:r>
              <a:rPr lang="en-US" dirty="0" smtClean="0"/>
              <a:t> |</a:t>
            </a:r>
          </a:p>
          <a:p>
            <a:r>
              <a:rPr lang="en-US" dirty="0" smtClean="0"/>
              <a:t>| ‘’’ create company ‘’’ | Example |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73991"/>
              </p:ext>
            </p:extLst>
          </p:nvPr>
        </p:nvGraphicFramePr>
        <p:xfrm>
          <a:off x="799380" y="3562230"/>
          <a:ext cx="4195313" cy="587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7136"/>
                <a:gridCol w="2578177"/>
              </a:tblGrid>
              <a:tr h="58707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login as</a:t>
                      </a:r>
                      <a:endParaRPr lang="en-US" sz="3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000" b="0" i="1" dirty="0" err="1" smtClean="0"/>
                        <a:t>DonJoe</a:t>
                      </a:r>
                      <a:endParaRPr lang="en-US" sz="3000" b="0" i="1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480186"/>
              </p:ext>
            </p:extLst>
          </p:nvPr>
        </p:nvGraphicFramePr>
        <p:xfrm>
          <a:off x="808008" y="4493883"/>
          <a:ext cx="6472686" cy="587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0528"/>
                <a:gridCol w="3252158"/>
              </a:tblGrid>
              <a:tr h="58707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create company </a:t>
                      </a:r>
                      <a:endParaRPr lang="en-US" sz="3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000" b="0" i="1" dirty="0" smtClean="0"/>
                        <a:t>Example </a:t>
                      </a:r>
                      <a:endParaRPr lang="en-US" sz="3000" b="0" i="1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23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ru-RU" dirty="0" smtClean="0"/>
              <a:t>Код разработчика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694983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MyTestContainer</a:t>
            </a:r>
            <a:r>
              <a:rPr lang="en-US" dirty="0" smtClean="0"/>
              <a:t> </a:t>
            </a:r>
            <a:r>
              <a:rPr lang="en-US" dirty="0"/>
              <a:t>: </a:t>
            </a:r>
            <a:r>
              <a:rPr lang="en-US" dirty="0" err="1"/>
              <a:t>BaseTestContainer</a:t>
            </a:r>
            <a:endParaRPr lang="en-US" dirty="0"/>
          </a:p>
          <a:p>
            <a:pPr marL="36900" indent="0">
              <a:buNone/>
            </a:pPr>
            <a:r>
              <a:rPr lang="en-US" dirty="0"/>
              <a:t>    {</a:t>
            </a:r>
          </a:p>
          <a:p>
            <a:pPr marL="36900" indent="0">
              <a:buNone/>
            </a:pPr>
            <a:r>
              <a:rPr lang="en-US" dirty="0"/>
              <a:t>        public </a:t>
            </a:r>
            <a:r>
              <a:rPr lang="en-US" dirty="0" err="1"/>
              <a:t>bool</a:t>
            </a:r>
            <a:r>
              <a:rPr lang="en-US" dirty="0"/>
              <a:t> </a:t>
            </a:r>
            <a:r>
              <a:rPr lang="en-US" dirty="0" err="1"/>
              <a:t>LoginAs</a:t>
            </a:r>
            <a:r>
              <a:rPr lang="en-US" dirty="0"/>
              <a:t>(User </a:t>
            </a:r>
            <a:r>
              <a:rPr lang="en-US" dirty="0" err="1"/>
              <a:t>userName</a:t>
            </a:r>
            <a:r>
              <a:rPr lang="en-US" dirty="0"/>
              <a:t>)</a:t>
            </a:r>
          </a:p>
          <a:p>
            <a:pPr marL="36900" indent="0">
              <a:buNone/>
            </a:pPr>
            <a:r>
              <a:rPr lang="en-US" dirty="0"/>
              <a:t>        {</a:t>
            </a:r>
          </a:p>
          <a:p>
            <a:pPr marL="36900" indent="0">
              <a:buNone/>
            </a:pPr>
            <a:r>
              <a:rPr lang="en-US" dirty="0"/>
              <a:t>            /*...*/</a:t>
            </a:r>
          </a:p>
          <a:p>
            <a:pPr marL="36900" indent="0">
              <a:buNone/>
            </a:pPr>
            <a:r>
              <a:rPr lang="en-US" dirty="0"/>
              <a:t>        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622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Табличная </a:t>
            </a:r>
            <a:r>
              <a:rPr lang="ru-RU" dirty="0" smtClean="0"/>
              <a:t>функция (1)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527626"/>
              </p:ext>
            </p:extLst>
          </p:nvPr>
        </p:nvGraphicFramePr>
        <p:xfrm>
          <a:off x="685800" y="1731963"/>
          <a:ext cx="776446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6446"/>
                <a:gridCol w="776446"/>
                <a:gridCol w="776446"/>
                <a:gridCol w="776446"/>
                <a:gridCol w="776446"/>
                <a:gridCol w="776446"/>
                <a:gridCol w="776446"/>
                <a:gridCol w="776446"/>
                <a:gridCol w="776446"/>
                <a:gridCol w="7764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Set Dates</a:t>
                      </a:r>
                    </a:p>
                    <a:p>
                      <a:r>
                        <a:rPr lang="en-US" b="1" dirty="0" smtClean="0"/>
                        <a:t>For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FirstUser</a:t>
                      </a:r>
                      <a:r>
                        <a:rPr lang="en-US" i="1" dirty="0" smtClean="0"/>
                        <a:t> Task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With</a:t>
                      </a:r>
                      <a:r>
                        <a:rPr lang="en-US" b="1" baseline="0" dirty="0" smtClean="0"/>
                        <a:t> open date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smtClean="0">
                          <a:effectLst/>
                        </a:rPr>
                        <a:t>22/05/13</a:t>
                      </a:r>
                    </a:p>
                    <a:p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Task Start Date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smtClean="0"/>
                        <a:t>[Task Start Date] + 2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TaskRemind</a:t>
                      </a:r>
                      <a:r>
                        <a:rPr lang="en-US" b="1" dirty="0" smtClean="0"/>
                        <a:t> Date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[Task Due Date] + 1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And show in calendar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true</a:t>
                      </a:r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835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Табличная функция (2)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96147"/>
              </p:ext>
            </p:extLst>
          </p:nvPr>
        </p:nvGraphicFramePr>
        <p:xfrm>
          <a:off x="546163" y="2013513"/>
          <a:ext cx="7764462" cy="3352800"/>
        </p:xfrm>
        <a:graphic>
          <a:graphicData uri="http://schemas.openxmlformats.org/drawingml/2006/table">
            <a:tbl>
              <a:tblPr/>
              <a:tblGrid>
                <a:gridCol w="3103199"/>
                <a:gridCol w="2957384"/>
                <a:gridCol w="1703879"/>
              </a:tblGrid>
              <a:tr h="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effectLst/>
                        </a:rPr>
                        <a:t>set dates for</a:t>
                      </a:r>
                      <a:endParaRPr lang="en-US" sz="32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000" i="1" dirty="0">
                          <a:effectLst/>
                        </a:rPr>
                        <a:t>Test User Task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effectLst/>
                        </a:rPr>
                        <a:t>activity</a:t>
                      </a:r>
                      <a:endParaRPr lang="en-US" sz="32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1" dirty="0">
                          <a:effectLst/>
                        </a:rPr>
                        <a:t>Property Name</a:t>
                      </a:r>
                      <a:endParaRPr lang="en-US" sz="32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200" b="1" dirty="0">
                          <a:effectLst/>
                        </a:rPr>
                        <a:t>Value</a:t>
                      </a:r>
                      <a:endParaRPr lang="en-US" sz="32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3000" i="1" dirty="0" err="1">
                          <a:effectLst/>
                        </a:rPr>
                        <a:t>TaskStartDate</a:t>
                      </a:r>
                      <a:endParaRPr lang="en-US" sz="3000" i="1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000" i="1" dirty="0">
                          <a:effectLst/>
                        </a:rPr>
                        <a:t>22/05/13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3000" i="1">
                          <a:effectLst/>
                        </a:rPr>
                        <a:t>TaskDueDate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000" i="1" dirty="0" smtClean="0">
                          <a:effectLst/>
                        </a:rPr>
                        <a:t>[Task </a:t>
                      </a:r>
                      <a:r>
                        <a:rPr lang="en-US" sz="3000" i="1" dirty="0">
                          <a:effectLst/>
                        </a:rPr>
                        <a:t>Start Date] + 2 Days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3000" i="1" dirty="0" err="1">
                          <a:effectLst/>
                        </a:rPr>
                        <a:t>TaskRemindDate</a:t>
                      </a:r>
                      <a:endParaRPr lang="en-US" sz="3000" i="1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000" i="1" dirty="0" smtClean="0">
                          <a:effectLst/>
                        </a:rPr>
                        <a:t>[Task </a:t>
                      </a:r>
                      <a:r>
                        <a:rPr lang="en-US" sz="3000" i="1" dirty="0">
                          <a:effectLst/>
                        </a:rPr>
                        <a:t>Due Date] + 1 Days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3000" i="1" dirty="0" err="1">
                          <a:effectLst/>
                        </a:rPr>
                        <a:t>ShowInCalendar</a:t>
                      </a:r>
                      <a:endParaRPr lang="en-US" sz="3000" i="1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000" i="1" dirty="0"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8586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рифель">
  <a:themeElements>
    <a:clrScheme name="Грифель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Грифель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ифель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Грифель</Template>
  <TotalTime>180</TotalTime>
  <Words>481</Words>
  <Application>Microsoft Office PowerPoint</Application>
  <PresentationFormat>On-screen Show (4:3)</PresentationFormat>
  <Paragraphs>140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Calisto MT</vt:lpstr>
      <vt:lpstr>Trebuchet MS</vt:lpstr>
      <vt:lpstr>Wingdings 2</vt:lpstr>
      <vt:lpstr>Грифель</vt:lpstr>
      <vt:lpstr>Deep FitNesse</vt:lpstr>
      <vt:lpstr>FitNesse</vt:lpstr>
      <vt:lpstr>Где применялось? (1)</vt:lpstr>
      <vt:lpstr>Где применялось? (2)</vt:lpstr>
      <vt:lpstr>Как он устроен?</vt:lpstr>
      <vt:lpstr>Пример wiki кода</vt:lpstr>
      <vt:lpstr> Код разработчика</vt:lpstr>
      <vt:lpstr>Табличная функция (1)</vt:lpstr>
      <vt:lpstr>Табличная функция (2)</vt:lpstr>
      <vt:lpstr>Что же делал FitNesse?</vt:lpstr>
      <vt:lpstr>.Net платформа</vt:lpstr>
      <vt:lpstr>Строгая типизация</vt:lpstr>
      <vt:lpstr>Таблицы</vt:lpstr>
      <vt:lpstr>Помощь и подсказки (1)</vt:lpstr>
      <vt:lpstr>Помощь и подсказки (2)</vt:lpstr>
      <vt:lpstr>Ожидания</vt:lpstr>
      <vt:lpstr>Автоматический запуск в CI</vt:lpstr>
      <vt:lpstr>Запуск процессов</vt:lpstr>
      <vt:lpstr>Deep FitNesse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FitNesse</dc:title>
  <dc:creator>Игорь Манушин</dc:creator>
  <cp:lastModifiedBy>Igor Manushin</cp:lastModifiedBy>
  <cp:revision>25</cp:revision>
  <dcterms:created xsi:type="dcterms:W3CDTF">2014-08-14T06:50:13Z</dcterms:created>
  <dcterms:modified xsi:type="dcterms:W3CDTF">2014-09-09T09:56:21Z</dcterms:modified>
</cp:coreProperties>
</file>