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81" r:id="rId3"/>
    <p:sldId id="259" r:id="rId4"/>
    <p:sldId id="270" r:id="rId5"/>
    <p:sldId id="328" r:id="rId6"/>
    <p:sldId id="269" r:id="rId7"/>
    <p:sldId id="327" r:id="rId8"/>
    <p:sldId id="266" r:id="rId9"/>
    <p:sldId id="264" r:id="rId10"/>
    <p:sldId id="267" r:id="rId11"/>
    <p:sldId id="258" r:id="rId12"/>
    <p:sldId id="268" r:id="rId13"/>
    <p:sldId id="324" r:id="rId14"/>
    <p:sldId id="325" r:id="rId15"/>
    <p:sldId id="326" r:id="rId16"/>
    <p:sldId id="333" r:id="rId17"/>
    <p:sldId id="334" r:id="rId18"/>
    <p:sldId id="335" r:id="rId19"/>
    <p:sldId id="336" r:id="rId20"/>
    <p:sldId id="282" r:id="rId21"/>
    <p:sldId id="283" r:id="rId22"/>
    <p:sldId id="284" r:id="rId23"/>
    <p:sldId id="285" r:id="rId24"/>
    <p:sldId id="286" r:id="rId25"/>
    <p:sldId id="287" r:id="rId26"/>
    <p:sldId id="296" r:id="rId27"/>
    <p:sldId id="297" r:id="rId28"/>
    <p:sldId id="301" r:id="rId29"/>
    <p:sldId id="298" r:id="rId30"/>
    <p:sldId id="299" r:id="rId31"/>
    <p:sldId id="302" r:id="rId32"/>
    <p:sldId id="303" r:id="rId33"/>
    <p:sldId id="304" r:id="rId34"/>
    <p:sldId id="316" r:id="rId35"/>
    <p:sldId id="317" r:id="rId36"/>
    <p:sldId id="318" r:id="rId37"/>
    <p:sldId id="319" r:id="rId38"/>
    <p:sldId id="320" r:id="rId39"/>
    <p:sldId id="321" r:id="rId40"/>
    <p:sldId id="308" r:id="rId41"/>
    <p:sldId id="329" r:id="rId42"/>
    <p:sldId id="312" r:id="rId43"/>
    <p:sldId id="309" r:id="rId44"/>
    <p:sldId id="311" r:id="rId45"/>
    <p:sldId id="339" r:id="rId46"/>
    <p:sldId id="3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5"/>
    <p:restoredTop sz="94595"/>
  </p:normalViewPr>
  <p:slideViewPr>
    <p:cSldViewPr snapToGrid="0" snapToObjects="1">
      <p:cViewPr>
        <p:scale>
          <a:sx n="80" d="100"/>
          <a:sy n="80" d="100"/>
        </p:scale>
        <p:origin x="78" y="-18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883A6-06F4-2C44-A4A1-59F26C4464C5}"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84019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883A6-06F4-2C44-A4A1-59F26C4464C5}"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180053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883A6-06F4-2C44-A4A1-59F26C4464C5}"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1388750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883A6-06F4-2C44-A4A1-59F26C4464C5}"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89583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883A6-06F4-2C44-A4A1-59F26C4464C5}" type="datetimeFigureOut">
              <a:rPr lang="en-US" smtClean="0"/>
              <a:t>11/23/2018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24121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883A6-06F4-2C44-A4A1-59F26C4464C5}"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177447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883A6-06F4-2C44-A4A1-59F26C4464C5}" type="datetimeFigureOut">
              <a:rPr lang="en-US" smtClean="0"/>
              <a:t>11/23/2018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15153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883A6-06F4-2C44-A4A1-59F26C4464C5}" type="datetimeFigureOut">
              <a:rPr lang="en-US" smtClean="0"/>
              <a:t>11/23/2018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88036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883A6-06F4-2C44-A4A1-59F26C4464C5}" type="datetimeFigureOut">
              <a:rPr lang="en-US" smtClean="0"/>
              <a:t>11/23/2018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15155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883A6-06F4-2C44-A4A1-59F26C4464C5}"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27297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883A6-06F4-2C44-A4A1-59F26C4464C5}" type="datetimeFigureOut">
              <a:rPr lang="en-US" smtClean="0"/>
              <a:t>11/23/2018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8BAE6-C2EF-7941-AAA5-8C1BF7EF2F4D}" type="slidenum">
              <a:rPr lang="en-US" smtClean="0"/>
              <a:t>‹#›</a:t>
            </a:fld>
            <a:endParaRPr lang="en-US"/>
          </a:p>
        </p:txBody>
      </p:sp>
    </p:spTree>
    <p:extLst>
      <p:ext uri="{BB962C8B-B14F-4D97-AF65-F5344CB8AC3E}">
        <p14:creationId xmlns:p14="http://schemas.microsoft.com/office/powerpoint/2010/main" val="90269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883A6-06F4-2C44-A4A1-59F26C4464C5}" type="datetimeFigureOut">
              <a:rPr lang="en-US" smtClean="0"/>
              <a:t>11/23/2018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8BAE6-C2EF-7941-AAA5-8C1BF7EF2F4D}" type="slidenum">
              <a:rPr lang="en-US" smtClean="0"/>
              <a:t>‹#›</a:t>
            </a:fld>
            <a:endParaRPr lang="en-US"/>
          </a:p>
        </p:txBody>
      </p:sp>
    </p:spTree>
    <p:extLst>
      <p:ext uri="{BB962C8B-B14F-4D97-AF65-F5344CB8AC3E}">
        <p14:creationId xmlns:p14="http://schemas.microsoft.com/office/powerpoint/2010/main" val="367397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tion Background Full HD - Digital Stream">
            <a:hlinkClick r:id="" action="ppaction://media"/>
          </p:cNvPr>
          <p:cNvPicPr>
            <a:picLocks noChangeAspect="1"/>
          </p:cNvPicPr>
          <p:nvPr>
            <a:videoFile r:link="rId2"/>
            <p:extLst>
              <p:ext uri="{DAA4B4D4-6D71-4841-9C94-3DE7FCFB9230}">
                <p14:media xmlns:p14="http://schemas.microsoft.com/office/powerpoint/2010/main" r:embed="rId1">
                  <p14:bmkLst>
                    <p14:bmk name="Bookmark 1" time="149.8136"/>
                  </p14:bmkLst>
                </p14:media>
              </p:ext>
            </p:extLst>
          </p:nvPr>
        </p:nvPicPr>
        <p:blipFill>
          <a:blip r:embed="rId4"/>
          <a:stretch>
            <a:fillRect/>
          </a:stretch>
        </p:blipFill>
        <p:spPr>
          <a:xfrm>
            <a:off x="0" y="0"/>
            <a:ext cx="12192000" cy="6858000"/>
          </a:xfrm>
          <a:prstGeom prst="rect">
            <a:avLst/>
          </a:prstGeom>
        </p:spPr>
      </p:pic>
      <p:sp>
        <p:nvSpPr>
          <p:cNvPr id="15" name="TextBox 14"/>
          <p:cNvSpPr txBox="1"/>
          <p:nvPr/>
        </p:nvSpPr>
        <p:spPr>
          <a:xfrm>
            <a:off x="1" y="0"/>
            <a:ext cx="12191999" cy="1446550"/>
          </a:xfrm>
          <a:prstGeom prst="rect">
            <a:avLst/>
          </a:prstGeom>
          <a:noFill/>
        </p:spPr>
        <p:txBody>
          <a:bodyPr wrap="square" rtlCol="0">
            <a:spAutoFit/>
          </a:bodyPr>
          <a:lstStyle/>
          <a:p>
            <a:pPr algn="ctr"/>
            <a:r>
              <a:rPr lang="en-ZA" sz="8800" dirty="0">
                <a:solidFill>
                  <a:schemeClr val="bg1"/>
                </a:solidFill>
              </a:rPr>
              <a:t>Artificial Intelligence</a:t>
            </a:r>
          </a:p>
        </p:txBody>
      </p:sp>
      <p:sp>
        <p:nvSpPr>
          <p:cNvPr id="16" name="TextBox 15"/>
          <p:cNvSpPr txBox="1"/>
          <p:nvPr/>
        </p:nvSpPr>
        <p:spPr>
          <a:xfrm>
            <a:off x="1817369" y="1121546"/>
            <a:ext cx="12191999" cy="1446550"/>
          </a:xfrm>
          <a:prstGeom prst="rect">
            <a:avLst/>
          </a:prstGeom>
          <a:noFill/>
        </p:spPr>
        <p:txBody>
          <a:bodyPr wrap="square" rtlCol="0">
            <a:spAutoFit/>
          </a:bodyPr>
          <a:lstStyle/>
          <a:p>
            <a:pPr algn="ctr"/>
            <a:r>
              <a:rPr lang="en-ZA" sz="8800" dirty="0">
                <a:solidFill>
                  <a:schemeClr val="bg1"/>
                </a:solidFill>
              </a:rPr>
              <a:t>Testing Software</a:t>
            </a:r>
          </a:p>
        </p:txBody>
      </p:sp>
      <p:sp>
        <p:nvSpPr>
          <p:cNvPr id="17" name="TextBox 16"/>
          <p:cNvSpPr txBox="1"/>
          <p:nvPr/>
        </p:nvSpPr>
        <p:spPr>
          <a:xfrm>
            <a:off x="-286547" y="1383156"/>
            <a:ext cx="4398333" cy="923330"/>
          </a:xfrm>
          <a:prstGeom prst="rect">
            <a:avLst/>
          </a:prstGeom>
          <a:noFill/>
        </p:spPr>
        <p:txBody>
          <a:bodyPr wrap="square" rtlCol="0">
            <a:spAutoFit/>
          </a:bodyPr>
          <a:lstStyle/>
          <a:p>
            <a:pPr algn="ctr"/>
            <a:r>
              <a:rPr lang="en-ZA" sz="5400" dirty="0">
                <a:solidFill>
                  <a:schemeClr val="bg1"/>
                </a:solidFill>
              </a:rPr>
              <a:t>the future of</a:t>
            </a:r>
          </a:p>
        </p:txBody>
      </p:sp>
      <p:sp>
        <p:nvSpPr>
          <p:cNvPr id="6" name="TextBox 5"/>
          <p:cNvSpPr txBox="1"/>
          <p:nvPr/>
        </p:nvSpPr>
        <p:spPr>
          <a:xfrm>
            <a:off x="182879" y="5184089"/>
            <a:ext cx="12191999" cy="1446550"/>
          </a:xfrm>
          <a:prstGeom prst="rect">
            <a:avLst/>
          </a:prstGeom>
          <a:noFill/>
        </p:spPr>
        <p:txBody>
          <a:bodyPr wrap="square" rtlCol="0">
            <a:spAutoFit/>
          </a:bodyPr>
          <a:lstStyle/>
          <a:p>
            <a:pPr algn="ctr"/>
            <a:r>
              <a:rPr lang="en-ZA" sz="8800" dirty="0">
                <a:solidFill>
                  <a:schemeClr val="bg1"/>
                </a:solidFill>
              </a:rPr>
              <a:t>Johan Steyn</a:t>
            </a:r>
          </a:p>
        </p:txBody>
      </p:sp>
    </p:spTree>
    <p:extLst>
      <p:ext uri="{BB962C8B-B14F-4D97-AF65-F5344CB8AC3E}">
        <p14:creationId xmlns:p14="http://schemas.microsoft.com/office/powerpoint/2010/main" val="21262425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MediaBookmark" delay="0">
                        <p:tgtEl>
                          <p14:bmkTgt spid="4" bmkName="Bookmark 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MediaBookmark" delay="0">
                      <p:tgtEl>
                        <p14:bmkTgt spid="4" bmkName="Bookmark 1"/>
                      </p:tgtEl>
                    </p:cond>
                  </p:nextCondLst>
                </p:seq>
              </p:childTnLst>
            </p:cTn>
          </p:par>
        </p:tnLst>
        <p:bldLst>
          <p:bldP spid="15" grpId="0"/>
          <p:bldP spid="16" grpId="0"/>
          <p:bldP spid="17"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strike="sngStrike" dirty="0" smtClean="0">
                <a:latin typeface="Courier" charset="0"/>
                <a:ea typeface="Courier" charset="0"/>
                <a:cs typeface="Courier" charset="0"/>
              </a:rPr>
              <a:t>Testing</a:t>
            </a:r>
            <a:endParaRPr lang="en-US" sz="7200" strike="sngStrike" dirty="0">
              <a:latin typeface="Courier" charset="0"/>
              <a:ea typeface="Courier" charset="0"/>
              <a:cs typeface="Courier" charset="0"/>
            </a:endParaRPr>
          </a:p>
        </p:txBody>
      </p:sp>
      <p:sp>
        <p:nvSpPr>
          <p:cNvPr id="3" name="TextBox 2"/>
          <p:cNvSpPr txBox="1"/>
          <p:nvPr/>
        </p:nvSpPr>
        <p:spPr>
          <a:xfrm>
            <a:off x="-1" y="4086122"/>
            <a:ext cx="12192000" cy="1200329"/>
          </a:xfrm>
          <a:prstGeom prst="rect">
            <a:avLst/>
          </a:prstGeom>
          <a:noFill/>
        </p:spPr>
        <p:txBody>
          <a:bodyPr wrap="square" rtlCol="0">
            <a:spAutoFit/>
          </a:bodyPr>
          <a:lstStyle/>
          <a:p>
            <a:pPr algn="ctr"/>
            <a:r>
              <a:rPr lang="en-US" sz="7200" b="1" dirty="0" smtClean="0">
                <a:latin typeface="Courier" charset="0"/>
                <a:ea typeface="Courier" charset="0"/>
                <a:cs typeface="Courier" charset="0"/>
              </a:rPr>
              <a:t>Customer Experience</a:t>
            </a:r>
            <a:endParaRPr lang="en-US" sz="7200" b="1" dirty="0">
              <a:latin typeface="Courier" charset="0"/>
              <a:ea typeface="Courier" charset="0"/>
              <a:cs typeface="Courier" charset="0"/>
            </a:endParaRPr>
          </a:p>
        </p:txBody>
      </p:sp>
      <p:sp>
        <p:nvSpPr>
          <p:cNvPr id="4" name="TextBox 3"/>
          <p:cNvSpPr txBox="1"/>
          <p:nvPr/>
        </p:nvSpPr>
        <p:spPr>
          <a:xfrm>
            <a:off x="24645" y="2885793"/>
            <a:ext cx="12167354" cy="1200329"/>
          </a:xfrm>
          <a:prstGeom prst="rect">
            <a:avLst/>
          </a:prstGeom>
          <a:noFill/>
        </p:spPr>
        <p:txBody>
          <a:bodyPr wrap="square" rtlCol="0">
            <a:spAutoFit/>
          </a:bodyPr>
          <a:lstStyle/>
          <a:p>
            <a:pPr algn="ctr"/>
            <a:r>
              <a:rPr lang="en-US" sz="7200" strike="sngStrike" dirty="0" smtClean="0">
                <a:latin typeface="Courier" charset="0"/>
                <a:ea typeface="Courier" charset="0"/>
                <a:cs typeface="Courier" charset="0"/>
              </a:rPr>
              <a:t>Functionality</a:t>
            </a:r>
            <a:endParaRPr lang="en-US" sz="7200" strike="sngStrike" dirty="0">
              <a:latin typeface="Courier" charset="0"/>
              <a:ea typeface="Courier" charset="0"/>
              <a:cs typeface="Courier" charset="0"/>
            </a:endParaRPr>
          </a:p>
        </p:txBody>
      </p:sp>
      <p:sp>
        <p:nvSpPr>
          <p:cNvPr id="5" name="TextBox 4"/>
          <p:cNvSpPr txBox="1"/>
          <p:nvPr/>
        </p:nvSpPr>
        <p:spPr>
          <a:xfrm>
            <a:off x="24646" y="1685464"/>
            <a:ext cx="12167353" cy="1200329"/>
          </a:xfrm>
          <a:prstGeom prst="rect">
            <a:avLst/>
          </a:prstGeom>
          <a:noFill/>
        </p:spPr>
        <p:txBody>
          <a:bodyPr wrap="square" rtlCol="0">
            <a:spAutoFit/>
          </a:bodyPr>
          <a:lstStyle/>
          <a:p>
            <a:pPr algn="ctr"/>
            <a:r>
              <a:rPr lang="en-US" sz="7200" b="1" dirty="0" smtClean="0">
                <a:latin typeface="Courier" charset="0"/>
                <a:ea typeface="Courier" charset="0"/>
                <a:cs typeface="Courier" charset="0"/>
              </a:rPr>
              <a:t>Quality Engineering</a:t>
            </a:r>
            <a:endParaRPr lang="en-US" sz="7200" b="1" dirty="0">
              <a:latin typeface="Courier" charset="0"/>
              <a:ea typeface="Courier" charset="0"/>
              <a:cs typeface="Courier" charset="0"/>
            </a:endParaRPr>
          </a:p>
        </p:txBody>
      </p:sp>
      <p:pic>
        <p:nvPicPr>
          <p:cNvPr id="6" name="Picture 5"/>
          <p:cNvPicPr>
            <a:picLocks noChangeAspect="1"/>
          </p:cNvPicPr>
          <p:nvPr/>
        </p:nvPicPr>
        <p:blipFill>
          <a:blip r:embed="rId2"/>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21343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30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Who is your customer?</a:t>
            </a:r>
            <a:endParaRPr lang="en-US" sz="7200" dirty="0">
              <a:latin typeface="Courier" charset="0"/>
              <a:ea typeface="Courier" charset="0"/>
              <a:cs typeface="Courier" charset="0"/>
            </a:endParaRPr>
          </a:p>
        </p:txBody>
      </p:sp>
      <p:sp>
        <p:nvSpPr>
          <p:cNvPr id="6" name="TextBox 5"/>
          <p:cNvSpPr txBox="1"/>
          <p:nvPr/>
        </p:nvSpPr>
        <p:spPr>
          <a:xfrm>
            <a:off x="0" y="5657671"/>
            <a:ext cx="12192000" cy="1200329"/>
          </a:xfrm>
          <a:prstGeom prst="rect">
            <a:avLst/>
          </a:prstGeom>
          <a:noFill/>
        </p:spPr>
        <p:txBody>
          <a:bodyPr wrap="square" rtlCol="0">
            <a:spAutoFit/>
          </a:bodyPr>
          <a:lstStyle/>
          <a:p>
            <a:pPr algn="ctr"/>
            <a:r>
              <a:rPr lang="en-US" sz="7200" b="1" dirty="0" smtClean="0">
                <a:latin typeface="Courier" charset="0"/>
                <a:ea typeface="Courier" charset="0"/>
                <a:cs typeface="Courier" charset="0"/>
              </a:rPr>
              <a:t>Have you met him/her?</a:t>
            </a:r>
            <a:endParaRPr lang="en-US" sz="7200" b="1" dirty="0">
              <a:latin typeface="Courier" charset="0"/>
              <a:ea typeface="Courier" charset="0"/>
              <a:cs typeface="Courier" charset="0"/>
            </a:endParaRPr>
          </a:p>
        </p:txBody>
      </p:sp>
      <p:pic>
        <p:nvPicPr>
          <p:cNvPr id="3074" name="Picture 2" descr="ips For Photographing Large Gro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120" y="1752350"/>
            <a:ext cx="646176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34403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200329"/>
          </a:xfrm>
          <a:prstGeom prst="rect">
            <a:avLst/>
          </a:prstGeom>
          <a:noFill/>
        </p:spPr>
        <p:txBody>
          <a:bodyPr wrap="square" rtlCol="0">
            <a:spAutoFit/>
          </a:bodyPr>
          <a:lstStyle/>
          <a:p>
            <a:r>
              <a:rPr lang="en-US" sz="7200" dirty="0" smtClean="0">
                <a:latin typeface="Courier" charset="0"/>
                <a:ea typeface="Courier" charset="0"/>
                <a:cs typeface="Courier" charset="0"/>
              </a:rPr>
              <a:t>The ATM story</a:t>
            </a:r>
            <a:endParaRPr lang="en-US" sz="7200" dirty="0">
              <a:latin typeface="Courier" charset="0"/>
              <a:ea typeface="Courier" charset="0"/>
              <a:cs typeface="Courier" charset="0"/>
            </a:endParaRPr>
          </a:p>
        </p:txBody>
      </p:sp>
      <p:pic>
        <p:nvPicPr>
          <p:cNvPr id="9218" name="Picture 2" descr="mage result for bank a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080" y="1752600"/>
            <a:ext cx="6873240" cy="46140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356822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1028" name="Picture 4" descr="mage result for 1st industrial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945" y="2197768"/>
            <a:ext cx="8130110" cy="4235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8530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1840</a:t>
            </a:r>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18275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1026" name="Picture 2" descr="ndustry-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590" y="1331494"/>
            <a:ext cx="7652084" cy="462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51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0" y="68530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Industrial Revolution</a:t>
            </a:r>
            <a:endParaRPr lang="en-US" sz="7200" dirty="0">
              <a:latin typeface="Courier" charset="0"/>
              <a:ea typeface="Courier" charset="0"/>
              <a:cs typeface="Courier" charset="0"/>
            </a:endParaRPr>
          </a:p>
        </p:txBody>
      </p:sp>
      <p:sp>
        <p:nvSpPr>
          <p:cNvPr id="4" name="TextBox 3"/>
          <p:cNvSpPr txBox="1"/>
          <p:nvPr/>
        </p:nvSpPr>
        <p:spPr>
          <a:xfrm>
            <a:off x="0" y="2012581"/>
            <a:ext cx="12192000" cy="1569660"/>
          </a:xfrm>
          <a:prstGeom prst="rect">
            <a:avLst/>
          </a:prstGeom>
          <a:noFill/>
        </p:spPr>
        <p:txBody>
          <a:bodyPr wrap="square" rtlCol="0">
            <a:spAutoFit/>
          </a:bodyPr>
          <a:lstStyle/>
          <a:p>
            <a:pPr algn="ctr"/>
            <a:r>
              <a:rPr lang="en-US" sz="9600" dirty="0" smtClean="0">
                <a:latin typeface="Courier" charset="0"/>
                <a:ea typeface="Courier" charset="0"/>
                <a:cs typeface="Courier" charset="0"/>
              </a:rPr>
              <a:t>5.0</a:t>
            </a:r>
            <a:r>
              <a:rPr lang="en-US" sz="7200" dirty="0" smtClean="0">
                <a:latin typeface="Courier" charset="0"/>
                <a:ea typeface="Courier" charset="0"/>
                <a:cs typeface="Courier" charset="0"/>
              </a:rPr>
              <a:t> </a:t>
            </a:r>
            <a:endParaRPr lang="en-US" sz="7200" dirty="0">
              <a:latin typeface="Courier" charset="0"/>
              <a:ea typeface="Courier" charset="0"/>
              <a:cs typeface="Courier" charset="0"/>
            </a:endParaRPr>
          </a:p>
        </p:txBody>
      </p:sp>
      <p:pic>
        <p:nvPicPr>
          <p:cNvPr id="5" name="Picture 2" descr="mage result for man and 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738" y="3596491"/>
            <a:ext cx="6801852" cy="326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997" y="1812757"/>
            <a:ext cx="6123426" cy="3414988"/>
          </a:xfrm>
          <a:prstGeom prst="rect">
            <a:avLst/>
          </a:prstGeom>
        </p:spPr>
      </p:pic>
    </p:spTree>
    <p:extLst>
      <p:ext uri="{BB962C8B-B14F-4D97-AF65-F5344CB8AC3E}">
        <p14:creationId xmlns:p14="http://schemas.microsoft.com/office/powerpoint/2010/main" val="17600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3" name="Picture 2"/>
          <p:cNvPicPr>
            <a:picLocks noChangeAspect="1"/>
          </p:cNvPicPr>
          <p:nvPr/>
        </p:nvPicPr>
        <p:blipFill>
          <a:blip r:embed="rId3"/>
          <a:stretch>
            <a:fillRect/>
          </a:stretch>
        </p:blipFill>
        <p:spPr>
          <a:xfrm>
            <a:off x="2903108" y="1173181"/>
            <a:ext cx="5822901" cy="3266660"/>
          </a:xfrm>
          <a:prstGeom prst="rect">
            <a:avLst/>
          </a:prstGeom>
        </p:spPr>
      </p:pic>
      <p:pic>
        <p:nvPicPr>
          <p:cNvPr id="4" name="Picture 3"/>
          <p:cNvPicPr>
            <a:picLocks noChangeAspect="1"/>
          </p:cNvPicPr>
          <p:nvPr/>
        </p:nvPicPr>
        <p:blipFill>
          <a:blip r:embed="rId4"/>
          <a:stretch>
            <a:fillRect/>
          </a:stretch>
        </p:blipFill>
        <p:spPr>
          <a:xfrm>
            <a:off x="8263017" y="4558630"/>
            <a:ext cx="3078067" cy="2081698"/>
          </a:xfrm>
          <a:prstGeom prst="rect">
            <a:avLst/>
          </a:prstGeom>
        </p:spPr>
      </p:pic>
    </p:spTree>
    <p:extLst>
      <p:ext uri="{BB962C8B-B14F-4D97-AF65-F5344CB8AC3E}">
        <p14:creationId xmlns:p14="http://schemas.microsoft.com/office/powerpoint/2010/main" val="7340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498541" y="150159"/>
            <a:ext cx="3491473" cy="408189"/>
          </a:xfrm>
          <a:prstGeom prst="rect">
            <a:avLst/>
          </a:prstGeom>
        </p:spPr>
      </p:pic>
      <p:pic>
        <p:nvPicPr>
          <p:cNvPr id="3" name="Lego ALEX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627" y="705852"/>
            <a:ext cx="10010275" cy="5630779"/>
          </a:xfrm>
          <a:prstGeom prst="rect">
            <a:avLst/>
          </a:prstGeom>
        </p:spPr>
      </p:pic>
    </p:spTree>
    <p:extLst>
      <p:ext uri="{BB962C8B-B14F-4D97-AF65-F5344CB8AC3E}">
        <p14:creationId xmlns:p14="http://schemas.microsoft.com/office/powerpoint/2010/main" val="1309955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grpSp>
        <p:nvGrpSpPr>
          <p:cNvPr id="3" name="Group 2">
            <a:extLst/>
          </p:cNvPr>
          <p:cNvGrpSpPr/>
          <p:nvPr/>
        </p:nvGrpSpPr>
        <p:grpSpPr>
          <a:xfrm>
            <a:off x="1973148" y="1470428"/>
            <a:ext cx="4354668" cy="1200329"/>
            <a:chOff x="764723" y="2142394"/>
            <a:chExt cx="4354668" cy="1200329"/>
          </a:xfrm>
        </p:grpSpPr>
        <p:sp>
          <p:nvSpPr>
            <p:cNvPr id="4" name="Oval 3">
              <a:extLst/>
            </p:cNvPr>
            <p:cNvSpPr/>
            <p:nvPr/>
          </p:nvSpPr>
          <p:spPr>
            <a:xfrm>
              <a:off x="764723"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p:cNvPr>
            <p:cNvSpPr txBox="1"/>
            <p:nvPr/>
          </p:nvSpPr>
          <p:spPr>
            <a:xfrm>
              <a:off x="1435198" y="2142394"/>
              <a:ext cx="3684193" cy="1200329"/>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NATURAL LANGUAGE PROCESSING</a:t>
              </a:r>
            </a:p>
            <a:p>
              <a:r>
                <a:rPr lang="en-ZA" dirty="0">
                  <a:solidFill>
                    <a:schemeClr val="tx1">
                      <a:lumMod val="75000"/>
                      <a:lumOff val="25000"/>
                    </a:schemeClr>
                  </a:solidFill>
                  <a:latin typeface="Tw Cen MT" panose="020B0602020104020603" pitchFamily="34" charset="0"/>
                </a:rPr>
                <a:t>ARTIFICIAL EMPATHY</a:t>
              </a:r>
            </a:p>
            <a:p>
              <a:r>
                <a:rPr lang="en-ZA" dirty="0">
                  <a:solidFill>
                    <a:schemeClr val="tx1">
                      <a:lumMod val="75000"/>
                      <a:lumOff val="25000"/>
                    </a:schemeClr>
                  </a:solidFill>
                  <a:latin typeface="Tw Cen MT" panose="020B0602020104020603" pitchFamily="34" charset="0"/>
                </a:rPr>
                <a:t>INTONATION &amp; PACING</a:t>
              </a:r>
            </a:p>
            <a:p>
              <a:r>
                <a:rPr lang="en-ZA" dirty="0">
                  <a:solidFill>
                    <a:schemeClr val="tx1">
                      <a:lumMod val="75000"/>
                      <a:lumOff val="25000"/>
                    </a:schemeClr>
                  </a:solidFill>
                  <a:latin typeface="Tw Cen MT" panose="020B0602020104020603" pitchFamily="34" charset="0"/>
                </a:rPr>
                <a:t>TEXT-TO-SPEECH / SPEECH-TO-TEXT</a:t>
              </a:r>
              <a:endParaRPr lang="en-US" dirty="0">
                <a:solidFill>
                  <a:schemeClr val="tx1">
                    <a:lumMod val="75000"/>
                    <a:lumOff val="25000"/>
                  </a:schemeClr>
                </a:solidFill>
                <a:latin typeface="Tw Cen MT" panose="020B0602020104020603" pitchFamily="34" charset="0"/>
              </a:endParaRPr>
            </a:p>
          </p:txBody>
        </p:sp>
      </p:grpSp>
      <p:grpSp>
        <p:nvGrpSpPr>
          <p:cNvPr id="6" name="Group 5">
            <a:extLst/>
          </p:cNvPr>
          <p:cNvGrpSpPr/>
          <p:nvPr/>
        </p:nvGrpSpPr>
        <p:grpSpPr>
          <a:xfrm>
            <a:off x="1973148" y="2748449"/>
            <a:ext cx="4624705" cy="1200329"/>
            <a:chOff x="764723" y="3420415"/>
            <a:chExt cx="4624705" cy="1200329"/>
          </a:xfrm>
        </p:grpSpPr>
        <p:sp>
          <p:nvSpPr>
            <p:cNvPr id="7" name="Oval 6">
              <a:extLst/>
            </p:cNvPr>
            <p:cNvSpPr/>
            <p:nvPr/>
          </p:nvSpPr>
          <p:spPr>
            <a:xfrm>
              <a:off x="764723"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p:cNvPr>
            <p:cNvSpPr txBox="1"/>
            <p:nvPr/>
          </p:nvSpPr>
          <p:spPr>
            <a:xfrm>
              <a:off x="1435200" y="3420415"/>
              <a:ext cx="3954228" cy="1200329"/>
            </a:xfrm>
            <a:prstGeom prst="rect">
              <a:avLst/>
            </a:prstGeom>
            <a:noFill/>
          </p:spPr>
          <p:txBody>
            <a:bodyPr wrap="square" rtlCol="0">
              <a:spAutoFit/>
            </a:bodyPr>
            <a:lstStyle/>
            <a:p>
              <a:r>
                <a:rPr lang="en-ZA" b="1" dirty="0">
                  <a:solidFill>
                    <a:schemeClr val="tx1">
                      <a:lumMod val="75000"/>
                      <a:lumOff val="25000"/>
                    </a:schemeClr>
                  </a:solidFill>
                  <a:latin typeface="Tw Cen MT" panose="020B0602020104020603" pitchFamily="34" charset="0"/>
                </a:rPr>
                <a:t>CONTENT MODERATION</a:t>
              </a:r>
            </a:p>
            <a:p>
              <a:r>
                <a:rPr lang="en-ZA" dirty="0">
                  <a:solidFill>
                    <a:schemeClr val="tx1">
                      <a:lumMod val="75000"/>
                      <a:lumOff val="25000"/>
                    </a:schemeClr>
                  </a:solidFill>
                  <a:latin typeface="Tw Cen MT" panose="020B0602020104020603" pitchFamily="34" charset="0"/>
                </a:rPr>
                <a:t>VOICE DATA UPLOADED</a:t>
              </a:r>
            </a:p>
            <a:p>
              <a:r>
                <a:rPr lang="en-ZA" dirty="0">
                  <a:solidFill>
                    <a:schemeClr val="tx1">
                      <a:lumMod val="75000"/>
                      <a:lumOff val="25000"/>
                    </a:schemeClr>
                  </a:solidFill>
                  <a:latin typeface="Tw Cen MT" panose="020B0602020104020603" pitchFamily="34" charset="0"/>
                </a:rPr>
                <a:t>MACHINE VISION</a:t>
              </a:r>
            </a:p>
            <a:p>
              <a:r>
                <a:rPr lang="en-ZA" dirty="0">
                  <a:solidFill>
                    <a:schemeClr val="tx1">
                      <a:lumMod val="75000"/>
                      <a:lumOff val="25000"/>
                    </a:schemeClr>
                  </a:solidFill>
                  <a:latin typeface="Tw Cen MT" panose="020B0602020104020603" pitchFamily="34" charset="0"/>
                </a:rPr>
                <a:t>HUMAN/MACHINE MODERATION</a:t>
              </a:r>
            </a:p>
          </p:txBody>
        </p:sp>
      </p:grpSp>
      <p:grpSp>
        <p:nvGrpSpPr>
          <p:cNvPr id="9" name="Group 8">
            <a:extLst/>
          </p:cNvPr>
          <p:cNvGrpSpPr/>
          <p:nvPr/>
        </p:nvGrpSpPr>
        <p:grpSpPr>
          <a:xfrm>
            <a:off x="1973148" y="4026470"/>
            <a:ext cx="4624705" cy="1477328"/>
            <a:chOff x="764723" y="4698436"/>
            <a:chExt cx="4624705" cy="1477328"/>
          </a:xfrm>
        </p:grpSpPr>
        <p:sp>
          <p:nvSpPr>
            <p:cNvPr id="10" name="Oval 9">
              <a:extLst/>
            </p:cNvPr>
            <p:cNvSpPr/>
            <p:nvPr/>
          </p:nvSpPr>
          <p:spPr>
            <a:xfrm>
              <a:off x="764723" y="4833186"/>
              <a:ext cx="662056" cy="662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p:cNvPr>
            <p:cNvSpPr txBox="1"/>
            <p:nvPr/>
          </p:nvSpPr>
          <p:spPr>
            <a:xfrm>
              <a:off x="1435200" y="4698436"/>
              <a:ext cx="3954228" cy="1477328"/>
            </a:xfrm>
            <a:prstGeom prst="rect">
              <a:avLst/>
            </a:prstGeom>
            <a:noFill/>
          </p:spPr>
          <p:txBody>
            <a:bodyPr wrap="square" rtlCol="0">
              <a:spAutoFit/>
            </a:bodyPr>
            <a:lstStyle/>
            <a:p>
              <a:r>
                <a:rPr lang="en-ZA" b="1" dirty="0">
                  <a:solidFill>
                    <a:schemeClr val="tx1">
                      <a:lumMod val="75000"/>
                      <a:lumOff val="25000"/>
                    </a:schemeClr>
                  </a:solidFill>
                  <a:latin typeface="Tw Cen MT" panose="020B0602020104020603" pitchFamily="34" charset="0"/>
                </a:rPr>
                <a:t>LEGO LIFE APP </a:t>
              </a:r>
            </a:p>
            <a:p>
              <a:r>
                <a:rPr lang="en-ZA" dirty="0">
                  <a:solidFill>
                    <a:schemeClr val="tx1">
                      <a:lumMod val="75000"/>
                      <a:lumOff val="25000"/>
                    </a:schemeClr>
                  </a:solidFill>
                  <a:latin typeface="Tw Cen MT" panose="020B0602020104020603" pitchFamily="34" charset="0"/>
                </a:rPr>
                <a:t>MACHINE LEARNING</a:t>
              </a:r>
            </a:p>
            <a:p>
              <a:r>
                <a:rPr lang="en-ZA" dirty="0">
                  <a:solidFill>
                    <a:schemeClr val="tx1">
                      <a:lumMod val="75000"/>
                      <a:lumOff val="25000"/>
                    </a:schemeClr>
                  </a:solidFill>
                  <a:latin typeface="Tw Cen MT" panose="020B0602020104020603" pitchFamily="34" charset="0"/>
                </a:rPr>
                <a:t>ANONYMISED, NON-PERSONAL DATA</a:t>
              </a:r>
            </a:p>
            <a:p>
              <a:r>
                <a:rPr lang="en-ZA" dirty="0">
                  <a:solidFill>
                    <a:schemeClr val="tx1">
                      <a:lumMod val="75000"/>
                      <a:lumOff val="25000"/>
                    </a:schemeClr>
                  </a:solidFill>
                  <a:latin typeface="Tw Cen MT" panose="020B0602020104020603" pitchFamily="34" charset="0"/>
                </a:rPr>
                <a:t>ANTI-TRAFFICING</a:t>
              </a:r>
            </a:p>
            <a:p>
              <a:r>
                <a:rPr lang="en-ZA" dirty="0">
                  <a:solidFill>
                    <a:schemeClr val="tx1">
                      <a:lumMod val="75000"/>
                      <a:lumOff val="25000"/>
                    </a:schemeClr>
                  </a:solidFill>
                  <a:latin typeface="Tw Cen MT" panose="020B0602020104020603" pitchFamily="34" charset="0"/>
                </a:rPr>
                <a:t>PORNOGRAPHY</a:t>
              </a:r>
              <a:endParaRPr lang="en-US" dirty="0">
                <a:solidFill>
                  <a:schemeClr val="tx1">
                    <a:lumMod val="75000"/>
                    <a:lumOff val="25000"/>
                  </a:schemeClr>
                </a:solidFill>
                <a:latin typeface="Tw Cen MT" panose="020B0602020104020603" pitchFamily="34" charset="0"/>
              </a:endParaRPr>
            </a:p>
          </p:txBody>
        </p:sp>
      </p:grpSp>
      <p:grpSp>
        <p:nvGrpSpPr>
          <p:cNvPr id="12" name="Group 11">
            <a:extLst/>
          </p:cNvPr>
          <p:cNvGrpSpPr/>
          <p:nvPr/>
        </p:nvGrpSpPr>
        <p:grpSpPr>
          <a:xfrm>
            <a:off x="6277696" y="3169423"/>
            <a:ext cx="3586505" cy="1200329"/>
            <a:chOff x="4504627" y="3420415"/>
            <a:chExt cx="3586505" cy="1200329"/>
          </a:xfrm>
        </p:grpSpPr>
        <p:sp>
          <p:nvSpPr>
            <p:cNvPr id="13" name="Oval 12">
              <a:extLst/>
            </p:cNvPr>
            <p:cNvSpPr/>
            <p:nvPr/>
          </p:nvSpPr>
          <p:spPr>
            <a:xfrm>
              <a:off x="4504627"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p:cNvPr>
            <p:cNvSpPr txBox="1"/>
            <p:nvPr/>
          </p:nvSpPr>
          <p:spPr>
            <a:xfrm>
              <a:off x="5175103" y="3420415"/>
              <a:ext cx="2916029" cy="1200329"/>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AR Kit 2 (APPLE)</a:t>
              </a:r>
            </a:p>
            <a:p>
              <a:r>
                <a:rPr lang="en-US" dirty="0">
                  <a:solidFill>
                    <a:schemeClr val="tx1">
                      <a:lumMod val="75000"/>
                      <a:lumOff val="25000"/>
                    </a:schemeClr>
                  </a:solidFill>
                  <a:latin typeface="Tw Cen MT" panose="020B0602020104020603" pitchFamily="34" charset="0"/>
                </a:rPr>
                <a:t>AUGMENTED REALITY</a:t>
              </a:r>
            </a:p>
            <a:p>
              <a:r>
                <a:rPr lang="en-US" dirty="0">
                  <a:solidFill>
                    <a:schemeClr val="tx1">
                      <a:lumMod val="75000"/>
                      <a:lumOff val="25000"/>
                    </a:schemeClr>
                  </a:solidFill>
                  <a:latin typeface="Tw Cen MT" panose="020B0602020104020603" pitchFamily="34" charset="0"/>
                </a:rPr>
                <a:t>CONVERSATIONAL AI</a:t>
              </a:r>
            </a:p>
            <a:p>
              <a:r>
                <a:rPr lang="en-US" dirty="0">
                  <a:solidFill>
                    <a:schemeClr val="tx1">
                      <a:lumMod val="75000"/>
                      <a:lumOff val="25000"/>
                    </a:schemeClr>
                  </a:solidFill>
                  <a:latin typeface="Tw Cen MT" panose="020B0602020104020603" pitchFamily="34" charset="0"/>
                </a:rPr>
                <a:t>CHATBOTS</a:t>
              </a:r>
            </a:p>
          </p:txBody>
        </p:sp>
      </p:grpSp>
      <p:grpSp>
        <p:nvGrpSpPr>
          <p:cNvPr id="15" name="Group 14">
            <a:extLst/>
          </p:cNvPr>
          <p:cNvGrpSpPr/>
          <p:nvPr/>
        </p:nvGrpSpPr>
        <p:grpSpPr>
          <a:xfrm>
            <a:off x="6327820" y="1614403"/>
            <a:ext cx="4198445" cy="1477328"/>
            <a:chOff x="4504627" y="2142394"/>
            <a:chExt cx="4198445" cy="1477328"/>
          </a:xfrm>
        </p:grpSpPr>
        <p:sp>
          <p:nvSpPr>
            <p:cNvPr id="16" name="Oval 15">
              <a:extLst/>
            </p:cNvPr>
            <p:cNvSpPr/>
            <p:nvPr/>
          </p:nvSpPr>
          <p:spPr>
            <a:xfrm>
              <a:off x="4504627"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p:cNvPr>
            <p:cNvSpPr txBox="1"/>
            <p:nvPr/>
          </p:nvSpPr>
          <p:spPr>
            <a:xfrm>
              <a:off x="5175104" y="2142394"/>
              <a:ext cx="3527968" cy="1477328"/>
            </a:xfrm>
            <a:prstGeom prst="rect">
              <a:avLst/>
            </a:prstGeom>
            <a:noFill/>
          </p:spPr>
          <p:txBody>
            <a:bodyPr wrap="square" rtlCol="0">
              <a:spAutoFit/>
            </a:bodyPr>
            <a:lstStyle/>
            <a:p>
              <a:r>
                <a:rPr lang="en-ZA" b="1" dirty="0">
                  <a:solidFill>
                    <a:schemeClr val="tx1">
                      <a:lumMod val="75000"/>
                      <a:lumOff val="25000"/>
                    </a:schemeClr>
                  </a:solidFill>
                  <a:latin typeface="Tw Cen MT" panose="020B0602020104020603" pitchFamily="34" charset="0"/>
                </a:rPr>
                <a:t>LEGO MINDSTORMS &amp;</a:t>
              </a:r>
            </a:p>
            <a:p>
              <a:r>
                <a:rPr lang="en-ZA" b="1" dirty="0">
                  <a:solidFill>
                    <a:schemeClr val="tx1">
                      <a:lumMod val="75000"/>
                      <a:lumOff val="25000"/>
                    </a:schemeClr>
                  </a:solidFill>
                  <a:latin typeface="Tw Cen MT" panose="020B0602020104020603" pitchFamily="34" charset="0"/>
                </a:rPr>
                <a:t>LEGO BOOST</a:t>
              </a:r>
            </a:p>
            <a:p>
              <a:r>
                <a:rPr lang="en-ZA" dirty="0">
                  <a:solidFill>
                    <a:schemeClr val="tx1">
                      <a:lumMod val="75000"/>
                      <a:lumOff val="25000"/>
                    </a:schemeClr>
                  </a:solidFill>
                  <a:latin typeface="Tw Cen MT" panose="020B0602020104020603" pitchFamily="34" charset="0"/>
                </a:rPr>
                <a:t>PROGRAMABLE ROBOTS</a:t>
              </a:r>
            </a:p>
            <a:p>
              <a:r>
                <a:rPr lang="en-ZA" dirty="0">
                  <a:solidFill>
                    <a:schemeClr val="tx1">
                      <a:lumMod val="75000"/>
                      <a:lumOff val="25000"/>
                    </a:schemeClr>
                  </a:solidFill>
                  <a:latin typeface="Tw Cen MT" panose="020B0602020104020603" pitchFamily="34" charset="0"/>
                </a:rPr>
                <a:t>VISION SENSORS</a:t>
              </a:r>
            </a:p>
            <a:p>
              <a:r>
                <a:rPr lang="en-ZA" dirty="0">
                  <a:solidFill>
                    <a:schemeClr val="tx1">
                      <a:lumMod val="75000"/>
                      <a:lumOff val="25000"/>
                    </a:schemeClr>
                  </a:solidFill>
                  <a:latin typeface="Tw Cen MT" panose="020B0602020104020603" pitchFamily="34" charset="0"/>
                </a:rPr>
                <a:t>INFRARED DISTANCE DETECTION</a:t>
              </a:r>
              <a:endParaRPr lang="en-US" dirty="0">
                <a:solidFill>
                  <a:schemeClr val="tx1">
                    <a:lumMod val="75000"/>
                    <a:lumOff val="25000"/>
                  </a:schemeClr>
                </a:solidFill>
                <a:latin typeface="Tw Cen MT" panose="020B0602020104020603" pitchFamily="34" charset="0"/>
              </a:endParaRPr>
            </a:p>
          </p:txBody>
        </p:sp>
      </p:grpSp>
    </p:spTree>
    <p:extLst>
      <p:ext uri="{BB962C8B-B14F-4D97-AF65-F5344CB8AC3E}">
        <p14:creationId xmlns:p14="http://schemas.microsoft.com/office/powerpoint/2010/main" val="37485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90"/>
                                          </p:val>
                                        </p:tav>
                                        <p:tav tm="100000">
                                          <p:val>
                                            <p:fltVal val="0"/>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 calcmode="lin" valueType="num">
                                      <p:cBhvr>
                                        <p:cTn id="33" dur="500" fill="hold"/>
                                        <p:tgtEl>
                                          <p:spTgt spid="15"/>
                                        </p:tgtEl>
                                        <p:attrNameLst>
                                          <p:attrName>style.rotation</p:attrName>
                                        </p:attrNameLst>
                                      </p:cBhvr>
                                      <p:tavLst>
                                        <p:tav tm="0">
                                          <p:val>
                                            <p:fltVal val="90"/>
                                          </p:val>
                                        </p:tav>
                                        <p:tav tm="100000">
                                          <p:val>
                                            <p:fltVal val="0"/>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 calcmode="lin" valueType="num">
                                      <p:cBhvr>
                                        <p:cTn id="41" dur="500" fill="hold"/>
                                        <p:tgtEl>
                                          <p:spTgt spid="12"/>
                                        </p:tgtEl>
                                        <p:attrNameLst>
                                          <p:attrName>style.rotation</p:attrName>
                                        </p:attrNameLst>
                                      </p:cBhvr>
                                      <p:tavLst>
                                        <p:tav tm="0">
                                          <p:val>
                                            <p:fltVal val="90"/>
                                          </p:val>
                                        </p:tav>
                                        <p:tav tm="100000">
                                          <p:val>
                                            <p:fltVal val="0"/>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ge result for a view from the other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451" y="1283369"/>
            <a:ext cx="6400801"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565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3" name="Picture 2"/>
          <p:cNvPicPr>
            <a:picLocks noChangeAspect="1"/>
          </p:cNvPicPr>
          <p:nvPr/>
        </p:nvPicPr>
        <p:blipFill>
          <a:blip r:embed="rId3"/>
          <a:stretch>
            <a:fillRect/>
          </a:stretch>
        </p:blipFill>
        <p:spPr>
          <a:xfrm>
            <a:off x="376518" y="150160"/>
            <a:ext cx="4437923" cy="5927912"/>
          </a:xfrm>
          <a:prstGeom prst="rect">
            <a:avLst/>
          </a:prstGeom>
        </p:spPr>
      </p:pic>
      <p:sp>
        <p:nvSpPr>
          <p:cNvPr id="4" name="TextBox 3"/>
          <p:cNvSpPr txBox="1"/>
          <p:nvPr/>
        </p:nvSpPr>
        <p:spPr>
          <a:xfrm>
            <a:off x="672550" y="6183870"/>
            <a:ext cx="3845858" cy="276999"/>
          </a:xfrm>
          <a:prstGeom prst="rect">
            <a:avLst/>
          </a:prstGeom>
          <a:noFill/>
        </p:spPr>
        <p:txBody>
          <a:bodyPr wrap="square" rtlCol="0">
            <a:spAutoFit/>
          </a:bodyPr>
          <a:lstStyle/>
          <a:p>
            <a:pPr algn="ctr"/>
            <a:r>
              <a:rPr lang="en-ZA" sz="1200" dirty="0"/>
              <a:t>Picture credit: Franck V. on </a:t>
            </a:r>
            <a:r>
              <a:rPr lang="en-ZA" sz="1200" dirty="0" err="1"/>
              <a:t>Unsplash</a:t>
            </a:r>
            <a:endParaRPr lang="en-ZA" sz="1200" dirty="0"/>
          </a:p>
        </p:txBody>
      </p:sp>
      <p:sp>
        <p:nvSpPr>
          <p:cNvPr id="5" name="TextBox 4"/>
          <p:cNvSpPr txBox="1"/>
          <p:nvPr/>
        </p:nvSpPr>
        <p:spPr>
          <a:xfrm>
            <a:off x="5090257" y="1359790"/>
            <a:ext cx="6816567" cy="1754326"/>
          </a:xfrm>
          <a:prstGeom prst="rect">
            <a:avLst/>
          </a:prstGeom>
          <a:noFill/>
        </p:spPr>
        <p:txBody>
          <a:bodyPr wrap="square" rtlCol="0">
            <a:spAutoFit/>
          </a:bodyPr>
          <a:lstStyle/>
          <a:p>
            <a:pPr algn="ctr"/>
            <a:r>
              <a:rPr lang="en-ZA" sz="5400" b="1" dirty="0"/>
              <a:t>What is your view of</a:t>
            </a:r>
          </a:p>
          <a:p>
            <a:pPr algn="ctr"/>
            <a:r>
              <a:rPr lang="en-ZA" sz="5400" b="1" dirty="0"/>
              <a:t>Artificial Intelligence</a:t>
            </a:r>
          </a:p>
        </p:txBody>
      </p:sp>
      <p:pic>
        <p:nvPicPr>
          <p:cNvPr id="7" name="Picture 6" descr="A List Of Questionable Publishers | The Crypto Cr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854" y="3442447"/>
            <a:ext cx="3143250" cy="3352800"/>
          </a:xfrm>
          <a:prstGeom prst="rect">
            <a:avLst/>
          </a:prstGeom>
        </p:spPr>
      </p:pic>
    </p:spTree>
    <p:extLst>
      <p:ext uri="{BB962C8B-B14F-4D97-AF65-F5344CB8AC3E}">
        <p14:creationId xmlns:p14="http://schemas.microsoft.com/office/powerpoint/2010/main" val="1085206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Arrow: Left-Right 2"/>
          <p:cNvSpPr/>
          <p:nvPr/>
        </p:nvSpPr>
        <p:spPr>
          <a:xfrm>
            <a:off x="2994212" y="2067617"/>
            <a:ext cx="5504329" cy="8157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455505" y="1960073"/>
            <a:ext cx="2136991" cy="923330"/>
          </a:xfrm>
          <a:prstGeom prst="rect">
            <a:avLst/>
          </a:prstGeom>
          <a:noFill/>
        </p:spPr>
        <p:txBody>
          <a:bodyPr wrap="square" rtlCol="0">
            <a:spAutoFit/>
          </a:bodyPr>
          <a:lstStyle/>
          <a:p>
            <a:pPr algn="ctr"/>
            <a:r>
              <a:rPr lang="en-ZA" sz="5400" b="1" dirty="0"/>
              <a:t>Hype</a:t>
            </a:r>
          </a:p>
        </p:txBody>
      </p:sp>
      <p:sp>
        <p:nvSpPr>
          <p:cNvPr id="5" name="TextBox 4"/>
          <p:cNvSpPr txBox="1"/>
          <p:nvPr/>
        </p:nvSpPr>
        <p:spPr>
          <a:xfrm>
            <a:off x="8900257" y="1960073"/>
            <a:ext cx="2970709" cy="923330"/>
          </a:xfrm>
          <a:prstGeom prst="rect">
            <a:avLst/>
          </a:prstGeom>
          <a:noFill/>
        </p:spPr>
        <p:txBody>
          <a:bodyPr wrap="square" rtlCol="0">
            <a:spAutoFit/>
          </a:bodyPr>
          <a:lstStyle/>
          <a:p>
            <a:pPr algn="ctr"/>
            <a:r>
              <a:rPr lang="en-ZA" sz="5400" b="1" dirty="0"/>
              <a:t>Hysteria</a:t>
            </a:r>
          </a:p>
        </p:txBody>
      </p:sp>
      <p:pic>
        <p:nvPicPr>
          <p:cNvPr id="19" name="Picture 18"/>
          <p:cNvPicPr>
            <a:picLocks noChangeAspect="1"/>
          </p:cNvPicPr>
          <p:nvPr/>
        </p:nvPicPr>
        <p:blipFill>
          <a:blip r:embed="rId3"/>
          <a:stretch>
            <a:fillRect/>
          </a:stretch>
        </p:blipFill>
        <p:spPr>
          <a:xfrm>
            <a:off x="6420726" y="4285128"/>
            <a:ext cx="3562723" cy="2250141"/>
          </a:xfrm>
          <a:prstGeom prst="rect">
            <a:avLst/>
          </a:prstGeom>
        </p:spPr>
      </p:pic>
      <p:pic>
        <p:nvPicPr>
          <p:cNvPr id="20" name="Picture 19"/>
          <p:cNvPicPr>
            <a:picLocks noChangeAspect="1"/>
          </p:cNvPicPr>
          <p:nvPr/>
        </p:nvPicPr>
        <p:blipFill>
          <a:blip r:embed="rId4"/>
          <a:stretch>
            <a:fillRect/>
          </a:stretch>
        </p:blipFill>
        <p:spPr>
          <a:xfrm>
            <a:off x="1421100" y="4285128"/>
            <a:ext cx="4253743" cy="2312895"/>
          </a:xfrm>
          <a:prstGeom prst="rect">
            <a:avLst/>
          </a:prstGeom>
        </p:spPr>
      </p:pic>
    </p:spTree>
    <p:extLst>
      <p:ext uri="{BB962C8B-B14F-4D97-AF65-F5344CB8AC3E}">
        <p14:creationId xmlns:p14="http://schemas.microsoft.com/office/powerpoint/2010/main" val="30428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6" name="Picture 5"/>
          <p:cNvPicPr>
            <a:picLocks noChangeAspect="1"/>
          </p:cNvPicPr>
          <p:nvPr/>
        </p:nvPicPr>
        <p:blipFill>
          <a:blip r:embed="rId3"/>
          <a:stretch>
            <a:fillRect/>
          </a:stretch>
        </p:blipFill>
        <p:spPr>
          <a:xfrm>
            <a:off x="96931" y="150159"/>
            <a:ext cx="2636160" cy="844923"/>
          </a:xfrm>
          <a:prstGeom prst="rect">
            <a:avLst/>
          </a:prstGeom>
        </p:spPr>
      </p:pic>
      <p:pic>
        <p:nvPicPr>
          <p:cNvPr id="7" name="Picture 6"/>
          <p:cNvPicPr>
            <a:picLocks noChangeAspect="1"/>
          </p:cNvPicPr>
          <p:nvPr/>
        </p:nvPicPr>
        <p:blipFill>
          <a:blip r:embed="rId4"/>
          <a:stretch>
            <a:fillRect/>
          </a:stretch>
        </p:blipFill>
        <p:spPr>
          <a:xfrm>
            <a:off x="1870262" y="2164599"/>
            <a:ext cx="8295435" cy="3701769"/>
          </a:xfrm>
          <a:prstGeom prst="rect">
            <a:avLst/>
          </a:prstGeom>
        </p:spPr>
      </p:pic>
      <p:pic>
        <p:nvPicPr>
          <p:cNvPr id="10" name="Picture 9"/>
          <p:cNvPicPr>
            <a:picLocks noChangeAspect="1"/>
          </p:cNvPicPr>
          <p:nvPr/>
        </p:nvPicPr>
        <p:blipFill>
          <a:blip r:embed="rId5"/>
          <a:stretch>
            <a:fillRect/>
          </a:stretch>
        </p:blipFill>
        <p:spPr>
          <a:xfrm>
            <a:off x="2733091" y="246707"/>
            <a:ext cx="5095315" cy="651825"/>
          </a:xfrm>
          <a:prstGeom prst="rect">
            <a:avLst/>
          </a:prstGeom>
        </p:spPr>
      </p:pic>
      <p:sp>
        <p:nvSpPr>
          <p:cNvPr id="11" name="TextBox 10"/>
          <p:cNvSpPr txBox="1"/>
          <p:nvPr/>
        </p:nvSpPr>
        <p:spPr>
          <a:xfrm>
            <a:off x="5369251" y="770366"/>
            <a:ext cx="1742785" cy="1015663"/>
          </a:xfrm>
          <a:prstGeom prst="rect">
            <a:avLst/>
          </a:prstGeom>
          <a:noFill/>
        </p:spPr>
        <p:txBody>
          <a:bodyPr wrap="none" rtlCol="0">
            <a:spAutoFit/>
          </a:bodyPr>
          <a:lstStyle/>
          <a:p>
            <a:r>
              <a:rPr lang="en-ZA" sz="6000" dirty="0"/>
              <a:t>2030</a:t>
            </a:r>
          </a:p>
        </p:txBody>
      </p:sp>
    </p:spTree>
    <p:extLst>
      <p:ext uri="{BB962C8B-B14F-4D97-AF65-F5344CB8AC3E}">
        <p14:creationId xmlns:p14="http://schemas.microsoft.com/office/powerpoint/2010/main" val="149354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6" name="Picture 5"/>
          <p:cNvPicPr>
            <a:picLocks noChangeAspect="1"/>
          </p:cNvPicPr>
          <p:nvPr/>
        </p:nvPicPr>
        <p:blipFill>
          <a:blip r:embed="rId3"/>
          <a:stretch>
            <a:fillRect/>
          </a:stretch>
        </p:blipFill>
        <p:spPr>
          <a:xfrm>
            <a:off x="96931" y="150159"/>
            <a:ext cx="2636160" cy="844923"/>
          </a:xfrm>
          <a:prstGeom prst="rect">
            <a:avLst/>
          </a:prstGeom>
        </p:spPr>
      </p:pic>
      <p:pic>
        <p:nvPicPr>
          <p:cNvPr id="8" name="Picture 7"/>
          <p:cNvPicPr>
            <a:picLocks noChangeAspect="1"/>
          </p:cNvPicPr>
          <p:nvPr/>
        </p:nvPicPr>
        <p:blipFill>
          <a:blip r:embed="rId4"/>
          <a:stretch>
            <a:fillRect/>
          </a:stretch>
        </p:blipFill>
        <p:spPr>
          <a:xfrm>
            <a:off x="1058244" y="1667435"/>
            <a:ext cx="9690439" cy="4245811"/>
          </a:xfrm>
          <a:prstGeom prst="rect">
            <a:avLst/>
          </a:prstGeom>
        </p:spPr>
      </p:pic>
      <p:pic>
        <p:nvPicPr>
          <p:cNvPr id="9" name="Picture 8"/>
          <p:cNvPicPr>
            <a:picLocks noChangeAspect="1"/>
          </p:cNvPicPr>
          <p:nvPr/>
        </p:nvPicPr>
        <p:blipFill>
          <a:blip r:embed="rId5"/>
          <a:stretch>
            <a:fillRect/>
          </a:stretch>
        </p:blipFill>
        <p:spPr>
          <a:xfrm>
            <a:off x="2733091" y="246707"/>
            <a:ext cx="5095315" cy="651825"/>
          </a:xfrm>
          <a:prstGeom prst="rect">
            <a:avLst/>
          </a:prstGeom>
        </p:spPr>
      </p:pic>
    </p:spTree>
    <p:extLst>
      <p:ext uri="{BB962C8B-B14F-4D97-AF65-F5344CB8AC3E}">
        <p14:creationId xmlns:p14="http://schemas.microsoft.com/office/powerpoint/2010/main" val="1957123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6" name="Picture 5"/>
          <p:cNvPicPr>
            <a:picLocks noChangeAspect="1"/>
          </p:cNvPicPr>
          <p:nvPr/>
        </p:nvPicPr>
        <p:blipFill>
          <a:blip r:embed="rId3"/>
          <a:stretch>
            <a:fillRect/>
          </a:stretch>
        </p:blipFill>
        <p:spPr>
          <a:xfrm>
            <a:off x="96931" y="150159"/>
            <a:ext cx="2636160" cy="844923"/>
          </a:xfrm>
          <a:prstGeom prst="rect">
            <a:avLst/>
          </a:prstGeom>
        </p:spPr>
      </p:pic>
      <p:pic>
        <p:nvPicPr>
          <p:cNvPr id="8" name="Picture 7"/>
          <p:cNvPicPr>
            <a:picLocks noChangeAspect="1"/>
          </p:cNvPicPr>
          <p:nvPr/>
        </p:nvPicPr>
        <p:blipFill>
          <a:blip r:embed="rId4"/>
          <a:stretch>
            <a:fillRect/>
          </a:stretch>
        </p:blipFill>
        <p:spPr>
          <a:xfrm>
            <a:off x="696166" y="2249392"/>
            <a:ext cx="10372725" cy="2895600"/>
          </a:xfrm>
          <a:prstGeom prst="rect">
            <a:avLst/>
          </a:prstGeom>
        </p:spPr>
      </p:pic>
      <p:pic>
        <p:nvPicPr>
          <p:cNvPr id="9" name="Picture 8"/>
          <p:cNvPicPr>
            <a:picLocks noChangeAspect="1"/>
          </p:cNvPicPr>
          <p:nvPr/>
        </p:nvPicPr>
        <p:blipFill>
          <a:blip r:embed="rId5"/>
          <a:stretch>
            <a:fillRect/>
          </a:stretch>
        </p:blipFill>
        <p:spPr>
          <a:xfrm>
            <a:off x="2733091" y="246707"/>
            <a:ext cx="5095315" cy="651825"/>
          </a:xfrm>
          <a:prstGeom prst="rect">
            <a:avLst/>
          </a:prstGeom>
        </p:spPr>
      </p:pic>
    </p:spTree>
    <p:extLst>
      <p:ext uri="{BB962C8B-B14F-4D97-AF65-F5344CB8AC3E}">
        <p14:creationId xmlns:p14="http://schemas.microsoft.com/office/powerpoint/2010/main" val="209302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5" name="Picture 4"/>
          <p:cNvPicPr>
            <a:picLocks noChangeAspect="1"/>
          </p:cNvPicPr>
          <p:nvPr/>
        </p:nvPicPr>
        <p:blipFill>
          <a:blip r:embed="rId3"/>
          <a:stretch>
            <a:fillRect/>
          </a:stretch>
        </p:blipFill>
        <p:spPr>
          <a:xfrm>
            <a:off x="2733091" y="246707"/>
            <a:ext cx="5095315" cy="651825"/>
          </a:xfrm>
          <a:prstGeom prst="rect">
            <a:avLst/>
          </a:prstGeom>
        </p:spPr>
      </p:pic>
      <p:pic>
        <p:nvPicPr>
          <p:cNvPr id="6" name="Picture 5"/>
          <p:cNvPicPr>
            <a:picLocks noChangeAspect="1"/>
          </p:cNvPicPr>
          <p:nvPr/>
        </p:nvPicPr>
        <p:blipFill>
          <a:blip r:embed="rId4"/>
          <a:stretch>
            <a:fillRect/>
          </a:stretch>
        </p:blipFill>
        <p:spPr>
          <a:xfrm>
            <a:off x="96931" y="150159"/>
            <a:ext cx="2636160" cy="844923"/>
          </a:xfrm>
          <a:prstGeom prst="rect">
            <a:avLst/>
          </a:prstGeom>
        </p:spPr>
      </p:pic>
      <p:pic>
        <p:nvPicPr>
          <p:cNvPr id="8" name="Picture 7"/>
          <p:cNvPicPr>
            <a:picLocks noChangeAspect="1"/>
          </p:cNvPicPr>
          <p:nvPr/>
        </p:nvPicPr>
        <p:blipFill>
          <a:blip r:embed="rId5"/>
          <a:stretch>
            <a:fillRect/>
          </a:stretch>
        </p:blipFill>
        <p:spPr>
          <a:xfrm>
            <a:off x="2339788" y="1194918"/>
            <a:ext cx="7073153" cy="5560702"/>
          </a:xfrm>
          <a:prstGeom prst="rect">
            <a:avLst/>
          </a:prstGeom>
        </p:spPr>
      </p:pic>
    </p:spTree>
    <p:extLst>
      <p:ext uri="{BB962C8B-B14F-4D97-AF65-F5344CB8AC3E}">
        <p14:creationId xmlns:p14="http://schemas.microsoft.com/office/powerpoint/2010/main" val="1332828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466" y="966537"/>
            <a:ext cx="8309811" cy="4649415"/>
          </a:xfrm>
          <a:prstGeom prst="rect">
            <a:avLst/>
          </a:prstGeom>
        </p:spPr>
      </p:pic>
    </p:spTree>
    <p:extLst>
      <p:ext uri="{BB962C8B-B14F-4D97-AF65-F5344CB8AC3E}">
        <p14:creationId xmlns:p14="http://schemas.microsoft.com/office/powerpoint/2010/main" val="1554773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84484" y="985787"/>
            <a:ext cx="12192000" cy="4524315"/>
          </a:xfrm>
          <a:prstGeom prst="rect">
            <a:avLst/>
          </a:prstGeom>
          <a:noFill/>
        </p:spPr>
        <p:txBody>
          <a:bodyPr wrap="square" rtlCol="0">
            <a:spAutoFit/>
          </a:bodyPr>
          <a:lstStyle/>
          <a:p>
            <a:r>
              <a:rPr lang="en-US" sz="3600" dirty="0">
                <a:latin typeface="Courier" charset="0"/>
                <a:ea typeface="Courier" charset="0"/>
                <a:cs typeface="Courier" charset="0"/>
              </a:rPr>
              <a:t>2018-2020 dominated by </a:t>
            </a:r>
            <a:endParaRPr lang="en-US" sz="3600" dirty="0" smtClean="0">
              <a:latin typeface="Courier" charset="0"/>
              <a:ea typeface="Courier" charset="0"/>
              <a:cs typeface="Courier" charset="0"/>
            </a:endParaRPr>
          </a:p>
          <a:p>
            <a:endParaRPr lang="en-US" sz="3600" dirty="0" smtClean="0">
              <a:latin typeface="Courier" charset="0"/>
              <a:ea typeface="Courier" charset="0"/>
              <a:cs typeface="Courier" charset="0"/>
            </a:endParaRPr>
          </a:p>
          <a:p>
            <a:pPr marL="571500" indent="-571500">
              <a:buFont typeface="Arial" charset="0"/>
              <a:buChar char="•"/>
            </a:pPr>
            <a:r>
              <a:rPr lang="en-US" sz="3600" dirty="0" smtClean="0">
                <a:latin typeface="Courier" charset="0"/>
                <a:ea typeface="Courier" charset="0"/>
                <a:cs typeface="Courier" charset="0"/>
              </a:rPr>
              <a:t>global high-speed </a:t>
            </a:r>
            <a:r>
              <a:rPr lang="en-US" sz="3600" dirty="0">
                <a:latin typeface="Courier" charset="0"/>
                <a:ea typeface="Courier" charset="0"/>
                <a:cs typeface="Courier" charset="0"/>
              </a:rPr>
              <a:t>mobile internet</a:t>
            </a:r>
          </a:p>
          <a:p>
            <a:pPr marL="571500" indent="-571500">
              <a:buFont typeface="Arial" charset="0"/>
              <a:buChar char="•"/>
            </a:pPr>
            <a:r>
              <a:rPr lang="en-US" sz="3600" dirty="0">
                <a:latin typeface="Courier" charset="0"/>
                <a:ea typeface="Courier" charset="0"/>
                <a:cs typeface="Courier" charset="0"/>
              </a:rPr>
              <a:t>artificial intelligence</a:t>
            </a:r>
          </a:p>
          <a:p>
            <a:pPr marL="571500" indent="-571500">
              <a:buFont typeface="Arial" charset="0"/>
              <a:buChar char="•"/>
            </a:pPr>
            <a:r>
              <a:rPr lang="en-US" sz="3600" dirty="0">
                <a:latin typeface="Courier" charset="0"/>
                <a:ea typeface="Courier" charset="0"/>
                <a:cs typeface="Courier" charset="0"/>
              </a:rPr>
              <a:t>widespread adoption of big data analytics</a:t>
            </a:r>
          </a:p>
          <a:p>
            <a:pPr marL="571500" indent="-571500">
              <a:buFont typeface="Arial" charset="0"/>
              <a:buChar char="•"/>
            </a:pPr>
            <a:r>
              <a:rPr lang="en-US" sz="3600" dirty="0">
                <a:latin typeface="Courier" charset="0"/>
                <a:ea typeface="Courier" charset="0"/>
                <a:cs typeface="Courier" charset="0"/>
              </a:rPr>
              <a:t>cloud technology</a:t>
            </a:r>
            <a:endParaRPr lang="en-US" sz="3600" dirty="0" smtClean="0">
              <a:latin typeface="Courier" charset="0"/>
              <a:ea typeface="Courier" charset="0"/>
              <a:cs typeface="Courier" charset="0"/>
            </a:endParaRPr>
          </a:p>
          <a:p>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662686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84484" y="1178293"/>
            <a:ext cx="12192000" cy="3416320"/>
          </a:xfrm>
          <a:prstGeom prst="rect">
            <a:avLst/>
          </a:prstGeom>
          <a:noFill/>
        </p:spPr>
        <p:txBody>
          <a:bodyPr wrap="square" rtlCol="0">
            <a:spAutoFit/>
          </a:bodyPr>
          <a:lstStyle/>
          <a:p>
            <a:r>
              <a:rPr lang="en-US" sz="3600" dirty="0">
                <a:latin typeface="Courier" charset="0"/>
                <a:ea typeface="Courier" charset="0"/>
                <a:cs typeface="Courier" charset="0"/>
              </a:rPr>
              <a:t>Accelerated technology adoption: 2020</a:t>
            </a: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85% </a:t>
            </a:r>
            <a:r>
              <a:rPr lang="en-US" sz="3600" dirty="0" smtClean="0">
                <a:latin typeface="Courier" charset="0"/>
                <a:ea typeface="Courier" charset="0"/>
                <a:cs typeface="Courier" charset="0"/>
              </a:rPr>
              <a:t>of companies </a:t>
            </a:r>
            <a:r>
              <a:rPr lang="en-US" sz="3600" dirty="0">
                <a:latin typeface="Courier" charset="0"/>
                <a:ea typeface="Courier" charset="0"/>
                <a:cs typeface="Courier" charset="0"/>
              </a:rPr>
              <a:t>adopt big data analytics</a:t>
            </a:r>
          </a:p>
          <a:p>
            <a:pPr marL="571500" indent="-571500">
              <a:buFont typeface="Arial" charset="0"/>
              <a:buChar char="•"/>
            </a:pPr>
            <a:r>
              <a:rPr lang="en-US" sz="3600" dirty="0" err="1">
                <a:latin typeface="Courier" charset="0"/>
                <a:ea typeface="Courier" charset="0"/>
                <a:cs typeface="Courier" charset="0"/>
              </a:rPr>
              <a:t>IoT</a:t>
            </a:r>
            <a:r>
              <a:rPr lang="en-US" sz="3600" dirty="0">
                <a:latin typeface="Courier" charset="0"/>
                <a:ea typeface="Courier" charset="0"/>
                <a:cs typeface="Courier" charset="0"/>
              </a:rPr>
              <a:t>, Cloud computing</a:t>
            </a:r>
          </a:p>
          <a:p>
            <a:pPr marL="571500" indent="-571500">
              <a:buFont typeface="Arial" charset="0"/>
              <a:buChar char="•"/>
            </a:pPr>
            <a:r>
              <a:rPr lang="en-US" sz="3600" dirty="0">
                <a:latin typeface="Courier" charset="0"/>
                <a:ea typeface="Courier" charset="0"/>
                <a:cs typeface="Courier" charset="0"/>
              </a:rPr>
              <a:t>Machine learning</a:t>
            </a:r>
          </a:p>
          <a:p>
            <a:pPr marL="571500" indent="-571500">
              <a:buFont typeface="Arial" charset="0"/>
              <a:buChar char="•"/>
            </a:pPr>
            <a:r>
              <a:rPr lang="en-US" sz="3600" dirty="0">
                <a:latin typeface="Courier" charset="0"/>
                <a:ea typeface="Courier" charset="0"/>
                <a:cs typeface="Courier" charset="0"/>
              </a:rPr>
              <a:t>Augmented and virtual reality</a:t>
            </a:r>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1428912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84484" y="1130166"/>
            <a:ext cx="12192000" cy="2862322"/>
          </a:xfrm>
          <a:prstGeom prst="rect">
            <a:avLst/>
          </a:prstGeom>
          <a:noFill/>
        </p:spPr>
        <p:txBody>
          <a:bodyPr wrap="square" rtlCol="0">
            <a:spAutoFit/>
          </a:bodyPr>
          <a:lstStyle/>
          <a:p>
            <a:r>
              <a:rPr lang="en-US" sz="3600" dirty="0">
                <a:latin typeface="Courier" charset="0"/>
                <a:ea typeface="Courier" charset="0"/>
                <a:cs typeface="Courier" charset="0"/>
              </a:rPr>
              <a:t>Trends in </a:t>
            </a:r>
            <a:r>
              <a:rPr lang="en-US" sz="3600" dirty="0" err="1">
                <a:latin typeface="Courier" charset="0"/>
                <a:ea typeface="Courier" charset="0"/>
                <a:cs typeface="Courier" charset="0"/>
              </a:rPr>
              <a:t>robotization</a:t>
            </a:r>
            <a:r>
              <a:rPr lang="en-US" sz="3600" dirty="0">
                <a:latin typeface="Courier" charset="0"/>
                <a:ea typeface="Courier" charset="0"/>
                <a:cs typeface="Courier" charset="0"/>
              </a:rPr>
              <a:t>: 2018–2022 </a:t>
            </a: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Stationary robots</a:t>
            </a:r>
          </a:p>
          <a:p>
            <a:pPr marL="571500" indent="-571500">
              <a:buFont typeface="Arial" charset="0"/>
              <a:buChar char="•"/>
            </a:pPr>
            <a:r>
              <a:rPr lang="en-US" sz="3600" dirty="0">
                <a:latin typeface="Courier" charset="0"/>
                <a:ea typeface="Courier" charset="0"/>
                <a:cs typeface="Courier" charset="0"/>
              </a:rPr>
              <a:t>Non-humanoid land robots</a:t>
            </a:r>
          </a:p>
          <a:p>
            <a:pPr marL="571500" indent="-571500">
              <a:buFont typeface="Arial" charset="0"/>
              <a:buChar char="•"/>
            </a:pPr>
            <a:r>
              <a:rPr lang="en-US" sz="3600" dirty="0">
                <a:latin typeface="Courier" charset="0"/>
                <a:ea typeface="Courier" charset="0"/>
                <a:cs typeface="Courier" charset="0"/>
              </a:rPr>
              <a:t>Fully automated aerial drones</a:t>
            </a:r>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80272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8827" y="475206"/>
            <a:ext cx="10972800" cy="59506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515057" y="645011"/>
            <a:ext cx="4736052" cy="659822"/>
          </a:xfrm>
          <a:prstGeom prst="rect">
            <a:avLst/>
          </a:prstGeom>
        </p:spPr>
      </p:pic>
      <p:pic>
        <p:nvPicPr>
          <p:cNvPr id="4" name="Picture 3"/>
          <p:cNvPicPr>
            <a:picLocks noChangeAspect="1"/>
          </p:cNvPicPr>
          <p:nvPr/>
        </p:nvPicPr>
        <p:blipFill>
          <a:blip r:embed="rId3"/>
          <a:stretch>
            <a:fillRect/>
          </a:stretch>
        </p:blipFill>
        <p:spPr>
          <a:xfrm>
            <a:off x="1627847" y="1528174"/>
            <a:ext cx="2670725" cy="3127876"/>
          </a:xfrm>
          <a:prstGeom prst="rect">
            <a:avLst/>
          </a:prstGeom>
        </p:spPr>
      </p:pic>
      <p:pic>
        <p:nvPicPr>
          <p:cNvPr id="5" name="Picture 4"/>
          <p:cNvPicPr>
            <a:picLocks noChangeAspect="1"/>
          </p:cNvPicPr>
          <p:nvPr/>
        </p:nvPicPr>
        <p:blipFill>
          <a:blip r:embed="rId4"/>
          <a:stretch>
            <a:fillRect/>
          </a:stretch>
        </p:blipFill>
        <p:spPr>
          <a:xfrm>
            <a:off x="4171167" y="1499304"/>
            <a:ext cx="2783065" cy="2991794"/>
          </a:xfrm>
          <a:prstGeom prst="rect">
            <a:avLst/>
          </a:prstGeom>
        </p:spPr>
      </p:pic>
      <p:pic>
        <p:nvPicPr>
          <p:cNvPr id="6" name="Picture 5"/>
          <p:cNvPicPr>
            <a:picLocks noChangeAspect="1"/>
          </p:cNvPicPr>
          <p:nvPr/>
        </p:nvPicPr>
        <p:blipFill>
          <a:blip r:embed="rId5"/>
          <a:stretch>
            <a:fillRect/>
          </a:stretch>
        </p:blipFill>
        <p:spPr>
          <a:xfrm>
            <a:off x="7067361" y="1499304"/>
            <a:ext cx="2562647" cy="3027020"/>
          </a:xfrm>
          <a:prstGeom prst="rect">
            <a:avLst/>
          </a:prstGeom>
        </p:spPr>
      </p:pic>
      <p:pic>
        <p:nvPicPr>
          <p:cNvPr id="12290" name="Picture 2" descr="https://static.wixstatic.com/media/7c236b_9e111cf51ddb4a9e8e0f46e74d8338c6~mv2.png/v1/fill/w_373,h_95,al_c,usm_0.66_1.00_0.01/7c236b_9e111cf51ddb4a9e8e0f46e74d8338c6~mv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5057" y="4790018"/>
            <a:ext cx="4736052" cy="120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41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68442" y="558348"/>
            <a:ext cx="12192000" cy="6186309"/>
          </a:xfrm>
          <a:prstGeom prst="rect">
            <a:avLst/>
          </a:prstGeom>
          <a:noFill/>
        </p:spPr>
        <p:txBody>
          <a:bodyPr wrap="square" rtlCol="0">
            <a:spAutoFit/>
          </a:bodyPr>
          <a:lstStyle/>
          <a:p>
            <a:r>
              <a:rPr lang="en-US" sz="3600" dirty="0">
                <a:latin typeface="Courier" charset="0"/>
                <a:ea typeface="Courier" charset="0"/>
                <a:cs typeface="Courier" charset="0"/>
              </a:rPr>
              <a:t>Changing employment types: 2022</a:t>
            </a: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50% of companies expect that automation will lead to reduction in their full-time workforce</a:t>
            </a:r>
          </a:p>
          <a:p>
            <a:pPr marL="571500" indent="-571500">
              <a:buFont typeface="Arial" charset="0"/>
              <a:buChar char="•"/>
            </a:pPr>
            <a:r>
              <a:rPr lang="en-US" sz="3600" dirty="0">
                <a:latin typeface="Courier" charset="0"/>
                <a:ea typeface="Courier" charset="0"/>
                <a:cs typeface="Courier" charset="0"/>
              </a:rPr>
              <a:t>38% of businesses expect to extend their workforce to new productivity-enhancing roles</a:t>
            </a:r>
          </a:p>
          <a:p>
            <a:pPr marL="571500" indent="-571500">
              <a:buFont typeface="Arial" charset="0"/>
              <a:buChar char="•"/>
            </a:pPr>
            <a:r>
              <a:rPr lang="en-US" sz="3600" dirty="0">
                <a:latin typeface="Courier" charset="0"/>
                <a:ea typeface="Courier" charset="0"/>
                <a:cs typeface="Courier" charset="0"/>
              </a:rPr>
              <a:t>More than a quarter expect automation to lead to the creation of new roles in their enterprise</a:t>
            </a:r>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1594553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84484" y="1130166"/>
            <a:ext cx="12192000" cy="2862322"/>
          </a:xfrm>
          <a:prstGeom prst="rect">
            <a:avLst/>
          </a:prstGeom>
          <a:noFill/>
        </p:spPr>
        <p:txBody>
          <a:bodyPr wrap="square" rtlCol="0">
            <a:spAutoFit/>
          </a:bodyPr>
          <a:lstStyle/>
          <a:p>
            <a:r>
              <a:rPr lang="en-US" sz="3600" dirty="0">
                <a:latin typeface="Courier" charset="0"/>
                <a:ea typeface="Courier" charset="0"/>
                <a:cs typeface="Courier" charset="0"/>
              </a:rPr>
              <a:t>New human-machine frontier within </a:t>
            </a:r>
            <a:r>
              <a:rPr lang="en-US" sz="3600">
                <a:latin typeface="Courier" charset="0"/>
                <a:ea typeface="Courier" charset="0"/>
                <a:cs typeface="Courier" charset="0"/>
              </a:rPr>
              <a:t>existing </a:t>
            </a:r>
            <a:r>
              <a:rPr lang="en-US" sz="3600" smtClean="0">
                <a:latin typeface="Courier" charset="0"/>
                <a:ea typeface="Courier" charset="0"/>
                <a:cs typeface="Courier" charset="0"/>
              </a:rPr>
              <a:t>tasks</a:t>
            </a:r>
            <a:endParaRPr lang="en-US" sz="3600" dirty="0">
              <a:latin typeface="Courier" charset="0"/>
              <a:ea typeface="Courier" charset="0"/>
              <a:cs typeface="Courier" charset="0"/>
            </a:endParaRP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2018: 71% humans, 29% machines</a:t>
            </a:r>
          </a:p>
          <a:p>
            <a:pPr marL="571500" indent="-571500">
              <a:buFont typeface="Arial" charset="0"/>
              <a:buChar char="•"/>
            </a:pPr>
            <a:r>
              <a:rPr lang="en-US" sz="3600" dirty="0">
                <a:latin typeface="Courier" charset="0"/>
                <a:ea typeface="Courier" charset="0"/>
                <a:cs typeface="Courier" charset="0"/>
              </a:rPr>
              <a:t>2022: 58% humans, 42% machines</a:t>
            </a:r>
            <a:endParaRPr lang="en-US" sz="7200" dirty="0">
              <a:latin typeface="Courier" charset="0"/>
              <a:ea typeface="Courier" charset="0"/>
              <a:cs typeface="Courier" charset="0"/>
            </a:endParaRPr>
          </a:p>
        </p:txBody>
      </p:sp>
    </p:spTree>
    <p:extLst>
      <p:ext uri="{BB962C8B-B14F-4D97-AF65-F5344CB8AC3E}">
        <p14:creationId xmlns:p14="http://schemas.microsoft.com/office/powerpoint/2010/main" val="325329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84484" y="1130166"/>
            <a:ext cx="12192000" cy="3970318"/>
          </a:xfrm>
          <a:prstGeom prst="rect">
            <a:avLst/>
          </a:prstGeom>
          <a:noFill/>
        </p:spPr>
        <p:txBody>
          <a:bodyPr wrap="square" rtlCol="0">
            <a:spAutoFit/>
          </a:bodyPr>
          <a:lstStyle/>
          <a:p>
            <a:r>
              <a:rPr lang="en-US" sz="3600" dirty="0">
                <a:latin typeface="Courier" charset="0"/>
                <a:ea typeface="Courier" charset="0"/>
                <a:cs typeface="Courier" charset="0"/>
              </a:rPr>
              <a:t>Emerging in-demand roles: 2022</a:t>
            </a: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AI and Machine Learning Specialists</a:t>
            </a:r>
          </a:p>
          <a:p>
            <a:pPr marL="571500" indent="-571500">
              <a:buFont typeface="Arial" charset="0"/>
              <a:buChar char="•"/>
            </a:pPr>
            <a:r>
              <a:rPr lang="en-US" sz="3600" dirty="0">
                <a:latin typeface="Courier" charset="0"/>
                <a:ea typeface="Courier" charset="0"/>
                <a:cs typeface="Courier" charset="0"/>
              </a:rPr>
              <a:t>Big Data Specialists</a:t>
            </a:r>
          </a:p>
          <a:p>
            <a:pPr marL="571500" indent="-571500">
              <a:buFont typeface="Arial" charset="0"/>
              <a:buChar char="•"/>
            </a:pPr>
            <a:r>
              <a:rPr lang="en-US" sz="3600" dirty="0">
                <a:latin typeface="Courier" charset="0"/>
                <a:ea typeface="Courier" charset="0"/>
                <a:cs typeface="Courier" charset="0"/>
              </a:rPr>
              <a:t>Process Automation Experts</a:t>
            </a:r>
          </a:p>
          <a:p>
            <a:pPr marL="571500" indent="-571500">
              <a:buFont typeface="Arial" charset="0"/>
              <a:buChar char="•"/>
            </a:pPr>
            <a:r>
              <a:rPr lang="en-US" sz="3600" dirty="0">
                <a:latin typeface="Courier" charset="0"/>
                <a:ea typeface="Courier" charset="0"/>
                <a:cs typeface="Courier" charset="0"/>
              </a:rPr>
              <a:t>Human-Machine Interaction Designers</a:t>
            </a:r>
          </a:p>
          <a:p>
            <a:pPr marL="571500" indent="-571500">
              <a:buFont typeface="Arial" charset="0"/>
              <a:buChar char="•"/>
            </a:pPr>
            <a:r>
              <a:rPr lang="en-US" sz="3600" dirty="0">
                <a:latin typeface="Courier" charset="0"/>
                <a:ea typeface="Courier" charset="0"/>
                <a:cs typeface="Courier" charset="0"/>
              </a:rPr>
              <a:t>Robotics Engineers</a:t>
            </a:r>
          </a:p>
        </p:txBody>
      </p:sp>
    </p:spTree>
    <p:extLst>
      <p:ext uri="{BB962C8B-B14F-4D97-AF65-F5344CB8AC3E}">
        <p14:creationId xmlns:p14="http://schemas.microsoft.com/office/powerpoint/2010/main" val="233552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52400" y="558348"/>
            <a:ext cx="12192000" cy="5632311"/>
          </a:xfrm>
          <a:prstGeom prst="rect">
            <a:avLst/>
          </a:prstGeom>
          <a:noFill/>
        </p:spPr>
        <p:txBody>
          <a:bodyPr wrap="square" rtlCol="0">
            <a:spAutoFit/>
          </a:bodyPr>
          <a:lstStyle/>
          <a:p>
            <a:r>
              <a:rPr lang="en-US" sz="3600" dirty="0">
                <a:latin typeface="Courier" charset="0"/>
                <a:ea typeface="Courier" charset="0"/>
                <a:cs typeface="Courier" charset="0"/>
              </a:rPr>
              <a:t>A reskilling imperative: 2022</a:t>
            </a:r>
          </a:p>
          <a:p>
            <a:endParaRPr lang="en-US" sz="3600" dirty="0">
              <a:latin typeface="Courier" charset="0"/>
              <a:ea typeface="Courier" charset="0"/>
              <a:cs typeface="Courier" charset="0"/>
            </a:endParaRPr>
          </a:p>
          <a:p>
            <a:pPr marL="571500" indent="-571500">
              <a:buFont typeface="Arial" charset="0"/>
              <a:buChar char="•"/>
            </a:pPr>
            <a:r>
              <a:rPr lang="en-US" sz="3600" dirty="0">
                <a:latin typeface="Courier" charset="0"/>
                <a:ea typeface="Courier" charset="0"/>
                <a:cs typeface="Courier" charset="0"/>
              </a:rPr>
              <a:t>54% of all employees will require significant re- and upskilling.</a:t>
            </a:r>
          </a:p>
          <a:p>
            <a:pPr marL="571500" indent="-571500">
              <a:buFont typeface="Arial" charset="0"/>
              <a:buChar char="•"/>
            </a:pPr>
            <a:r>
              <a:rPr lang="en-US" sz="3600" dirty="0">
                <a:latin typeface="Courier" charset="0"/>
                <a:ea typeface="Courier" charset="0"/>
                <a:cs typeface="Courier" charset="0"/>
              </a:rPr>
              <a:t>35% are expected to require additional training of up to six months</a:t>
            </a:r>
          </a:p>
          <a:p>
            <a:pPr marL="571500" indent="-571500">
              <a:buFont typeface="Arial" charset="0"/>
              <a:buChar char="•"/>
            </a:pPr>
            <a:r>
              <a:rPr lang="en-US" sz="3600" dirty="0">
                <a:latin typeface="Courier" charset="0"/>
                <a:ea typeface="Courier" charset="0"/>
                <a:cs typeface="Courier" charset="0"/>
              </a:rPr>
              <a:t>9% will require reskilling lasting six to 12 months</a:t>
            </a:r>
          </a:p>
          <a:p>
            <a:pPr marL="571500" indent="-571500">
              <a:buFont typeface="Arial" charset="0"/>
              <a:buChar char="•"/>
            </a:pPr>
            <a:r>
              <a:rPr lang="en-US" sz="3600" dirty="0">
                <a:latin typeface="Courier" charset="0"/>
                <a:ea typeface="Courier" charset="0"/>
                <a:cs typeface="Courier" charset="0"/>
              </a:rPr>
              <a:t>while 10% will require additional skills training of more than a year</a:t>
            </a:r>
          </a:p>
        </p:txBody>
      </p:sp>
    </p:spTree>
    <p:extLst>
      <p:ext uri="{BB962C8B-B14F-4D97-AF65-F5344CB8AC3E}">
        <p14:creationId xmlns:p14="http://schemas.microsoft.com/office/powerpoint/2010/main" val="104756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07578" y="848802"/>
            <a:ext cx="11727530" cy="1754326"/>
          </a:xfrm>
          <a:prstGeom prst="rect">
            <a:avLst/>
          </a:prstGeom>
          <a:noFill/>
        </p:spPr>
        <p:txBody>
          <a:bodyPr wrap="square" rtlCol="0">
            <a:spAutoFit/>
          </a:bodyPr>
          <a:lstStyle/>
          <a:p>
            <a:pPr algn="ctr"/>
            <a:r>
              <a:rPr lang="en-ZA" sz="5400" b="1" dirty="0"/>
              <a:t>How will all this impact Software Quality &amp; Testing?</a:t>
            </a:r>
          </a:p>
        </p:txBody>
      </p:sp>
      <p:sp>
        <p:nvSpPr>
          <p:cNvPr id="4" name="TextBox 3"/>
          <p:cNvSpPr txBox="1"/>
          <p:nvPr/>
        </p:nvSpPr>
        <p:spPr>
          <a:xfrm>
            <a:off x="172837" y="2893582"/>
            <a:ext cx="11727530" cy="923330"/>
          </a:xfrm>
          <a:prstGeom prst="rect">
            <a:avLst/>
          </a:prstGeom>
          <a:solidFill>
            <a:schemeClr val="tx1"/>
          </a:solidFill>
        </p:spPr>
        <p:txBody>
          <a:bodyPr wrap="square" rtlCol="0">
            <a:spAutoFit/>
          </a:bodyPr>
          <a:lstStyle/>
          <a:p>
            <a:pPr algn="ctr"/>
            <a:r>
              <a:rPr lang="en-ZA" sz="5400" b="1" dirty="0">
                <a:solidFill>
                  <a:schemeClr val="bg1"/>
                </a:solidFill>
              </a:rPr>
              <a:t>How will all this impact YOU?</a:t>
            </a:r>
          </a:p>
        </p:txBody>
      </p:sp>
      <p:pic>
        <p:nvPicPr>
          <p:cNvPr id="10" name="Picture 9" descr="File:&lt;strong&gt;Finger pointing&lt;/strong&gt;.jp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02" y="4010959"/>
            <a:ext cx="2641600" cy="2641600"/>
          </a:xfrm>
          <a:prstGeom prst="rect">
            <a:avLst/>
          </a:prstGeom>
        </p:spPr>
      </p:pic>
    </p:spTree>
    <p:extLst>
      <p:ext uri="{BB962C8B-B14F-4D97-AF65-F5344CB8AC3E}">
        <p14:creationId xmlns:p14="http://schemas.microsoft.com/office/powerpoint/2010/main" val="1643718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plying AI to Software Te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58" y="0"/>
            <a:ext cx="12945979" cy="68260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57145" y="6422150"/>
            <a:ext cx="5082791" cy="276999"/>
          </a:xfrm>
          <a:prstGeom prst="rect">
            <a:avLst/>
          </a:prstGeom>
          <a:noFill/>
        </p:spPr>
        <p:txBody>
          <a:bodyPr wrap="square" rtlCol="0">
            <a:spAutoFit/>
          </a:bodyPr>
          <a:lstStyle/>
          <a:p>
            <a:pPr algn="ctr"/>
            <a:r>
              <a:rPr lang="en-ZA" sz="1200" dirty="0"/>
              <a:t>Source: https://www.tricentis.com/artificial-intelligence-software-testing/</a:t>
            </a:r>
          </a:p>
        </p:txBody>
      </p:sp>
      <p:sp>
        <p:nvSpPr>
          <p:cNvPr id="3" name="Rectangle 2"/>
          <p:cNvSpPr/>
          <p:nvPr/>
        </p:nvSpPr>
        <p:spPr>
          <a:xfrm>
            <a:off x="2965707" y="689811"/>
            <a:ext cx="6178293" cy="1235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89810" y="689811"/>
            <a:ext cx="5630779" cy="2080009"/>
          </a:xfrm>
          <a:prstGeom prst="rect">
            <a:avLst/>
          </a:prstGeom>
        </p:spPr>
      </p:pic>
    </p:spTree>
    <p:extLst>
      <p:ext uri="{BB962C8B-B14F-4D97-AF65-F5344CB8AC3E}">
        <p14:creationId xmlns:p14="http://schemas.microsoft.com/office/powerpoint/2010/main" val="7452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4" name="Picture 3"/>
          <p:cNvPicPr>
            <a:picLocks noChangeAspect="1"/>
          </p:cNvPicPr>
          <p:nvPr/>
        </p:nvPicPr>
        <p:blipFill>
          <a:blip r:embed="rId3"/>
          <a:stretch>
            <a:fillRect/>
          </a:stretch>
        </p:blipFill>
        <p:spPr>
          <a:xfrm>
            <a:off x="4745160" y="1667524"/>
            <a:ext cx="2424951" cy="3447548"/>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7642368" y="1667524"/>
            <a:ext cx="2418922" cy="3447549"/>
          </a:xfrm>
          <a:prstGeom prst="rect">
            <a:avLst/>
          </a:prstGeom>
          <a:ln>
            <a:solidFill>
              <a:schemeClr val="accent1"/>
            </a:solidFill>
          </a:ln>
        </p:spPr>
      </p:pic>
      <p:pic>
        <p:nvPicPr>
          <p:cNvPr id="1026" name="Picture 2"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84" y="1667524"/>
            <a:ext cx="3447548" cy="344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019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5" name="TextBox 4"/>
          <p:cNvSpPr txBox="1"/>
          <p:nvPr/>
        </p:nvSpPr>
        <p:spPr>
          <a:xfrm>
            <a:off x="107578" y="848802"/>
            <a:ext cx="10183904" cy="5262979"/>
          </a:xfrm>
          <a:prstGeom prst="rect">
            <a:avLst/>
          </a:prstGeom>
          <a:noFill/>
        </p:spPr>
        <p:txBody>
          <a:bodyPr wrap="square" rtlCol="0">
            <a:spAutoFit/>
          </a:bodyPr>
          <a:lstStyle/>
          <a:p>
            <a:r>
              <a:rPr lang="en-ZA" sz="2800" dirty="0"/>
              <a:t>Key recommendation: Invest in intelligent self-learning QA and Testing platforms for all areas of the application landscape.</a:t>
            </a:r>
          </a:p>
          <a:p>
            <a:endParaRPr lang="en-ZA" sz="2800" dirty="0"/>
          </a:p>
          <a:p>
            <a:r>
              <a:rPr lang="en-ZA" sz="2800" dirty="0">
                <a:highlight>
                  <a:srgbClr val="FFFF00"/>
                </a:highlight>
              </a:rPr>
              <a:t>"Intelligence-driven QA" </a:t>
            </a:r>
            <a:r>
              <a:rPr lang="en-ZA" sz="2800" dirty="0"/>
              <a:t>- invest and experiment with </a:t>
            </a:r>
            <a:r>
              <a:rPr lang="en-ZA" sz="2800" dirty="0">
                <a:highlight>
                  <a:srgbClr val="FFFF00"/>
                </a:highlight>
              </a:rPr>
              <a:t>tools</a:t>
            </a:r>
            <a:r>
              <a:rPr lang="en-ZA" sz="2800" dirty="0"/>
              <a:t> that will</a:t>
            </a:r>
          </a:p>
          <a:p>
            <a:r>
              <a:rPr lang="en-ZA" sz="2800" dirty="0"/>
              <a:t>analyse the root cause of defects, analyse coverage and efficiency of test sets; </a:t>
            </a:r>
            <a:r>
              <a:rPr lang="en-ZA" sz="2800" dirty="0">
                <a:highlight>
                  <a:srgbClr val="FFFF00"/>
                </a:highlight>
              </a:rPr>
              <a:t>analyse utilisation </a:t>
            </a:r>
            <a:r>
              <a:rPr lang="en-ZA" sz="2800" dirty="0"/>
              <a:t>of resources and environments; predict test estimation based on requirements; predict risk areas and risk levels in projects; plan the priority of test cases.</a:t>
            </a:r>
          </a:p>
          <a:p>
            <a:endParaRPr lang="en-ZA" sz="2800" dirty="0"/>
          </a:p>
          <a:p>
            <a:r>
              <a:rPr lang="en-ZA" sz="2800" dirty="0"/>
              <a:t>Robotics will bring down the headcount in the QA and testing function as these machines take on the </a:t>
            </a:r>
            <a:r>
              <a:rPr lang="en-ZA" sz="2800" dirty="0">
                <a:highlight>
                  <a:srgbClr val="FFFF00"/>
                </a:highlight>
              </a:rPr>
              <a:t>more repetitive analysis and execution tasks and routine jobs</a:t>
            </a:r>
            <a:r>
              <a:rPr lang="en-ZA" sz="2800" dirty="0"/>
              <a:t> currently undertaken by humans.</a:t>
            </a:r>
          </a:p>
        </p:txBody>
      </p:sp>
      <p:pic>
        <p:nvPicPr>
          <p:cNvPr id="6" name="Picture 2"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505" y="4620125"/>
            <a:ext cx="2093495" cy="209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35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5" name="TextBox 4"/>
          <p:cNvSpPr txBox="1"/>
          <p:nvPr/>
        </p:nvSpPr>
        <p:spPr>
          <a:xfrm>
            <a:off x="60373" y="558348"/>
            <a:ext cx="10768992" cy="6093976"/>
          </a:xfrm>
          <a:prstGeom prst="rect">
            <a:avLst/>
          </a:prstGeom>
          <a:noFill/>
        </p:spPr>
        <p:txBody>
          <a:bodyPr wrap="square" rtlCol="0">
            <a:spAutoFit/>
          </a:bodyPr>
          <a:lstStyle/>
          <a:p>
            <a:r>
              <a:rPr lang="en-ZA" sz="2600" dirty="0"/>
              <a:t>The convergence of physical with the cyber has added another layer of complexity to the testing activity. Product strategy is shifting from building discrete products to building </a:t>
            </a:r>
            <a:r>
              <a:rPr lang="en-ZA" sz="2600" dirty="0">
                <a:highlight>
                  <a:srgbClr val="FFFF00"/>
                </a:highlight>
              </a:rPr>
              <a:t>connected eco-systems</a:t>
            </a:r>
            <a:r>
              <a:rPr lang="en-ZA" sz="2600" dirty="0"/>
              <a:t>.</a:t>
            </a:r>
            <a:br>
              <a:rPr lang="en-ZA" sz="2600" dirty="0"/>
            </a:br>
            <a:r>
              <a:rPr lang="en-ZA" sz="2600" dirty="0"/>
              <a:t/>
            </a:r>
            <a:br>
              <a:rPr lang="en-ZA" sz="2600" dirty="0"/>
            </a:br>
            <a:r>
              <a:rPr lang="en-ZA" sz="2600" dirty="0"/>
              <a:t>In the digital age, we need to </a:t>
            </a:r>
            <a:r>
              <a:rPr lang="en-ZA" sz="2600" dirty="0">
                <a:highlight>
                  <a:srgbClr val="FFFF00"/>
                </a:highlight>
              </a:rPr>
              <a:t>test for experience </a:t>
            </a:r>
            <a:r>
              <a:rPr lang="en-ZA" sz="2600" dirty="0"/>
              <a:t>rather than functions or features. </a:t>
            </a:r>
            <a:br>
              <a:rPr lang="en-ZA" sz="2600" dirty="0"/>
            </a:br>
            <a:r>
              <a:rPr lang="en-ZA" sz="2600" dirty="0"/>
              <a:t/>
            </a:r>
            <a:br>
              <a:rPr lang="en-ZA" sz="2600" dirty="0"/>
            </a:br>
            <a:r>
              <a:rPr lang="en-ZA" sz="2600" dirty="0"/>
              <a:t>As we enter the realm of early AI testing it is critical to building knowledge based on </a:t>
            </a:r>
            <a:r>
              <a:rPr lang="en-ZA" sz="2600" dirty="0">
                <a:highlight>
                  <a:srgbClr val="FFFF00"/>
                </a:highlight>
              </a:rPr>
              <a:t>artefacts we already collect </a:t>
            </a:r>
            <a:r>
              <a:rPr lang="en-ZA" sz="2600" dirty="0"/>
              <a:t>like defect log data, life cycle information, fields defects, and production events to improve effectiveness.</a:t>
            </a:r>
            <a:br>
              <a:rPr lang="en-ZA" sz="2600" dirty="0"/>
            </a:br>
            <a:r>
              <a:rPr lang="en-ZA" sz="2600" dirty="0"/>
              <a:t/>
            </a:r>
            <a:br>
              <a:rPr lang="en-ZA" sz="2600" dirty="0"/>
            </a:br>
            <a:r>
              <a:rPr lang="en-ZA" sz="2600" dirty="0"/>
              <a:t>The book concludes with an interesting perspective on the digital quality engineering skills that an </a:t>
            </a:r>
            <a:r>
              <a:rPr lang="en-ZA" sz="2600" dirty="0">
                <a:highlight>
                  <a:srgbClr val="FFFF00"/>
                </a:highlight>
              </a:rPr>
              <a:t>AI quality engineer </a:t>
            </a:r>
            <a:r>
              <a:rPr lang="en-ZA" sz="2600" dirty="0"/>
              <a:t>needs. This can be used as a ready reckoner when setting up cross-functional testing teams armed with the right </a:t>
            </a:r>
            <a:r>
              <a:rPr lang="en-ZA" sz="2600" dirty="0">
                <a:highlight>
                  <a:srgbClr val="FFFF00"/>
                </a:highlight>
              </a:rPr>
              <a:t>digital test engineering </a:t>
            </a:r>
            <a:r>
              <a:rPr lang="en-ZA" sz="2600" dirty="0"/>
              <a:t>skills.</a:t>
            </a:r>
          </a:p>
        </p:txBody>
      </p:sp>
      <p:pic>
        <p:nvPicPr>
          <p:cNvPr id="6" name="Picture 5"/>
          <p:cNvPicPr>
            <a:picLocks noChangeAspect="1"/>
          </p:cNvPicPr>
          <p:nvPr/>
        </p:nvPicPr>
        <p:blipFill>
          <a:blip r:embed="rId3"/>
          <a:stretch>
            <a:fillRect/>
          </a:stretch>
        </p:blipFill>
        <p:spPr>
          <a:xfrm>
            <a:off x="10358374" y="2406315"/>
            <a:ext cx="1833626" cy="2606862"/>
          </a:xfrm>
          <a:prstGeom prst="rect">
            <a:avLst/>
          </a:prstGeom>
          <a:ln>
            <a:solidFill>
              <a:schemeClr val="accent1"/>
            </a:solidFill>
          </a:ln>
        </p:spPr>
      </p:pic>
    </p:spTree>
    <p:extLst>
      <p:ext uri="{BB962C8B-B14F-4D97-AF65-F5344CB8AC3E}">
        <p14:creationId xmlns:p14="http://schemas.microsoft.com/office/powerpoint/2010/main" val="1253913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pic>
        <p:nvPicPr>
          <p:cNvPr id="7" name="Picture 6"/>
          <p:cNvPicPr>
            <a:picLocks noChangeAspect="1"/>
          </p:cNvPicPr>
          <p:nvPr/>
        </p:nvPicPr>
        <p:blipFill>
          <a:blip r:embed="rId3"/>
          <a:stretch>
            <a:fillRect/>
          </a:stretch>
        </p:blipFill>
        <p:spPr>
          <a:xfrm>
            <a:off x="10078869" y="3494767"/>
            <a:ext cx="2113131" cy="3011723"/>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187418" y="835007"/>
            <a:ext cx="9689465" cy="4498993"/>
          </a:xfrm>
          <a:prstGeom prst="rect">
            <a:avLst/>
          </a:prstGeom>
        </p:spPr>
      </p:pic>
    </p:spTree>
    <p:extLst>
      <p:ext uri="{BB962C8B-B14F-4D97-AF65-F5344CB8AC3E}">
        <p14:creationId xmlns:p14="http://schemas.microsoft.com/office/powerpoint/2010/main" val="127304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Who works for a bank?</a:t>
            </a:r>
            <a:endParaRPr lang="en-US" sz="7200" dirty="0">
              <a:latin typeface="Courier" charset="0"/>
              <a:ea typeface="Courier" charset="0"/>
              <a:cs typeface="Courier" charset="0"/>
            </a:endParaRPr>
          </a:p>
        </p:txBody>
      </p:sp>
      <p:pic>
        <p:nvPicPr>
          <p:cNvPr id="3" name="Picture 2"/>
          <p:cNvPicPr>
            <a:picLocks noChangeAspect="1"/>
          </p:cNvPicPr>
          <p:nvPr/>
        </p:nvPicPr>
        <p:blipFill>
          <a:blip r:embed="rId2"/>
          <a:stretch>
            <a:fillRect/>
          </a:stretch>
        </p:blipFill>
        <p:spPr>
          <a:xfrm>
            <a:off x="8498541" y="150159"/>
            <a:ext cx="3491473" cy="408189"/>
          </a:xfrm>
          <a:prstGeom prst="rect">
            <a:avLst/>
          </a:prstGeom>
        </p:spPr>
      </p:pic>
      <p:pic>
        <p:nvPicPr>
          <p:cNvPr id="4098" name="Picture 2" descr="rchitectural details on old bank building, Americus, Georgia,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430" y="2534651"/>
            <a:ext cx="4684295" cy="312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289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grpSp>
        <p:nvGrpSpPr>
          <p:cNvPr id="3" name="Group 2">
            <a:extLst/>
          </p:cNvPr>
          <p:cNvGrpSpPr/>
          <p:nvPr/>
        </p:nvGrpSpPr>
        <p:grpSpPr>
          <a:xfrm>
            <a:off x="2130156" y="1625640"/>
            <a:ext cx="3349905" cy="1236861"/>
            <a:chOff x="764723" y="2142394"/>
            <a:chExt cx="3349905" cy="1236861"/>
          </a:xfrm>
        </p:grpSpPr>
        <p:sp>
          <p:nvSpPr>
            <p:cNvPr id="4" name="Oval 3">
              <a:extLst/>
            </p:cNvPr>
            <p:cNvSpPr/>
            <p:nvPr/>
          </p:nvSpPr>
          <p:spPr>
            <a:xfrm>
              <a:off x="764723"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p:cNvPr>
            <p:cNvSpPr txBox="1"/>
            <p:nvPr/>
          </p:nvSpPr>
          <p:spPr>
            <a:xfrm>
              <a:off x="1435199" y="2142394"/>
              <a:ext cx="2679429"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Robotic Process Automation</a:t>
              </a:r>
            </a:p>
          </p:txBody>
        </p:sp>
        <p:sp>
          <p:nvSpPr>
            <p:cNvPr id="6" name="TextBox 5">
              <a:extLst/>
            </p:cNvPr>
            <p:cNvSpPr txBox="1"/>
            <p:nvPr/>
          </p:nvSpPr>
          <p:spPr>
            <a:xfrm>
              <a:off x="1435200" y="2425148"/>
              <a:ext cx="2526748" cy="954107"/>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An emerging form of business process automation technology based on the notion of software robots.</a:t>
              </a:r>
              <a:endParaRPr lang="en-US" sz="1400" dirty="0">
                <a:solidFill>
                  <a:schemeClr val="tx1">
                    <a:lumMod val="75000"/>
                    <a:lumOff val="25000"/>
                  </a:schemeClr>
                </a:solidFill>
                <a:latin typeface="Tw Cen MT" panose="020B0602020104020603" pitchFamily="34" charset="0"/>
              </a:endParaRPr>
            </a:p>
          </p:txBody>
        </p:sp>
      </p:grpSp>
      <p:grpSp>
        <p:nvGrpSpPr>
          <p:cNvPr id="7" name="Group 6">
            <a:extLst/>
          </p:cNvPr>
          <p:cNvGrpSpPr/>
          <p:nvPr/>
        </p:nvGrpSpPr>
        <p:grpSpPr>
          <a:xfrm>
            <a:off x="2130156" y="3410963"/>
            <a:ext cx="3500841" cy="1452305"/>
            <a:chOff x="764723" y="3420415"/>
            <a:chExt cx="3500841" cy="1452305"/>
          </a:xfrm>
        </p:grpSpPr>
        <p:sp>
          <p:nvSpPr>
            <p:cNvPr id="8" name="Oval 7">
              <a:extLst/>
            </p:cNvPr>
            <p:cNvSpPr/>
            <p:nvPr/>
          </p:nvSpPr>
          <p:spPr>
            <a:xfrm>
              <a:off x="764723"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p:cNvPr>
            <p:cNvSpPr txBox="1"/>
            <p:nvPr/>
          </p:nvSpPr>
          <p:spPr>
            <a:xfrm>
              <a:off x="1435200" y="3420415"/>
              <a:ext cx="2830364"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Natural Language Processing</a:t>
              </a:r>
            </a:p>
          </p:txBody>
        </p:sp>
        <p:sp>
          <p:nvSpPr>
            <p:cNvPr id="10" name="TextBox 9">
              <a:extLst/>
            </p:cNvPr>
            <p:cNvSpPr txBox="1"/>
            <p:nvPr/>
          </p:nvSpPr>
          <p:spPr>
            <a:xfrm>
              <a:off x="1435200" y="3703169"/>
              <a:ext cx="2830364" cy="1169551"/>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When an AI is trained to interpret human communication. This is useful for chat bots and translation services, but it’s also represented by AI assistants like Alexa and Siri.</a:t>
              </a:r>
              <a:endParaRPr lang="en-US" sz="1400" dirty="0">
                <a:solidFill>
                  <a:schemeClr val="tx1">
                    <a:lumMod val="75000"/>
                    <a:lumOff val="25000"/>
                  </a:schemeClr>
                </a:solidFill>
                <a:latin typeface="Tw Cen MT" panose="020B0602020104020603" pitchFamily="34" charset="0"/>
              </a:endParaRPr>
            </a:p>
          </p:txBody>
        </p:sp>
      </p:grpSp>
      <p:grpSp>
        <p:nvGrpSpPr>
          <p:cNvPr id="11" name="Group 10">
            <a:extLst/>
          </p:cNvPr>
          <p:cNvGrpSpPr/>
          <p:nvPr/>
        </p:nvGrpSpPr>
        <p:grpSpPr>
          <a:xfrm>
            <a:off x="2130156" y="5212226"/>
            <a:ext cx="3500841" cy="1452305"/>
            <a:chOff x="764723" y="4698436"/>
            <a:chExt cx="3500841" cy="1452305"/>
          </a:xfrm>
        </p:grpSpPr>
        <p:sp>
          <p:nvSpPr>
            <p:cNvPr id="12" name="Oval 11">
              <a:extLst/>
            </p:cNvPr>
            <p:cNvSpPr/>
            <p:nvPr/>
          </p:nvSpPr>
          <p:spPr>
            <a:xfrm>
              <a:off x="764723" y="4833186"/>
              <a:ext cx="662056" cy="662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p:cNvPr>
            <p:cNvSpPr txBox="1"/>
            <p:nvPr/>
          </p:nvSpPr>
          <p:spPr>
            <a:xfrm>
              <a:off x="1435200" y="4698436"/>
              <a:ext cx="2551716"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Machine Learning</a:t>
              </a:r>
            </a:p>
          </p:txBody>
        </p:sp>
        <p:sp>
          <p:nvSpPr>
            <p:cNvPr id="14" name="TextBox 13">
              <a:extLst/>
            </p:cNvPr>
            <p:cNvSpPr txBox="1"/>
            <p:nvPr/>
          </p:nvSpPr>
          <p:spPr>
            <a:xfrm>
              <a:off x="1435200" y="4981190"/>
              <a:ext cx="2830364" cy="1169551"/>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Statistical techniques to give computer systems the ability to "learn" with data, without being explicitly programmed. A way of achieving AI.</a:t>
              </a:r>
              <a:endParaRPr lang="en-US" sz="1400" dirty="0">
                <a:solidFill>
                  <a:schemeClr val="tx1">
                    <a:lumMod val="75000"/>
                    <a:lumOff val="25000"/>
                  </a:schemeClr>
                </a:solidFill>
                <a:latin typeface="Tw Cen MT" panose="020B0602020104020603" pitchFamily="34" charset="0"/>
              </a:endParaRPr>
            </a:p>
          </p:txBody>
        </p:sp>
      </p:grpSp>
      <p:grpSp>
        <p:nvGrpSpPr>
          <p:cNvPr id="15" name="Group 14">
            <a:extLst/>
          </p:cNvPr>
          <p:cNvGrpSpPr/>
          <p:nvPr/>
        </p:nvGrpSpPr>
        <p:grpSpPr>
          <a:xfrm>
            <a:off x="5870060" y="3410963"/>
            <a:ext cx="3807521" cy="1021418"/>
            <a:chOff x="4504627" y="3420415"/>
            <a:chExt cx="3807521" cy="1021418"/>
          </a:xfrm>
        </p:grpSpPr>
        <p:sp>
          <p:nvSpPr>
            <p:cNvPr id="16" name="Oval 15">
              <a:extLst/>
            </p:cNvPr>
            <p:cNvSpPr/>
            <p:nvPr/>
          </p:nvSpPr>
          <p:spPr>
            <a:xfrm>
              <a:off x="4504627"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p:cNvPr>
            <p:cNvSpPr txBox="1"/>
            <p:nvPr/>
          </p:nvSpPr>
          <p:spPr>
            <a:xfrm>
              <a:off x="5175104" y="3420415"/>
              <a:ext cx="2868148"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Artificial General Intelligence</a:t>
              </a:r>
            </a:p>
          </p:txBody>
        </p:sp>
        <p:sp>
          <p:nvSpPr>
            <p:cNvPr id="18" name="TextBox 17">
              <a:extLst/>
            </p:cNvPr>
            <p:cNvSpPr txBox="1"/>
            <p:nvPr/>
          </p:nvSpPr>
          <p:spPr>
            <a:xfrm>
              <a:off x="5175104" y="3703169"/>
              <a:ext cx="3137044" cy="738664"/>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The intelligence of a machine that could successfully perform any intellectual task that a human being can.</a:t>
              </a:r>
              <a:endParaRPr lang="en-US" sz="1400" dirty="0">
                <a:solidFill>
                  <a:schemeClr val="tx1">
                    <a:lumMod val="75000"/>
                    <a:lumOff val="25000"/>
                  </a:schemeClr>
                </a:solidFill>
                <a:latin typeface="Tw Cen MT" panose="020B0602020104020603" pitchFamily="34" charset="0"/>
              </a:endParaRPr>
            </a:p>
          </p:txBody>
        </p:sp>
      </p:grpSp>
      <p:grpSp>
        <p:nvGrpSpPr>
          <p:cNvPr id="19" name="Group 18">
            <a:extLst/>
          </p:cNvPr>
          <p:cNvGrpSpPr/>
          <p:nvPr/>
        </p:nvGrpSpPr>
        <p:grpSpPr>
          <a:xfrm>
            <a:off x="5870060" y="5212226"/>
            <a:ext cx="4353058" cy="1452305"/>
            <a:chOff x="4504627" y="4698436"/>
            <a:chExt cx="4353058" cy="1452305"/>
          </a:xfrm>
        </p:grpSpPr>
        <p:sp>
          <p:nvSpPr>
            <p:cNvPr id="20" name="Oval 19">
              <a:extLst/>
            </p:cNvPr>
            <p:cNvSpPr/>
            <p:nvPr/>
          </p:nvSpPr>
          <p:spPr>
            <a:xfrm>
              <a:off x="4504627" y="4833186"/>
              <a:ext cx="662056" cy="662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p:cNvPr>
            <p:cNvSpPr txBox="1"/>
            <p:nvPr/>
          </p:nvSpPr>
          <p:spPr>
            <a:xfrm>
              <a:off x="5175104" y="4698436"/>
              <a:ext cx="2725236"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Artificial Superintelligence</a:t>
              </a:r>
            </a:p>
          </p:txBody>
        </p:sp>
        <p:sp>
          <p:nvSpPr>
            <p:cNvPr id="22" name="TextBox 21">
              <a:extLst/>
            </p:cNvPr>
            <p:cNvSpPr txBox="1"/>
            <p:nvPr/>
          </p:nvSpPr>
          <p:spPr>
            <a:xfrm>
              <a:off x="5175103" y="4981190"/>
              <a:ext cx="3682582" cy="1169551"/>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A hypothetical agent that possesses intelligence far surpassing that of the brightest and most gifted human minds. An intellect that greatly exceeds the cognitive performance of humans in virtually all domains of interest.</a:t>
              </a:r>
              <a:endParaRPr lang="en-US" sz="1400" dirty="0">
                <a:solidFill>
                  <a:schemeClr val="tx1">
                    <a:lumMod val="75000"/>
                    <a:lumOff val="25000"/>
                  </a:schemeClr>
                </a:solidFill>
                <a:latin typeface="Tw Cen MT" panose="020B0602020104020603" pitchFamily="34" charset="0"/>
              </a:endParaRPr>
            </a:p>
          </p:txBody>
        </p:sp>
      </p:grpSp>
      <p:grpSp>
        <p:nvGrpSpPr>
          <p:cNvPr id="23" name="Group 22">
            <a:extLst/>
          </p:cNvPr>
          <p:cNvGrpSpPr/>
          <p:nvPr/>
        </p:nvGrpSpPr>
        <p:grpSpPr>
          <a:xfrm>
            <a:off x="5870060" y="1625640"/>
            <a:ext cx="3538625" cy="1021418"/>
            <a:chOff x="4504627" y="2142394"/>
            <a:chExt cx="3538625" cy="1021418"/>
          </a:xfrm>
        </p:grpSpPr>
        <p:sp>
          <p:nvSpPr>
            <p:cNvPr id="24" name="Oval 23">
              <a:extLst/>
            </p:cNvPr>
            <p:cNvSpPr/>
            <p:nvPr/>
          </p:nvSpPr>
          <p:spPr>
            <a:xfrm>
              <a:off x="4504627"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p:cNvPr>
            <p:cNvSpPr txBox="1"/>
            <p:nvPr/>
          </p:nvSpPr>
          <p:spPr>
            <a:xfrm>
              <a:off x="5175104" y="2142394"/>
              <a:ext cx="2868148"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Artificial Narrow Intelligence</a:t>
              </a:r>
            </a:p>
          </p:txBody>
        </p:sp>
        <p:sp>
          <p:nvSpPr>
            <p:cNvPr id="26" name="TextBox 25">
              <a:extLst/>
            </p:cNvPr>
            <p:cNvSpPr txBox="1"/>
            <p:nvPr/>
          </p:nvSpPr>
          <p:spPr>
            <a:xfrm>
              <a:off x="5175104" y="2425148"/>
              <a:ext cx="2868148" cy="738664"/>
            </a:xfrm>
            <a:prstGeom prst="rect">
              <a:avLst/>
            </a:prstGeom>
            <a:noFill/>
          </p:spPr>
          <p:txBody>
            <a:bodyPr wrap="square" rtlCol="0">
              <a:spAutoFit/>
            </a:bodyPr>
            <a:lstStyle/>
            <a:p>
              <a:r>
                <a:rPr lang="en-ZA" sz="1400" dirty="0">
                  <a:solidFill>
                    <a:schemeClr val="tx1">
                      <a:lumMod val="75000"/>
                      <a:lumOff val="25000"/>
                    </a:schemeClr>
                  </a:solidFill>
                  <a:latin typeface="Tw Cen MT" panose="020B0602020104020603" pitchFamily="34" charset="0"/>
                </a:rPr>
                <a:t>AI that specializes in one narrow task like coming up with driving routes or playing chess.</a:t>
              </a:r>
              <a:endParaRPr lang="en-US" sz="1400" dirty="0">
                <a:solidFill>
                  <a:schemeClr val="tx1">
                    <a:lumMod val="75000"/>
                    <a:lumOff val="25000"/>
                  </a:schemeClr>
                </a:solidFill>
                <a:latin typeface="Tw Cen MT" panose="020B0602020104020603" pitchFamily="34" charset="0"/>
              </a:endParaRPr>
            </a:p>
          </p:txBody>
        </p:sp>
      </p:grpSp>
      <p:sp>
        <p:nvSpPr>
          <p:cNvPr id="27" name="TextBox 26"/>
          <p:cNvSpPr txBox="1"/>
          <p:nvPr/>
        </p:nvSpPr>
        <p:spPr>
          <a:xfrm>
            <a:off x="2662988" y="558348"/>
            <a:ext cx="9681411" cy="646331"/>
          </a:xfrm>
          <a:prstGeom prst="rect">
            <a:avLst/>
          </a:prstGeom>
          <a:noFill/>
        </p:spPr>
        <p:txBody>
          <a:bodyPr wrap="square" rtlCol="0">
            <a:spAutoFit/>
          </a:bodyPr>
          <a:lstStyle/>
          <a:p>
            <a:r>
              <a:rPr lang="en-US" sz="3600" dirty="0" smtClean="0">
                <a:latin typeface="Courier" charset="0"/>
                <a:ea typeface="Courier" charset="0"/>
                <a:cs typeface="Courier" charset="0"/>
              </a:rPr>
              <a:t>Terminology </a:t>
            </a:r>
            <a:endParaRPr lang="en-US" sz="3600" dirty="0">
              <a:latin typeface="Courier" charset="0"/>
              <a:ea typeface="Courier" charset="0"/>
              <a:cs typeface="Courier" charset="0"/>
            </a:endParaRPr>
          </a:p>
        </p:txBody>
      </p:sp>
    </p:spTree>
    <p:extLst>
      <p:ext uri="{BB962C8B-B14F-4D97-AF65-F5344CB8AC3E}">
        <p14:creationId xmlns:p14="http://schemas.microsoft.com/office/powerpoint/2010/main" val="1417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9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9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90"/>
                                          </p:val>
                                        </p:tav>
                                        <p:tav tm="100000">
                                          <p:val>
                                            <p:fltVal val="0"/>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 calcmode="lin" valueType="num">
                                      <p:cBhvr>
                                        <p:cTn id="41" dur="500" fill="hold"/>
                                        <p:tgtEl>
                                          <p:spTgt spid="15"/>
                                        </p:tgtEl>
                                        <p:attrNameLst>
                                          <p:attrName>style.rotation</p:attrName>
                                        </p:attrNameLst>
                                      </p:cBhvr>
                                      <p:tavLst>
                                        <p:tav tm="0">
                                          <p:val>
                                            <p:fltVal val="90"/>
                                          </p:val>
                                        </p:tav>
                                        <p:tav tm="100000">
                                          <p:val>
                                            <p:fltVal val="0"/>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 calcmode="lin" valueType="num">
                                      <p:cBhvr>
                                        <p:cTn id="49" dur="500" fill="hold"/>
                                        <p:tgtEl>
                                          <p:spTgt spid="19"/>
                                        </p:tgtEl>
                                        <p:attrNameLst>
                                          <p:attrName>style.rotation</p:attrName>
                                        </p:attrNameLst>
                                      </p:cBhvr>
                                      <p:tavLst>
                                        <p:tav tm="0">
                                          <p:val>
                                            <p:fltVal val="90"/>
                                          </p:val>
                                        </p:tav>
                                        <p:tav tm="100000">
                                          <p:val>
                                            <p:fltVal val="0"/>
                                          </p:val>
                                        </p:tav>
                                      </p:tavLst>
                                    </p:anim>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5" name="TextBox 4"/>
          <p:cNvSpPr txBox="1"/>
          <p:nvPr/>
        </p:nvSpPr>
        <p:spPr>
          <a:xfrm>
            <a:off x="1652335" y="558348"/>
            <a:ext cx="9681411" cy="646331"/>
          </a:xfrm>
          <a:prstGeom prst="rect">
            <a:avLst/>
          </a:prstGeom>
          <a:noFill/>
        </p:spPr>
        <p:txBody>
          <a:bodyPr wrap="square" rtlCol="0">
            <a:spAutoFit/>
          </a:bodyPr>
          <a:lstStyle/>
          <a:p>
            <a:r>
              <a:rPr lang="en-US" sz="3600" smtClean="0">
                <a:latin typeface="Courier" charset="0"/>
                <a:ea typeface="Courier" charset="0"/>
                <a:cs typeface="Courier" charset="0"/>
              </a:rPr>
              <a:t>Andrew Williams - IBM</a:t>
            </a:r>
            <a:endParaRPr lang="en-US" sz="3600" dirty="0">
              <a:latin typeface="Courier" charset="0"/>
              <a:ea typeface="Courier" charset="0"/>
              <a:cs typeface="Courier" charset="0"/>
            </a:endParaRPr>
          </a:p>
        </p:txBody>
      </p:sp>
      <p:sp>
        <p:nvSpPr>
          <p:cNvPr id="6" name="TextBox 5">
            <a:extLst/>
          </p:cNvPr>
          <p:cNvSpPr txBox="1"/>
          <p:nvPr/>
        </p:nvSpPr>
        <p:spPr>
          <a:xfrm>
            <a:off x="1361215" y="1743609"/>
            <a:ext cx="7979229" cy="4154984"/>
          </a:xfrm>
          <a:prstGeom prst="rect">
            <a:avLst/>
          </a:prstGeom>
          <a:noFill/>
        </p:spPr>
        <p:txBody>
          <a:bodyPr wrap="square" rtlCol="0">
            <a:spAutoFit/>
          </a:bodyPr>
          <a:lstStyle/>
          <a:p>
            <a:pPr algn="just"/>
            <a:r>
              <a:rPr lang="en-ZA" sz="2400" b="1" dirty="0">
                <a:latin typeface="Tw Cen MT" panose="020B0602020104020603" pitchFamily="34" charset="0"/>
              </a:rPr>
              <a:t>4 challenges to finding the right data for AI ingestion</a:t>
            </a:r>
          </a:p>
          <a:p>
            <a:pPr marL="342900" indent="-342900" algn="just">
              <a:buFont typeface="Arial" panose="020B0604020202020204" pitchFamily="34" charset="0"/>
              <a:buChar char="•"/>
            </a:pPr>
            <a:r>
              <a:rPr lang="en-ZA" sz="2400" dirty="0">
                <a:latin typeface="Tw Cen MT" panose="020B0602020104020603" pitchFamily="34" charset="0"/>
              </a:rPr>
              <a:t>Requirements (Opportunity)</a:t>
            </a:r>
          </a:p>
          <a:p>
            <a:pPr marL="342900" indent="-342900" algn="just">
              <a:buFont typeface="Arial" panose="020B0604020202020204" pitchFamily="34" charset="0"/>
              <a:buChar char="•"/>
            </a:pPr>
            <a:r>
              <a:rPr lang="en-ZA" sz="2400" dirty="0">
                <a:latin typeface="Tw Cen MT" panose="020B0602020104020603" pitchFamily="34" charset="0"/>
              </a:rPr>
              <a:t>Defects (Strong opportunity)  </a:t>
            </a:r>
          </a:p>
          <a:p>
            <a:pPr marL="342900" indent="-342900" algn="just">
              <a:buFont typeface="Arial" panose="020B0604020202020204" pitchFamily="34" charset="0"/>
              <a:buChar char="•"/>
            </a:pPr>
            <a:r>
              <a:rPr lang="en-ZA" sz="2400" dirty="0">
                <a:latin typeface="Tw Cen MT" panose="020B0602020104020603" pitchFamily="34" charset="0"/>
              </a:rPr>
              <a:t>Test Cases  (Opportunity)</a:t>
            </a:r>
          </a:p>
          <a:p>
            <a:pPr marL="342900" indent="-342900" algn="just">
              <a:buFont typeface="Arial" panose="020B0604020202020204" pitchFamily="34" charset="0"/>
              <a:buChar char="•"/>
            </a:pPr>
            <a:r>
              <a:rPr lang="en-ZA" sz="2400" dirty="0">
                <a:latin typeface="Tw Cen MT" panose="020B0602020104020603" pitchFamily="34" charset="0"/>
              </a:rPr>
              <a:t>Test Results (Difficult)</a:t>
            </a:r>
          </a:p>
          <a:p>
            <a:pPr algn="just"/>
            <a:endParaRPr lang="en-ZA" sz="2400" b="1" dirty="0">
              <a:latin typeface="Tw Cen MT" panose="020B0602020104020603" pitchFamily="34" charset="0"/>
            </a:endParaRPr>
          </a:p>
          <a:p>
            <a:pPr algn="just"/>
            <a:r>
              <a:rPr lang="en-ZA" sz="2400" b="1" dirty="0">
                <a:latin typeface="Tw Cen MT" panose="020B0602020104020603" pitchFamily="34" charset="0"/>
              </a:rPr>
              <a:t>TOP three ways you can predict and protect your future in test</a:t>
            </a:r>
          </a:p>
          <a:p>
            <a:pPr marL="342900" indent="-342900" algn="just">
              <a:buFont typeface="Arial" panose="020B0604020202020204" pitchFamily="34" charset="0"/>
              <a:buChar char="•"/>
            </a:pPr>
            <a:r>
              <a:rPr lang="en-ZA" sz="2400" dirty="0">
                <a:latin typeface="Tw Cen MT" panose="020B0602020104020603" pitchFamily="34" charset="0"/>
              </a:rPr>
              <a:t>Defect classification (Reduce defect turnaround)</a:t>
            </a:r>
          </a:p>
          <a:p>
            <a:pPr marL="342900" indent="-342900" algn="just">
              <a:buFont typeface="Arial" panose="020B0604020202020204" pitchFamily="34" charset="0"/>
              <a:buChar char="•"/>
            </a:pPr>
            <a:r>
              <a:rPr lang="en-ZA" sz="2400" dirty="0">
                <a:latin typeface="Tw Cen MT" panose="020B0602020104020603" pitchFamily="34" charset="0"/>
              </a:rPr>
              <a:t>Defect prediction (Improve resource pipeline)</a:t>
            </a:r>
          </a:p>
          <a:p>
            <a:pPr marL="342900" indent="-342900" algn="just">
              <a:buFont typeface="Arial" panose="020B0604020202020204" pitchFamily="34" charset="0"/>
              <a:buChar char="•"/>
            </a:pPr>
            <a:r>
              <a:rPr lang="en-ZA" sz="2400" dirty="0">
                <a:latin typeface="Tw Cen MT" panose="020B0602020104020603" pitchFamily="34" charset="0"/>
              </a:rPr>
              <a:t>Quality transformation (Improve quality)</a:t>
            </a:r>
            <a:endParaRPr lang="en-US" sz="2400" dirty="0">
              <a:latin typeface="Tw Cen MT" panose="020B0602020104020603" pitchFamily="34" charset="0"/>
            </a:endParaRPr>
          </a:p>
        </p:txBody>
      </p:sp>
    </p:spTree>
    <p:extLst>
      <p:ext uri="{BB962C8B-B14F-4D97-AF65-F5344CB8AC3E}">
        <p14:creationId xmlns:p14="http://schemas.microsoft.com/office/powerpoint/2010/main" val="744167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92504" y="555222"/>
            <a:ext cx="9681411" cy="646331"/>
          </a:xfrm>
          <a:prstGeom prst="rect">
            <a:avLst/>
          </a:prstGeom>
          <a:noFill/>
        </p:spPr>
        <p:txBody>
          <a:bodyPr wrap="square" rtlCol="0">
            <a:spAutoFit/>
          </a:bodyPr>
          <a:lstStyle/>
          <a:p>
            <a:r>
              <a:rPr lang="en-US" sz="3600" dirty="0">
                <a:latin typeface="Courier" charset="0"/>
                <a:ea typeface="Courier" charset="0"/>
                <a:cs typeface="Courier" charset="0"/>
              </a:rPr>
              <a:t>AI: Test Practitioners to follow</a:t>
            </a:r>
          </a:p>
        </p:txBody>
      </p:sp>
      <p:grpSp>
        <p:nvGrpSpPr>
          <p:cNvPr id="4" name="Group 3">
            <a:extLst>
              <a:ext uri="{FF2B5EF4-FFF2-40B4-BE49-F238E27FC236}">
                <a16:creationId xmlns:a16="http://schemas.microsoft.com/office/drawing/2014/main" xmlns="" id="{11FBA8A3-D6EF-42EC-AEC1-86283EED452E}"/>
              </a:ext>
            </a:extLst>
          </p:cNvPr>
          <p:cNvGrpSpPr/>
          <p:nvPr/>
        </p:nvGrpSpPr>
        <p:grpSpPr>
          <a:xfrm>
            <a:off x="2028778" y="1790116"/>
            <a:ext cx="2526749" cy="744419"/>
            <a:chOff x="1435199" y="2142394"/>
            <a:chExt cx="2526749" cy="744419"/>
          </a:xfrm>
        </p:grpSpPr>
        <p:sp>
          <p:nvSpPr>
            <p:cNvPr id="5" name="TextBox 4">
              <a:extLst>
                <a:ext uri="{FF2B5EF4-FFF2-40B4-BE49-F238E27FC236}">
                  <a16:creationId xmlns:a16="http://schemas.microsoft.com/office/drawing/2014/main" xmlns="" id="{A5766AE2-8191-4DD7-9F8B-FB3901844BFC}"/>
                </a:ext>
              </a:extLst>
            </p:cNvPr>
            <p:cNvSpPr txBox="1"/>
            <p:nvPr/>
          </p:nvSpPr>
          <p:spPr>
            <a:xfrm>
              <a:off x="1435199" y="2142394"/>
              <a:ext cx="1987063"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Andrew Williams</a:t>
              </a:r>
            </a:p>
          </p:txBody>
        </p:sp>
        <p:sp>
          <p:nvSpPr>
            <p:cNvPr id="6" name="TextBox 5">
              <a:extLst>
                <a:ext uri="{FF2B5EF4-FFF2-40B4-BE49-F238E27FC236}">
                  <a16:creationId xmlns:a16="http://schemas.microsoft.com/office/drawing/2014/main" xmlns="" id="{ED76257E-DD5D-4C31-B2AC-F76DC9199544}"/>
                </a:ext>
              </a:extLst>
            </p:cNvPr>
            <p:cNvSpPr txBox="1"/>
            <p:nvPr/>
          </p:nvSpPr>
          <p:spPr>
            <a:xfrm>
              <a:off x="1435200" y="2425148"/>
              <a:ext cx="2526748" cy="461665"/>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Global Test Executive, IBM IGNITE Quality &amp; Test</a:t>
              </a:r>
              <a:endParaRPr lang="en-US" sz="1200" dirty="0">
                <a:solidFill>
                  <a:schemeClr val="tx1">
                    <a:lumMod val="75000"/>
                    <a:lumOff val="25000"/>
                  </a:schemeClr>
                </a:solidFill>
                <a:latin typeface="Tw Cen MT" panose="020B0602020104020603" pitchFamily="34" charset="0"/>
              </a:endParaRPr>
            </a:p>
          </p:txBody>
        </p:sp>
      </p:grpSp>
      <p:grpSp>
        <p:nvGrpSpPr>
          <p:cNvPr id="7" name="Group 6">
            <a:extLst>
              <a:ext uri="{FF2B5EF4-FFF2-40B4-BE49-F238E27FC236}">
                <a16:creationId xmlns:a16="http://schemas.microsoft.com/office/drawing/2014/main" xmlns="" id="{9C5CB2E8-B3A7-4DE0-B2CC-736365263446}"/>
              </a:ext>
            </a:extLst>
          </p:cNvPr>
          <p:cNvGrpSpPr/>
          <p:nvPr/>
        </p:nvGrpSpPr>
        <p:grpSpPr>
          <a:xfrm>
            <a:off x="2028779" y="3523884"/>
            <a:ext cx="2526748" cy="744419"/>
            <a:chOff x="1435200" y="3420415"/>
            <a:chExt cx="2526748" cy="744419"/>
          </a:xfrm>
        </p:grpSpPr>
        <p:sp>
          <p:nvSpPr>
            <p:cNvPr id="8" name="TextBox 7">
              <a:extLst>
                <a:ext uri="{FF2B5EF4-FFF2-40B4-BE49-F238E27FC236}">
                  <a16:creationId xmlns:a16="http://schemas.microsoft.com/office/drawing/2014/main" xmlns="" id="{FF4D948F-8670-4F67-B5BD-4AC06968C522}"/>
                </a:ext>
              </a:extLst>
            </p:cNvPr>
            <p:cNvSpPr txBox="1"/>
            <p:nvPr/>
          </p:nvSpPr>
          <p:spPr>
            <a:xfrm>
              <a:off x="1435200" y="3420415"/>
              <a:ext cx="155575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Rik Marselis</a:t>
              </a:r>
            </a:p>
          </p:txBody>
        </p:sp>
        <p:sp>
          <p:nvSpPr>
            <p:cNvPr id="9" name="TextBox 8">
              <a:extLst>
                <a:ext uri="{FF2B5EF4-FFF2-40B4-BE49-F238E27FC236}">
                  <a16:creationId xmlns:a16="http://schemas.microsoft.com/office/drawing/2014/main" xmlns="" id="{A120E0D6-EFA2-4A08-BFE2-DD70F47E6C48}"/>
                </a:ext>
              </a:extLst>
            </p:cNvPr>
            <p:cNvSpPr txBox="1"/>
            <p:nvPr/>
          </p:nvSpPr>
          <p:spPr>
            <a:xfrm>
              <a:off x="1435200" y="3703169"/>
              <a:ext cx="2526748" cy="461665"/>
            </a:xfrm>
            <a:prstGeom prst="rect">
              <a:avLst/>
            </a:prstGeom>
            <a:noFill/>
          </p:spPr>
          <p:txBody>
            <a:bodyPr wrap="square" rtlCol="0">
              <a:spAutoFit/>
            </a:bodyPr>
            <a:lstStyle/>
            <a:p>
              <a:r>
                <a:rPr lang="en-US" sz="1200" dirty="0">
                  <a:solidFill>
                    <a:schemeClr val="tx1">
                      <a:lumMod val="75000"/>
                      <a:lumOff val="25000"/>
                    </a:schemeClr>
                  </a:solidFill>
                  <a:latin typeface="Tw Cen MT" panose="020B0602020104020603" pitchFamily="34" charset="0"/>
                </a:rPr>
                <a:t>Management Consultant Digital Assurance &amp; Testing at Sogeti</a:t>
              </a:r>
            </a:p>
          </p:txBody>
        </p:sp>
      </p:grpSp>
      <p:grpSp>
        <p:nvGrpSpPr>
          <p:cNvPr id="10" name="Group 9">
            <a:extLst>
              <a:ext uri="{FF2B5EF4-FFF2-40B4-BE49-F238E27FC236}">
                <a16:creationId xmlns:a16="http://schemas.microsoft.com/office/drawing/2014/main" xmlns="" id="{FAF9A856-B862-439D-AB2D-28527B3BC76B}"/>
              </a:ext>
            </a:extLst>
          </p:cNvPr>
          <p:cNvGrpSpPr/>
          <p:nvPr/>
        </p:nvGrpSpPr>
        <p:grpSpPr>
          <a:xfrm>
            <a:off x="2066224" y="5376702"/>
            <a:ext cx="2526748" cy="744419"/>
            <a:chOff x="1435200" y="4698436"/>
            <a:chExt cx="2526748" cy="744419"/>
          </a:xfrm>
        </p:grpSpPr>
        <p:sp>
          <p:nvSpPr>
            <p:cNvPr id="11" name="TextBox 10">
              <a:extLst>
                <a:ext uri="{FF2B5EF4-FFF2-40B4-BE49-F238E27FC236}">
                  <a16:creationId xmlns:a16="http://schemas.microsoft.com/office/drawing/2014/main" xmlns="" id="{04E1E449-1505-4788-9575-E71478300712}"/>
                </a:ext>
              </a:extLst>
            </p:cNvPr>
            <p:cNvSpPr txBox="1"/>
            <p:nvPr/>
          </p:nvSpPr>
          <p:spPr>
            <a:xfrm>
              <a:off x="1435200" y="4698436"/>
              <a:ext cx="1984934"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Tom van de Ven</a:t>
              </a:r>
            </a:p>
          </p:txBody>
        </p:sp>
        <p:sp>
          <p:nvSpPr>
            <p:cNvPr id="12" name="TextBox 11">
              <a:extLst>
                <a:ext uri="{FF2B5EF4-FFF2-40B4-BE49-F238E27FC236}">
                  <a16:creationId xmlns:a16="http://schemas.microsoft.com/office/drawing/2014/main" xmlns="" id="{7EAC8E37-8B3C-4F8F-AC92-FAC65925ACC6}"/>
                </a:ext>
              </a:extLst>
            </p:cNvPr>
            <p:cNvSpPr txBox="1"/>
            <p:nvPr/>
          </p:nvSpPr>
          <p:spPr>
            <a:xfrm>
              <a:off x="1435200" y="4981190"/>
              <a:ext cx="2526748" cy="461665"/>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Senior Test Consultant High Tech at Sogeti</a:t>
              </a:r>
              <a:endParaRPr lang="en-US" sz="1200" dirty="0">
                <a:solidFill>
                  <a:schemeClr val="tx1">
                    <a:lumMod val="75000"/>
                    <a:lumOff val="25000"/>
                  </a:schemeClr>
                </a:solidFill>
                <a:latin typeface="Tw Cen MT" panose="020B0602020104020603" pitchFamily="34" charset="0"/>
              </a:endParaRPr>
            </a:p>
          </p:txBody>
        </p:sp>
      </p:grpSp>
      <p:grpSp>
        <p:nvGrpSpPr>
          <p:cNvPr id="13" name="Group 12">
            <a:extLst>
              <a:ext uri="{FF2B5EF4-FFF2-40B4-BE49-F238E27FC236}">
                <a16:creationId xmlns:a16="http://schemas.microsoft.com/office/drawing/2014/main" xmlns="" id="{743BC266-D040-419D-B713-FBC99952FADF}"/>
              </a:ext>
            </a:extLst>
          </p:cNvPr>
          <p:cNvGrpSpPr/>
          <p:nvPr/>
        </p:nvGrpSpPr>
        <p:grpSpPr>
          <a:xfrm>
            <a:off x="5768683" y="3575439"/>
            <a:ext cx="2526748" cy="559753"/>
            <a:chOff x="5175104" y="3420415"/>
            <a:chExt cx="2526748" cy="559753"/>
          </a:xfrm>
        </p:grpSpPr>
        <p:sp>
          <p:nvSpPr>
            <p:cNvPr id="14" name="TextBox 13">
              <a:extLst>
                <a:ext uri="{FF2B5EF4-FFF2-40B4-BE49-F238E27FC236}">
                  <a16:creationId xmlns:a16="http://schemas.microsoft.com/office/drawing/2014/main" xmlns="" id="{C1C9AE74-6ECE-4642-85A1-879B902A0C00}"/>
                </a:ext>
              </a:extLst>
            </p:cNvPr>
            <p:cNvSpPr txBox="1"/>
            <p:nvPr/>
          </p:nvSpPr>
          <p:spPr>
            <a:xfrm>
              <a:off x="5175104" y="3420415"/>
              <a:ext cx="155575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Jason Arbon</a:t>
              </a:r>
            </a:p>
          </p:txBody>
        </p:sp>
        <p:sp>
          <p:nvSpPr>
            <p:cNvPr id="15" name="TextBox 14">
              <a:extLst>
                <a:ext uri="{FF2B5EF4-FFF2-40B4-BE49-F238E27FC236}">
                  <a16:creationId xmlns:a16="http://schemas.microsoft.com/office/drawing/2014/main" xmlns="" id="{F00EE840-57C5-45A8-AB89-BA57CE453AA8}"/>
                </a:ext>
              </a:extLst>
            </p:cNvPr>
            <p:cNvSpPr txBox="1"/>
            <p:nvPr/>
          </p:nvSpPr>
          <p:spPr>
            <a:xfrm>
              <a:off x="5175104" y="3703169"/>
              <a:ext cx="2526748" cy="276999"/>
            </a:xfrm>
            <a:prstGeom prst="rect">
              <a:avLst/>
            </a:prstGeom>
            <a:noFill/>
          </p:spPr>
          <p:txBody>
            <a:bodyPr wrap="square" rtlCol="0">
              <a:spAutoFit/>
            </a:bodyPr>
            <a:lstStyle/>
            <a:p>
              <a:r>
                <a:rPr lang="en-US" sz="1200" dirty="0">
                  <a:solidFill>
                    <a:schemeClr val="tx1">
                      <a:lumMod val="75000"/>
                      <a:lumOff val="25000"/>
                    </a:schemeClr>
                  </a:solidFill>
                  <a:latin typeface="Tw Cen MT" panose="020B0602020104020603" pitchFamily="34" charset="0"/>
                </a:rPr>
                <a:t>CEO @ test.ai</a:t>
              </a:r>
            </a:p>
          </p:txBody>
        </p:sp>
      </p:grpSp>
      <p:grpSp>
        <p:nvGrpSpPr>
          <p:cNvPr id="16" name="Group 15">
            <a:extLst>
              <a:ext uri="{FF2B5EF4-FFF2-40B4-BE49-F238E27FC236}">
                <a16:creationId xmlns:a16="http://schemas.microsoft.com/office/drawing/2014/main" xmlns="" id="{F0E3BF0A-B04D-4316-B447-549B31994A65}"/>
              </a:ext>
            </a:extLst>
          </p:cNvPr>
          <p:cNvGrpSpPr/>
          <p:nvPr/>
        </p:nvGrpSpPr>
        <p:grpSpPr>
          <a:xfrm>
            <a:off x="5768683" y="5376702"/>
            <a:ext cx="2526748" cy="559753"/>
            <a:chOff x="5175104" y="4698436"/>
            <a:chExt cx="2526748" cy="559753"/>
          </a:xfrm>
        </p:grpSpPr>
        <p:sp>
          <p:nvSpPr>
            <p:cNvPr id="17" name="TextBox 16">
              <a:extLst>
                <a:ext uri="{FF2B5EF4-FFF2-40B4-BE49-F238E27FC236}">
                  <a16:creationId xmlns:a16="http://schemas.microsoft.com/office/drawing/2014/main" xmlns="" id="{2F1E812C-21E1-4AE8-8492-7C26987E24F5}"/>
                </a:ext>
              </a:extLst>
            </p:cNvPr>
            <p:cNvSpPr txBox="1"/>
            <p:nvPr/>
          </p:nvSpPr>
          <p:spPr>
            <a:xfrm>
              <a:off x="5175104" y="4698436"/>
              <a:ext cx="2302072"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Jeremias Rößler, </a:t>
              </a:r>
              <a:r>
                <a:rPr lang="en-US" b="1" dirty="0" err="1">
                  <a:solidFill>
                    <a:schemeClr val="tx1">
                      <a:lumMod val="75000"/>
                      <a:lumOff val="25000"/>
                    </a:schemeClr>
                  </a:solidFill>
                  <a:latin typeface="Tw Cen MT" panose="020B0602020104020603" pitchFamily="34" charset="0"/>
                </a:rPr>
                <a:t>Ph.D</a:t>
              </a:r>
              <a:endParaRPr lang="en-US" b="1" dirty="0">
                <a:solidFill>
                  <a:schemeClr val="tx1">
                    <a:lumMod val="75000"/>
                    <a:lumOff val="25000"/>
                  </a:schemeClr>
                </a:solidFill>
                <a:latin typeface="Tw Cen MT" panose="020B0602020104020603" pitchFamily="34" charset="0"/>
              </a:endParaRPr>
            </a:p>
          </p:txBody>
        </p:sp>
        <p:sp>
          <p:nvSpPr>
            <p:cNvPr id="18" name="TextBox 17">
              <a:extLst>
                <a:ext uri="{FF2B5EF4-FFF2-40B4-BE49-F238E27FC236}">
                  <a16:creationId xmlns:a16="http://schemas.microsoft.com/office/drawing/2014/main" xmlns="" id="{39E48791-F83A-43C2-91A4-5459684E27A3}"/>
                </a:ext>
              </a:extLst>
            </p:cNvPr>
            <p:cNvSpPr txBox="1"/>
            <p:nvPr/>
          </p:nvSpPr>
          <p:spPr>
            <a:xfrm>
              <a:off x="5175104" y="4981190"/>
              <a:ext cx="2526748" cy="276999"/>
            </a:xfrm>
            <a:prstGeom prst="rect">
              <a:avLst/>
            </a:prstGeom>
            <a:noFill/>
          </p:spPr>
          <p:txBody>
            <a:bodyPr wrap="square" rtlCol="0">
              <a:spAutoFit/>
            </a:bodyPr>
            <a:lstStyle/>
            <a:p>
              <a:r>
                <a:rPr lang="en-US" sz="1200" dirty="0">
                  <a:solidFill>
                    <a:schemeClr val="tx1">
                      <a:lumMod val="75000"/>
                      <a:lumOff val="25000"/>
                    </a:schemeClr>
                  </a:solidFill>
                  <a:latin typeface="Tw Cen MT" panose="020B0602020104020603" pitchFamily="34" charset="0"/>
                </a:rPr>
                <a:t>Founder at </a:t>
              </a:r>
              <a:r>
                <a:rPr lang="en-US" sz="1200" dirty="0" err="1">
                  <a:solidFill>
                    <a:schemeClr val="tx1">
                      <a:lumMod val="75000"/>
                      <a:lumOff val="25000"/>
                    </a:schemeClr>
                  </a:solidFill>
                  <a:latin typeface="Tw Cen MT" panose="020B0602020104020603" pitchFamily="34" charset="0"/>
                </a:rPr>
                <a:t>ReTest</a:t>
              </a:r>
              <a:endParaRPr lang="en-US" sz="1200" dirty="0">
                <a:solidFill>
                  <a:schemeClr val="tx1">
                    <a:lumMod val="75000"/>
                    <a:lumOff val="25000"/>
                  </a:schemeClr>
                </a:solidFill>
                <a:latin typeface="Tw Cen MT" panose="020B0602020104020603" pitchFamily="34" charset="0"/>
              </a:endParaRPr>
            </a:p>
          </p:txBody>
        </p:sp>
      </p:grpSp>
      <p:grpSp>
        <p:nvGrpSpPr>
          <p:cNvPr id="19" name="Group 18">
            <a:extLst>
              <a:ext uri="{FF2B5EF4-FFF2-40B4-BE49-F238E27FC236}">
                <a16:creationId xmlns:a16="http://schemas.microsoft.com/office/drawing/2014/main" xmlns="" id="{6A922994-56F7-4E3F-BBC4-41F24AED21E0}"/>
              </a:ext>
            </a:extLst>
          </p:cNvPr>
          <p:cNvGrpSpPr/>
          <p:nvPr/>
        </p:nvGrpSpPr>
        <p:grpSpPr>
          <a:xfrm>
            <a:off x="5768683" y="1790116"/>
            <a:ext cx="2526748" cy="559753"/>
            <a:chOff x="5175104" y="2142394"/>
            <a:chExt cx="2526748" cy="559753"/>
          </a:xfrm>
        </p:grpSpPr>
        <p:sp>
          <p:nvSpPr>
            <p:cNvPr id="20" name="TextBox 19">
              <a:extLst>
                <a:ext uri="{FF2B5EF4-FFF2-40B4-BE49-F238E27FC236}">
                  <a16:creationId xmlns:a16="http://schemas.microsoft.com/office/drawing/2014/main" xmlns="" id="{64EED872-529B-476D-A042-AF8799EED2BA}"/>
                </a:ext>
              </a:extLst>
            </p:cNvPr>
            <p:cNvSpPr txBox="1"/>
            <p:nvPr/>
          </p:nvSpPr>
          <p:spPr>
            <a:xfrm>
              <a:off x="5175104" y="2142394"/>
              <a:ext cx="155575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Geoff Meyer</a:t>
              </a:r>
            </a:p>
          </p:txBody>
        </p:sp>
        <p:sp>
          <p:nvSpPr>
            <p:cNvPr id="21" name="TextBox 20">
              <a:extLst>
                <a:ext uri="{FF2B5EF4-FFF2-40B4-BE49-F238E27FC236}">
                  <a16:creationId xmlns:a16="http://schemas.microsoft.com/office/drawing/2014/main" xmlns="" id="{46E35B1E-3A73-441C-8AB0-F2D52796F64F}"/>
                </a:ext>
              </a:extLst>
            </p:cNvPr>
            <p:cNvSpPr txBox="1"/>
            <p:nvPr/>
          </p:nvSpPr>
          <p:spPr>
            <a:xfrm>
              <a:off x="5175104" y="2425148"/>
              <a:ext cx="2526748" cy="276999"/>
            </a:xfrm>
            <a:prstGeom prst="rect">
              <a:avLst/>
            </a:prstGeom>
            <a:noFill/>
          </p:spPr>
          <p:txBody>
            <a:bodyPr wrap="square" rtlCol="0">
              <a:spAutoFit/>
            </a:bodyPr>
            <a:lstStyle/>
            <a:p>
              <a:r>
                <a:rPr lang="en-US" sz="1200" dirty="0">
                  <a:solidFill>
                    <a:schemeClr val="tx1">
                      <a:lumMod val="75000"/>
                      <a:lumOff val="25000"/>
                    </a:schemeClr>
                  </a:solidFill>
                  <a:latin typeface="Tw Cen MT" panose="020B0602020104020603" pitchFamily="34" charset="0"/>
                </a:rPr>
                <a:t>Test Architect at Dell EMC</a:t>
              </a:r>
            </a:p>
          </p:txBody>
        </p:sp>
      </p:grpSp>
      <p:pic>
        <p:nvPicPr>
          <p:cNvPr id="22" name="Picture 2" descr="Andrew Willi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06" y="1622409"/>
            <a:ext cx="1341722" cy="13417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ik Marse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96" y="3341805"/>
            <a:ext cx="1199622" cy="11996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Tom van de V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72" y="5072462"/>
            <a:ext cx="1233325" cy="123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eoff Mey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505" y="1606616"/>
            <a:ext cx="1357515" cy="13575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Jason Arb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287" y="3398636"/>
            <a:ext cx="1266605" cy="1266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s://deow9bq0xqvbj.cloudfront.net/ep-logo/pbblog2471751/Jeremias_pi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5832" y="5088843"/>
            <a:ext cx="1265315" cy="135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90"/>
                                          </p:val>
                                        </p:tav>
                                        <p:tav tm="100000">
                                          <p:val>
                                            <p:fltVal val="0"/>
                                          </p:val>
                                        </p:tav>
                                      </p:tavLst>
                                    </p:anim>
                                    <p:animEffect transition="in" filter="fade">
                                      <p:cBhvr>
                                        <p:cTn id="24" dur="500"/>
                                        <p:tgtEl>
                                          <p:spTgt spid="10"/>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 calcmode="lin" valueType="num">
                                      <p:cBhvr>
                                        <p:cTn id="30" dur="500" fill="hold"/>
                                        <p:tgtEl>
                                          <p:spTgt spid="19"/>
                                        </p:tgtEl>
                                        <p:attrNameLst>
                                          <p:attrName>style.rotation</p:attrName>
                                        </p:attrNameLst>
                                      </p:cBhvr>
                                      <p:tavLst>
                                        <p:tav tm="0">
                                          <p:val>
                                            <p:fltVal val="90"/>
                                          </p:val>
                                        </p:tav>
                                        <p:tav tm="100000">
                                          <p:val>
                                            <p:fltVal val="0"/>
                                          </p:val>
                                        </p:tav>
                                      </p:tavLst>
                                    </p:anim>
                                    <p:animEffect transition="in" filter="fade">
                                      <p:cBhvr>
                                        <p:cTn id="31" dur="500"/>
                                        <p:tgtEl>
                                          <p:spTgt spid="19"/>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90"/>
                                          </p:val>
                                        </p:tav>
                                        <p:tav tm="100000">
                                          <p:val>
                                            <p:fltVal val="0"/>
                                          </p:val>
                                        </p:tav>
                                      </p:tavLst>
                                    </p:anim>
                                    <p:animEffect transition="in" filter="fade">
                                      <p:cBhvr>
                                        <p:cTn id="38" dur="500"/>
                                        <p:tgtEl>
                                          <p:spTgt spid="13"/>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 calcmode="lin" valueType="num">
                                      <p:cBhvr>
                                        <p:cTn id="44" dur="500" fill="hold"/>
                                        <p:tgtEl>
                                          <p:spTgt spid="16"/>
                                        </p:tgtEl>
                                        <p:attrNameLst>
                                          <p:attrName>style.rotation</p:attrName>
                                        </p:attrNameLst>
                                      </p:cBhvr>
                                      <p:tavLst>
                                        <p:tav tm="0">
                                          <p:val>
                                            <p:fltVal val="90"/>
                                          </p:val>
                                        </p:tav>
                                        <p:tav tm="100000">
                                          <p:val>
                                            <p:fltVal val="0"/>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192504" y="555222"/>
            <a:ext cx="9681411" cy="646331"/>
          </a:xfrm>
          <a:prstGeom prst="rect">
            <a:avLst/>
          </a:prstGeom>
          <a:noFill/>
        </p:spPr>
        <p:txBody>
          <a:bodyPr wrap="square" rtlCol="0">
            <a:spAutoFit/>
          </a:bodyPr>
          <a:lstStyle/>
          <a:p>
            <a:r>
              <a:rPr lang="en-US" sz="3600" dirty="0">
                <a:latin typeface="Courier" charset="0"/>
                <a:ea typeface="Courier" charset="0"/>
                <a:cs typeface="Courier" charset="0"/>
              </a:rPr>
              <a:t>AI: Test Practitioners to follow</a:t>
            </a:r>
          </a:p>
        </p:txBody>
      </p:sp>
      <p:grpSp>
        <p:nvGrpSpPr>
          <p:cNvPr id="4" name="Group 3">
            <a:extLst>
              <a:ext uri="{FF2B5EF4-FFF2-40B4-BE49-F238E27FC236}">
                <a16:creationId xmlns:a16="http://schemas.microsoft.com/office/drawing/2014/main" xmlns="" id="{11FBA8A3-D6EF-42EC-AEC1-86283EED452E}"/>
              </a:ext>
            </a:extLst>
          </p:cNvPr>
          <p:cNvGrpSpPr/>
          <p:nvPr/>
        </p:nvGrpSpPr>
        <p:grpSpPr>
          <a:xfrm>
            <a:off x="1948568" y="1787606"/>
            <a:ext cx="2526749" cy="744419"/>
            <a:chOff x="1435199" y="2142394"/>
            <a:chExt cx="2526749" cy="744419"/>
          </a:xfrm>
        </p:grpSpPr>
        <p:sp>
          <p:nvSpPr>
            <p:cNvPr id="5" name="TextBox 4">
              <a:extLst>
                <a:ext uri="{FF2B5EF4-FFF2-40B4-BE49-F238E27FC236}">
                  <a16:creationId xmlns:a16="http://schemas.microsoft.com/office/drawing/2014/main" xmlns="" id="{A5766AE2-8191-4DD7-9F8B-FB3901844BFC}"/>
                </a:ext>
              </a:extLst>
            </p:cNvPr>
            <p:cNvSpPr txBox="1"/>
            <p:nvPr/>
          </p:nvSpPr>
          <p:spPr>
            <a:xfrm>
              <a:off x="1435199" y="2142394"/>
              <a:ext cx="2170019"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Tariq M. King, </a:t>
              </a:r>
              <a:r>
                <a:rPr lang="en-US" b="1" dirty="0" err="1">
                  <a:solidFill>
                    <a:schemeClr val="tx1">
                      <a:lumMod val="75000"/>
                      <a:lumOff val="25000"/>
                    </a:schemeClr>
                  </a:solidFill>
                  <a:latin typeface="Tw Cen MT" panose="020B0602020104020603" pitchFamily="34" charset="0"/>
                </a:rPr>
                <a:t>Ph.D</a:t>
              </a:r>
              <a:endParaRPr lang="en-US" b="1" dirty="0">
                <a:solidFill>
                  <a:schemeClr val="tx1">
                    <a:lumMod val="75000"/>
                    <a:lumOff val="25000"/>
                  </a:schemeClr>
                </a:solidFill>
                <a:latin typeface="Tw Cen MT" panose="020B0602020104020603" pitchFamily="34" charset="0"/>
              </a:endParaRPr>
            </a:p>
          </p:txBody>
        </p:sp>
        <p:sp>
          <p:nvSpPr>
            <p:cNvPr id="6" name="TextBox 5">
              <a:extLst>
                <a:ext uri="{FF2B5EF4-FFF2-40B4-BE49-F238E27FC236}">
                  <a16:creationId xmlns:a16="http://schemas.microsoft.com/office/drawing/2014/main" xmlns="" id="{ED76257E-DD5D-4C31-B2AC-F76DC9199544}"/>
                </a:ext>
              </a:extLst>
            </p:cNvPr>
            <p:cNvSpPr txBox="1"/>
            <p:nvPr/>
          </p:nvSpPr>
          <p:spPr>
            <a:xfrm>
              <a:off x="1435200" y="2425148"/>
              <a:ext cx="2526748" cy="461665"/>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Director, Quality Engineering at Ultimate Software</a:t>
              </a:r>
              <a:endParaRPr lang="en-US" sz="1200" dirty="0">
                <a:solidFill>
                  <a:schemeClr val="tx1">
                    <a:lumMod val="75000"/>
                    <a:lumOff val="25000"/>
                  </a:schemeClr>
                </a:solidFill>
                <a:latin typeface="Tw Cen MT" panose="020B0602020104020603" pitchFamily="34" charset="0"/>
              </a:endParaRPr>
            </a:p>
          </p:txBody>
        </p:sp>
      </p:grpSp>
      <p:grpSp>
        <p:nvGrpSpPr>
          <p:cNvPr id="7" name="Group 6">
            <a:extLst>
              <a:ext uri="{FF2B5EF4-FFF2-40B4-BE49-F238E27FC236}">
                <a16:creationId xmlns:a16="http://schemas.microsoft.com/office/drawing/2014/main" xmlns="" id="{9C5CB2E8-B3A7-4DE0-B2CC-736365263446}"/>
              </a:ext>
            </a:extLst>
          </p:cNvPr>
          <p:cNvGrpSpPr/>
          <p:nvPr/>
        </p:nvGrpSpPr>
        <p:grpSpPr>
          <a:xfrm>
            <a:off x="1948568" y="3521374"/>
            <a:ext cx="2526749" cy="559753"/>
            <a:chOff x="1435199" y="3420415"/>
            <a:chExt cx="2526749" cy="559753"/>
          </a:xfrm>
        </p:grpSpPr>
        <p:sp>
          <p:nvSpPr>
            <p:cNvPr id="8" name="TextBox 7">
              <a:extLst>
                <a:ext uri="{FF2B5EF4-FFF2-40B4-BE49-F238E27FC236}">
                  <a16:creationId xmlns:a16="http://schemas.microsoft.com/office/drawing/2014/main" xmlns="" id="{FF4D948F-8670-4F67-B5BD-4AC06968C522}"/>
                </a:ext>
              </a:extLst>
            </p:cNvPr>
            <p:cNvSpPr txBox="1"/>
            <p:nvPr/>
          </p:nvSpPr>
          <p:spPr>
            <a:xfrm>
              <a:off x="1435199" y="3420415"/>
              <a:ext cx="1906623"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Dionny Santiago</a:t>
              </a:r>
            </a:p>
          </p:txBody>
        </p:sp>
        <p:sp>
          <p:nvSpPr>
            <p:cNvPr id="9" name="TextBox 8">
              <a:extLst>
                <a:ext uri="{FF2B5EF4-FFF2-40B4-BE49-F238E27FC236}">
                  <a16:creationId xmlns:a16="http://schemas.microsoft.com/office/drawing/2014/main" xmlns="" id="{A120E0D6-EFA2-4A08-BFE2-DD70F47E6C48}"/>
                </a:ext>
              </a:extLst>
            </p:cNvPr>
            <p:cNvSpPr txBox="1"/>
            <p:nvPr/>
          </p:nvSpPr>
          <p:spPr>
            <a:xfrm>
              <a:off x="1435200" y="3703169"/>
              <a:ext cx="2526748" cy="276999"/>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Test Architect at Ultimate Software</a:t>
              </a:r>
              <a:endParaRPr lang="en-US" sz="1200" dirty="0">
                <a:solidFill>
                  <a:schemeClr val="tx1">
                    <a:lumMod val="75000"/>
                    <a:lumOff val="25000"/>
                  </a:schemeClr>
                </a:solidFill>
                <a:latin typeface="Tw Cen MT" panose="020B0602020104020603" pitchFamily="34" charset="0"/>
              </a:endParaRPr>
            </a:p>
          </p:txBody>
        </p:sp>
      </p:grpSp>
      <p:grpSp>
        <p:nvGrpSpPr>
          <p:cNvPr id="10" name="Group 9">
            <a:extLst>
              <a:ext uri="{FF2B5EF4-FFF2-40B4-BE49-F238E27FC236}">
                <a16:creationId xmlns:a16="http://schemas.microsoft.com/office/drawing/2014/main" xmlns="" id="{FAF9A856-B862-439D-AB2D-28527B3BC76B}"/>
              </a:ext>
            </a:extLst>
          </p:cNvPr>
          <p:cNvGrpSpPr/>
          <p:nvPr/>
        </p:nvGrpSpPr>
        <p:grpSpPr>
          <a:xfrm>
            <a:off x="1986014" y="5374192"/>
            <a:ext cx="2526748" cy="744419"/>
            <a:chOff x="1435200" y="4698436"/>
            <a:chExt cx="2526748" cy="744419"/>
          </a:xfrm>
        </p:grpSpPr>
        <p:sp>
          <p:nvSpPr>
            <p:cNvPr id="11" name="TextBox 10">
              <a:extLst>
                <a:ext uri="{FF2B5EF4-FFF2-40B4-BE49-F238E27FC236}">
                  <a16:creationId xmlns:a16="http://schemas.microsoft.com/office/drawing/2014/main" xmlns="" id="{04E1E449-1505-4788-9575-E71478300712}"/>
                </a:ext>
              </a:extLst>
            </p:cNvPr>
            <p:cNvSpPr txBox="1"/>
            <p:nvPr/>
          </p:nvSpPr>
          <p:spPr>
            <a:xfrm>
              <a:off x="1435200" y="4698436"/>
              <a:ext cx="2272524" cy="369332"/>
            </a:xfrm>
            <a:prstGeom prst="rect">
              <a:avLst/>
            </a:prstGeom>
            <a:noFill/>
          </p:spPr>
          <p:txBody>
            <a:bodyPr wrap="square" rtlCol="0">
              <a:spAutoFit/>
            </a:bodyPr>
            <a:lstStyle/>
            <a:p>
              <a:r>
                <a:rPr lang="en-ZA" b="1" dirty="0">
                  <a:solidFill>
                    <a:schemeClr val="tx1">
                      <a:lumMod val="75000"/>
                      <a:lumOff val="25000"/>
                    </a:schemeClr>
                  </a:solidFill>
                  <a:latin typeface="Tw Cen MT" panose="020B0602020104020603" pitchFamily="34" charset="0"/>
                </a:rPr>
                <a:t>Peter J. Clarke, </a:t>
              </a:r>
              <a:r>
                <a:rPr lang="en-ZA" b="1" dirty="0" err="1">
                  <a:solidFill>
                    <a:schemeClr val="tx1">
                      <a:lumMod val="75000"/>
                      <a:lumOff val="25000"/>
                    </a:schemeClr>
                  </a:solidFill>
                  <a:latin typeface="Tw Cen MT" panose="020B0602020104020603" pitchFamily="34" charset="0"/>
                </a:rPr>
                <a:t>Ph.D</a:t>
              </a:r>
              <a:r>
                <a:rPr lang="en-ZA" b="1" dirty="0">
                  <a:solidFill>
                    <a:schemeClr val="tx1">
                      <a:lumMod val="75000"/>
                      <a:lumOff val="25000"/>
                    </a:schemeClr>
                  </a:solidFill>
                  <a:latin typeface="Tw Cen MT" panose="020B0602020104020603" pitchFamily="34" charset="0"/>
                </a:rPr>
                <a:t> </a:t>
              </a:r>
              <a:endParaRPr lang="en-US" b="1" dirty="0">
                <a:solidFill>
                  <a:schemeClr val="tx1">
                    <a:lumMod val="75000"/>
                    <a:lumOff val="25000"/>
                  </a:schemeClr>
                </a:solidFill>
                <a:latin typeface="Tw Cen MT" panose="020B0602020104020603" pitchFamily="34" charset="0"/>
              </a:endParaRPr>
            </a:p>
          </p:txBody>
        </p:sp>
        <p:sp>
          <p:nvSpPr>
            <p:cNvPr id="12" name="TextBox 11">
              <a:extLst>
                <a:ext uri="{FF2B5EF4-FFF2-40B4-BE49-F238E27FC236}">
                  <a16:creationId xmlns:a16="http://schemas.microsoft.com/office/drawing/2014/main" xmlns="" id="{7EAC8E37-8B3C-4F8F-AC92-FAC65925ACC6}"/>
                </a:ext>
              </a:extLst>
            </p:cNvPr>
            <p:cNvSpPr txBox="1"/>
            <p:nvPr/>
          </p:nvSpPr>
          <p:spPr>
            <a:xfrm>
              <a:off x="1435200" y="4981190"/>
              <a:ext cx="2526748" cy="461665"/>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Associate Professor at Florida International University</a:t>
              </a:r>
              <a:endParaRPr lang="en-US" sz="1200" dirty="0">
                <a:solidFill>
                  <a:schemeClr val="tx1">
                    <a:lumMod val="75000"/>
                    <a:lumOff val="25000"/>
                  </a:schemeClr>
                </a:solidFill>
                <a:latin typeface="Tw Cen MT" panose="020B0602020104020603" pitchFamily="34" charset="0"/>
              </a:endParaRPr>
            </a:p>
          </p:txBody>
        </p:sp>
      </p:grpSp>
      <p:grpSp>
        <p:nvGrpSpPr>
          <p:cNvPr id="13" name="Group 12">
            <a:extLst>
              <a:ext uri="{FF2B5EF4-FFF2-40B4-BE49-F238E27FC236}">
                <a16:creationId xmlns:a16="http://schemas.microsoft.com/office/drawing/2014/main" xmlns="" id="{743BC266-D040-419D-B713-FBC99952FADF}"/>
              </a:ext>
            </a:extLst>
          </p:cNvPr>
          <p:cNvGrpSpPr/>
          <p:nvPr/>
        </p:nvGrpSpPr>
        <p:grpSpPr>
          <a:xfrm>
            <a:off x="5688472" y="3572929"/>
            <a:ext cx="2526749" cy="559753"/>
            <a:chOff x="5175103" y="3420415"/>
            <a:chExt cx="2526749" cy="559753"/>
          </a:xfrm>
        </p:grpSpPr>
        <p:sp>
          <p:nvSpPr>
            <p:cNvPr id="14" name="TextBox 13">
              <a:extLst>
                <a:ext uri="{FF2B5EF4-FFF2-40B4-BE49-F238E27FC236}">
                  <a16:creationId xmlns:a16="http://schemas.microsoft.com/office/drawing/2014/main" xmlns="" id="{C1C9AE74-6ECE-4642-85A1-879B902A0C00}"/>
                </a:ext>
              </a:extLst>
            </p:cNvPr>
            <p:cNvSpPr txBox="1"/>
            <p:nvPr/>
          </p:nvSpPr>
          <p:spPr>
            <a:xfrm>
              <a:off x="5175103" y="3420415"/>
              <a:ext cx="2483567"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Alexander Andelkovic</a:t>
              </a:r>
            </a:p>
          </p:txBody>
        </p:sp>
        <p:sp>
          <p:nvSpPr>
            <p:cNvPr id="15" name="TextBox 14">
              <a:extLst>
                <a:ext uri="{FF2B5EF4-FFF2-40B4-BE49-F238E27FC236}">
                  <a16:creationId xmlns:a16="http://schemas.microsoft.com/office/drawing/2014/main" xmlns="" id="{F00EE840-57C5-45A8-AB89-BA57CE453AA8}"/>
                </a:ext>
              </a:extLst>
            </p:cNvPr>
            <p:cNvSpPr txBox="1"/>
            <p:nvPr/>
          </p:nvSpPr>
          <p:spPr>
            <a:xfrm>
              <a:off x="5175104" y="3703169"/>
              <a:ext cx="2526748" cy="276999"/>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Senior Agile Testing Lead at King</a:t>
              </a:r>
              <a:endParaRPr lang="en-US" sz="1200" dirty="0">
                <a:solidFill>
                  <a:schemeClr val="tx1">
                    <a:lumMod val="75000"/>
                    <a:lumOff val="25000"/>
                  </a:schemeClr>
                </a:solidFill>
                <a:latin typeface="Tw Cen MT" panose="020B0602020104020603" pitchFamily="34" charset="0"/>
              </a:endParaRPr>
            </a:p>
          </p:txBody>
        </p:sp>
      </p:grpSp>
      <p:grpSp>
        <p:nvGrpSpPr>
          <p:cNvPr id="16" name="Group 15">
            <a:extLst>
              <a:ext uri="{FF2B5EF4-FFF2-40B4-BE49-F238E27FC236}">
                <a16:creationId xmlns:a16="http://schemas.microsoft.com/office/drawing/2014/main" xmlns="" id="{F0E3BF0A-B04D-4316-B447-549B31994A65}"/>
              </a:ext>
            </a:extLst>
          </p:cNvPr>
          <p:cNvGrpSpPr/>
          <p:nvPr/>
        </p:nvGrpSpPr>
        <p:grpSpPr>
          <a:xfrm>
            <a:off x="5688473" y="5374192"/>
            <a:ext cx="2526748" cy="744419"/>
            <a:chOff x="5175104" y="4698436"/>
            <a:chExt cx="2526748" cy="744419"/>
          </a:xfrm>
        </p:grpSpPr>
        <p:sp>
          <p:nvSpPr>
            <p:cNvPr id="17" name="TextBox 16">
              <a:extLst>
                <a:ext uri="{FF2B5EF4-FFF2-40B4-BE49-F238E27FC236}">
                  <a16:creationId xmlns:a16="http://schemas.microsoft.com/office/drawing/2014/main" xmlns="" id="{2F1E812C-21E1-4AE8-8492-7C26987E24F5}"/>
                </a:ext>
              </a:extLst>
            </p:cNvPr>
            <p:cNvSpPr txBox="1"/>
            <p:nvPr/>
          </p:nvSpPr>
          <p:spPr>
            <a:xfrm>
              <a:off x="5175104" y="4698436"/>
              <a:ext cx="2302072"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Angie Jones</a:t>
              </a:r>
            </a:p>
          </p:txBody>
        </p:sp>
        <p:sp>
          <p:nvSpPr>
            <p:cNvPr id="18" name="TextBox 17">
              <a:extLst>
                <a:ext uri="{FF2B5EF4-FFF2-40B4-BE49-F238E27FC236}">
                  <a16:creationId xmlns:a16="http://schemas.microsoft.com/office/drawing/2014/main" xmlns="" id="{39E48791-F83A-43C2-91A4-5459684E27A3}"/>
                </a:ext>
              </a:extLst>
            </p:cNvPr>
            <p:cNvSpPr txBox="1"/>
            <p:nvPr/>
          </p:nvSpPr>
          <p:spPr>
            <a:xfrm>
              <a:off x="5175104" y="4981190"/>
              <a:ext cx="2526748" cy="461665"/>
            </a:xfrm>
            <a:prstGeom prst="rect">
              <a:avLst/>
            </a:prstGeom>
            <a:noFill/>
          </p:spPr>
          <p:txBody>
            <a:bodyPr wrap="square" rtlCol="0">
              <a:spAutoFit/>
            </a:bodyPr>
            <a:lstStyle/>
            <a:p>
              <a:r>
                <a:rPr lang="en-US" sz="1200" dirty="0">
                  <a:solidFill>
                    <a:schemeClr val="tx1">
                      <a:lumMod val="75000"/>
                      <a:lumOff val="25000"/>
                    </a:schemeClr>
                  </a:solidFill>
                  <a:latin typeface="Tw Cen MT" panose="020B0602020104020603" pitchFamily="34" charset="0"/>
                </a:rPr>
                <a:t>Snr Software Engineer in Test at Twitter</a:t>
              </a:r>
            </a:p>
          </p:txBody>
        </p:sp>
      </p:grpSp>
      <p:grpSp>
        <p:nvGrpSpPr>
          <p:cNvPr id="19" name="Group 18">
            <a:extLst>
              <a:ext uri="{FF2B5EF4-FFF2-40B4-BE49-F238E27FC236}">
                <a16:creationId xmlns:a16="http://schemas.microsoft.com/office/drawing/2014/main" xmlns="" id="{6A922994-56F7-4E3F-BBC4-41F24AED21E0}"/>
              </a:ext>
            </a:extLst>
          </p:cNvPr>
          <p:cNvGrpSpPr/>
          <p:nvPr/>
        </p:nvGrpSpPr>
        <p:grpSpPr>
          <a:xfrm>
            <a:off x="5688473" y="1787606"/>
            <a:ext cx="2526748" cy="744419"/>
            <a:chOff x="5175104" y="2142394"/>
            <a:chExt cx="2526748" cy="744419"/>
          </a:xfrm>
        </p:grpSpPr>
        <p:sp>
          <p:nvSpPr>
            <p:cNvPr id="20" name="TextBox 19">
              <a:extLst>
                <a:ext uri="{FF2B5EF4-FFF2-40B4-BE49-F238E27FC236}">
                  <a16:creationId xmlns:a16="http://schemas.microsoft.com/office/drawing/2014/main" xmlns="" id="{64EED872-529B-476D-A042-AF8799EED2BA}"/>
                </a:ext>
              </a:extLst>
            </p:cNvPr>
            <p:cNvSpPr txBox="1"/>
            <p:nvPr/>
          </p:nvSpPr>
          <p:spPr>
            <a:xfrm>
              <a:off x="5175104" y="2142394"/>
              <a:ext cx="155575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0"/>
                </a:rPr>
                <a:t>Paul Mowat</a:t>
              </a:r>
            </a:p>
          </p:txBody>
        </p:sp>
        <p:sp>
          <p:nvSpPr>
            <p:cNvPr id="21" name="TextBox 20">
              <a:extLst>
                <a:ext uri="{FF2B5EF4-FFF2-40B4-BE49-F238E27FC236}">
                  <a16:creationId xmlns:a16="http://schemas.microsoft.com/office/drawing/2014/main" xmlns="" id="{46E35B1E-3A73-441C-8AB0-F2D52796F64F}"/>
                </a:ext>
              </a:extLst>
            </p:cNvPr>
            <p:cNvSpPr txBox="1"/>
            <p:nvPr/>
          </p:nvSpPr>
          <p:spPr>
            <a:xfrm>
              <a:off x="5175104" y="2425148"/>
              <a:ext cx="2526748" cy="461665"/>
            </a:xfrm>
            <a:prstGeom prst="rect">
              <a:avLst/>
            </a:prstGeom>
            <a:noFill/>
          </p:spPr>
          <p:txBody>
            <a:bodyPr wrap="square" rtlCol="0">
              <a:spAutoFit/>
            </a:bodyPr>
            <a:lstStyle/>
            <a:p>
              <a:r>
                <a:rPr lang="en-ZA" sz="1200" dirty="0">
                  <a:solidFill>
                    <a:schemeClr val="tx1">
                      <a:lumMod val="75000"/>
                      <a:lumOff val="25000"/>
                    </a:schemeClr>
                  </a:solidFill>
                  <a:latin typeface="Tw Cen MT" panose="020B0602020104020603" pitchFamily="34" charset="0"/>
                </a:rPr>
                <a:t>Accenture Global Quality Engineering SME</a:t>
              </a:r>
              <a:endParaRPr lang="en-US" sz="1200" dirty="0">
                <a:solidFill>
                  <a:schemeClr val="tx1">
                    <a:lumMod val="75000"/>
                    <a:lumOff val="25000"/>
                  </a:schemeClr>
                </a:solidFill>
                <a:latin typeface="Tw Cen MT" panose="020B0602020104020603" pitchFamily="34" charset="0"/>
              </a:endParaRPr>
            </a:p>
          </p:txBody>
        </p:sp>
      </p:grpSp>
      <p:pic>
        <p:nvPicPr>
          <p:cNvPr id="22" name="Picture 14" descr="Tariq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63" y="1513984"/>
            <a:ext cx="1202251" cy="12022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Paul Mow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893" y="1478336"/>
            <a:ext cx="1218005" cy="12180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ionny Santia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75" y="3170308"/>
            <a:ext cx="1428895" cy="14288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6"/>
          <a:stretch>
            <a:fillRect/>
          </a:stretch>
        </p:blipFill>
        <p:spPr>
          <a:xfrm>
            <a:off x="693814" y="5002557"/>
            <a:ext cx="1279257" cy="1445314"/>
          </a:xfrm>
          <a:prstGeom prst="rect">
            <a:avLst/>
          </a:prstGeom>
        </p:spPr>
      </p:pic>
      <p:pic>
        <p:nvPicPr>
          <p:cNvPr id="26" name="Picture 8" descr="Alexander Andelkov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2893" y="3226025"/>
            <a:ext cx="1197923" cy="11979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ngie Jo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026" y="5051002"/>
            <a:ext cx="1211888" cy="121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1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90"/>
                                          </p:val>
                                        </p:tav>
                                        <p:tav tm="100000">
                                          <p:val>
                                            <p:fltVal val="0"/>
                                          </p:val>
                                        </p:tav>
                                      </p:tavLst>
                                    </p:anim>
                                    <p:animEffect transition="in" filter="fade">
                                      <p:cBhvr>
                                        <p:cTn id="24" dur="500"/>
                                        <p:tgtEl>
                                          <p:spTgt spid="10"/>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 calcmode="lin" valueType="num">
                                      <p:cBhvr>
                                        <p:cTn id="30" dur="500" fill="hold"/>
                                        <p:tgtEl>
                                          <p:spTgt spid="19"/>
                                        </p:tgtEl>
                                        <p:attrNameLst>
                                          <p:attrName>style.rotation</p:attrName>
                                        </p:attrNameLst>
                                      </p:cBhvr>
                                      <p:tavLst>
                                        <p:tav tm="0">
                                          <p:val>
                                            <p:fltVal val="90"/>
                                          </p:val>
                                        </p:tav>
                                        <p:tav tm="100000">
                                          <p:val>
                                            <p:fltVal val="0"/>
                                          </p:val>
                                        </p:tav>
                                      </p:tavLst>
                                    </p:anim>
                                    <p:animEffect transition="in" filter="fade">
                                      <p:cBhvr>
                                        <p:cTn id="31" dur="500"/>
                                        <p:tgtEl>
                                          <p:spTgt spid="19"/>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90"/>
                                          </p:val>
                                        </p:tav>
                                        <p:tav tm="100000">
                                          <p:val>
                                            <p:fltVal val="0"/>
                                          </p:val>
                                        </p:tav>
                                      </p:tavLst>
                                    </p:anim>
                                    <p:animEffect transition="in" filter="fade">
                                      <p:cBhvr>
                                        <p:cTn id="38" dur="500"/>
                                        <p:tgtEl>
                                          <p:spTgt spid="13"/>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 calcmode="lin" valueType="num">
                                      <p:cBhvr>
                                        <p:cTn id="44" dur="500" fill="hold"/>
                                        <p:tgtEl>
                                          <p:spTgt spid="16"/>
                                        </p:tgtEl>
                                        <p:attrNameLst>
                                          <p:attrName>style.rotation</p:attrName>
                                        </p:attrNameLst>
                                      </p:cBhvr>
                                      <p:tavLst>
                                        <p:tav tm="0">
                                          <p:val>
                                            <p:fltVal val="90"/>
                                          </p:val>
                                        </p:tav>
                                        <p:tav tm="100000">
                                          <p:val>
                                            <p:fltVal val="0"/>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a:extLst/>
          </p:cNvPr>
          <p:cNvSpPr txBox="1"/>
          <p:nvPr/>
        </p:nvSpPr>
        <p:spPr>
          <a:xfrm>
            <a:off x="2138905" y="1680231"/>
            <a:ext cx="5454503" cy="4708981"/>
          </a:xfrm>
          <a:prstGeom prst="rect">
            <a:avLst/>
          </a:prstGeom>
          <a:noFill/>
        </p:spPr>
        <p:txBody>
          <a:bodyPr wrap="square" rtlCol="0">
            <a:spAutoFit/>
          </a:bodyPr>
          <a:lstStyle/>
          <a:p>
            <a:pPr algn="just"/>
            <a:r>
              <a:rPr lang="en-ZA" sz="3000" dirty="0">
                <a:latin typeface="Tw Cen MT" panose="020B0602020104020603" pitchFamily="34" charset="0"/>
              </a:rPr>
              <a:t>“In this book, I try to understand the challenge presented by the prospect of superintelligence, and how we might best respond. This is quite possibly the most important and most daunting challenge humanity has ever faced. And - whether we succeed or fail - it is probably the last challenge we will ever face.”</a:t>
            </a:r>
            <a:endParaRPr lang="en-US" sz="3000" dirty="0">
              <a:latin typeface="Tw Cen MT" panose="020B0602020104020603" pitchFamily="34" charset="0"/>
            </a:endParaRPr>
          </a:p>
        </p:txBody>
      </p:sp>
      <p:pic>
        <p:nvPicPr>
          <p:cNvPr id="4" name="Picture 3"/>
          <p:cNvPicPr>
            <a:picLocks noChangeAspect="1"/>
          </p:cNvPicPr>
          <p:nvPr/>
        </p:nvPicPr>
        <p:blipFill>
          <a:blip r:embed="rId3"/>
          <a:stretch>
            <a:fillRect/>
          </a:stretch>
        </p:blipFill>
        <p:spPr>
          <a:xfrm>
            <a:off x="8498541" y="2212673"/>
            <a:ext cx="2566899" cy="3871739"/>
          </a:xfrm>
          <a:prstGeom prst="rect">
            <a:avLst/>
          </a:prstGeom>
        </p:spPr>
      </p:pic>
      <p:sp>
        <p:nvSpPr>
          <p:cNvPr id="5" name="TextBox 4"/>
          <p:cNvSpPr txBox="1"/>
          <p:nvPr/>
        </p:nvSpPr>
        <p:spPr>
          <a:xfrm>
            <a:off x="2662988" y="558348"/>
            <a:ext cx="9681411" cy="646331"/>
          </a:xfrm>
          <a:prstGeom prst="rect">
            <a:avLst/>
          </a:prstGeom>
          <a:noFill/>
        </p:spPr>
        <p:txBody>
          <a:bodyPr wrap="square" rtlCol="0">
            <a:spAutoFit/>
          </a:bodyPr>
          <a:lstStyle/>
          <a:p>
            <a:r>
              <a:rPr lang="en-US" sz="3600" dirty="0" smtClean="0">
                <a:latin typeface="Courier" charset="0"/>
                <a:ea typeface="Courier" charset="0"/>
                <a:cs typeface="Courier" charset="0"/>
              </a:rPr>
              <a:t>Nick </a:t>
            </a:r>
            <a:r>
              <a:rPr lang="en-US" sz="3600" dirty="0" err="1" smtClean="0">
                <a:latin typeface="Courier" charset="0"/>
                <a:ea typeface="Courier" charset="0"/>
                <a:cs typeface="Courier" charset="0"/>
              </a:rPr>
              <a:t>Bostrom</a:t>
            </a:r>
            <a:r>
              <a:rPr lang="en-US" sz="3600" dirty="0" smtClean="0">
                <a:latin typeface="Courier" charset="0"/>
                <a:ea typeface="Courier" charset="0"/>
                <a:cs typeface="Courier" charset="0"/>
              </a:rPr>
              <a:t>, Superintelligence </a:t>
            </a:r>
            <a:endParaRPr lang="en-US" sz="3600" dirty="0">
              <a:latin typeface="Courier" charset="0"/>
              <a:ea typeface="Courier" charset="0"/>
              <a:cs typeface="Courier" charset="0"/>
            </a:endParaRPr>
          </a:p>
        </p:txBody>
      </p:sp>
    </p:spTree>
    <p:extLst>
      <p:ext uri="{BB962C8B-B14F-4D97-AF65-F5344CB8AC3E}">
        <p14:creationId xmlns:p14="http://schemas.microsoft.com/office/powerpoint/2010/main" val="10543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498541" y="150159"/>
            <a:ext cx="3491473" cy="408189"/>
          </a:xfrm>
          <a:prstGeom prst="rect">
            <a:avLst/>
          </a:prstGeom>
        </p:spPr>
      </p:pic>
      <p:pic>
        <p:nvPicPr>
          <p:cNvPr id="5" name="The Digital Skills Gap and the Future of Jobs 2020 - The Fundamental Growth Minds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2398" y="757517"/>
            <a:ext cx="9905004" cy="5571565"/>
          </a:xfrm>
          <a:prstGeom prst="rect">
            <a:avLst/>
          </a:prstGeom>
        </p:spPr>
      </p:pic>
    </p:spTree>
    <p:extLst>
      <p:ext uri="{BB962C8B-B14F-4D97-AF65-F5344CB8AC3E}">
        <p14:creationId xmlns:p14="http://schemas.microsoft.com/office/powerpoint/2010/main" val="210471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8541" y="150159"/>
            <a:ext cx="3491473" cy="408189"/>
          </a:xfrm>
          <a:prstGeom prst="rect">
            <a:avLst/>
          </a:prstGeom>
        </p:spPr>
      </p:pic>
      <p:sp>
        <p:nvSpPr>
          <p:cNvPr id="3" name="TextBox 2"/>
          <p:cNvSpPr txBox="1"/>
          <p:nvPr/>
        </p:nvSpPr>
        <p:spPr>
          <a:xfrm>
            <a:off x="0" y="624840"/>
            <a:ext cx="12192000" cy="2308324"/>
          </a:xfrm>
          <a:prstGeom prst="rect">
            <a:avLst/>
          </a:prstGeom>
          <a:noFill/>
        </p:spPr>
        <p:txBody>
          <a:bodyPr wrap="square" rtlCol="0">
            <a:spAutoFit/>
          </a:bodyPr>
          <a:lstStyle/>
          <a:p>
            <a:pPr algn="ctr"/>
            <a:r>
              <a:rPr lang="en-US" sz="7200" dirty="0" smtClean="0">
                <a:latin typeface="Courier" charset="0"/>
                <a:ea typeface="Courier" charset="0"/>
                <a:cs typeface="Courier" charset="0"/>
              </a:rPr>
              <a:t>The Tester of Tomorrow</a:t>
            </a:r>
            <a:endParaRPr lang="en-US" sz="7200" dirty="0">
              <a:latin typeface="Courier" charset="0"/>
              <a:ea typeface="Courier" charset="0"/>
              <a:cs typeface="Courier" charset="0"/>
            </a:endParaRPr>
          </a:p>
        </p:txBody>
      </p:sp>
      <p:pic>
        <p:nvPicPr>
          <p:cNvPr id="6146" name="Picture 2" descr="mage result for man and 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516" y="3077325"/>
            <a:ext cx="7667625"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63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Who used AI today?</a:t>
            </a:r>
            <a:endParaRPr lang="en-US" sz="7200" dirty="0">
              <a:latin typeface="Courier" charset="0"/>
              <a:ea typeface="Courier" charset="0"/>
              <a:cs typeface="Courier" charset="0"/>
            </a:endParaRPr>
          </a:p>
        </p:txBody>
      </p:sp>
      <p:pic>
        <p:nvPicPr>
          <p:cNvPr id="3" name="Picture 2"/>
          <p:cNvPicPr>
            <a:picLocks noChangeAspect="1"/>
          </p:cNvPicPr>
          <p:nvPr/>
        </p:nvPicPr>
        <p:blipFill>
          <a:blip r:embed="rId2"/>
          <a:stretch>
            <a:fillRect/>
          </a:stretch>
        </p:blipFill>
        <p:spPr>
          <a:xfrm>
            <a:off x="8498541" y="150159"/>
            <a:ext cx="3491473" cy="408189"/>
          </a:xfrm>
          <a:prstGeom prst="rect">
            <a:avLst/>
          </a:prstGeom>
        </p:spPr>
      </p:pic>
      <p:pic>
        <p:nvPicPr>
          <p:cNvPr id="4" name="Picture 2" descr="mage result for man and 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485" y="2666049"/>
            <a:ext cx="6801852" cy="326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0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ge result for cocktail pa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720" y="975359"/>
            <a:ext cx="7284720" cy="48481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2129928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Testing</a:t>
            </a:r>
            <a:endParaRPr lang="en-US" sz="7200" dirty="0">
              <a:latin typeface="Courier" charset="0"/>
              <a:ea typeface="Courier" charset="0"/>
              <a:cs typeface="Courier" charset="0"/>
            </a:endParaRPr>
          </a:p>
        </p:txBody>
      </p:sp>
      <p:pic>
        <p:nvPicPr>
          <p:cNvPr id="3" name="Picture 2"/>
          <p:cNvPicPr>
            <a:picLocks noChangeAspect="1"/>
          </p:cNvPicPr>
          <p:nvPr/>
        </p:nvPicPr>
        <p:blipFill>
          <a:blip r:embed="rId2"/>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556916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Testing</a:t>
            </a:r>
            <a:endParaRPr lang="en-US" sz="7200" dirty="0">
              <a:latin typeface="Courier" charset="0"/>
              <a:ea typeface="Courier" charset="0"/>
              <a:cs typeface="Courier" charset="0"/>
            </a:endParaRPr>
          </a:p>
        </p:txBody>
      </p:sp>
      <p:sp>
        <p:nvSpPr>
          <p:cNvPr id="4" name="TextBox 3"/>
          <p:cNvSpPr txBox="1"/>
          <p:nvPr/>
        </p:nvSpPr>
        <p:spPr>
          <a:xfrm>
            <a:off x="24645" y="2885793"/>
            <a:ext cx="12167354"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Functionality</a:t>
            </a:r>
            <a:endParaRPr lang="en-US" sz="7200" dirty="0">
              <a:latin typeface="Courier" charset="0"/>
              <a:ea typeface="Courier" charset="0"/>
              <a:cs typeface="Courier" charset="0"/>
            </a:endParaRPr>
          </a:p>
        </p:txBody>
      </p:sp>
      <p:pic>
        <p:nvPicPr>
          <p:cNvPr id="5" name="Picture 4"/>
          <p:cNvPicPr>
            <a:picLocks noChangeAspect="1"/>
          </p:cNvPicPr>
          <p:nvPr/>
        </p:nvPicPr>
        <p:blipFill>
          <a:blip r:embed="rId2"/>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1458858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
            <a:ext cx="12192000" cy="1200329"/>
          </a:xfrm>
          <a:prstGeom prst="rect">
            <a:avLst/>
          </a:prstGeom>
          <a:noFill/>
        </p:spPr>
        <p:txBody>
          <a:bodyPr wrap="square" rtlCol="0">
            <a:spAutoFit/>
          </a:bodyPr>
          <a:lstStyle/>
          <a:p>
            <a:pPr algn="ctr"/>
            <a:r>
              <a:rPr lang="en-US" sz="7200" strike="sngStrike" dirty="0" smtClean="0">
                <a:latin typeface="Courier" charset="0"/>
                <a:ea typeface="Courier" charset="0"/>
                <a:cs typeface="Courier" charset="0"/>
              </a:rPr>
              <a:t>Testing</a:t>
            </a:r>
            <a:endParaRPr lang="en-US" sz="7200" strike="sngStrike" dirty="0">
              <a:latin typeface="Courier" charset="0"/>
              <a:ea typeface="Courier" charset="0"/>
              <a:cs typeface="Courier" charset="0"/>
            </a:endParaRPr>
          </a:p>
        </p:txBody>
      </p:sp>
      <p:sp>
        <p:nvSpPr>
          <p:cNvPr id="4" name="TextBox 3"/>
          <p:cNvSpPr txBox="1"/>
          <p:nvPr/>
        </p:nvSpPr>
        <p:spPr>
          <a:xfrm>
            <a:off x="24645" y="2885793"/>
            <a:ext cx="12167354" cy="1200329"/>
          </a:xfrm>
          <a:prstGeom prst="rect">
            <a:avLst/>
          </a:prstGeom>
          <a:noFill/>
        </p:spPr>
        <p:txBody>
          <a:bodyPr wrap="square" rtlCol="0">
            <a:spAutoFit/>
          </a:bodyPr>
          <a:lstStyle/>
          <a:p>
            <a:pPr algn="ctr"/>
            <a:r>
              <a:rPr lang="en-US" sz="7200" dirty="0" smtClean="0">
                <a:latin typeface="Courier" charset="0"/>
                <a:ea typeface="Courier" charset="0"/>
                <a:cs typeface="Courier" charset="0"/>
              </a:rPr>
              <a:t>Functionality</a:t>
            </a:r>
            <a:endParaRPr lang="en-US" sz="7200" dirty="0">
              <a:latin typeface="Courier" charset="0"/>
              <a:ea typeface="Courier" charset="0"/>
              <a:cs typeface="Courier" charset="0"/>
            </a:endParaRPr>
          </a:p>
        </p:txBody>
      </p:sp>
      <p:sp>
        <p:nvSpPr>
          <p:cNvPr id="5" name="TextBox 4"/>
          <p:cNvSpPr txBox="1"/>
          <p:nvPr/>
        </p:nvSpPr>
        <p:spPr>
          <a:xfrm>
            <a:off x="24646" y="1685464"/>
            <a:ext cx="12167353" cy="1200329"/>
          </a:xfrm>
          <a:prstGeom prst="rect">
            <a:avLst/>
          </a:prstGeom>
          <a:noFill/>
        </p:spPr>
        <p:txBody>
          <a:bodyPr wrap="square" rtlCol="0">
            <a:spAutoFit/>
          </a:bodyPr>
          <a:lstStyle/>
          <a:p>
            <a:pPr algn="ctr"/>
            <a:r>
              <a:rPr lang="en-US" sz="7200" b="1" dirty="0" smtClean="0">
                <a:latin typeface="Courier" charset="0"/>
                <a:ea typeface="Courier" charset="0"/>
                <a:cs typeface="Courier" charset="0"/>
              </a:rPr>
              <a:t>Quality Engineering</a:t>
            </a:r>
            <a:endParaRPr lang="en-US" sz="7200" b="1" dirty="0">
              <a:latin typeface="Courier" charset="0"/>
              <a:ea typeface="Courier" charset="0"/>
              <a:cs typeface="Courier" charset="0"/>
            </a:endParaRPr>
          </a:p>
        </p:txBody>
      </p:sp>
      <p:pic>
        <p:nvPicPr>
          <p:cNvPr id="6" name="Picture 5"/>
          <p:cNvPicPr>
            <a:picLocks noChangeAspect="1"/>
          </p:cNvPicPr>
          <p:nvPr/>
        </p:nvPicPr>
        <p:blipFill>
          <a:blip r:embed="rId2"/>
          <a:stretch>
            <a:fillRect/>
          </a:stretch>
        </p:blipFill>
        <p:spPr>
          <a:xfrm>
            <a:off x="8498541" y="150159"/>
            <a:ext cx="3491473" cy="408189"/>
          </a:xfrm>
          <a:prstGeom prst="rect">
            <a:avLst/>
          </a:prstGeom>
        </p:spPr>
      </p:pic>
    </p:spTree>
    <p:extLst>
      <p:ext uri="{BB962C8B-B14F-4D97-AF65-F5344CB8AC3E}">
        <p14:creationId xmlns:p14="http://schemas.microsoft.com/office/powerpoint/2010/main" val="1423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5202</TotalTime>
  <Words>899</Words>
  <Application>Microsoft Office PowerPoint</Application>
  <PresentationFormat>Произвольный</PresentationFormat>
  <Paragraphs>152</Paragraphs>
  <Slides>46</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Vladislav Orlikov</cp:lastModifiedBy>
  <cp:revision>46</cp:revision>
  <dcterms:created xsi:type="dcterms:W3CDTF">2018-11-20T13:24:23Z</dcterms:created>
  <dcterms:modified xsi:type="dcterms:W3CDTF">2018-11-24T06:20:15Z</dcterms:modified>
</cp:coreProperties>
</file>