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3d3a322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3d3a322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d3a322bb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3d3a322bb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d3a322bb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3d3a322bb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d3a322bb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3d3a322bb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d3a322bb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3d3a322bb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3d3a322bb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3d3a322bb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3d3a322bb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3d3a322bb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3d3a322bb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3d3a322bb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3d3a322bb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3d3a322bb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3d3a322bb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3d3a322bb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3d3a322bb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3d3a322bb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3d3a322b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3d3a322b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3d3a322bb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3d3a322bb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3d3a322bb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3d3a322bb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3d3a322bb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3d3a322bb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3d3a322bb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3d3a322bb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19672e0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519672e0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19672e06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19672e06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19672e06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519672e06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3d3a322bb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3d3a322bb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519672e06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519672e06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19672e06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19672e06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3d3a322b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3d3a322b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519672e06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519672e06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519672e063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519672e06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3d3a322bb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3d3a322bb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3d3a322bb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3d3a322bb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d3a322b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3d3a322b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3d3a322b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3d3a322b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d3a322b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3d3a322b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3d3a322b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3d3a322b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d3a322b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3d3a322b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3d3a322bb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3d3a322bb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6.png"/><Relationship Id="rId5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6.png"/><Relationship Id="rId5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Relationship Id="rId4" Type="http://schemas.openxmlformats.org/officeDocument/2006/relationships/image" Target="../media/image6.png"/><Relationship Id="rId5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6.png"/><Relationship Id="rId6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5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5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5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5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5" Type="http://schemas.openxmlformats.org/officeDocument/2006/relationships/image" Target="../media/image31.png"/><Relationship Id="rId6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5" Type="http://schemas.openxmlformats.org/officeDocument/2006/relationships/image" Target="../media/image31.png"/><Relationship Id="rId6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5" Type="http://schemas.openxmlformats.org/officeDocument/2006/relationships/image" Target="../media/image31.png"/><Relationship Id="rId6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5" Type="http://schemas.openxmlformats.org/officeDocument/2006/relationships/image" Target="../media/image31.png"/><Relationship Id="rId6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5" Type="http://schemas.openxmlformats.org/officeDocument/2006/relationships/image" Target="../media/image31.png"/><Relationship Id="rId6" Type="http://schemas.openxmlformats.org/officeDocument/2006/relationships/image" Target="../media/image2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png"/><Relationship Id="rId4" Type="http://schemas.openxmlformats.org/officeDocument/2006/relationships/image" Target="../media/image6.png"/><Relationship Id="rId5" Type="http://schemas.openxmlformats.org/officeDocument/2006/relationships/image" Target="../media/image4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1.png"/><Relationship Id="rId4" Type="http://schemas.openxmlformats.org/officeDocument/2006/relationships/image" Target="../media/image37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1" Type="http://schemas.openxmlformats.org/officeDocument/2006/relationships/image" Target="../media/image23.png"/><Relationship Id="rId10" Type="http://schemas.openxmlformats.org/officeDocument/2006/relationships/image" Target="../media/image7.png"/><Relationship Id="rId12" Type="http://schemas.openxmlformats.org/officeDocument/2006/relationships/image" Target="../media/image14.png"/><Relationship Id="rId9" Type="http://schemas.openxmlformats.org/officeDocument/2006/relationships/image" Target="../media/image36.png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7" Type="http://schemas.openxmlformats.org/officeDocument/2006/relationships/image" Target="../media/image12.jpg"/><Relationship Id="rId8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Relationship Id="rId6" Type="http://schemas.openxmlformats.org/officeDocument/2006/relationships/image" Target="../media/image30.png"/><Relationship Id="rId7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Как мы решали проблему запуска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и документирования тестов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Виталий Краснов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Компания Cinarra Systems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775" y="3163275"/>
            <a:ext cx="1827825" cy="182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5263" y="78975"/>
            <a:ext cx="1133475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Поддержка нескольких окружений</a:t>
            </a: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2350350" y="1253688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 1</a:t>
            </a:r>
            <a:endParaRPr/>
          </a:p>
        </p:txBody>
      </p:sp>
      <p:sp>
        <p:nvSpPr>
          <p:cNvPr id="169" name="Google Shape;169;p22"/>
          <p:cNvSpPr/>
          <p:nvPr/>
        </p:nvSpPr>
        <p:spPr>
          <a:xfrm>
            <a:off x="3564575" y="1245988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Service_2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Service_3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 2</a:t>
            </a:r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5703150" y="1253688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Service_n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 n</a:t>
            </a:r>
            <a:endParaRPr/>
          </a:p>
        </p:txBody>
      </p:sp>
      <p:cxnSp>
        <p:nvCxnSpPr>
          <p:cNvPr id="171" name="Google Shape;171;p22"/>
          <p:cNvCxnSpPr>
            <a:stCxn id="169" idx="3"/>
            <a:endCxn id="170" idx="1"/>
          </p:cNvCxnSpPr>
          <p:nvPr/>
        </p:nvCxnSpPr>
        <p:spPr>
          <a:xfrm>
            <a:off x="4655075" y="1620388"/>
            <a:ext cx="1048200" cy="7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72" name="Google Shape;172;p22"/>
          <p:cNvSpPr/>
          <p:nvPr/>
        </p:nvSpPr>
        <p:spPr>
          <a:xfrm>
            <a:off x="3195600" y="2710575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config.json</a:t>
            </a: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4633925" y="2723450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consul</a:t>
            </a: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5240975" y="3939100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 loader</a:t>
            </a:r>
            <a:endParaRPr/>
          </a:p>
        </p:txBody>
      </p:sp>
      <p:cxnSp>
        <p:nvCxnSpPr>
          <p:cNvPr id="175" name="Google Shape;175;p22"/>
          <p:cNvCxnSpPr>
            <a:stCxn id="168" idx="2"/>
            <a:endCxn id="176" idx="0"/>
          </p:cNvCxnSpPr>
          <p:nvPr/>
        </p:nvCxnSpPr>
        <p:spPr>
          <a:xfrm flipH="1" rot="-5400000">
            <a:off x="3427800" y="1470288"/>
            <a:ext cx="626100" cy="1690500"/>
          </a:xfrm>
          <a:prstGeom prst="bentConnector2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2"/>
          <p:cNvCxnSpPr>
            <a:stCxn id="169" idx="2"/>
            <a:endCxn id="176" idx="0"/>
          </p:cNvCxnSpPr>
          <p:nvPr/>
        </p:nvCxnSpPr>
        <p:spPr>
          <a:xfrm flipH="1" rot="-5400000">
            <a:off x="4030925" y="2073688"/>
            <a:ext cx="633900" cy="4761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2"/>
          <p:cNvCxnSpPr>
            <a:stCxn id="170" idx="2"/>
            <a:endCxn id="176" idx="0"/>
          </p:cNvCxnSpPr>
          <p:nvPr/>
        </p:nvCxnSpPr>
        <p:spPr>
          <a:xfrm rot="5400000">
            <a:off x="5104200" y="1484388"/>
            <a:ext cx="626100" cy="1662300"/>
          </a:xfrm>
          <a:prstGeom prst="bentConnector2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22"/>
          <p:cNvCxnSpPr>
            <a:stCxn id="176" idx="2"/>
            <a:endCxn id="174" idx="0"/>
          </p:cNvCxnSpPr>
          <p:nvPr/>
        </p:nvCxnSpPr>
        <p:spPr>
          <a:xfrm>
            <a:off x="4585925" y="3567100"/>
            <a:ext cx="1200300" cy="372000"/>
          </a:xfrm>
          <a:prstGeom prst="bentConnector2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0" name="Google Shape;1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325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2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sp>
        <p:nvSpPr>
          <p:cNvPr id="183" name="Google Shape;183;p22"/>
          <p:cNvSpPr/>
          <p:nvPr/>
        </p:nvSpPr>
        <p:spPr>
          <a:xfrm>
            <a:off x="2618850" y="2628550"/>
            <a:ext cx="3774600" cy="9387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2"/>
          <p:cNvSpPr txBox="1"/>
          <p:nvPr/>
        </p:nvSpPr>
        <p:spPr>
          <a:xfrm>
            <a:off x="8756099" y="4710588"/>
            <a:ext cx="311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8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Поддержка нескольких окружений</a:t>
            </a:r>
            <a:endParaRPr/>
          </a:p>
        </p:txBody>
      </p:sp>
      <p:sp>
        <p:nvSpPr>
          <p:cNvPr id="190" name="Google Shape;190;p23"/>
          <p:cNvSpPr/>
          <p:nvPr/>
        </p:nvSpPr>
        <p:spPr>
          <a:xfrm>
            <a:off x="2350350" y="1253688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 1</a:t>
            </a:r>
            <a:endParaRPr/>
          </a:p>
        </p:txBody>
      </p:sp>
      <p:sp>
        <p:nvSpPr>
          <p:cNvPr id="191" name="Google Shape;191;p23"/>
          <p:cNvSpPr/>
          <p:nvPr/>
        </p:nvSpPr>
        <p:spPr>
          <a:xfrm>
            <a:off x="3564575" y="1245988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Service_2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Service_3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 2</a:t>
            </a:r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5703150" y="1253688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Service_n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 n</a:t>
            </a:r>
            <a:endParaRPr/>
          </a:p>
        </p:txBody>
      </p:sp>
      <p:cxnSp>
        <p:nvCxnSpPr>
          <p:cNvPr id="193" name="Google Shape;193;p23"/>
          <p:cNvCxnSpPr>
            <a:stCxn id="191" idx="3"/>
            <a:endCxn id="192" idx="1"/>
          </p:cNvCxnSpPr>
          <p:nvPr/>
        </p:nvCxnSpPr>
        <p:spPr>
          <a:xfrm>
            <a:off x="4655075" y="1620388"/>
            <a:ext cx="1048200" cy="7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94" name="Google Shape;194;p23"/>
          <p:cNvSpPr/>
          <p:nvPr/>
        </p:nvSpPr>
        <p:spPr>
          <a:xfrm>
            <a:off x="3195600" y="2710575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config.json</a:t>
            </a:r>
            <a:endParaRPr/>
          </a:p>
        </p:txBody>
      </p:sp>
      <p:sp>
        <p:nvSpPr>
          <p:cNvPr id="195" name="Google Shape;195;p23"/>
          <p:cNvSpPr/>
          <p:nvPr/>
        </p:nvSpPr>
        <p:spPr>
          <a:xfrm>
            <a:off x="4633925" y="2723450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consul</a:t>
            </a:r>
            <a:endParaRPr/>
          </a:p>
        </p:txBody>
      </p:sp>
      <p:sp>
        <p:nvSpPr>
          <p:cNvPr id="196" name="Google Shape;196;p23"/>
          <p:cNvSpPr/>
          <p:nvPr/>
        </p:nvSpPr>
        <p:spPr>
          <a:xfrm>
            <a:off x="5240975" y="3939100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 loader</a:t>
            </a:r>
            <a:endParaRPr/>
          </a:p>
        </p:txBody>
      </p:sp>
      <p:sp>
        <p:nvSpPr>
          <p:cNvPr id="197" name="Google Shape;197;p23"/>
          <p:cNvSpPr/>
          <p:nvPr/>
        </p:nvSpPr>
        <p:spPr>
          <a:xfrm>
            <a:off x="2812525" y="3939100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manager</a:t>
            </a:r>
            <a:endParaRPr/>
          </a:p>
        </p:txBody>
      </p:sp>
      <p:cxnSp>
        <p:nvCxnSpPr>
          <p:cNvPr id="198" name="Google Shape;198;p23"/>
          <p:cNvCxnSpPr>
            <a:stCxn id="190" idx="2"/>
            <a:endCxn id="199" idx="0"/>
          </p:cNvCxnSpPr>
          <p:nvPr/>
        </p:nvCxnSpPr>
        <p:spPr>
          <a:xfrm flipH="1" rot="-5400000">
            <a:off x="3427800" y="1470288"/>
            <a:ext cx="626100" cy="1690500"/>
          </a:xfrm>
          <a:prstGeom prst="bentConnector2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23"/>
          <p:cNvCxnSpPr>
            <a:stCxn id="191" idx="2"/>
            <a:endCxn id="199" idx="0"/>
          </p:cNvCxnSpPr>
          <p:nvPr/>
        </p:nvCxnSpPr>
        <p:spPr>
          <a:xfrm flipH="1" rot="-5400000">
            <a:off x="4030925" y="2073688"/>
            <a:ext cx="633900" cy="4761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23"/>
          <p:cNvCxnSpPr>
            <a:stCxn id="192" idx="2"/>
            <a:endCxn id="199" idx="0"/>
          </p:cNvCxnSpPr>
          <p:nvPr/>
        </p:nvCxnSpPr>
        <p:spPr>
          <a:xfrm rot="5400000">
            <a:off x="5104200" y="1484388"/>
            <a:ext cx="626100" cy="1662300"/>
          </a:xfrm>
          <a:prstGeom prst="bentConnector2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23"/>
          <p:cNvCxnSpPr>
            <a:stCxn id="199" idx="2"/>
            <a:endCxn id="196" idx="0"/>
          </p:cNvCxnSpPr>
          <p:nvPr/>
        </p:nvCxnSpPr>
        <p:spPr>
          <a:xfrm>
            <a:off x="4585925" y="3567100"/>
            <a:ext cx="1200300" cy="372000"/>
          </a:xfrm>
          <a:prstGeom prst="bentConnector2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23"/>
          <p:cNvCxnSpPr>
            <a:stCxn id="196" idx="1"/>
            <a:endCxn id="197" idx="3"/>
          </p:cNvCxnSpPr>
          <p:nvPr/>
        </p:nvCxnSpPr>
        <p:spPr>
          <a:xfrm flipH="1">
            <a:off x="3902975" y="4313500"/>
            <a:ext cx="1338000" cy="600"/>
          </a:xfrm>
          <a:prstGeom prst="bentConnector3">
            <a:avLst>
              <a:gd fmla="val 49998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4" name="Google Shape;2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325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3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sp>
        <p:nvSpPr>
          <p:cNvPr id="207" name="Google Shape;207;p23"/>
          <p:cNvSpPr/>
          <p:nvPr/>
        </p:nvSpPr>
        <p:spPr>
          <a:xfrm>
            <a:off x="2618850" y="2628550"/>
            <a:ext cx="3774600" cy="9387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3"/>
          <p:cNvSpPr txBox="1"/>
          <p:nvPr/>
        </p:nvSpPr>
        <p:spPr>
          <a:xfrm>
            <a:off x="8756099" y="4710588"/>
            <a:ext cx="311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8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Поддержка нескольких окружений</a:t>
            </a:r>
            <a:endParaRPr/>
          </a:p>
        </p:txBody>
      </p:sp>
      <p:sp>
        <p:nvSpPr>
          <p:cNvPr id="214" name="Google Shape;214;p24"/>
          <p:cNvSpPr/>
          <p:nvPr/>
        </p:nvSpPr>
        <p:spPr>
          <a:xfrm>
            <a:off x="2350350" y="1253688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 1</a:t>
            </a:r>
            <a:endParaRPr/>
          </a:p>
        </p:txBody>
      </p:sp>
      <p:sp>
        <p:nvSpPr>
          <p:cNvPr id="215" name="Google Shape;215;p24"/>
          <p:cNvSpPr/>
          <p:nvPr/>
        </p:nvSpPr>
        <p:spPr>
          <a:xfrm>
            <a:off x="3564575" y="1245988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Service_2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Service_3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 2</a:t>
            </a:r>
            <a:endParaRPr/>
          </a:p>
        </p:txBody>
      </p:sp>
      <p:sp>
        <p:nvSpPr>
          <p:cNvPr id="216" name="Google Shape;216;p24"/>
          <p:cNvSpPr/>
          <p:nvPr/>
        </p:nvSpPr>
        <p:spPr>
          <a:xfrm>
            <a:off x="5703150" y="1253688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Service_n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 n</a:t>
            </a:r>
            <a:endParaRPr/>
          </a:p>
        </p:txBody>
      </p:sp>
      <p:cxnSp>
        <p:nvCxnSpPr>
          <p:cNvPr id="217" name="Google Shape;217;p24"/>
          <p:cNvCxnSpPr>
            <a:stCxn id="215" idx="3"/>
            <a:endCxn id="216" idx="1"/>
          </p:cNvCxnSpPr>
          <p:nvPr/>
        </p:nvCxnSpPr>
        <p:spPr>
          <a:xfrm>
            <a:off x="4655075" y="1620388"/>
            <a:ext cx="1048200" cy="7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18" name="Google Shape;218;p24"/>
          <p:cNvSpPr/>
          <p:nvPr/>
        </p:nvSpPr>
        <p:spPr>
          <a:xfrm>
            <a:off x="3195600" y="2710575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config.json</a:t>
            </a:r>
            <a:endParaRPr/>
          </a:p>
        </p:txBody>
      </p:sp>
      <p:sp>
        <p:nvSpPr>
          <p:cNvPr id="219" name="Google Shape;219;p24"/>
          <p:cNvSpPr/>
          <p:nvPr/>
        </p:nvSpPr>
        <p:spPr>
          <a:xfrm>
            <a:off x="4633925" y="2723450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consul</a:t>
            </a:r>
            <a:endParaRPr/>
          </a:p>
        </p:txBody>
      </p:sp>
      <p:sp>
        <p:nvSpPr>
          <p:cNvPr id="220" name="Google Shape;220;p24"/>
          <p:cNvSpPr/>
          <p:nvPr/>
        </p:nvSpPr>
        <p:spPr>
          <a:xfrm>
            <a:off x="5240975" y="3939100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 loader</a:t>
            </a:r>
            <a:endParaRPr/>
          </a:p>
        </p:txBody>
      </p:sp>
      <p:sp>
        <p:nvSpPr>
          <p:cNvPr id="221" name="Google Shape;221;p24"/>
          <p:cNvSpPr/>
          <p:nvPr/>
        </p:nvSpPr>
        <p:spPr>
          <a:xfrm>
            <a:off x="2812525" y="3939100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manager</a:t>
            </a:r>
            <a:endParaRPr/>
          </a:p>
        </p:txBody>
      </p:sp>
      <p:cxnSp>
        <p:nvCxnSpPr>
          <p:cNvPr id="222" name="Google Shape;222;p24"/>
          <p:cNvCxnSpPr>
            <a:stCxn id="214" idx="2"/>
            <a:endCxn id="223" idx="0"/>
          </p:cNvCxnSpPr>
          <p:nvPr/>
        </p:nvCxnSpPr>
        <p:spPr>
          <a:xfrm flipH="1" rot="-5400000">
            <a:off x="3427800" y="1470288"/>
            <a:ext cx="626100" cy="1690500"/>
          </a:xfrm>
          <a:prstGeom prst="bentConnector2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24"/>
          <p:cNvCxnSpPr>
            <a:stCxn id="215" idx="2"/>
            <a:endCxn id="223" idx="0"/>
          </p:cNvCxnSpPr>
          <p:nvPr/>
        </p:nvCxnSpPr>
        <p:spPr>
          <a:xfrm flipH="1" rot="-5400000">
            <a:off x="4030925" y="2073688"/>
            <a:ext cx="633900" cy="4761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p24"/>
          <p:cNvCxnSpPr>
            <a:stCxn id="216" idx="2"/>
            <a:endCxn id="223" idx="0"/>
          </p:cNvCxnSpPr>
          <p:nvPr/>
        </p:nvCxnSpPr>
        <p:spPr>
          <a:xfrm rot="5400000">
            <a:off x="5104200" y="1484388"/>
            <a:ext cx="626100" cy="1662300"/>
          </a:xfrm>
          <a:prstGeom prst="bentConnector2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24"/>
          <p:cNvCxnSpPr>
            <a:stCxn id="223" idx="2"/>
            <a:endCxn id="220" idx="0"/>
          </p:cNvCxnSpPr>
          <p:nvPr/>
        </p:nvCxnSpPr>
        <p:spPr>
          <a:xfrm>
            <a:off x="4585925" y="3567100"/>
            <a:ext cx="1200300" cy="372000"/>
          </a:xfrm>
          <a:prstGeom prst="bentConnector2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24"/>
          <p:cNvCxnSpPr>
            <a:stCxn id="220" idx="1"/>
            <a:endCxn id="221" idx="3"/>
          </p:cNvCxnSpPr>
          <p:nvPr/>
        </p:nvCxnSpPr>
        <p:spPr>
          <a:xfrm flipH="1">
            <a:off x="3902975" y="4313500"/>
            <a:ext cx="1338000" cy="600"/>
          </a:xfrm>
          <a:prstGeom prst="bentConnector3">
            <a:avLst>
              <a:gd fmla="val 49998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8" name="Google Shape;2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325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4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sp>
        <p:nvSpPr>
          <p:cNvPr id="231" name="Google Shape;231;p24"/>
          <p:cNvSpPr/>
          <p:nvPr/>
        </p:nvSpPr>
        <p:spPr>
          <a:xfrm>
            <a:off x="2618850" y="2628550"/>
            <a:ext cx="3774600" cy="9387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4"/>
          <p:cNvSpPr/>
          <p:nvPr/>
        </p:nvSpPr>
        <p:spPr>
          <a:xfrm>
            <a:off x="1039125" y="3939100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</a:t>
            </a:r>
            <a:endParaRPr/>
          </a:p>
        </p:txBody>
      </p:sp>
      <p:cxnSp>
        <p:nvCxnSpPr>
          <p:cNvPr id="233" name="Google Shape;233;p24"/>
          <p:cNvCxnSpPr>
            <a:stCxn id="232" idx="3"/>
            <a:endCxn id="221" idx="1"/>
          </p:cNvCxnSpPr>
          <p:nvPr/>
        </p:nvCxnSpPr>
        <p:spPr>
          <a:xfrm>
            <a:off x="2129625" y="4313500"/>
            <a:ext cx="682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24"/>
          <p:cNvSpPr txBox="1"/>
          <p:nvPr/>
        </p:nvSpPr>
        <p:spPr>
          <a:xfrm>
            <a:off x="8756099" y="4710588"/>
            <a:ext cx="311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8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Поддержка нескольких окружений</a:t>
            </a:r>
            <a:endParaRPr/>
          </a:p>
        </p:txBody>
      </p:sp>
      <p:pic>
        <p:nvPicPr>
          <p:cNvPr id="240" name="Google Shape;2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325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5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pic>
        <p:nvPicPr>
          <p:cNvPr id="243" name="Google Shape;24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9775" y="1224475"/>
            <a:ext cx="5644450" cy="3318674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4" name="Google Shape;244;p25"/>
          <p:cNvSpPr txBox="1"/>
          <p:nvPr/>
        </p:nvSpPr>
        <p:spPr>
          <a:xfrm>
            <a:off x="8756099" y="4710588"/>
            <a:ext cx="311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9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Поддержка нескольких окружений</a:t>
            </a:r>
            <a:endParaRPr/>
          </a:p>
        </p:txBody>
      </p:sp>
      <p:pic>
        <p:nvPicPr>
          <p:cNvPr id="250" name="Google Shape;2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325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6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sp>
        <p:nvSpPr>
          <p:cNvPr id="253" name="Google Shape;253;p26"/>
          <p:cNvSpPr txBox="1"/>
          <p:nvPr/>
        </p:nvSpPr>
        <p:spPr>
          <a:xfrm>
            <a:off x="8615150" y="4710600"/>
            <a:ext cx="452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10</a:t>
            </a:r>
            <a:endParaRPr sz="1800"/>
          </a:p>
        </p:txBody>
      </p:sp>
      <p:sp>
        <p:nvSpPr>
          <p:cNvPr id="254" name="Google Shape;254;p26"/>
          <p:cNvSpPr txBox="1"/>
          <p:nvPr/>
        </p:nvSpPr>
        <p:spPr>
          <a:xfrm>
            <a:off x="311700" y="1017725"/>
            <a:ext cx="8660100" cy="36930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</a:rPr>
              <a:t># Инициализация сервис менеджера</a:t>
            </a:r>
            <a:endParaRPr sz="16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</a:rPr>
              <a:t>service_manager</a:t>
            </a:r>
            <a:r>
              <a:rPr lang="en" sz="1600"/>
              <a:t> = ServiceManager(</a:t>
            </a:r>
            <a:r>
              <a:rPr lang="en" sz="1600">
                <a:solidFill>
                  <a:schemeClr val="accent4"/>
                </a:solidFill>
              </a:rPr>
              <a:t>cnr_config_loader</a:t>
            </a:r>
            <a:r>
              <a:rPr lang="en" sz="1600"/>
              <a:t>=CnrConfigLoader(</a:t>
            </a:r>
            <a:r>
              <a:rPr lang="en" sz="1600">
                <a:solidFill>
                  <a:schemeClr val="accent5"/>
                </a:solidFill>
              </a:rPr>
              <a:t>CONFIG_PATH</a:t>
            </a:r>
            <a:r>
              <a:rPr lang="en" sz="1600"/>
              <a:t>))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</a:rPr>
              <a:t># Получение объектов сервисов</a:t>
            </a:r>
            <a:endParaRPr sz="16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</a:rPr>
              <a:t>service_a</a:t>
            </a:r>
            <a:r>
              <a:rPr lang="en" sz="1600"/>
              <a:t> = service_manager.get_service(</a:t>
            </a:r>
            <a:r>
              <a:rPr lang="en" sz="1600">
                <a:solidFill>
                  <a:srgbClr val="6AA84F"/>
                </a:solidFill>
              </a:rPr>
              <a:t>'service_a'</a:t>
            </a:r>
            <a:r>
              <a:rPr lang="en" sz="1600"/>
              <a:t>)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</a:rPr>
              <a:t>service_b</a:t>
            </a:r>
            <a:r>
              <a:rPr lang="en" sz="1600"/>
              <a:t> = service_manager.get_service</a:t>
            </a:r>
            <a:r>
              <a:rPr lang="en" sz="1600"/>
              <a:t>(</a:t>
            </a:r>
            <a:r>
              <a:rPr lang="en" sz="1600">
                <a:solidFill>
                  <a:srgbClr val="6AA84F"/>
                </a:solidFill>
              </a:rPr>
              <a:t>'service_b'</a:t>
            </a:r>
            <a:r>
              <a:rPr lang="en" sz="1600"/>
              <a:t>)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</a:rPr>
              <a:t># Вывод хоста и порта сервиса</a:t>
            </a:r>
            <a:endParaRPr sz="16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print</a:t>
            </a:r>
            <a:r>
              <a:rPr lang="en" sz="1600"/>
              <a:t>(</a:t>
            </a:r>
            <a:r>
              <a:rPr lang="en" sz="1600"/>
              <a:t>'</a:t>
            </a:r>
            <a:r>
              <a:rPr lang="en" sz="1600">
                <a:solidFill>
                  <a:srgbClr val="6AA84F"/>
                </a:solidFill>
              </a:rPr>
              <a:t>Service A host:</a:t>
            </a:r>
            <a:r>
              <a:rPr lang="en" sz="1600"/>
              <a:t> </a:t>
            </a:r>
            <a:r>
              <a:rPr lang="en" sz="1600">
                <a:solidFill>
                  <a:schemeClr val="accent5"/>
                </a:solidFill>
              </a:rPr>
              <a:t>{}</a:t>
            </a:r>
            <a:r>
              <a:rPr lang="en" sz="1600"/>
              <a:t> </a:t>
            </a:r>
            <a:r>
              <a:rPr lang="en" sz="1600">
                <a:solidFill>
                  <a:srgbClr val="6AA84F"/>
                </a:solidFill>
              </a:rPr>
              <a:t>port:</a:t>
            </a:r>
            <a:r>
              <a:rPr lang="en" sz="1600"/>
              <a:t> </a:t>
            </a:r>
            <a:r>
              <a:rPr lang="en" sz="1600">
                <a:solidFill>
                  <a:schemeClr val="accent5"/>
                </a:solidFill>
              </a:rPr>
              <a:t>{}</a:t>
            </a:r>
            <a:r>
              <a:rPr lang="en" sz="1600"/>
              <a:t>'.format(service_a[</a:t>
            </a:r>
            <a:r>
              <a:rPr lang="en" sz="1600">
                <a:solidFill>
                  <a:srgbClr val="6AA84F"/>
                </a:solidFill>
              </a:rPr>
              <a:t>'host'</a:t>
            </a:r>
            <a:r>
              <a:rPr lang="en" sz="1600"/>
              <a:t>], service_a[</a:t>
            </a:r>
            <a:r>
              <a:rPr lang="en" sz="1600">
                <a:solidFill>
                  <a:srgbClr val="6AA84F"/>
                </a:solidFill>
              </a:rPr>
              <a:t>'port'</a:t>
            </a:r>
            <a:r>
              <a:rPr lang="en" sz="1600"/>
              <a:t>]))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</a:rPr>
              <a:t># Перезапуск сервисов</a:t>
            </a:r>
            <a:endParaRPr sz="16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service_manager.service_action</a:t>
            </a:r>
            <a:r>
              <a:rPr lang="en" sz="1600"/>
              <a:t>(</a:t>
            </a:r>
            <a:r>
              <a:rPr lang="en" sz="1600"/>
              <a:t>[service_a, service_b], </a:t>
            </a:r>
            <a:r>
              <a:rPr lang="en" sz="1600">
                <a:solidFill>
                  <a:srgbClr val="6AA84F"/>
                </a:solidFill>
              </a:rPr>
              <a:t>'restart'</a:t>
            </a:r>
            <a:r>
              <a:rPr lang="en" sz="1600"/>
              <a:t>)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time.sleep(</a:t>
            </a:r>
            <a:r>
              <a:rPr lang="en" sz="1600">
                <a:solidFill>
                  <a:schemeClr val="accent4"/>
                </a:solidFill>
              </a:rPr>
              <a:t>5</a:t>
            </a:r>
            <a:r>
              <a:rPr lang="en" sz="1600"/>
              <a:t>)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print(service_manager.is_service_ready(service_a))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Проблемы описания тестов</a:t>
            </a:r>
            <a:endParaRPr/>
          </a:p>
        </p:txBody>
      </p:sp>
      <p:sp>
        <p:nvSpPr>
          <p:cNvPr id="260" name="Google Shape;260;p2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Причины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Тесты меняются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Руководство меняется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 все готовы тратить большие деньги на отдел тестирования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Число задач постепенно увеличивается</a:t>
            </a:r>
            <a:endParaRPr/>
          </a:p>
        </p:txBody>
      </p:sp>
      <p:pic>
        <p:nvPicPr>
          <p:cNvPr id="261" name="Google Shape;2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325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7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sp>
        <p:nvSpPr>
          <p:cNvPr id="264" name="Google Shape;264;p27"/>
          <p:cNvSpPr txBox="1"/>
          <p:nvPr/>
        </p:nvSpPr>
        <p:spPr>
          <a:xfrm>
            <a:off x="8546025" y="4710600"/>
            <a:ext cx="5217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11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Проблемы описания тестов</a:t>
            </a:r>
            <a:endParaRPr/>
          </a:p>
        </p:txBody>
      </p:sp>
      <p:sp>
        <p:nvSpPr>
          <p:cNvPr id="270" name="Google Shape;270;p28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Причины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Тесты меняются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Руководство меняется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 все готовы тратить большие деньги на отдел тестирования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Число задач постепенно увеличивается</a:t>
            </a:r>
            <a:endParaRPr/>
          </a:p>
        </p:txBody>
      </p:sp>
      <p:sp>
        <p:nvSpPr>
          <p:cNvPr id="271" name="Google Shape;271;p28"/>
          <p:cNvSpPr txBox="1"/>
          <p:nvPr>
            <p:ph idx="1" type="body"/>
          </p:nvPr>
        </p:nvSpPr>
        <p:spPr>
          <a:xfrm>
            <a:off x="45788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Проблемы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Менять описания в нескольких местах — риск ошибиться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Бесплатные инструменты           не покрывают всех потребностей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Плагины и сторонние решения недешевы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Сложность интеграции                  со сторонними сервисами</a:t>
            </a:r>
            <a:endParaRPr/>
          </a:p>
        </p:txBody>
      </p:sp>
      <p:pic>
        <p:nvPicPr>
          <p:cNvPr id="272" name="Google Shape;2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313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8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sp>
        <p:nvSpPr>
          <p:cNvPr id="275" name="Google Shape;275;p28"/>
          <p:cNvSpPr txBox="1"/>
          <p:nvPr/>
        </p:nvSpPr>
        <p:spPr>
          <a:xfrm>
            <a:off x="8558476" y="4710600"/>
            <a:ext cx="509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11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Выбор инструмента</a:t>
            </a:r>
            <a:endParaRPr/>
          </a:p>
        </p:txBody>
      </p:sp>
      <p:pic>
        <p:nvPicPr>
          <p:cNvPr id="281" name="Google Shape;2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313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9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sp>
        <p:nvSpPr>
          <p:cNvPr id="284" name="Google Shape;28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Confluence.</a:t>
            </a:r>
            <a:r>
              <a:rPr lang="en"/>
              <a:t> Приходится отдельно заходить для обновления.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Jira.</a:t>
            </a:r>
            <a:r>
              <a:rPr lang="en"/>
              <a:t> Это инструмент для организации работы, а не хранения документации.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Jira + (QMerty, TestRail, Zephyr)</a:t>
            </a:r>
            <a:r>
              <a:rPr lang="en"/>
              <a:t>. Не всегда удобно и почти всегда недешево.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Google Docs.</a:t>
            </a:r>
            <a:r>
              <a:rPr lang="en"/>
              <a:t> Неудобно, а при большом количестве тестов — тормозит.</a:t>
            </a:r>
            <a:r>
              <a:rPr lang="en"/>
              <a:t> В некоторых компаниях использование может запретить служба безопасности.</a:t>
            </a:r>
            <a:endParaRPr/>
          </a:p>
        </p:txBody>
      </p:sp>
      <p:sp>
        <p:nvSpPr>
          <p:cNvPr id="285" name="Google Shape;285;p29"/>
          <p:cNvSpPr txBox="1"/>
          <p:nvPr/>
        </p:nvSpPr>
        <p:spPr>
          <a:xfrm>
            <a:off x="8558475" y="4710600"/>
            <a:ext cx="509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12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Минусы, минусы… А что, если?</a:t>
            </a:r>
            <a:endParaRPr/>
          </a:p>
        </p:txBody>
      </p:sp>
      <p:sp>
        <p:nvSpPr>
          <p:cNvPr id="291" name="Google Shape;291;p30"/>
          <p:cNvSpPr txBox="1"/>
          <p:nvPr>
            <p:ph idx="1" type="body"/>
          </p:nvPr>
        </p:nvSpPr>
        <p:spPr>
          <a:xfrm>
            <a:off x="181550" y="1224325"/>
            <a:ext cx="404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Дорого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Глюки и тормоза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Отсутствие возможности переделать под себя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Отсутствие доступа по API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cxnSp>
        <p:nvCxnSpPr>
          <p:cNvPr id="292" name="Google Shape;292;p30"/>
          <p:cNvCxnSpPr/>
          <p:nvPr/>
        </p:nvCxnSpPr>
        <p:spPr>
          <a:xfrm>
            <a:off x="130150" y="1206750"/>
            <a:ext cx="4015500" cy="23184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3" name="Google Shape;293;p30"/>
          <p:cNvCxnSpPr/>
          <p:nvPr/>
        </p:nvCxnSpPr>
        <p:spPr>
          <a:xfrm flipH="1">
            <a:off x="285675" y="1498050"/>
            <a:ext cx="3510900" cy="20271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4" name="Google Shape;294;p30"/>
          <p:cNvSpPr txBox="1"/>
          <p:nvPr>
            <p:ph type="title"/>
          </p:nvPr>
        </p:nvSpPr>
        <p:spPr>
          <a:xfrm>
            <a:off x="6236175" y="2079600"/>
            <a:ext cx="247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Сделать свое</a:t>
            </a:r>
            <a:endParaRPr/>
          </a:p>
        </p:txBody>
      </p:sp>
      <p:sp>
        <p:nvSpPr>
          <p:cNvPr id="295" name="Google Shape;295;p30"/>
          <p:cNvSpPr/>
          <p:nvPr/>
        </p:nvSpPr>
        <p:spPr>
          <a:xfrm>
            <a:off x="3701450" y="2295625"/>
            <a:ext cx="2228100" cy="34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325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0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pic>
        <p:nvPicPr>
          <p:cNvPr id="299" name="Google Shape;29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8525" y="2643625"/>
            <a:ext cx="2186400" cy="21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0"/>
          <p:cNvSpPr txBox="1"/>
          <p:nvPr/>
        </p:nvSpPr>
        <p:spPr>
          <a:xfrm>
            <a:off x="8558475" y="4710600"/>
            <a:ext cx="509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13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Наше решение</a:t>
            </a:r>
            <a:endParaRPr/>
          </a:p>
        </p:txBody>
      </p:sp>
      <p:sp>
        <p:nvSpPr>
          <p:cNvPr id="306" name="Google Shape;30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Мы решили хранить описание тестов прямо в тесте. </a:t>
            </a:r>
            <a:endParaRPr/>
          </a:p>
        </p:txBody>
      </p:sp>
      <p:pic>
        <p:nvPicPr>
          <p:cNvPr id="307" name="Google Shape;3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313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1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pic>
        <p:nvPicPr>
          <p:cNvPr id="310" name="Google Shape;31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5225" y="2767325"/>
            <a:ext cx="1982575" cy="198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1"/>
          <p:cNvSpPr txBox="1"/>
          <p:nvPr/>
        </p:nvSpPr>
        <p:spPr>
          <a:xfrm>
            <a:off x="8558475" y="4710600"/>
            <a:ext cx="509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14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 стоит ли мне доверять?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Занимался написанием самых разнообразных тестов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Ревьювил тесты с разработчиками и продукт-менеджерами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Писал и переписывал описания тестов по несколько раз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Пережил несколько смен руководства и несколько смен векторов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в организации нашей работы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313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5200" y="3170625"/>
            <a:ext cx="1886200" cy="1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8756099" y="4710588"/>
            <a:ext cx="311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Наше решение</a:t>
            </a:r>
            <a:endParaRPr/>
          </a:p>
        </p:txBody>
      </p:sp>
      <p:sp>
        <p:nvSpPr>
          <p:cNvPr id="317" name="Google Shape;31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Мы решили хранить описание тестов прямо в тесте. </a:t>
            </a:r>
            <a:endParaRPr/>
          </a:p>
        </p:txBody>
      </p:sp>
      <p:pic>
        <p:nvPicPr>
          <p:cNvPr id="318" name="Google Shape;31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05675"/>
            <a:ext cx="5512101" cy="30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4313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2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pic>
        <p:nvPicPr>
          <p:cNvPr id="322" name="Google Shape;32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5225" y="2767325"/>
            <a:ext cx="1982575" cy="198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2"/>
          <p:cNvSpPr txBox="1"/>
          <p:nvPr/>
        </p:nvSpPr>
        <p:spPr>
          <a:xfrm>
            <a:off x="8558475" y="4710600"/>
            <a:ext cx="509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14</a:t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Наше решение</a:t>
            </a:r>
            <a:endParaRPr/>
          </a:p>
        </p:txBody>
      </p:sp>
      <p:pic>
        <p:nvPicPr>
          <p:cNvPr id="329" name="Google Shape;32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450" y="1116375"/>
            <a:ext cx="6521126" cy="36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3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pic>
        <p:nvPicPr>
          <p:cNvPr id="332" name="Google Shape;33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4325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3"/>
          <p:cNvSpPr txBox="1"/>
          <p:nvPr/>
        </p:nvSpPr>
        <p:spPr>
          <a:xfrm>
            <a:off x="8558475" y="4710600"/>
            <a:ext cx="509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15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Наше решение</a:t>
            </a:r>
            <a:endParaRPr/>
          </a:p>
        </p:txBody>
      </p:sp>
      <p:pic>
        <p:nvPicPr>
          <p:cNvPr id="339" name="Google Shape;33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4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pic>
        <p:nvPicPr>
          <p:cNvPr id="341" name="Google Shape;34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4325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4"/>
          <p:cNvSpPr txBox="1"/>
          <p:nvPr/>
        </p:nvSpPr>
        <p:spPr>
          <a:xfrm>
            <a:off x="8558475" y="4710600"/>
            <a:ext cx="509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16</a:t>
            </a:r>
            <a:endParaRPr sz="1800"/>
          </a:p>
        </p:txBody>
      </p:sp>
      <p:pic>
        <p:nvPicPr>
          <p:cNvPr id="343" name="Google Shape;34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6875" y="1017725"/>
            <a:ext cx="5205398" cy="3464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Достоинства и недостатки</a:t>
            </a:r>
            <a:endParaRPr/>
          </a:p>
        </p:txBody>
      </p:sp>
      <p:pic>
        <p:nvPicPr>
          <p:cNvPr id="349" name="Google Shape;34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313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5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pic>
        <p:nvPicPr>
          <p:cNvPr id="352" name="Google Shape;35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6650" y="1017725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5"/>
          <p:cNvSpPr txBox="1"/>
          <p:nvPr>
            <p:ph idx="1" type="body"/>
          </p:nvPr>
        </p:nvSpPr>
        <p:spPr>
          <a:xfrm>
            <a:off x="4760850" y="1774900"/>
            <a:ext cx="4260300" cy="31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Вся поддержка на нас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5"/>
          <p:cNvSpPr txBox="1"/>
          <p:nvPr/>
        </p:nvSpPr>
        <p:spPr>
          <a:xfrm>
            <a:off x="8558475" y="4710600"/>
            <a:ext cx="509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17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Достоинства и недостатки</a:t>
            </a:r>
            <a:endParaRPr/>
          </a:p>
        </p:txBody>
      </p:sp>
      <p:pic>
        <p:nvPicPr>
          <p:cNvPr id="360" name="Google Shape;36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313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6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pic>
        <p:nvPicPr>
          <p:cNvPr id="363" name="Google Shape;36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6650" y="1017725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6"/>
          <p:cNvSpPr txBox="1"/>
          <p:nvPr>
            <p:ph idx="1" type="body"/>
          </p:nvPr>
        </p:nvSpPr>
        <p:spPr>
          <a:xfrm>
            <a:off x="4760850" y="1774900"/>
            <a:ext cx="4260300" cy="31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Вся поддержка на нас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 реализована функциональность test run и чек- листов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6"/>
          <p:cNvSpPr txBox="1"/>
          <p:nvPr/>
        </p:nvSpPr>
        <p:spPr>
          <a:xfrm>
            <a:off x="8558475" y="4710600"/>
            <a:ext cx="509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17</a:t>
            </a:r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Достоинства и недостатки</a:t>
            </a:r>
            <a:endParaRPr/>
          </a:p>
        </p:txBody>
      </p:sp>
      <p:pic>
        <p:nvPicPr>
          <p:cNvPr id="371" name="Google Shape;37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313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7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pic>
        <p:nvPicPr>
          <p:cNvPr id="374" name="Google Shape;37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6650" y="1017725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7"/>
          <p:cNvSpPr txBox="1"/>
          <p:nvPr>
            <p:ph idx="1" type="body"/>
          </p:nvPr>
        </p:nvSpPr>
        <p:spPr>
          <a:xfrm>
            <a:off x="4760850" y="1774900"/>
            <a:ext cx="4260300" cy="31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Вся поддержка на нас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 реализована функциональность test run и чек- листов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Нет возможности вручную добавлять тесты в web- интерфейсе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7"/>
          <p:cNvSpPr txBox="1"/>
          <p:nvPr/>
        </p:nvSpPr>
        <p:spPr>
          <a:xfrm>
            <a:off x="8558475" y="4710600"/>
            <a:ext cx="509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17</a:t>
            </a:r>
            <a:endParaRPr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Достоинства и недостатки</a:t>
            </a:r>
            <a:endParaRPr/>
          </a:p>
        </p:txBody>
      </p:sp>
      <p:pic>
        <p:nvPicPr>
          <p:cNvPr id="382" name="Google Shape;38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313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8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pic>
        <p:nvPicPr>
          <p:cNvPr id="385" name="Google Shape;38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6650" y="1017725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8"/>
          <p:cNvSpPr txBox="1"/>
          <p:nvPr>
            <p:ph idx="1" type="body"/>
          </p:nvPr>
        </p:nvSpPr>
        <p:spPr>
          <a:xfrm>
            <a:off x="4760850" y="1774900"/>
            <a:ext cx="4260300" cy="31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Вся поддержка на нас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 реализована функциональность test run и чек- листов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Нет возможности вручную добавлять тесты в web- интерфейсе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 реализована автоматическая генерация описания тестов</a:t>
            </a:r>
            <a:endParaRPr/>
          </a:p>
        </p:txBody>
      </p:sp>
      <p:sp>
        <p:nvSpPr>
          <p:cNvPr id="387" name="Google Shape;387;p38"/>
          <p:cNvSpPr txBox="1"/>
          <p:nvPr/>
        </p:nvSpPr>
        <p:spPr>
          <a:xfrm>
            <a:off x="8558475" y="4710600"/>
            <a:ext cx="509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17</a:t>
            </a:r>
            <a:endParaRPr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Достоинства и недостатки</a:t>
            </a:r>
            <a:endParaRPr/>
          </a:p>
        </p:txBody>
      </p:sp>
      <p:sp>
        <p:nvSpPr>
          <p:cNvPr id="393" name="Google Shape;393;p39"/>
          <p:cNvSpPr txBox="1"/>
          <p:nvPr>
            <p:ph idx="1" type="body"/>
          </p:nvPr>
        </p:nvSpPr>
        <p:spPr>
          <a:xfrm>
            <a:off x="131650" y="1774950"/>
            <a:ext cx="4260300" cy="31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Удобство</a:t>
            </a:r>
            <a:r>
              <a:rPr lang="en"/>
              <a:t> и высокая скорость изменения описания в тесте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9"/>
          <p:cNvSpPr txBox="1"/>
          <p:nvPr>
            <p:ph idx="1" type="body"/>
          </p:nvPr>
        </p:nvSpPr>
        <p:spPr>
          <a:xfrm>
            <a:off x="4760850" y="1774900"/>
            <a:ext cx="4260300" cy="31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Вся поддержка на нас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 реализована функциональность test run и чек- листов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Нет возможности вручную добавлять тесты в web- интерфейсе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 реализована автоматическая генерация описания тестов</a:t>
            </a:r>
            <a:endParaRPr/>
          </a:p>
        </p:txBody>
      </p:sp>
      <p:pic>
        <p:nvPicPr>
          <p:cNvPr id="395" name="Google Shape;39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313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9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pic>
        <p:nvPicPr>
          <p:cNvPr id="398" name="Google Shape;39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6650" y="1017725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7450" y="1017725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9"/>
          <p:cNvSpPr txBox="1"/>
          <p:nvPr/>
        </p:nvSpPr>
        <p:spPr>
          <a:xfrm>
            <a:off x="8558475" y="4710600"/>
            <a:ext cx="509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17</a:t>
            </a:r>
            <a:endParaRPr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Достоинства и недостатки</a:t>
            </a:r>
            <a:endParaRPr/>
          </a:p>
        </p:txBody>
      </p:sp>
      <p:sp>
        <p:nvSpPr>
          <p:cNvPr id="406" name="Google Shape;406;p40"/>
          <p:cNvSpPr txBox="1"/>
          <p:nvPr>
            <p:ph idx="1" type="body"/>
          </p:nvPr>
        </p:nvSpPr>
        <p:spPr>
          <a:xfrm>
            <a:off x="131650" y="1774950"/>
            <a:ext cx="4260300" cy="31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Удобство</a:t>
            </a:r>
            <a:r>
              <a:rPr lang="en"/>
              <a:t> и высокая скорость изменения описания в тесте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История изменений — в Github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0"/>
          <p:cNvSpPr txBox="1"/>
          <p:nvPr>
            <p:ph idx="1" type="body"/>
          </p:nvPr>
        </p:nvSpPr>
        <p:spPr>
          <a:xfrm>
            <a:off x="4760850" y="1774900"/>
            <a:ext cx="4260300" cy="31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Вся поддержка на нас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 реализована функциональность test run и чек- листов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Нет возможности вручную добавлять тесты в web- интерфейсе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 реализована автоматическая генерация описания тестов</a:t>
            </a:r>
            <a:endParaRPr/>
          </a:p>
        </p:txBody>
      </p:sp>
      <p:pic>
        <p:nvPicPr>
          <p:cNvPr id="408" name="Google Shape;40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313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0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pic>
        <p:nvPicPr>
          <p:cNvPr id="411" name="Google Shape;41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6650" y="1017725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7450" y="1017725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0"/>
          <p:cNvSpPr txBox="1"/>
          <p:nvPr/>
        </p:nvSpPr>
        <p:spPr>
          <a:xfrm>
            <a:off x="8558475" y="4710600"/>
            <a:ext cx="509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17</a:t>
            </a:r>
            <a:endParaRPr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Достоинства и недостатки</a:t>
            </a:r>
            <a:endParaRPr/>
          </a:p>
        </p:txBody>
      </p:sp>
      <p:sp>
        <p:nvSpPr>
          <p:cNvPr id="419" name="Google Shape;419;p41"/>
          <p:cNvSpPr txBox="1"/>
          <p:nvPr>
            <p:ph idx="1" type="body"/>
          </p:nvPr>
        </p:nvSpPr>
        <p:spPr>
          <a:xfrm>
            <a:off x="131650" y="1774950"/>
            <a:ext cx="4260300" cy="31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Удобство</a:t>
            </a:r>
            <a:r>
              <a:rPr lang="en"/>
              <a:t> и высокая скорость изменения описания в тесте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История изменений — в Github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Описания, результаты и отчеты — в одном месте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1"/>
          <p:cNvSpPr txBox="1"/>
          <p:nvPr>
            <p:ph idx="1" type="body"/>
          </p:nvPr>
        </p:nvSpPr>
        <p:spPr>
          <a:xfrm>
            <a:off x="4760850" y="1774900"/>
            <a:ext cx="4260300" cy="31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Вся поддержка на нас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 реализована функциональность test run и чек- листов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Нет возможности вручную добавлять тесты в web- интерфейсе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 реализована автоматическая генерация описания тестов</a:t>
            </a:r>
            <a:endParaRPr/>
          </a:p>
        </p:txBody>
      </p:sp>
      <p:pic>
        <p:nvPicPr>
          <p:cNvPr id="421" name="Google Shape;4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313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1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pic>
        <p:nvPicPr>
          <p:cNvPr id="424" name="Google Shape;42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6650" y="1017725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7450" y="1017725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41"/>
          <p:cNvSpPr txBox="1"/>
          <p:nvPr/>
        </p:nvSpPr>
        <p:spPr>
          <a:xfrm>
            <a:off x="8558475" y="4710600"/>
            <a:ext cx="509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17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Кому будет интересно и полезно?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Начинающие свой путь инженеры по тестированию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Тестировщики, работающие в средней и большой команде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Те, у кого 200+ тестов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Инженеры, тестирующие часто меняющиеся системы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313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sp>
        <p:nvSpPr>
          <p:cNvPr id="78" name="Google Shape;78;p15"/>
          <p:cNvSpPr txBox="1"/>
          <p:nvPr/>
        </p:nvSpPr>
        <p:spPr>
          <a:xfrm>
            <a:off x="8756099" y="4710588"/>
            <a:ext cx="311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</a:t>
            </a:r>
            <a:endParaRPr sz="18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7175" y="3203725"/>
            <a:ext cx="1762300" cy="17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Достоинства и недостатки</a:t>
            </a:r>
            <a:endParaRPr/>
          </a:p>
        </p:txBody>
      </p:sp>
      <p:sp>
        <p:nvSpPr>
          <p:cNvPr id="432" name="Google Shape;432;p42"/>
          <p:cNvSpPr txBox="1"/>
          <p:nvPr>
            <p:ph idx="1" type="body"/>
          </p:nvPr>
        </p:nvSpPr>
        <p:spPr>
          <a:xfrm>
            <a:off x="131650" y="1774950"/>
            <a:ext cx="4260300" cy="31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Удобство</a:t>
            </a:r>
            <a:r>
              <a:rPr lang="en"/>
              <a:t> и высокая скорость изменения описания в тесте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История изменений — в Github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Описания, результаты и отчеты — в одном месте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Гибкость и возможность изменения любого компонента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42"/>
          <p:cNvSpPr txBox="1"/>
          <p:nvPr>
            <p:ph idx="1" type="body"/>
          </p:nvPr>
        </p:nvSpPr>
        <p:spPr>
          <a:xfrm>
            <a:off x="4760850" y="1774900"/>
            <a:ext cx="4260300" cy="31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Вся поддержка на нас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 реализована функциональность test run и чек- листов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Нет возможности вручную добавлять тесты в web- интерфейсе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 реализована автоматическая генерация описания тестов</a:t>
            </a:r>
            <a:endParaRPr/>
          </a:p>
        </p:txBody>
      </p:sp>
      <p:pic>
        <p:nvPicPr>
          <p:cNvPr id="434" name="Google Shape;43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313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2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pic>
        <p:nvPicPr>
          <p:cNvPr id="437" name="Google Shape;43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6650" y="1017725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7450" y="1017725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2"/>
          <p:cNvSpPr txBox="1"/>
          <p:nvPr/>
        </p:nvSpPr>
        <p:spPr>
          <a:xfrm>
            <a:off x="8558475" y="4710600"/>
            <a:ext cx="509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17</a:t>
            </a:r>
            <a:endParaRPr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Достоинства и недостатки</a:t>
            </a:r>
            <a:endParaRPr/>
          </a:p>
        </p:txBody>
      </p:sp>
      <p:sp>
        <p:nvSpPr>
          <p:cNvPr id="445" name="Google Shape;445;p43"/>
          <p:cNvSpPr txBox="1"/>
          <p:nvPr>
            <p:ph idx="1" type="body"/>
          </p:nvPr>
        </p:nvSpPr>
        <p:spPr>
          <a:xfrm>
            <a:off x="131650" y="1774950"/>
            <a:ext cx="4260300" cy="31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Удобство</a:t>
            </a:r>
            <a:r>
              <a:rPr lang="en"/>
              <a:t> и высокая скорость изменения описания в тесте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История изменений — в Github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Описания, результаты и отчеты — в одном месте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Гибкость и возможность изменения любого компонента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Возможность автоматизации рутин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3"/>
          <p:cNvSpPr txBox="1"/>
          <p:nvPr>
            <p:ph idx="1" type="body"/>
          </p:nvPr>
        </p:nvSpPr>
        <p:spPr>
          <a:xfrm>
            <a:off x="4760850" y="1774900"/>
            <a:ext cx="4260300" cy="31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Вся поддержка на нас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 реализована функциональность test run и чек- листов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Нет возможности вручную добавлять тесты в web- интерфейсе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 реализована автоматическая генерация описания тестов</a:t>
            </a:r>
            <a:endParaRPr/>
          </a:p>
        </p:txBody>
      </p:sp>
      <p:pic>
        <p:nvPicPr>
          <p:cNvPr id="447" name="Google Shape;44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313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3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pic>
        <p:nvPicPr>
          <p:cNvPr id="450" name="Google Shape;45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6650" y="1017725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7450" y="1017725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3"/>
          <p:cNvSpPr txBox="1"/>
          <p:nvPr/>
        </p:nvSpPr>
        <p:spPr>
          <a:xfrm>
            <a:off x="8558475" y="4710600"/>
            <a:ext cx="509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17</a:t>
            </a:r>
            <a:endParaRPr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Что в итоге?</a:t>
            </a:r>
            <a:endParaRPr/>
          </a:p>
        </p:txBody>
      </p:sp>
      <p:sp>
        <p:nvSpPr>
          <p:cNvPr id="458" name="Google Shape;458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Разработчики и менеджеры легко и просто запускают тесты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Все видят актуальное описание тестов и видят его там, где ожидают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У нас не болит голова при введении новых требований или новых мест для публикации описаний и результатов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Большая часть ежедневных задач делается без нашего участия</a:t>
            </a:r>
            <a:endParaRPr/>
          </a:p>
        </p:txBody>
      </p:sp>
      <p:pic>
        <p:nvPicPr>
          <p:cNvPr id="459" name="Google Shape;45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313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4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pic>
        <p:nvPicPr>
          <p:cNvPr id="462" name="Google Shape;46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0600" y="2810100"/>
            <a:ext cx="2104800" cy="21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44"/>
          <p:cNvSpPr txBox="1"/>
          <p:nvPr/>
        </p:nvSpPr>
        <p:spPr>
          <a:xfrm>
            <a:off x="8558475" y="4710600"/>
            <a:ext cx="509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18</a:t>
            </a:r>
            <a:endParaRPr sz="1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5"/>
          <p:cNvSpPr txBox="1"/>
          <p:nvPr>
            <p:ph type="title"/>
          </p:nvPr>
        </p:nvSpPr>
        <p:spPr>
          <a:xfrm>
            <a:off x="311700" y="16407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Вопросы?</a:t>
            </a:r>
            <a:endParaRPr/>
          </a:p>
        </p:txBody>
      </p:sp>
      <p:pic>
        <p:nvPicPr>
          <p:cNvPr id="469" name="Google Shape;46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0525" y="1757275"/>
            <a:ext cx="3281676" cy="328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4325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5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 чем мы имеем дело?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Около 100 микросервисов (C, Java, Go, JSON, HTTP, KAFKA, REDIS, PG...)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Необходим простой механизм запуска тестов: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По сервисам или группам сервисов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По фичам или группам фич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На разных окружениях (Test, PreProd, Prod)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Поддержка актуального описания тестов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Наследие прошлого (400+ тестов на Robot Framework)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6063" y="284796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4313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sp>
        <p:nvSpPr>
          <p:cNvPr id="90" name="Google Shape;90;p16"/>
          <p:cNvSpPr txBox="1"/>
          <p:nvPr/>
        </p:nvSpPr>
        <p:spPr>
          <a:xfrm>
            <a:off x="8756099" y="4710588"/>
            <a:ext cx="311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4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Выбранные инструменты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4412" y="1608425"/>
            <a:ext cx="2020950" cy="192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1713" y="2716413"/>
            <a:ext cx="2466975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1058886"/>
            <a:ext cx="2693649" cy="164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6195" y="3516350"/>
            <a:ext cx="3588620" cy="201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63327" y="3724175"/>
            <a:ext cx="1326900" cy="13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8">
            <a:alphaModFix/>
          </a:blip>
          <a:srcRect b="3770" l="-13230" r="13230" t="-3770"/>
          <a:stretch/>
        </p:blipFill>
        <p:spPr>
          <a:xfrm>
            <a:off x="-910112" y="1993063"/>
            <a:ext cx="4037248" cy="201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19849" y="953644"/>
            <a:ext cx="1302225" cy="196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39900" y="1177063"/>
            <a:ext cx="2179950" cy="21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44500" y="3516381"/>
            <a:ext cx="1302225" cy="126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934313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8756099" y="4710588"/>
            <a:ext cx="311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Запуск тестов</a:t>
            </a:r>
            <a:endParaRPr/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311700" y="1152475"/>
            <a:ext cx="747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16161"/>
                </a:solidFill>
              </a:rPr>
              <a:t>Каждый тест обязательно содержит минимум по одному тегу         из следующих групп:</a:t>
            </a:r>
            <a:endParaRPr>
              <a:solidFill>
                <a:srgbClr val="61616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800"/>
              <a:buChar char="●"/>
            </a:pPr>
            <a:r>
              <a:rPr lang="en">
                <a:solidFill>
                  <a:srgbClr val="616161"/>
                </a:solidFill>
              </a:rPr>
              <a:t>Фичи</a:t>
            </a:r>
            <a:endParaRPr>
              <a:solidFill>
                <a:srgbClr val="61616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Char char="●"/>
            </a:pPr>
            <a:r>
              <a:rPr lang="en">
                <a:solidFill>
                  <a:srgbClr val="616161"/>
                </a:solidFill>
              </a:rPr>
              <a:t>Сервисы</a:t>
            </a:r>
            <a:endParaRPr>
              <a:solidFill>
                <a:srgbClr val="61616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Char char="●"/>
            </a:pPr>
            <a:r>
              <a:rPr lang="en">
                <a:solidFill>
                  <a:srgbClr val="616161"/>
                </a:solidFill>
              </a:rPr>
              <a:t>Автор</a:t>
            </a:r>
            <a:endParaRPr>
              <a:solidFill>
                <a:srgbClr val="61616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Char char="●"/>
            </a:pPr>
            <a:r>
              <a:rPr lang="en">
                <a:solidFill>
                  <a:srgbClr val="616161"/>
                </a:solidFill>
              </a:rPr>
              <a:t>Джоба в Jenkins</a:t>
            </a:r>
            <a:endParaRPr>
              <a:solidFill>
                <a:srgbClr val="61616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16161"/>
                </a:solidFill>
              </a:rPr>
              <a:t>Запуск тестов осуществляется с помощью скрипта.                            И он же формирует файлы с отчетами и логами.</a:t>
            </a:r>
            <a:endParaRPr>
              <a:solidFill>
                <a:srgbClr val="61616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5925" y="3016854"/>
            <a:ext cx="1745676" cy="174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4325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8756099" y="4710588"/>
            <a:ext cx="311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6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Запуск тестов</a:t>
            </a:r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4325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8756099" y="4710588"/>
            <a:ext cx="311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7</a:t>
            </a:r>
            <a:endParaRPr sz="1800"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474800"/>
            <a:ext cx="8839200" cy="101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115775"/>
            <a:ext cx="8839200" cy="1673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2771200"/>
            <a:ext cx="8839199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Поддержка нескольких окружений</a:t>
            </a:r>
            <a:endParaRPr/>
          </a:p>
        </p:txBody>
      </p:sp>
      <p:sp>
        <p:nvSpPr>
          <p:cNvPr id="135" name="Google Shape;135;p20"/>
          <p:cNvSpPr/>
          <p:nvPr/>
        </p:nvSpPr>
        <p:spPr>
          <a:xfrm>
            <a:off x="2350350" y="1253688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 1</a:t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>
            <a:off x="3564575" y="1245988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Service_2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Service_3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 2</a:t>
            </a:r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5703150" y="1253688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Service_n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 n</a:t>
            </a:r>
            <a:endParaRPr/>
          </a:p>
        </p:txBody>
      </p:sp>
      <p:cxnSp>
        <p:nvCxnSpPr>
          <p:cNvPr id="138" name="Google Shape;138;p20"/>
          <p:cNvCxnSpPr>
            <a:stCxn id="136" idx="3"/>
            <a:endCxn id="137" idx="1"/>
          </p:cNvCxnSpPr>
          <p:nvPr/>
        </p:nvCxnSpPr>
        <p:spPr>
          <a:xfrm>
            <a:off x="4655075" y="1620388"/>
            <a:ext cx="1048200" cy="7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325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sp>
        <p:nvSpPr>
          <p:cNvPr id="142" name="Google Shape;142;p20"/>
          <p:cNvSpPr txBox="1"/>
          <p:nvPr/>
        </p:nvSpPr>
        <p:spPr>
          <a:xfrm>
            <a:off x="8756099" y="4710588"/>
            <a:ext cx="311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8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Поддержка нескольких окружений</a:t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2350350" y="1253688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 1</a:t>
            </a:r>
            <a:endParaRPr/>
          </a:p>
        </p:txBody>
      </p:sp>
      <p:sp>
        <p:nvSpPr>
          <p:cNvPr id="149" name="Google Shape;149;p21"/>
          <p:cNvSpPr/>
          <p:nvPr/>
        </p:nvSpPr>
        <p:spPr>
          <a:xfrm>
            <a:off x="3564575" y="1245988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Service_2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Service_3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 2</a:t>
            </a:r>
            <a:endParaRPr/>
          </a:p>
        </p:txBody>
      </p:sp>
      <p:sp>
        <p:nvSpPr>
          <p:cNvPr id="150" name="Google Shape;150;p21"/>
          <p:cNvSpPr/>
          <p:nvPr/>
        </p:nvSpPr>
        <p:spPr>
          <a:xfrm>
            <a:off x="5703150" y="1253688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Service_n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 n</a:t>
            </a:r>
            <a:endParaRPr/>
          </a:p>
        </p:txBody>
      </p:sp>
      <p:cxnSp>
        <p:nvCxnSpPr>
          <p:cNvPr id="151" name="Google Shape;151;p21"/>
          <p:cNvCxnSpPr>
            <a:stCxn id="149" idx="3"/>
            <a:endCxn id="150" idx="1"/>
          </p:cNvCxnSpPr>
          <p:nvPr/>
        </p:nvCxnSpPr>
        <p:spPr>
          <a:xfrm>
            <a:off x="4655075" y="1620388"/>
            <a:ext cx="1048200" cy="7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2" name="Google Shape;152;p21"/>
          <p:cNvSpPr/>
          <p:nvPr/>
        </p:nvSpPr>
        <p:spPr>
          <a:xfrm>
            <a:off x="3195600" y="2710575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config.json</a:t>
            </a:r>
            <a:endParaRPr/>
          </a:p>
        </p:txBody>
      </p:sp>
      <p:sp>
        <p:nvSpPr>
          <p:cNvPr id="153" name="Google Shape;153;p21"/>
          <p:cNvSpPr/>
          <p:nvPr/>
        </p:nvSpPr>
        <p:spPr>
          <a:xfrm>
            <a:off x="4633925" y="2723450"/>
            <a:ext cx="1090500" cy="74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consul</a:t>
            </a:r>
            <a:endParaRPr/>
          </a:p>
        </p:txBody>
      </p:sp>
      <p:cxnSp>
        <p:nvCxnSpPr>
          <p:cNvPr id="154" name="Google Shape;154;p21"/>
          <p:cNvCxnSpPr>
            <a:stCxn id="148" idx="2"/>
            <a:endCxn id="155" idx="0"/>
          </p:cNvCxnSpPr>
          <p:nvPr/>
        </p:nvCxnSpPr>
        <p:spPr>
          <a:xfrm flipH="1" rot="-5400000">
            <a:off x="3427800" y="1470288"/>
            <a:ext cx="626100" cy="1690500"/>
          </a:xfrm>
          <a:prstGeom prst="bentConnector2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21"/>
          <p:cNvCxnSpPr>
            <a:stCxn id="149" idx="2"/>
            <a:endCxn id="155" idx="0"/>
          </p:cNvCxnSpPr>
          <p:nvPr/>
        </p:nvCxnSpPr>
        <p:spPr>
          <a:xfrm flipH="1" rot="-5400000">
            <a:off x="4030925" y="2073688"/>
            <a:ext cx="633900" cy="4761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21"/>
          <p:cNvCxnSpPr>
            <a:stCxn id="150" idx="2"/>
            <a:endCxn id="155" idx="0"/>
          </p:cNvCxnSpPr>
          <p:nvPr/>
        </p:nvCxnSpPr>
        <p:spPr>
          <a:xfrm rot="5400000">
            <a:off x="5104200" y="1484388"/>
            <a:ext cx="626100" cy="1662300"/>
          </a:xfrm>
          <a:prstGeom prst="bentConnector2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8" name="Google Shape;15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325" y="76200"/>
            <a:ext cx="11334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00" y="4786763"/>
            <a:ext cx="1133475" cy="35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>
            <a:off x="0" y="4749900"/>
            <a:ext cx="210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Краснов Виталий</a:t>
            </a:r>
            <a:endParaRPr sz="1800"/>
          </a:p>
        </p:txBody>
      </p:sp>
      <p:sp>
        <p:nvSpPr>
          <p:cNvPr id="161" name="Google Shape;161;p21"/>
          <p:cNvSpPr/>
          <p:nvPr/>
        </p:nvSpPr>
        <p:spPr>
          <a:xfrm>
            <a:off x="2618850" y="2628550"/>
            <a:ext cx="3774600" cy="9387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8756099" y="4710588"/>
            <a:ext cx="3114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8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