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1" r:id="rId2"/>
  </p:sldMasterIdLst>
  <p:notesMasterIdLst>
    <p:notesMasterId r:id="rId64"/>
  </p:notesMasterIdLst>
  <p:sldIdLst>
    <p:sldId id="322" r:id="rId3"/>
    <p:sldId id="348" r:id="rId4"/>
    <p:sldId id="349" r:id="rId5"/>
    <p:sldId id="351" r:id="rId6"/>
    <p:sldId id="353" r:id="rId7"/>
    <p:sldId id="355" r:id="rId8"/>
    <p:sldId id="290" r:id="rId9"/>
    <p:sldId id="292" r:id="rId10"/>
    <p:sldId id="293" r:id="rId11"/>
    <p:sldId id="294" r:id="rId12"/>
    <p:sldId id="347" r:id="rId13"/>
    <p:sldId id="296" r:id="rId14"/>
    <p:sldId id="323" r:id="rId15"/>
    <p:sldId id="324" r:id="rId16"/>
    <p:sldId id="354" r:id="rId17"/>
    <p:sldId id="302" r:id="rId18"/>
    <p:sldId id="325" r:id="rId19"/>
    <p:sldId id="326" r:id="rId20"/>
    <p:sldId id="327" r:id="rId21"/>
    <p:sldId id="303" r:id="rId22"/>
    <p:sldId id="328" r:id="rId23"/>
    <p:sldId id="329" r:id="rId24"/>
    <p:sldId id="306" r:id="rId25"/>
    <p:sldId id="307" r:id="rId26"/>
    <p:sldId id="308" r:id="rId27"/>
    <p:sldId id="330" r:id="rId28"/>
    <p:sldId id="331" r:id="rId29"/>
    <p:sldId id="309" r:id="rId30"/>
    <p:sldId id="304" r:id="rId31"/>
    <p:sldId id="267" r:id="rId32"/>
    <p:sldId id="332" r:id="rId33"/>
    <p:sldId id="333" r:id="rId34"/>
    <p:sldId id="268" r:id="rId35"/>
    <p:sldId id="334" r:id="rId36"/>
    <p:sldId id="269" r:id="rId37"/>
    <p:sldId id="335" r:id="rId38"/>
    <p:sldId id="337" r:id="rId39"/>
    <p:sldId id="338" r:id="rId40"/>
    <p:sldId id="270" r:id="rId41"/>
    <p:sldId id="339" r:id="rId42"/>
    <p:sldId id="271" r:id="rId43"/>
    <p:sldId id="340" r:id="rId44"/>
    <p:sldId id="341" r:id="rId45"/>
    <p:sldId id="342" r:id="rId46"/>
    <p:sldId id="343" r:id="rId47"/>
    <p:sldId id="313" r:id="rId48"/>
    <p:sldId id="344" r:id="rId49"/>
    <p:sldId id="345" r:id="rId50"/>
    <p:sldId id="310" r:id="rId51"/>
    <p:sldId id="314" r:id="rId52"/>
    <p:sldId id="315" r:id="rId53"/>
    <p:sldId id="346" r:id="rId54"/>
    <p:sldId id="316" r:id="rId55"/>
    <p:sldId id="317" r:id="rId56"/>
    <p:sldId id="299" r:id="rId57"/>
    <p:sldId id="319" r:id="rId58"/>
    <p:sldId id="320" r:id="rId59"/>
    <p:sldId id="301" r:id="rId60"/>
    <p:sldId id="298" r:id="rId61"/>
    <p:sldId id="297" r:id="rId62"/>
    <p:sldId id="321" r:id="rId6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D2FC"/>
    <a:srgbClr val="0E2EA8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A712F7-AAB5-4207-BEF7-E79AB67DBBFF}">
  <a:tblStyle styleId="{5AA712F7-AAB5-4207-BEF7-E79AB67DBB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6" autoAdjust="0"/>
    <p:restoredTop sz="94697"/>
  </p:normalViewPr>
  <p:slideViewPr>
    <p:cSldViewPr snapToGrid="0" snapToObjects="1">
      <p:cViewPr varScale="1">
        <p:scale>
          <a:sx n="144" d="100"/>
          <a:sy n="144" d="100"/>
        </p:scale>
        <p:origin x="80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26268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9001B52-52A1-4FAC-89F0-BF527D9FBDD9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7109" name="Date Placeholder 4"/>
          <p:cNvSpPr>
            <a:spLocks noGrp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FD5E1D5-49C1-419E-A280-3EF47990E150}" type="datetime4">
              <a:rPr lang="en-GB" smtClean="0">
                <a:solidFill>
                  <a:prstClr val="black"/>
                </a:solidFill>
              </a:rPr>
              <a:pPr/>
              <a:t>14 May 2018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16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793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95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069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997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426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704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73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791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4438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10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1970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0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32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3755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7658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636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45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" name="Freeform 4"/>
          <p:cNvSpPr>
            <a:spLocks noEditPoints="1"/>
          </p:cNvSpPr>
          <p:nvPr userDrawn="1"/>
        </p:nvSpPr>
        <p:spPr bwMode="black">
          <a:xfrm>
            <a:off x="8165933" y="201600"/>
            <a:ext cx="489754" cy="488114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39"/>
          </a:p>
        </p:txBody>
      </p:sp>
      <p:cxnSp>
        <p:nvCxnSpPr>
          <p:cNvPr id="6" name="Straight Connector 9"/>
          <p:cNvCxnSpPr>
            <a:cxnSpLocks noChangeShapeType="1"/>
          </p:cNvCxnSpPr>
          <p:nvPr userDrawn="1"/>
        </p:nvCxnSpPr>
        <p:spPr bwMode="auto">
          <a:xfrm rot="10800000">
            <a:off x="489754" y="6368450"/>
            <a:ext cx="8165932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7" name="Straight Connector 9"/>
          <p:cNvCxnSpPr>
            <a:cxnSpLocks noChangeShapeType="1"/>
          </p:cNvCxnSpPr>
          <p:nvPr userDrawn="1"/>
        </p:nvCxnSpPr>
        <p:spPr bwMode="auto">
          <a:xfrm rot="10800000">
            <a:off x="642154" y="6520850"/>
            <a:ext cx="8165932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8" name="Straight Connector 9"/>
          <p:cNvCxnSpPr>
            <a:cxnSpLocks noChangeShapeType="1"/>
          </p:cNvCxnSpPr>
          <p:nvPr userDrawn="1"/>
        </p:nvCxnSpPr>
        <p:spPr bwMode="auto">
          <a:xfrm rot="10800000">
            <a:off x="794554" y="6673250"/>
            <a:ext cx="8165932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9" name="Straight Connector 9"/>
          <p:cNvCxnSpPr>
            <a:cxnSpLocks noChangeShapeType="1"/>
          </p:cNvCxnSpPr>
          <p:nvPr userDrawn="1"/>
        </p:nvCxnSpPr>
        <p:spPr bwMode="auto">
          <a:xfrm rot="10800000">
            <a:off x="946954" y="6825650"/>
            <a:ext cx="8165932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311700" y="4771505"/>
            <a:ext cx="852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226857" y="4772019"/>
            <a:ext cx="1341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>
                <a:solidFill>
                  <a:srgbClr val="0E2EA8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Deutsche Bank</a:t>
            </a:r>
          </a:p>
          <a:p>
            <a:r>
              <a:rPr lang="en-US" sz="800" b="0" dirty="0">
                <a:solidFill>
                  <a:srgbClr val="00B0F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Technology Centre</a:t>
            </a:r>
            <a:endParaRPr lang="ru-RU" sz="800" b="0" dirty="0">
              <a:solidFill>
                <a:srgbClr val="00B0F0"/>
              </a:solidFill>
              <a:latin typeface="+mn-lt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422328" y="4771505"/>
            <a:ext cx="951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baseline="0" dirty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Lilia Sapurina</a:t>
            </a:r>
          </a:p>
          <a:p>
            <a:r>
              <a:rPr lang="en-US" sz="800" b="0" baseline="0" dirty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SQA DAYS #</a:t>
            </a:r>
            <a:r>
              <a:rPr lang="en-US" sz="800" b="0" baseline="0" dirty="0">
                <a:solidFill>
                  <a:srgbClr val="0E2EA8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- content title and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9"/>
          <p:cNvCxnSpPr>
            <a:cxnSpLocks noChangeShapeType="1"/>
          </p:cNvCxnSpPr>
          <p:nvPr userDrawn="1"/>
        </p:nvCxnSpPr>
        <p:spPr bwMode="auto">
          <a:xfrm rot="10800000">
            <a:off x="489754" y="4776338"/>
            <a:ext cx="8165932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0" y="4776338"/>
            <a:ext cx="1553134" cy="368239"/>
            <a:chOff x="1" y="7040563"/>
            <a:chExt cx="1710993" cy="542925"/>
          </a:xfrm>
        </p:grpSpPr>
        <p:sp>
          <p:nvSpPr>
            <p:cNvPr id="8" name="TextBox 13"/>
            <p:cNvSpPr txBox="1"/>
            <p:nvPr userDrawn="1"/>
          </p:nvSpPr>
          <p:spPr>
            <a:xfrm>
              <a:off x="1" y="7102070"/>
              <a:ext cx="1710993" cy="481418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610" kern="1200" dirty="0">
                  <a:solidFill>
                    <a:srgbClr val="0092D0"/>
                  </a:solidFill>
                  <a:ea typeface="+mn-ea"/>
                  <a:cs typeface="Arial" charset="0"/>
                </a:rPr>
                <a:t>Country Management Russia</a:t>
              </a:r>
            </a:p>
          </p:txBody>
        </p:sp>
        <p:sp>
          <p:nvSpPr>
            <p:cNvPr id="9" name="TextBox 14"/>
            <p:cNvSpPr txBox="1"/>
            <p:nvPr userDrawn="1"/>
          </p:nvSpPr>
          <p:spPr>
            <a:xfrm>
              <a:off x="1" y="7040563"/>
              <a:ext cx="1179447" cy="197359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610" kern="1200">
                  <a:solidFill>
                    <a:srgbClr val="0018A8"/>
                  </a:solidFill>
                  <a:latin typeface="Arial" charset="0"/>
                  <a:ea typeface="+mn-ea"/>
                  <a:cs typeface="Arial" charset="0"/>
                </a:rPr>
                <a:t>Deutsche Bank</a:t>
              </a:r>
            </a:p>
          </p:txBody>
        </p:sp>
      </p:grpSp>
      <p:sp>
        <p:nvSpPr>
          <p:cNvPr id="10" name="TextBox 7"/>
          <p:cNvSpPr txBox="1">
            <a:spLocks noChangeArrowheads="1"/>
          </p:cNvSpPr>
          <p:nvPr userDrawn="1"/>
        </p:nvSpPr>
        <p:spPr bwMode="auto">
          <a:xfrm>
            <a:off x="2453094" y="4776338"/>
            <a:ext cx="580287" cy="37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24417" rIns="0" bIns="156269">
            <a:spAutoFit/>
          </a:bodyPr>
          <a:lstStyle/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10" kern="1200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Townhall</a:t>
            </a:r>
            <a: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  <a:t/>
            </a:r>
            <a:b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  <a:t>26 January 2018</a:t>
            </a:r>
          </a:p>
        </p:txBody>
      </p:sp>
      <p:sp>
        <p:nvSpPr>
          <p:cNvPr id="11" name="Freeform 4"/>
          <p:cNvSpPr>
            <a:spLocks noEditPoints="1"/>
          </p:cNvSpPr>
          <p:nvPr userDrawn="1"/>
        </p:nvSpPr>
        <p:spPr bwMode="black">
          <a:xfrm>
            <a:off x="8165933" y="366086"/>
            <a:ext cx="489754" cy="36608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56" kern="12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314" y="341838"/>
            <a:ext cx="7676371" cy="5130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GB" sz="1763" kern="1200" baseline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0757D-707A-4834-8FAF-38B7884A21C2}" type="datetime1">
              <a:rPr lang="en-US">
                <a:solidFill>
                  <a:srgbClr val="FFFFFF"/>
                </a:solidFill>
              </a:rPr>
              <a:pPr>
                <a:defRPr/>
              </a:pPr>
              <a:t>5/14/18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20"/>
          </p:nvPr>
        </p:nvSpPr>
        <p:spPr>
          <a:xfrm>
            <a:off x="1868269" y="5049825"/>
            <a:ext cx="2095860" cy="93675"/>
          </a:xfrm>
        </p:spPr>
        <p:txBody>
          <a:bodyPr/>
          <a:lstStyle>
            <a:lvl1pPr algn="l">
              <a:defRPr sz="61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2010 DB Blue template</a:t>
            </a:r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0C3C1-AAAE-41E7-A814-14A3BD553A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6903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- conten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>
            <a:off x="489754" y="4776338"/>
            <a:ext cx="8165932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0" y="4776338"/>
            <a:ext cx="1553134" cy="368239"/>
            <a:chOff x="1" y="7040563"/>
            <a:chExt cx="1710993" cy="542925"/>
          </a:xfrm>
        </p:grpSpPr>
        <p:sp>
          <p:nvSpPr>
            <p:cNvPr id="8" name="TextBox 13"/>
            <p:cNvSpPr txBox="1"/>
            <p:nvPr userDrawn="1"/>
          </p:nvSpPr>
          <p:spPr>
            <a:xfrm>
              <a:off x="1" y="7102070"/>
              <a:ext cx="1710993" cy="481418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610" kern="1200" dirty="0">
                  <a:solidFill>
                    <a:srgbClr val="0092D0"/>
                  </a:solidFill>
                  <a:ea typeface="+mn-ea"/>
                  <a:cs typeface="Arial" charset="0"/>
                </a:rPr>
                <a:t>Country Management Russia</a:t>
              </a:r>
            </a:p>
          </p:txBody>
        </p:sp>
        <p:sp>
          <p:nvSpPr>
            <p:cNvPr id="9" name="TextBox 14"/>
            <p:cNvSpPr txBox="1"/>
            <p:nvPr userDrawn="1"/>
          </p:nvSpPr>
          <p:spPr>
            <a:xfrm>
              <a:off x="1" y="7040563"/>
              <a:ext cx="1179447" cy="197359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610" kern="1200" dirty="0">
                  <a:solidFill>
                    <a:srgbClr val="0018A8"/>
                  </a:solidFill>
                  <a:latin typeface="Arial" charset="0"/>
                  <a:ea typeface="+mn-ea"/>
                  <a:cs typeface="Arial" charset="0"/>
                </a:rPr>
                <a:t>Deutsche Bank</a:t>
              </a:r>
            </a:p>
          </p:txBody>
        </p:sp>
      </p:grpSp>
      <p:sp>
        <p:nvSpPr>
          <p:cNvPr id="10" name="TextBox 7"/>
          <p:cNvSpPr txBox="1">
            <a:spLocks noChangeArrowheads="1"/>
          </p:cNvSpPr>
          <p:nvPr userDrawn="1"/>
        </p:nvSpPr>
        <p:spPr bwMode="auto">
          <a:xfrm>
            <a:off x="2453094" y="4776338"/>
            <a:ext cx="580287" cy="37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24417" rIns="0" bIns="156269">
            <a:spAutoFit/>
          </a:bodyPr>
          <a:lstStyle/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10" kern="1200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Townhall</a:t>
            </a:r>
            <a: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  <a:t/>
            </a:r>
            <a:b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  <a:t>26 January 2018</a:t>
            </a:r>
          </a:p>
        </p:txBody>
      </p:sp>
      <p:sp>
        <p:nvSpPr>
          <p:cNvPr id="11" name="Freeform 4"/>
          <p:cNvSpPr>
            <a:spLocks noEditPoints="1"/>
          </p:cNvSpPr>
          <p:nvPr userDrawn="1"/>
        </p:nvSpPr>
        <p:spPr bwMode="black">
          <a:xfrm>
            <a:off x="8165933" y="366086"/>
            <a:ext cx="489754" cy="36608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56" kern="12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15" y="341838"/>
            <a:ext cx="7677618" cy="513079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GB" sz="1763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489527" y="1173626"/>
            <a:ext cx="8166352" cy="284255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5B14-8B6A-4C96-8824-1DD3094E4197}" type="datetime1">
              <a:rPr lang="en-US">
                <a:solidFill>
                  <a:srgbClr val="FFFFFF"/>
                </a:solidFill>
              </a:rPr>
              <a:pPr>
                <a:defRPr/>
              </a:pPr>
              <a:t>5/14/18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20"/>
          </p:nvPr>
        </p:nvSpPr>
        <p:spPr>
          <a:xfrm>
            <a:off x="1868269" y="5049825"/>
            <a:ext cx="2095860" cy="93675"/>
          </a:xfrm>
        </p:spPr>
        <p:txBody>
          <a:bodyPr/>
          <a:lstStyle>
            <a:lvl1pPr algn="l">
              <a:defRPr sz="61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2010 DB Blue template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19D3E-761F-480E-8929-287E6AF50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3795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content area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>
            <a:off x="489754" y="4776338"/>
            <a:ext cx="8165932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0" y="4776338"/>
            <a:ext cx="1553134" cy="368239"/>
            <a:chOff x="1" y="7040563"/>
            <a:chExt cx="1710995" cy="542925"/>
          </a:xfrm>
        </p:grpSpPr>
        <p:sp>
          <p:nvSpPr>
            <p:cNvPr id="7" name="TextBox 12"/>
            <p:cNvSpPr txBox="1"/>
            <p:nvPr userDrawn="1"/>
          </p:nvSpPr>
          <p:spPr>
            <a:xfrm>
              <a:off x="1" y="7102070"/>
              <a:ext cx="1710995" cy="481418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610" kern="1200" dirty="0">
                  <a:solidFill>
                    <a:srgbClr val="0092D0"/>
                  </a:solidFill>
                  <a:latin typeface="Arial" charset="0"/>
                  <a:ea typeface="+mn-ea"/>
                  <a:cs typeface="Arial" charset="0"/>
                </a:rPr>
                <a:t>Country Management Russia</a:t>
              </a:r>
            </a:p>
          </p:txBody>
        </p:sp>
        <p:sp>
          <p:nvSpPr>
            <p:cNvPr id="8" name="TextBox 13"/>
            <p:cNvSpPr txBox="1"/>
            <p:nvPr userDrawn="1"/>
          </p:nvSpPr>
          <p:spPr>
            <a:xfrm>
              <a:off x="1" y="7040563"/>
              <a:ext cx="1179448" cy="197359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610" kern="1200" dirty="0">
                  <a:solidFill>
                    <a:srgbClr val="0018A8"/>
                  </a:solidFill>
                  <a:latin typeface="Arial" charset="0"/>
                  <a:ea typeface="+mn-ea"/>
                  <a:cs typeface="Arial" charset="0"/>
                </a:rPr>
                <a:t>Deutsche Bank</a:t>
              </a:r>
            </a:p>
          </p:txBody>
        </p:sp>
      </p:grpSp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2453094" y="4776338"/>
            <a:ext cx="580287" cy="37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24417" rIns="0" bIns="156269">
            <a:spAutoFit/>
          </a:bodyPr>
          <a:lstStyle/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10" kern="1200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Townhall</a:t>
            </a:r>
            <a: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  <a:t/>
            </a:r>
            <a:b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  <a:t>26 January 2018</a:t>
            </a:r>
          </a:p>
        </p:txBody>
      </p:sp>
      <p:sp>
        <p:nvSpPr>
          <p:cNvPr id="10" name="Freeform 4"/>
          <p:cNvSpPr>
            <a:spLocks noEditPoints="1"/>
          </p:cNvSpPr>
          <p:nvPr userDrawn="1"/>
        </p:nvSpPr>
        <p:spPr bwMode="black">
          <a:xfrm>
            <a:off x="8165933" y="366086"/>
            <a:ext cx="489754" cy="36608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56" kern="12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13" y="341838"/>
            <a:ext cx="7676371" cy="513079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1763" kern="1200" noProof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824" y="1173000"/>
            <a:ext cx="3919849" cy="3215718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1356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1356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1356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085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085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56"/>
            </a:lvl6pPr>
            <a:lvl7pPr>
              <a:defRPr sz="1356"/>
            </a:lvl7pPr>
            <a:lvl8pPr>
              <a:defRPr sz="1356"/>
            </a:lvl8pPr>
            <a:lvl9pPr>
              <a:defRPr sz="1356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6484" y="1172016"/>
            <a:ext cx="3919849" cy="3215718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1356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1356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1356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085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085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56"/>
            </a:lvl6pPr>
            <a:lvl7pPr>
              <a:defRPr sz="1356"/>
            </a:lvl7pPr>
            <a:lvl8pPr>
              <a:defRPr sz="1356"/>
            </a:lvl8pPr>
            <a:lvl9pPr>
              <a:defRPr sz="1356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21E7-3FFA-4E3E-AF1D-E823D0FB0587}" type="datetime1">
              <a:rPr lang="en-US">
                <a:solidFill>
                  <a:srgbClr val="FFFFFF"/>
                </a:solidFill>
              </a:rPr>
              <a:pPr>
                <a:defRPr/>
              </a:pPr>
              <a:t>5/14/18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868269" y="5049825"/>
            <a:ext cx="2095860" cy="93675"/>
          </a:xfrm>
        </p:spPr>
        <p:txBody>
          <a:bodyPr/>
          <a:lstStyle>
            <a:lvl1pPr algn="l">
              <a:defRPr sz="61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2010 DB Blue template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DB4CC-026B-43C7-8941-E07F1A90CB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3962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ntent titles and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0"/>
          <p:cNvCxnSpPr>
            <a:cxnSpLocks noChangeShapeType="1"/>
          </p:cNvCxnSpPr>
          <p:nvPr userDrawn="1"/>
        </p:nvCxnSpPr>
        <p:spPr bwMode="auto">
          <a:xfrm rot="10800000">
            <a:off x="489754" y="4776338"/>
            <a:ext cx="8165932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0" y="4776338"/>
            <a:ext cx="1553134" cy="368239"/>
            <a:chOff x="1" y="7040563"/>
            <a:chExt cx="1710995" cy="542925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" y="7102070"/>
              <a:ext cx="1710995" cy="481418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610" kern="1200" dirty="0">
                  <a:solidFill>
                    <a:srgbClr val="0092D0"/>
                  </a:solidFill>
                  <a:latin typeface="Arial" charset="0"/>
                  <a:ea typeface="+mn-ea"/>
                  <a:cs typeface="Arial" charset="0"/>
                </a:rPr>
                <a:t>Country Management Russia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1" y="7040563"/>
              <a:ext cx="1179448" cy="197359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610" kern="1200">
                  <a:solidFill>
                    <a:srgbClr val="0018A8"/>
                  </a:solidFill>
                  <a:latin typeface="Arial" charset="0"/>
                  <a:ea typeface="+mn-ea"/>
                  <a:cs typeface="Arial" charset="0"/>
                </a:rPr>
                <a:t>Deutsche Bank</a:t>
              </a:r>
            </a:p>
          </p:txBody>
        </p:sp>
      </p:grp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>
            <a:off x="2453094" y="4776338"/>
            <a:ext cx="580287" cy="37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24417" rIns="0" bIns="156269">
            <a:spAutoFit/>
          </a:bodyPr>
          <a:lstStyle/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10" kern="1200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Townhall</a:t>
            </a:r>
            <a: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  <a:t/>
            </a:r>
            <a:b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  <a:t>26 January 2018</a:t>
            </a:r>
          </a:p>
        </p:txBody>
      </p:sp>
      <p:sp>
        <p:nvSpPr>
          <p:cNvPr id="14" name="Freeform 4"/>
          <p:cNvSpPr>
            <a:spLocks noEditPoints="1"/>
          </p:cNvSpPr>
          <p:nvPr userDrawn="1"/>
        </p:nvSpPr>
        <p:spPr bwMode="black">
          <a:xfrm>
            <a:off x="8165933" y="366086"/>
            <a:ext cx="489754" cy="36608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56" kern="12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13" y="341838"/>
            <a:ext cx="7676371" cy="513079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US" sz="1763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5" name="Date Placeholder 9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58DA3-C41F-4F05-A362-764A395232BF}" type="datetime1">
              <a:rPr lang="en-US">
                <a:solidFill>
                  <a:srgbClr val="FFFFFF"/>
                </a:solidFill>
              </a:rPr>
              <a:pPr>
                <a:defRPr/>
              </a:pPr>
              <a:t>5/14/18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21"/>
          </p:nvPr>
        </p:nvSpPr>
        <p:spPr>
          <a:xfrm>
            <a:off x="1868269" y="5050902"/>
            <a:ext cx="2095860" cy="93674"/>
          </a:xfrm>
        </p:spPr>
        <p:txBody>
          <a:bodyPr/>
          <a:lstStyle>
            <a:lvl1pPr algn="l">
              <a:defRPr sz="61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2010 DB Blue template</a:t>
            </a:r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D1E5-8154-498E-9FDC-313D8266B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54255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ntent 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>
            <a:cxnSpLocks noChangeShapeType="1"/>
          </p:cNvCxnSpPr>
          <p:nvPr userDrawn="1"/>
        </p:nvCxnSpPr>
        <p:spPr bwMode="auto">
          <a:xfrm rot="10800000">
            <a:off x="489754" y="4776338"/>
            <a:ext cx="8165932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0" y="4776338"/>
            <a:ext cx="1553134" cy="368239"/>
            <a:chOff x="1" y="7040563"/>
            <a:chExt cx="1710995" cy="542925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1" y="7102070"/>
              <a:ext cx="1710995" cy="481418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610" kern="1200" dirty="0">
                  <a:solidFill>
                    <a:srgbClr val="0092D0"/>
                  </a:solidFill>
                  <a:latin typeface="Arial" charset="0"/>
                  <a:ea typeface="+mn-ea"/>
                  <a:cs typeface="Arial" charset="0"/>
                </a:rPr>
                <a:t>Country Management Russia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1" y="7040563"/>
              <a:ext cx="1179448" cy="197359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610" kern="1200">
                  <a:solidFill>
                    <a:srgbClr val="0018A8"/>
                  </a:solidFill>
                  <a:latin typeface="Arial" charset="0"/>
                  <a:ea typeface="+mn-ea"/>
                  <a:cs typeface="Arial" charset="0"/>
                </a:rPr>
                <a:t>Deutsche Bank</a:t>
              </a:r>
            </a:p>
          </p:txBody>
        </p:sp>
      </p:grp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>
            <a:off x="2453094" y="4776338"/>
            <a:ext cx="580287" cy="37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24417" rIns="0" bIns="156269">
            <a:spAutoFit/>
          </a:bodyPr>
          <a:lstStyle/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10" kern="1200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Townhall</a:t>
            </a:r>
            <a: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  <a:t/>
            </a:r>
            <a:b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  <a:t>26 January 2018</a:t>
            </a:r>
          </a:p>
        </p:txBody>
      </p:sp>
      <p:sp>
        <p:nvSpPr>
          <p:cNvPr id="14" name="Freeform 4"/>
          <p:cNvSpPr>
            <a:spLocks noEditPoints="1"/>
          </p:cNvSpPr>
          <p:nvPr userDrawn="1"/>
        </p:nvSpPr>
        <p:spPr bwMode="black">
          <a:xfrm>
            <a:off x="8165933" y="366086"/>
            <a:ext cx="489754" cy="36608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56" kern="12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15" y="341838"/>
            <a:ext cx="7677618" cy="513079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GB" sz="1763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15857-0399-4398-A8B9-B183EB470827}" type="datetime1">
              <a:rPr lang="en-US">
                <a:solidFill>
                  <a:srgbClr val="FFFFFF"/>
                </a:solidFill>
              </a:rPr>
              <a:pPr>
                <a:defRPr/>
              </a:pPr>
              <a:t>5/14/18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1868269" y="5049825"/>
            <a:ext cx="2095860" cy="93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2010 DB Blue template</a:t>
            </a:r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C0A0-3B7D-4E2F-B160-7712D26E7A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35429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>
            <a:cxnSpLocks noChangeShapeType="1"/>
          </p:cNvCxnSpPr>
          <p:nvPr userDrawn="1"/>
        </p:nvCxnSpPr>
        <p:spPr bwMode="auto">
          <a:xfrm rot="10800000">
            <a:off x="489754" y="4776338"/>
            <a:ext cx="8165932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0" y="4776338"/>
            <a:ext cx="1553134" cy="368239"/>
            <a:chOff x="1" y="7040563"/>
            <a:chExt cx="1710995" cy="542925"/>
          </a:xfrm>
        </p:grpSpPr>
        <p:sp>
          <p:nvSpPr>
            <p:cNvPr id="5" name="TextBox 12"/>
            <p:cNvSpPr txBox="1"/>
            <p:nvPr userDrawn="1"/>
          </p:nvSpPr>
          <p:spPr>
            <a:xfrm>
              <a:off x="1" y="7102070"/>
              <a:ext cx="1710995" cy="481418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610" kern="1200" dirty="0">
                  <a:solidFill>
                    <a:srgbClr val="0092D0"/>
                  </a:solidFill>
                  <a:latin typeface="Arial" charset="0"/>
                  <a:ea typeface="+mn-ea"/>
                  <a:cs typeface="Arial" charset="0"/>
                </a:rPr>
                <a:t>Country Management Russia</a:t>
              </a:r>
            </a:p>
          </p:txBody>
        </p:sp>
        <p:sp>
          <p:nvSpPr>
            <p:cNvPr id="6" name="TextBox 13"/>
            <p:cNvSpPr txBox="1"/>
            <p:nvPr userDrawn="1"/>
          </p:nvSpPr>
          <p:spPr>
            <a:xfrm>
              <a:off x="1" y="7040563"/>
              <a:ext cx="1179448" cy="197359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610" kern="1200">
                  <a:solidFill>
                    <a:srgbClr val="0018A8"/>
                  </a:solidFill>
                  <a:latin typeface="Arial" charset="0"/>
                  <a:ea typeface="+mn-ea"/>
                  <a:cs typeface="Arial" charset="0"/>
                </a:rPr>
                <a:t>Deutsche Bank</a:t>
              </a:r>
            </a:p>
          </p:txBody>
        </p:sp>
      </p:grpSp>
      <p:sp>
        <p:nvSpPr>
          <p:cNvPr id="7" name="TextBox 14"/>
          <p:cNvSpPr txBox="1">
            <a:spLocks noChangeArrowheads="1"/>
          </p:cNvSpPr>
          <p:nvPr userDrawn="1"/>
        </p:nvSpPr>
        <p:spPr bwMode="auto">
          <a:xfrm>
            <a:off x="2453094" y="4776338"/>
            <a:ext cx="580287" cy="37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24417" rIns="0" bIns="156269">
            <a:spAutoFit/>
          </a:bodyPr>
          <a:lstStyle/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10" kern="1200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Townhall</a:t>
            </a:r>
            <a: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  <a:t/>
            </a:r>
            <a:b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  <a:t>26 January 2018</a:t>
            </a:r>
          </a:p>
        </p:txBody>
      </p:sp>
      <p:sp>
        <p:nvSpPr>
          <p:cNvPr id="8" name="Freeform 4"/>
          <p:cNvSpPr>
            <a:spLocks noEditPoints="1"/>
          </p:cNvSpPr>
          <p:nvPr userDrawn="1"/>
        </p:nvSpPr>
        <p:spPr bwMode="black">
          <a:xfrm>
            <a:off x="8165933" y="366086"/>
            <a:ext cx="489754" cy="36608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56" kern="12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313" y="341838"/>
            <a:ext cx="7676371" cy="51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1763" kern="1200" noProof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>
          <a:xfrm>
            <a:off x="481112" y="5050902"/>
            <a:ext cx="1258957" cy="9367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24115-45C9-46EE-95D0-7B2CA8524731}" type="datetime1">
              <a:rPr lang="en-US">
                <a:solidFill>
                  <a:srgbClr val="FFFFFF"/>
                </a:solidFill>
              </a:rPr>
              <a:pPr>
                <a:defRPr/>
              </a:pPr>
              <a:t>5/14/18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868269" y="5049825"/>
            <a:ext cx="2095860" cy="93675"/>
          </a:xfrm>
        </p:spPr>
        <p:txBody>
          <a:bodyPr/>
          <a:lstStyle>
            <a:lvl1pPr algn="l">
              <a:defRPr sz="61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2010 DB Blue template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672BE-F7D8-4535-9417-6F08380126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28370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>
            <a:cxnSpLocks noChangeShapeType="1"/>
          </p:cNvCxnSpPr>
          <p:nvPr userDrawn="1"/>
        </p:nvCxnSpPr>
        <p:spPr bwMode="auto">
          <a:xfrm rot="10800000">
            <a:off x="489754" y="4776338"/>
            <a:ext cx="8165932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0" y="4776338"/>
            <a:ext cx="1553134" cy="368239"/>
            <a:chOff x="1" y="7040563"/>
            <a:chExt cx="1710995" cy="542925"/>
          </a:xfrm>
        </p:grpSpPr>
        <p:sp>
          <p:nvSpPr>
            <p:cNvPr id="4" name="TextBox 12"/>
            <p:cNvSpPr txBox="1"/>
            <p:nvPr userDrawn="1"/>
          </p:nvSpPr>
          <p:spPr>
            <a:xfrm>
              <a:off x="1" y="7102070"/>
              <a:ext cx="1710995" cy="481418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610" kern="1200" dirty="0">
                  <a:solidFill>
                    <a:srgbClr val="0092D0"/>
                  </a:solidFill>
                  <a:latin typeface="Arial" charset="0"/>
                  <a:ea typeface="+mn-ea"/>
                  <a:cs typeface="Arial" charset="0"/>
                </a:rPr>
                <a:t>Country Management Russia</a:t>
              </a:r>
            </a:p>
          </p:txBody>
        </p:sp>
        <p:sp>
          <p:nvSpPr>
            <p:cNvPr id="5" name="TextBox 13"/>
            <p:cNvSpPr txBox="1"/>
            <p:nvPr userDrawn="1"/>
          </p:nvSpPr>
          <p:spPr>
            <a:xfrm>
              <a:off x="1" y="7040563"/>
              <a:ext cx="1179448" cy="197359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610" kern="1200">
                  <a:solidFill>
                    <a:srgbClr val="0018A8"/>
                  </a:solidFill>
                  <a:latin typeface="Arial" charset="0"/>
                  <a:ea typeface="+mn-ea"/>
                  <a:cs typeface="Arial" charset="0"/>
                </a:rPr>
                <a:t>Deutsche Bank</a:t>
              </a:r>
            </a:p>
          </p:txBody>
        </p:sp>
      </p:grpSp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2453094" y="4776338"/>
            <a:ext cx="580287" cy="37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24417" rIns="0" bIns="156269">
            <a:spAutoFit/>
          </a:bodyPr>
          <a:lstStyle/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10" kern="1200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Townhall</a:t>
            </a:r>
            <a: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  <a:t/>
            </a:r>
            <a:b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  <a:t>26 January 2018</a:t>
            </a:r>
          </a:p>
        </p:txBody>
      </p:sp>
      <p:sp>
        <p:nvSpPr>
          <p:cNvPr id="7" name="Freeform 4"/>
          <p:cNvSpPr>
            <a:spLocks noEditPoints="1"/>
          </p:cNvSpPr>
          <p:nvPr userDrawn="1"/>
        </p:nvSpPr>
        <p:spPr bwMode="black">
          <a:xfrm>
            <a:off x="8165933" y="366086"/>
            <a:ext cx="489754" cy="36608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56" kern="12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EDABA-DCF3-49A1-BE98-D036A941DAB6}" type="datetime1">
              <a:rPr lang="en-US">
                <a:solidFill>
                  <a:srgbClr val="FFFFFF"/>
                </a:solidFill>
              </a:rPr>
              <a:pPr>
                <a:defRPr/>
              </a:pPr>
              <a:t>5/14/18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868269" y="5049825"/>
            <a:ext cx="2095860" cy="93675"/>
          </a:xfrm>
        </p:spPr>
        <p:txBody>
          <a:bodyPr/>
          <a:lstStyle>
            <a:lvl1pPr algn="l">
              <a:defRPr sz="61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2010 DB Blue template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B9CBE-E2BF-4D02-A5BE-9A98A21C9C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80193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 pos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4"/>
          <p:cNvSpPr txBox="1">
            <a:spLocks noChangeArrowheads="1"/>
          </p:cNvSpPr>
          <p:nvPr userDrawn="1"/>
        </p:nvSpPr>
        <p:spPr bwMode="auto">
          <a:xfrm rot="16200000">
            <a:off x="54952" y="-409095"/>
            <a:ext cx="649217" cy="10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78" kern="1200">
                <a:solidFill>
                  <a:srgbClr val="FFFFFF"/>
                </a:solidFill>
                <a:ea typeface="+mn-ea"/>
                <a:cs typeface="Arial" charset="0"/>
              </a:rPr>
              <a:t>12.5 cm (4.92 in)</a:t>
            </a:r>
          </a:p>
        </p:txBody>
      </p:sp>
      <p:sp>
        <p:nvSpPr>
          <p:cNvPr id="4" name="TextBox 54"/>
          <p:cNvSpPr txBox="1">
            <a:spLocks noChangeArrowheads="1"/>
          </p:cNvSpPr>
          <p:nvPr userDrawn="1"/>
        </p:nvSpPr>
        <p:spPr bwMode="auto">
          <a:xfrm rot="16200000">
            <a:off x="3997031" y="-384869"/>
            <a:ext cx="601127" cy="10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78" kern="1200">
                <a:solidFill>
                  <a:srgbClr val="FFFFFF"/>
                </a:solidFill>
                <a:ea typeface="+mn-ea"/>
                <a:cs typeface="Arial" charset="0"/>
              </a:rPr>
              <a:t>0.5 cm (0.20 in)</a:t>
            </a:r>
          </a:p>
        </p:txBody>
      </p:sp>
      <p:sp>
        <p:nvSpPr>
          <p:cNvPr id="5" name="TextBox 54"/>
          <p:cNvSpPr txBox="1">
            <a:spLocks noChangeArrowheads="1"/>
          </p:cNvSpPr>
          <p:nvPr userDrawn="1"/>
        </p:nvSpPr>
        <p:spPr bwMode="auto">
          <a:xfrm rot="16200000">
            <a:off x="4542963" y="-384868"/>
            <a:ext cx="601127" cy="10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78" kern="1200">
                <a:solidFill>
                  <a:srgbClr val="FFFFFF"/>
                </a:solidFill>
                <a:ea typeface="+mn-ea"/>
                <a:cs typeface="Arial" charset="0"/>
              </a:rPr>
              <a:t>0.5 cm (0.20 in)</a:t>
            </a:r>
          </a:p>
        </p:txBody>
      </p:sp>
      <p:sp>
        <p:nvSpPr>
          <p:cNvPr id="6" name="TextBox 54"/>
          <p:cNvSpPr txBox="1">
            <a:spLocks noChangeArrowheads="1"/>
          </p:cNvSpPr>
          <p:nvPr userDrawn="1"/>
        </p:nvSpPr>
        <p:spPr bwMode="auto">
          <a:xfrm rot="16200000">
            <a:off x="8438392" y="-409095"/>
            <a:ext cx="649217" cy="10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78" kern="1200">
                <a:solidFill>
                  <a:srgbClr val="FFFFFF"/>
                </a:solidFill>
                <a:ea typeface="+mn-ea"/>
                <a:cs typeface="Arial" charset="0"/>
              </a:rPr>
              <a:t>12.5 cm (4.92 in)</a:t>
            </a:r>
          </a:p>
        </p:txBody>
      </p:sp>
      <p:sp>
        <p:nvSpPr>
          <p:cNvPr id="7" name="TextBox 54"/>
          <p:cNvSpPr txBox="1">
            <a:spLocks noChangeArrowheads="1"/>
          </p:cNvSpPr>
          <p:nvPr userDrawn="1"/>
        </p:nvSpPr>
        <p:spPr bwMode="auto">
          <a:xfrm>
            <a:off x="-1080476" y="237476"/>
            <a:ext cx="1009893" cy="10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78" kern="1200" dirty="0">
                <a:solidFill>
                  <a:srgbClr val="FFFFFF"/>
                </a:solidFill>
                <a:ea typeface="+mn-ea"/>
                <a:cs typeface="Arial" charset="0"/>
              </a:rPr>
              <a:t>Logo top 9.03 cm (3.55 in)</a:t>
            </a:r>
          </a:p>
        </p:txBody>
      </p:sp>
      <p:sp>
        <p:nvSpPr>
          <p:cNvPr id="8" name="TextBox 54"/>
          <p:cNvSpPr txBox="1">
            <a:spLocks noChangeArrowheads="1"/>
          </p:cNvSpPr>
          <p:nvPr userDrawn="1"/>
        </p:nvSpPr>
        <p:spPr bwMode="auto">
          <a:xfrm rot="16200000">
            <a:off x="-434209" y="-644359"/>
            <a:ext cx="1120500" cy="10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78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13.25 cm – identifier (5.51 in)</a:t>
            </a:r>
          </a:p>
        </p:txBody>
      </p:sp>
      <p:sp>
        <p:nvSpPr>
          <p:cNvPr id="9" name="TextBox 54"/>
          <p:cNvSpPr txBox="1">
            <a:spLocks noChangeArrowheads="1"/>
          </p:cNvSpPr>
          <p:nvPr userDrawn="1"/>
        </p:nvSpPr>
        <p:spPr bwMode="auto">
          <a:xfrm>
            <a:off x="-1984569" y="1052016"/>
            <a:ext cx="1913987" cy="10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78" kern="1200">
                <a:solidFill>
                  <a:srgbClr val="FFFFFF"/>
                </a:solidFill>
                <a:ea typeface="+mn-ea"/>
                <a:cs typeface="Arial" charset="0"/>
              </a:rPr>
              <a:t>Top text box without title content 5.72 cm (2.25 in)</a:t>
            </a:r>
          </a:p>
        </p:txBody>
      </p:sp>
      <p:sp>
        <p:nvSpPr>
          <p:cNvPr id="10" name="TextBox 54"/>
          <p:cNvSpPr txBox="1">
            <a:spLocks noChangeArrowheads="1"/>
          </p:cNvSpPr>
          <p:nvPr userDrawn="1"/>
        </p:nvSpPr>
        <p:spPr bwMode="auto">
          <a:xfrm>
            <a:off x="-883305" y="4639653"/>
            <a:ext cx="812723" cy="10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78" kern="1200">
                <a:solidFill>
                  <a:srgbClr val="FFFFFF"/>
                </a:solidFill>
                <a:ea typeface="+mn-ea"/>
                <a:cs typeface="Arial" charset="0"/>
              </a:rPr>
              <a:t>Line 9.03cm (3.55 in)</a:t>
            </a:r>
          </a:p>
        </p:txBody>
      </p:sp>
      <p:sp>
        <p:nvSpPr>
          <p:cNvPr id="11" name="TextBox 54"/>
          <p:cNvSpPr txBox="1">
            <a:spLocks noChangeArrowheads="1"/>
          </p:cNvSpPr>
          <p:nvPr userDrawn="1"/>
        </p:nvSpPr>
        <p:spPr bwMode="auto">
          <a:xfrm>
            <a:off x="-1864344" y="1322273"/>
            <a:ext cx="1793761" cy="10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78" kern="1200">
                <a:solidFill>
                  <a:srgbClr val="FFFFFF"/>
                </a:solidFill>
                <a:ea typeface="+mn-ea"/>
                <a:cs typeface="Arial" charset="0"/>
              </a:rPr>
              <a:t>Top text box with title content 4.56 cm (1.80 in)</a:t>
            </a:r>
          </a:p>
        </p:txBody>
      </p:sp>
      <p:sp>
        <p:nvSpPr>
          <p:cNvPr id="12" name="TextBox 54"/>
          <p:cNvSpPr txBox="1">
            <a:spLocks noChangeArrowheads="1"/>
          </p:cNvSpPr>
          <p:nvPr userDrawn="1"/>
        </p:nvSpPr>
        <p:spPr bwMode="auto">
          <a:xfrm>
            <a:off x="-1359397" y="719309"/>
            <a:ext cx="1288814" cy="10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78" kern="1200" dirty="0">
                <a:solidFill>
                  <a:srgbClr val="FFFFFF"/>
                </a:solidFill>
                <a:ea typeface="+mn-ea"/>
                <a:cs typeface="Arial" charset="0"/>
              </a:rPr>
              <a:t>Title box bottom 7.03 cm (2.77 in)</a:t>
            </a:r>
          </a:p>
        </p:txBody>
      </p:sp>
      <p:sp>
        <p:nvSpPr>
          <p:cNvPr id="13" name="TextBox 54"/>
          <p:cNvSpPr txBox="1">
            <a:spLocks noChangeArrowheads="1"/>
          </p:cNvSpPr>
          <p:nvPr userDrawn="1"/>
        </p:nvSpPr>
        <p:spPr bwMode="auto">
          <a:xfrm>
            <a:off x="-1344970" y="4252033"/>
            <a:ext cx="1274388" cy="10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78" kern="1200">
                <a:solidFill>
                  <a:srgbClr val="FFFFFF"/>
                </a:solidFill>
                <a:ea typeface="+mn-ea"/>
                <a:cs typeface="Arial" charset="0"/>
              </a:rPr>
              <a:t>Bottom text box 7.44 cm (2.93 in)</a:t>
            </a:r>
          </a:p>
        </p:txBody>
      </p:sp>
      <p:cxnSp>
        <p:nvCxnSpPr>
          <p:cNvPr id="14" name="Straight Connector 9"/>
          <p:cNvCxnSpPr>
            <a:cxnSpLocks noChangeShapeType="1"/>
          </p:cNvCxnSpPr>
          <p:nvPr userDrawn="1"/>
        </p:nvCxnSpPr>
        <p:spPr bwMode="auto">
          <a:xfrm rot="10800000">
            <a:off x="489754" y="4776338"/>
            <a:ext cx="8165932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15" name="Group 13"/>
          <p:cNvGrpSpPr>
            <a:grpSpLocks/>
          </p:cNvGrpSpPr>
          <p:nvPr userDrawn="1"/>
        </p:nvGrpSpPr>
        <p:grpSpPr bwMode="auto">
          <a:xfrm>
            <a:off x="0" y="4776338"/>
            <a:ext cx="1553134" cy="368239"/>
            <a:chOff x="1" y="7040563"/>
            <a:chExt cx="1710995" cy="542925"/>
          </a:xfrm>
        </p:grpSpPr>
        <p:sp>
          <p:nvSpPr>
            <p:cNvPr id="16" name="TextBox 13"/>
            <p:cNvSpPr txBox="1"/>
            <p:nvPr userDrawn="1"/>
          </p:nvSpPr>
          <p:spPr>
            <a:xfrm>
              <a:off x="1" y="7102070"/>
              <a:ext cx="596762" cy="481418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610" kern="1200" dirty="0">
                <a:solidFill>
                  <a:srgbClr val="0092D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7" name="TextBox 14"/>
            <p:cNvSpPr txBox="1"/>
            <p:nvPr userDrawn="1"/>
          </p:nvSpPr>
          <p:spPr>
            <a:xfrm>
              <a:off x="1" y="7040563"/>
              <a:ext cx="1710995" cy="474164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610" kern="1200" dirty="0">
                  <a:solidFill>
                    <a:srgbClr val="0018A8"/>
                  </a:solidFill>
                  <a:latin typeface="Arial" charset="0"/>
                  <a:ea typeface="+mn-ea"/>
                  <a:cs typeface="Arial" charset="0"/>
                </a:rPr>
                <a:t>Deutsche Bank</a:t>
              </a:r>
            </a:p>
            <a:p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610" kern="1200" dirty="0">
                  <a:solidFill>
                    <a:srgbClr val="0092D0"/>
                  </a:solidFill>
                  <a:latin typeface="Arial" charset="0"/>
                  <a:ea typeface="+mn-ea"/>
                  <a:cs typeface="Arial" charset="0"/>
                </a:rPr>
                <a:t>Country Management Russia</a:t>
              </a:r>
            </a:p>
            <a:p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610" kern="1200" dirty="0">
                <a:solidFill>
                  <a:srgbClr val="0018A8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18" name="TextBox 7"/>
          <p:cNvSpPr txBox="1">
            <a:spLocks noChangeArrowheads="1"/>
          </p:cNvSpPr>
          <p:nvPr userDrawn="1"/>
        </p:nvSpPr>
        <p:spPr bwMode="auto">
          <a:xfrm>
            <a:off x="2453094" y="4776338"/>
            <a:ext cx="580287" cy="37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24417" rIns="0" bIns="156269">
            <a:spAutoFit/>
          </a:bodyPr>
          <a:lstStyle/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10" kern="1200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Townhall</a:t>
            </a:r>
            <a: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  <a:t/>
            </a:r>
            <a:b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  <a:t>26 January 2018</a:t>
            </a:r>
          </a:p>
        </p:txBody>
      </p:sp>
      <p:sp>
        <p:nvSpPr>
          <p:cNvPr id="19" name="Freeform 4"/>
          <p:cNvSpPr>
            <a:spLocks noEditPoints="1"/>
          </p:cNvSpPr>
          <p:nvPr userDrawn="1"/>
        </p:nvSpPr>
        <p:spPr bwMode="black">
          <a:xfrm>
            <a:off x="8165933" y="366086"/>
            <a:ext cx="489754" cy="36608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56" kern="12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9" name="Title 178"/>
          <p:cNvSpPr>
            <a:spLocks noGrp="1"/>
          </p:cNvSpPr>
          <p:nvPr>
            <p:ph type="title"/>
          </p:nvPr>
        </p:nvSpPr>
        <p:spPr>
          <a:xfrm>
            <a:off x="488315" y="341838"/>
            <a:ext cx="7677618" cy="513079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tabLst/>
              <a:defRPr lang="en-GB" sz="1763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20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6E96-882C-436F-9209-06C18A316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307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74560030-8C0B-0246-87AF-04AC74275494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8165933" y="201600"/>
            <a:ext cx="489754" cy="488114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39"/>
          </a:p>
        </p:txBody>
      </p:sp>
      <p:cxnSp>
        <p:nvCxnSpPr>
          <p:cNvPr id="5" name="Прямая соединительная линия 15">
            <a:extLst>
              <a:ext uri="{FF2B5EF4-FFF2-40B4-BE49-F238E27FC236}">
                <a16:creationId xmlns:a16="http://schemas.microsoft.com/office/drawing/2014/main" xmlns="" id="{E416F2C8-4D51-C34F-95B2-AA25AC1B4763}"/>
              </a:ext>
            </a:extLst>
          </p:cNvPr>
          <p:cNvCxnSpPr/>
          <p:nvPr userDrawn="1"/>
        </p:nvCxnSpPr>
        <p:spPr>
          <a:xfrm>
            <a:off x="311700" y="4771505"/>
            <a:ext cx="852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AA1E38-B064-6143-9311-A42EE41D9332}"/>
              </a:ext>
            </a:extLst>
          </p:cNvPr>
          <p:cNvSpPr txBox="1"/>
          <p:nvPr userDrawn="1"/>
        </p:nvSpPr>
        <p:spPr>
          <a:xfrm>
            <a:off x="226857" y="4772019"/>
            <a:ext cx="1506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>
                <a:solidFill>
                  <a:srgbClr val="0E2EA8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Deutsche Bank</a:t>
            </a:r>
          </a:p>
          <a:p>
            <a:r>
              <a:rPr lang="en-US" sz="800" b="0" dirty="0">
                <a:solidFill>
                  <a:srgbClr val="00B0F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Technology Centre</a:t>
            </a:r>
            <a:endParaRPr lang="ru-RU" sz="800" b="0" dirty="0">
              <a:solidFill>
                <a:srgbClr val="00B0F0"/>
              </a:solidFill>
              <a:latin typeface="+mn-lt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C680B6-4FB7-E041-8F2E-7188F35344B7}"/>
              </a:ext>
            </a:extLst>
          </p:cNvPr>
          <p:cNvSpPr txBox="1"/>
          <p:nvPr userDrawn="1"/>
        </p:nvSpPr>
        <p:spPr>
          <a:xfrm>
            <a:off x="2422328" y="4771505"/>
            <a:ext cx="951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baseline="0" dirty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Lilia Sapurina</a:t>
            </a:r>
          </a:p>
          <a:p>
            <a:r>
              <a:rPr lang="en-US" sz="800" b="0" baseline="0" dirty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SQA DAYS #</a:t>
            </a:r>
            <a:r>
              <a:rPr lang="en-US" sz="800" b="0" baseline="0" dirty="0">
                <a:solidFill>
                  <a:srgbClr val="0E2EA8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CEAAF0A3-2D6B-0B45-ACDA-D154A5DA88B9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8165933" y="201600"/>
            <a:ext cx="489754" cy="488114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39"/>
          </a:p>
        </p:txBody>
      </p:sp>
      <p:cxnSp>
        <p:nvCxnSpPr>
          <p:cNvPr id="8" name="Прямая соединительная линия 15">
            <a:extLst>
              <a:ext uri="{FF2B5EF4-FFF2-40B4-BE49-F238E27FC236}">
                <a16:creationId xmlns:a16="http://schemas.microsoft.com/office/drawing/2014/main" xmlns="" id="{76263453-85ED-514D-8A30-06D51C2E2C14}"/>
              </a:ext>
            </a:extLst>
          </p:cNvPr>
          <p:cNvCxnSpPr/>
          <p:nvPr userDrawn="1"/>
        </p:nvCxnSpPr>
        <p:spPr>
          <a:xfrm>
            <a:off x="311700" y="4771505"/>
            <a:ext cx="852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1F3BB1-63E6-1A43-A3BE-E38A240049DC}"/>
              </a:ext>
            </a:extLst>
          </p:cNvPr>
          <p:cNvSpPr txBox="1"/>
          <p:nvPr userDrawn="1"/>
        </p:nvSpPr>
        <p:spPr>
          <a:xfrm>
            <a:off x="226857" y="4772019"/>
            <a:ext cx="1462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>
                <a:solidFill>
                  <a:srgbClr val="0E2EA8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Deutsche Bank</a:t>
            </a:r>
          </a:p>
          <a:p>
            <a:r>
              <a:rPr lang="en-US" sz="800" b="0" dirty="0">
                <a:solidFill>
                  <a:srgbClr val="00B0F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Technology Centre</a:t>
            </a:r>
            <a:endParaRPr lang="ru-RU" sz="800" b="0" dirty="0">
              <a:solidFill>
                <a:srgbClr val="00B0F0"/>
              </a:solidFill>
              <a:latin typeface="+mn-lt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2CFF55-4ADE-1441-972A-785CEDBF1C26}"/>
              </a:ext>
            </a:extLst>
          </p:cNvPr>
          <p:cNvSpPr txBox="1"/>
          <p:nvPr userDrawn="1"/>
        </p:nvSpPr>
        <p:spPr>
          <a:xfrm>
            <a:off x="2422328" y="4771505"/>
            <a:ext cx="951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baseline="0" dirty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Lilia Sapurina</a:t>
            </a:r>
          </a:p>
          <a:p>
            <a:r>
              <a:rPr lang="en-US" sz="800" b="0" baseline="0" dirty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SQA DAYS #</a:t>
            </a:r>
            <a:r>
              <a:rPr lang="en-US" sz="800" b="0" baseline="0" dirty="0">
                <a:solidFill>
                  <a:srgbClr val="0E2EA8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1_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CEAAF0A3-2D6B-0B45-ACDA-D154A5DA88B9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8164800" y="201600"/>
            <a:ext cx="489754" cy="488114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39"/>
          </a:p>
        </p:txBody>
      </p:sp>
      <p:cxnSp>
        <p:nvCxnSpPr>
          <p:cNvPr id="8" name="Прямая соединительная линия 15">
            <a:extLst>
              <a:ext uri="{FF2B5EF4-FFF2-40B4-BE49-F238E27FC236}">
                <a16:creationId xmlns:a16="http://schemas.microsoft.com/office/drawing/2014/main" xmlns="" id="{76263453-85ED-514D-8A30-06D51C2E2C14}"/>
              </a:ext>
            </a:extLst>
          </p:cNvPr>
          <p:cNvCxnSpPr/>
          <p:nvPr userDrawn="1"/>
        </p:nvCxnSpPr>
        <p:spPr>
          <a:xfrm>
            <a:off x="311700" y="4771505"/>
            <a:ext cx="852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1F3BB1-63E6-1A43-A3BE-E38A240049DC}"/>
              </a:ext>
            </a:extLst>
          </p:cNvPr>
          <p:cNvSpPr txBox="1"/>
          <p:nvPr userDrawn="1"/>
        </p:nvSpPr>
        <p:spPr>
          <a:xfrm>
            <a:off x="226857" y="4772019"/>
            <a:ext cx="1303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>
                <a:solidFill>
                  <a:srgbClr val="0E2EA8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Deutsche Bank</a:t>
            </a:r>
          </a:p>
          <a:p>
            <a:r>
              <a:rPr lang="en-US" sz="800" b="0" dirty="0">
                <a:solidFill>
                  <a:srgbClr val="00B0F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Technology Centre</a:t>
            </a:r>
            <a:endParaRPr lang="ru-RU" sz="800" b="0" dirty="0">
              <a:solidFill>
                <a:srgbClr val="00B0F0"/>
              </a:solidFill>
              <a:latin typeface="+mn-lt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2CFF55-4ADE-1441-972A-785CEDBF1C26}"/>
              </a:ext>
            </a:extLst>
          </p:cNvPr>
          <p:cNvSpPr txBox="1"/>
          <p:nvPr userDrawn="1"/>
        </p:nvSpPr>
        <p:spPr>
          <a:xfrm>
            <a:off x="2422328" y="4771505"/>
            <a:ext cx="951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baseline="0" dirty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Lilia Sapurina</a:t>
            </a:r>
          </a:p>
          <a:p>
            <a:r>
              <a:rPr lang="en-US" sz="800" b="0" baseline="0" dirty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SQA DAYS #</a:t>
            </a:r>
            <a:r>
              <a:rPr lang="en-US" sz="800" b="0" baseline="0" dirty="0">
                <a:solidFill>
                  <a:srgbClr val="0E2EA8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11" name="Shape 37">
            <a:extLst>
              <a:ext uri="{FF2B5EF4-FFF2-40B4-BE49-F238E27FC236}">
                <a16:creationId xmlns:a16="http://schemas.microsoft.com/office/drawing/2014/main" xmlns="" id="{DED04E22-2E9A-2F4F-8B33-454D1615A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12" name="Shape 38">
            <a:extLst>
              <a:ext uri="{FF2B5EF4-FFF2-40B4-BE49-F238E27FC236}">
                <a16:creationId xmlns:a16="http://schemas.microsoft.com/office/drawing/2014/main" xmlns="" id="{726D9507-3515-424F-86F8-5315635BC19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3" name="Shape 39">
            <a:extLst>
              <a:ext uri="{FF2B5EF4-FFF2-40B4-BE49-F238E27FC236}">
                <a16:creationId xmlns:a16="http://schemas.microsoft.com/office/drawing/2014/main" xmlns="" id="{7056644B-7FF9-C347-ACCF-45587BCA6B4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473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0AEF07D9-15D0-F440-A5E8-F08C0810C07B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8165933" y="488114"/>
            <a:ext cx="489754" cy="488114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39"/>
          </a:p>
        </p:txBody>
      </p:sp>
      <p:cxnSp>
        <p:nvCxnSpPr>
          <p:cNvPr id="5" name="Прямая соединительная линия 15">
            <a:extLst>
              <a:ext uri="{FF2B5EF4-FFF2-40B4-BE49-F238E27FC236}">
                <a16:creationId xmlns:a16="http://schemas.microsoft.com/office/drawing/2014/main" xmlns="" id="{01F44410-E2EB-A24A-B488-ECBF36EDD637}"/>
              </a:ext>
            </a:extLst>
          </p:cNvPr>
          <p:cNvCxnSpPr/>
          <p:nvPr userDrawn="1"/>
        </p:nvCxnSpPr>
        <p:spPr>
          <a:xfrm>
            <a:off x="311700" y="4771505"/>
            <a:ext cx="852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E8850C-3125-E844-B055-3FE0FFE3E15F}"/>
              </a:ext>
            </a:extLst>
          </p:cNvPr>
          <p:cNvSpPr txBox="1"/>
          <p:nvPr userDrawn="1"/>
        </p:nvSpPr>
        <p:spPr>
          <a:xfrm>
            <a:off x="226857" y="4772019"/>
            <a:ext cx="951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>
                <a:solidFill>
                  <a:srgbClr val="0E2EA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Deutsche Bank</a:t>
            </a:r>
          </a:p>
          <a:p>
            <a:r>
              <a:rPr lang="en-US" sz="800" b="0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Russia</a:t>
            </a:r>
            <a:endParaRPr lang="ru-RU" sz="800" b="0" dirty="0">
              <a:solidFill>
                <a:srgbClr val="00B0F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0C4E22-0C8E-1F4C-B8F6-00AC952CAFB6}"/>
              </a:ext>
            </a:extLst>
          </p:cNvPr>
          <p:cNvSpPr txBox="1"/>
          <p:nvPr userDrawn="1"/>
        </p:nvSpPr>
        <p:spPr>
          <a:xfrm>
            <a:off x="2422328" y="4771505"/>
            <a:ext cx="951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baseline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Lilia Sapurina</a:t>
            </a:r>
          </a:p>
          <a:p>
            <a:r>
              <a:rPr lang="en-US" sz="800" b="0" baseline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SQA DAYS #</a:t>
            </a:r>
            <a:r>
              <a:rPr lang="en-US" sz="800" b="0" baseline="0" dirty="0">
                <a:solidFill>
                  <a:srgbClr val="0E2EA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442F7A6F-EFCE-234D-B232-D6F80B85BB76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8165933" y="488114"/>
            <a:ext cx="489754" cy="488114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39"/>
          </a:p>
        </p:txBody>
      </p:sp>
      <p:cxnSp>
        <p:nvCxnSpPr>
          <p:cNvPr id="4" name="Прямая соединительная линия 15">
            <a:extLst>
              <a:ext uri="{FF2B5EF4-FFF2-40B4-BE49-F238E27FC236}">
                <a16:creationId xmlns:a16="http://schemas.microsoft.com/office/drawing/2014/main" xmlns="" id="{0D89AE5F-6D95-9C4F-A894-7BE99D86A84A}"/>
              </a:ext>
            </a:extLst>
          </p:cNvPr>
          <p:cNvCxnSpPr/>
          <p:nvPr userDrawn="1"/>
        </p:nvCxnSpPr>
        <p:spPr>
          <a:xfrm>
            <a:off x="311700" y="4771505"/>
            <a:ext cx="852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C244FB-22EB-DB46-B062-26327EE5F02E}"/>
              </a:ext>
            </a:extLst>
          </p:cNvPr>
          <p:cNvSpPr txBox="1"/>
          <p:nvPr userDrawn="1"/>
        </p:nvSpPr>
        <p:spPr>
          <a:xfrm>
            <a:off x="226857" y="4772019"/>
            <a:ext cx="951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>
                <a:solidFill>
                  <a:srgbClr val="0E2EA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Deutsche Bank</a:t>
            </a:r>
          </a:p>
          <a:p>
            <a:r>
              <a:rPr lang="en-US" sz="800" b="0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Russia</a:t>
            </a:r>
            <a:endParaRPr lang="ru-RU" sz="800" b="0" dirty="0">
              <a:solidFill>
                <a:srgbClr val="00B0F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BA3E21-206A-0549-8FC4-85FBEA067CFD}"/>
              </a:ext>
            </a:extLst>
          </p:cNvPr>
          <p:cNvSpPr txBox="1"/>
          <p:nvPr userDrawn="1"/>
        </p:nvSpPr>
        <p:spPr>
          <a:xfrm>
            <a:off x="2422328" y="4771505"/>
            <a:ext cx="951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baseline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Lilia Sapurina</a:t>
            </a:r>
          </a:p>
          <a:p>
            <a:r>
              <a:rPr lang="en-US" sz="800" b="0" baseline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SQA DAYS #</a:t>
            </a:r>
            <a:r>
              <a:rPr lang="en-US" sz="800" b="0" baseline="0" dirty="0">
                <a:solidFill>
                  <a:srgbClr val="0E2EA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ne 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 29" descr="ppt_title_slides_140210_01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8" name="Group 23"/>
          <p:cNvGrpSpPr>
            <a:grpSpLocks/>
          </p:cNvGrpSpPr>
          <p:nvPr userDrawn="1"/>
        </p:nvGrpSpPr>
        <p:grpSpPr bwMode="auto">
          <a:xfrm>
            <a:off x="0" y="202317"/>
            <a:ext cx="1359360" cy="302952"/>
            <a:chOff x="0" y="222355"/>
            <a:chExt cx="1496729" cy="446887"/>
          </a:xfrm>
        </p:grpSpPr>
        <p:sp>
          <p:nvSpPr>
            <p:cNvPr id="19" name="TextBox 18"/>
            <p:cNvSpPr txBox="1"/>
            <p:nvPr userDrawn="1"/>
          </p:nvSpPr>
          <p:spPr bwMode="auto">
            <a:xfrm>
              <a:off x="0" y="438361"/>
              <a:ext cx="1496729" cy="230881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1017" kern="1200" dirty="0">
                  <a:solidFill>
                    <a:srgbClr val="0092D0"/>
                  </a:solidFill>
                  <a:ea typeface="+mn-ea"/>
                  <a:cs typeface="Arial" charset="0"/>
                </a:rPr>
                <a:t>Technology</a:t>
              </a:r>
              <a:r>
                <a:rPr lang="en-US" sz="1017" kern="1200" baseline="0" dirty="0">
                  <a:solidFill>
                    <a:srgbClr val="0092D0"/>
                  </a:solidFill>
                  <a:ea typeface="+mn-ea"/>
                  <a:cs typeface="Arial" charset="0"/>
                </a:rPr>
                <a:t> Centre</a:t>
              </a:r>
              <a:endParaRPr lang="en-US" sz="1017" kern="1200" dirty="0">
                <a:solidFill>
                  <a:srgbClr val="0092D0"/>
                </a:solidFill>
                <a:ea typeface="+mn-ea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 bwMode="auto">
            <a:xfrm>
              <a:off x="0" y="222355"/>
              <a:ext cx="1258453" cy="230881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1017" kern="1200" dirty="0">
                  <a:solidFill>
                    <a:srgbClr val="0018A8"/>
                  </a:solidFill>
                  <a:ea typeface="+mn-ea"/>
                  <a:cs typeface="Arial" charset="0"/>
                </a:rPr>
                <a:t>Deutsche Bank</a:t>
              </a:r>
            </a:p>
          </p:txBody>
        </p:sp>
      </p:grpSp>
      <p:sp>
        <p:nvSpPr>
          <p:cNvPr id="4214" name="Rectangle 118"/>
          <p:cNvSpPr>
            <a:spLocks noGrp="1" noChangeArrowheads="1"/>
          </p:cNvSpPr>
          <p:nvPr>
            <p:ph type="ctrTitle" sz="quarter"/>
          </p:nvPr>
        </p:nvSpPr>
        <p:spPr>
          <a:xfrm>
            <a:off x="1201339" y="1457882"/>
            <a:ext cx="7454348" cy="679333"/>
          </a:xfrm>
        </p:spPr>
        <p:txBody>
          <a:bodyPr bIns="126000" anchor="b"/>
          <a:lstStyle>
            <a:lvl1pPr>
              <a:tabLst/>
              <a:defRPr sz="2170" b="0" baseline="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15" name="Rectangle 1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01339" y="2137215"/>
            <a:ext cx="7454348" cy="438837"/>
          </a:xfrm>
        </p:spPr>
        <p:txBody>
          <a:bodyPr bIns="277200" anchor="b">
            <a:noAutofit/>
          </a:bodyPr>
          <a:lstStyle>
            <a:lvl1pPr eaLnBrk="0" hangingPunct="0">
              <a:spcBef>
                <a:spcPct val="0"/>
              </a:spcBef>
              <a:spcAft>
                <a:spcPts val="0"/>
              </a:spcAft>
              <a:defRPr b="0" baseline="0">
                <a:solidFill>
                  <a:srgbClr val="000000"/>
                </a:solidFill>
                <a:latin typeface="+mn-lt"/>
              </a:defRPr>
            </a:lvl1pPr>
            <a:lvl2pPr marL="0" lvl="1" eaLnBrk="0" hangingPunct="0">
              <a:spcBef>
                <a:spcPct val="0"/>
              </a:spcBef>
              <a:defRPr sz="1221">
                <a:solidFill>
                  <a:schemeClr val="tx2"/>
                </a:solidFill>
              </a:defRPr>
            </a:lvl2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fc" descr="For internal use only"/>
          <p:cNvSpPr txBox="1"/>
          <p:nvPr userDrawn="1"/>
        </p:nvSpPr>
        <p:spPr bwMode="ltGray">
          <a:xfrm>
            <a:off x="0" y="5012571"/>
            <a:ext cx="9144000" cy="15772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68444" tIns="34222" rIns="68444" bIns="34222" rtlCol="0" anchor="t" anchorCtr="0">
            <a:spAutoFit/>
          </a:bodyPr>
          <a:lstStyle/>
          <a:p>
            <a:pPr algn="ctr" defTabSz="683668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576" kern="1200">
                <a:latin typeface="arial unicode ms" panose="020B0604020202020204" pitchFamily="34" charset="-128"/>
                <a:ea typeface="+mn-ea"/>
                <a:cs typeface="Arial" charset="0"/>
              </a:rPr>
              <a:t>For internal use only</a:t>
            </a:r>
            <a:endParaRPr lang="ru-RU" sz="576" kern="1200" dirty="0" err="1">
              <a:latin typeface="arial unicode ms" panose="020B0604020202020204" pitchFamily="34" charset="-128"/>
              <a:ea typeface="+mn-ea"/>
              <a:cs typeface="Arial" charset="0"/>
            </a:endParaRPr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black">
          <a:xfrm>
            <a:off x="8164275" y="202317"/>
            <a:ext cx="489754" cy="488114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39"/>
          </a:p>
        </p:txBody>
      </p:sp>
    </p:spTree>
    <p:extLst>
      <p:ext uri="{BB962C8B-B14F-4D97-AF65-F5344CB8AC3E}">
        <p14:creationId xmlns:p14="http://schemas.microsoft.com/office/powerpoint/2010/main" val="280828422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wo 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 27" descr="ppt_title_slides_140210_01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Freeform 4"/>
          <p:cNvSpPr>
            <a:spLocks noEditPoints="1"/>
          </p:cNvSpPr>
          <p:nvPr userDrawn="1"/>
        </p:nvSpPr>
        <p:spPr bwMode="black">
          <a:xfrm>
            <a:off x="8165933" y="367163"/>
            <a:ext cx="489754" cy="36608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56" kern="1200"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9" name="Group 23"/>
          <p:cNvGrpSpPr>
            <a:grpSpLocks/>
          </p:cNvGrpSpPr>
          <p:nvPr userDrawn="1"/>
        </p:nvGrpSpPr>
        <p:grpSpPr bwMode="auto">
          <a:xfrm>
            <a:off x="0" y="334861"/>
            <a:ext cx="1142954" cy="302952"/>
            <a:chOff x="0" y="222355"/>
            <a:chExt cx="1258453" cy="446887"/>
          </a:xfrm>
        </p:grpSpPr>
        <p:sp>
          <p:nvSpPr>
            <p:cNvPr id="20" name="TextBox 24"/>
            <p:cNvSpPr txBox="1"/>
            <p:nvPr userDrawn="1"/>
          </p:nvSpPr>
          <p:spPr bwMode="auto">
            <a:xfrm>
              <a:off x="0" y="438361"/>
              <a:ext cx="834855" cy="230881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1017" kern="1200" dirty="0">
                  <a:solidFill>
                    <a:srgbClr val="0092D0"/>
                  </a:solidFill>
                  <a:ea typeface="+mn-ea"/>
                  <a:cs typeface="Arial" charset="0"/>
                </a:rPr>
                <a:t>Identifier</a:t>
              </a:r>
            </a:p>
          </p:txBody>
        </p:sp>
        <p:sp>
          <p:nvSpPr>
            <p:cNvPr id="21" name="TextBox 25"/>
            <p:cNvSpPr txBox="1"/>
            <p:nvPr userDrawn="1"/>
          </p:nvSpPr>
          <p:spPr bwMode="auto">
            <a:xfrm>
              <a:off x="0" y="222355"/>
              <a:ext cx="1258453" cy="230881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1017" kern="1200" dirty="0">
                  <a:solidFill>
                    <a:srgbClr val="0018A8"/>
                  </a:solidFill>
                  <a:ea typeface="+mn-ea"/>
                  <a:cs typeface="Arial" charset="0"/>
                </a:rPr>
                <a:t>Deutsche Bank</a:t>
              </a:r>
            </a:p>
          </p:txBody>
        </p:sp>
      </p:grpSp>
      <p:sp>
        <p:nvSpPr>
          <p:cNvPr id="4214" name="Rectangle 118"/>
          <p:cNvSpPr>
            <a:spLocks noGrp="1" noChangeArrowheads="1"/>
          </p:cNvSpPr>
          <p:nvPr>
            <p:ph type="ctrTitle" sz="quarter"/>
          </p:nvPr>
        </p:nvSpPr>
        <p:spPr>
          <a:xfrm>
            <a:off x="1201330" y="1457882"/>
            <a:ext cx="7454356" cy="679333"/>
          </a:xfrm>
          <a:noFill/>
          <a:ln w="9525" algn="ctr">
            <a:noFill/>
            <a:miter lim="800000"/>
            <a:headEnd/>
            <a:tailEnd/>
          </a:ln>
        </p:spPr>
        <p:txBody>
          <a:bodyPr rIns="0" bIns="126000" anchor="b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/>
              <a:defRPr lang="en-GB" sz="2170" b="0" baseline="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15" name="Rectangle 1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01330" y="2137213"/>
            <a:ext cx="7454356" cy="666584"/>
          </a:xfrm>
          <a:noFill/>
          <a:ln w="9525" algn="ctr">
            <a:noFill/>
            <a:miter lim="800000"/>
            <a:headEnd/>
            <a:tailEnd/>
          </a:ln>
        </p:spPr>
        <p:txBody>
          <a:bodyPr bIns="277200" anchor="b">
            <a:no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0"/>
              </a:spcAft>
              <a:defRPr lang="en-US" sz="1492" b="0" kern="1200" baseline="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lvl="1" eaLnBrk="0" hangingPunct="0">
              <a:spcBef>
                <a:spcPct val="0"/>
              </a:spcBef>
              <a:defRPr sz="122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22" name="Group 20"/>
          <p:cNvGrpSpPr>
            <a:grpSpLocks/>
          </p:cNvGrpSpPr>
          <p:nvPr userDrawn="1"/>
        </p:nvGrpSpPr>
        <p:grpSpPr bwMode="auto">
          <a:xfrm>
            <a:off x="-3925237" y="360702"/>
            <a:ext cx="3821524" cy="4486586"/>
            <a:chOff x="-4325938" y="809624"/>
            <a:chExt cx="4211638" cy="6614338"/>
          </a:xfrm>
        </p:grpSpPr>
        <p:sp>
          <p:nvSpPr>
            <p:cNvPr id="23" name="Comment 104"/>
            <p:cNvSpPr>
              <a:spLocks noChangeArrowheads="1"/>
            </p:cNvSpPr>
            <p:nvPr userDrawn="1"/>
          </p:nvSpPr>
          <p:spPr bwMode="auto">
            <a:xfrm>
              <a:off x="-4325938" y="809624"/>
              <a:ext cx="4211638" cy="6614338"/>
            </a:xfrm>
            <a:prstGeom prst="rect">
              <a:avLst/>
            </a:prstGeom>
            <a:solidFill>
              <a:srgbClr val="E6EAEE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44000" tIns="108000" rIns="144000" bIns="108000">
              <a:spAutoFit/>
            </a:bodyPr>
            <a:lstStyle/>
            <a:p>
              <a:pPr algn="ctr" defTabSz="653522" eaLnBrk="0" fontAlgn="base" hangingPunct="0">
                <a:spcBef>
                  <a:spcPct val="25000"/>
                </a:spcBef>
                <a:spcAft>
                  <a:spcPct val="0"/>
                </a:spcAft>
                <a:buClrTx/>
                <a:buFontTx/>
                <a:buNone/>
                <a:tabLst>
                  <a:tab pos="1033577" algn="l"/>
                </a:tabLst>
                <a:defRPr/>
              </a:pPr>
              <a:r>
                <a:rPr lang="de-DE" sz="814" b="1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IMPORTANT NOTES WHEN</a:t>
              </a:r>
              <a:br>
                <a:rPr lang="de-DE" sz="814" b="1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</a:br>
              <a:r>
                <a:rPr lang="de-DE" sz="814" b="1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WORKING WITH SCREENSHOW'S</a:t>
              </a:r>
            </a:p>
            <a:p>
              <a:pPr defTabSz="653522" eaLnBrk="0" fontAlgn="base" hangingPunct="0">
                <a:spcBef>
                  <a:spcPts val="1221"/>
                </a:spcBef>
                <a:spcAft>
                  <a:spcPts val="203"/>
                </a:spcAft>
                <a:buClrTx/>
                <a:buFontTx/>
                <a:buNone/>
                <a:tabLst>
                  <a:tab pos="1033577" algn="l"/>
                </a:tabLst>
                <a:defRPr/>
              </a:pPr>
              <a:r>
                <a:rPr lang="de-DE" sz="746" b="1" kern="1200" noProof="1">
                  <a:solidFill>
                    <a:srgbClr val="D70032"/>
                  </a:solidFill>
                  <a:latin typeface="Arial" charset="0"/>
                  <a:ea typeface="+mn-ea"/>
                  <a:cs typeface="Arial" charset="0"/>
                </a:rPr>
                <a:t>SAVE AS .PPTX ONLY</a:t>
              </a:r>
            </a:p>
            <a:p>
              <a:pPr defTabSz="653522" eaLnBrk="0" fontAlgn="base" hangingPunct="0">
                <a:spcBef>
                  <a:spcPts val="1221"/>
                </a:spcBef>
                <a:spcAft>
                  <a:spcPts val="203"/>
                </a:spcAft>
                <a:buClrTx/>
                <a:buFontTx/>
                <a:buNone/>
                <a:tabLst>
                  <a:tab pos="1033577" algn="l"/>
                </a:tabLst>
                <a:defRPr/>
              </a:pPr>
              <a:r>
                <a:rPr lang="de-DE" sz="746" b="1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PRINTING INSTRUCTIONS</a:t>
              </a:r>
            </a:p>
            <a:p>
              <a:pPr defTabSz="653522" eaLnBrk="0" fontAlgn="base" hangingPunct="0">
                <a:spcBef>
                  <a:spcPts val="203"/>
                </a:spcBef>
                <a:spcAft>
                  <a:spcPts val="203"/>
                </a:spcAft>
                <a:buClrTx/>
                <a:buFontTx/>
                <a:buNone/>
                <a:tabLst>
                  <a:tab pos="1033577" algn="l"/>
                </a:tabLst>
                <a:defRPr/>
              </a:pPr>
              <a:r>
                <a:rPr lang="de-DE" sz="678" i="1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In order to print correctly, ensure the following print settings are used:</a:t>
              </a:r>
              <a:endParaRPr lang="de-DE" sz="678" kern="1200" noProof="1">
                <a:solidFill>
                  <a:srgbClr val="001E3C"/>
                </a:solidFill>
                <a:latin typeface="Arial" charset="0"/>
                <a:ea typeface="+mn-ea"/>
                <a:cs typeface="Arial" charset="0"/>
              </a:endParaRPr>
            </a:p>
            <a:p>
              <a:pPr marL="180876" lvl="2" indent="-177646" defTabSz="65352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033577" algn="l"/>
                </a:tabLst>
                <a:defRPr/>
              </a:pPr>
              <a:r>
                <a:rPr lang="de-DE" sz="678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Color/grayscale:	</a:t>
              </a:r>
              <a:r>
                <a:rPr lang="de-DE" sz="678" b="1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Color </a:t>
              </a:r>
              <a:r>
                <a:rPr lang="de-DE" sz="678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(regardless of printing in b/w)</a:t>
              </a:r>
            </a:p>
            <a:p>
              <a:pPr marL="180876" lvl="2" indent="-177646" defTabSz="65352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033577" algn="l"/>
                </a:tabLst>
                <a:defRPr/>
              </a:pPr>
              <a:r>
                <a:rPr lang="de-DE" sz="678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Scale to </a:t>
              </a:r>
              <a:r>
                <a:rPr lang="de-DE" sz="678" u="sng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f</a:t>
              </a:r>
              <a:r>
                <a:rPr lang="de-DE" sz="678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it paper:	</a:t>
              </a:r>
              <a:r>
                <a:rPr lang="de-DE" sz="678" b="1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ON</a:t>
              </a:r>
            </a:p>
            <a:p>
              <a:pPr marL="180876" lvl="2" indent="-177646" defTabSz="65352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033577" algn="l"/>
                </a:tabLst>
                <a:defRPr/>
              </a:pPr>
              <a:r>
                <a:rPr lang="de-DE" sz="678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Print </a:t>
              </a:r>
              <a:r>
                <a:rPr lang="de-DE" sz="678" u="sng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h</a:t>
              </a:r>
              <a:r>
                <a:rPr lang="de-DE" sz="678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idden slides:	</a:t>
              </a:r>
              <a:r>
                <a:rPr lang="de-DE" sz="678" b="1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OFF</a:t>
              </a:r>
            </a:p>
            <a:p>
              <a:pPr defTabSz="65352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>
                  <a:tab pos="1033577" algn="l"/>
                </a:tabLst>
                <a:defRPr/>
              </a:pPr>
              <a:endParaRPr lang="de-DE" sz="678" b="1" kern="1200" noProof="1">
                <a:solidFill>
                  <a:srgbClr val="0092D0"/>
                </a:solidFill>
                <a:latin typeface="Arial" charset="0"/>
                <a:ea typeface="+mn-ea"/>
                <a:cs typeface="Arial" charset="0"/>
              </a:endParaRPr>
            </a:p>
            <a:p>
              <a:pPr defTabSz="65352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>
                  <a:tab pos="1033577" algn="l"/>
                </a:tabLst>
                <a:defRPr/>
              </a:pPr>
              <a:endParaRPr lang="de-DE" sz="678" b="1" kern="1200" noProof="1">
                <a:solidFill>
                  <a:srgbClr val="0092D0"/>
                </a:solidFill>
                <a:latin typeface="Arial" charset="0"/>
                <a:ea typeface="+mn-ea"/>
                <a:cs typeface="Arial" charset="0"/>
              </a:endParaRPr>
            </a:p>
            <a:p>
              <a:pPr defTabSz="65352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>
                  <a:tab pos="1033577" algn="l"/>
                </a:tabLst>
                <a:defRPr/>
              </a:pPr>
              <a:endParaRPr lang="de-DE" sz="678" b="1" kern="1200" noProof="1">
                <a:solidFill>
                  <a:srgbClr val="0092D0"/>
                </a:solidFill>
                <a:latin typeface="Arial" charset="0"/>
                <a:ea typeface="+mn-ea"/>
                <a:cs typeface="Arial" charset="0"/>
              </a:endParaRPr>
            </a:p>
            <a:p>
              <a:pPr defTabSz="65352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>
                  <a:tab pos="1033577" algn="l"/>
                </a:tabLst>
                <a:defRPr/>
              </a:pPr>
              <a:endParaRPr lang="de-DE" sz="678" b="1" kern="1200" noProof="1">
                <a:solidFill>
                  <a:srgbClr val="0092D0"/>
                </a:solidFill>
                <a:latin typeface="Arial" charset="0"/>
                <a:ea typeface="+mn-ea"/>
                <a:cs typeface="Arial" charset="0"/>
              </a:endParaRPr>
            </a:p>
            <a:p>
              <a:pPr defTabSz="65352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>
                  <a:tab pos="1033577" algn="l"/>
                </a:tabLst>
                <a:defRPr/>
              </a:pPr>
              <a:endParaRPr lang="de-DE" sz="678" b="1" kern="1200" noProof="1">
                <a:solidFill>
                  <a:srgbClr val="0092D0"/>
                </a:solidFill>
                <a:latin typeface="Arial" charset="0"/>
                <a:ea typeface="+mn-ea"/>
                <a:cs typeface="Arial" charset="0"/>
              </a:endParaRPr>
            </a:p>
            <a:p>
              <a:pPr defTabSz="65352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>
                  <a:tab pos="1033577" algn="l"/>
                </a:tabLst>
                <a:defRPr/>
              </a:pPr>
              <a:endParaRPr lang="de-DE" sz="678" b="1" kern="1200" noProof="1">
                <a:solidFill>
                  <a:srgbClr val="0092D0"/>
                </a:solidFill>
                <a:latin typeface="Arial" charset="0"/>
                <a:ea typeface="+mn-ea"/>
                <a:cs typeface="Arial" charset="0"/>
              </a:endParaRPr>
            </a:p>
            <a:p>
              <a:pPr defTabSz="65352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>
                  <a:tab pos="1033577" algn="l"/>
                </a:tabLst>
                <a:defRPr/>
              </a:pPr>
              <a:endParaRPr lang="de-DE" sz="678" b="1" kern="1200" noProof="1">
                <a:solidFill>
                  <a:srgbClr val="0092D0"/>
                </a:solidFill>
                <a:latin typeface="Arial" charset="0"/>
                <a:ea typeface="+mn-ea"/>
                <a:cs typeface="Arial" charset="0"/>
              </a:endParaRPr>
            </a:p>
            <a:p>
              <a:pPr defTabSz="65352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>
                  <a:tab pos="1033577" algn="l"/>
                </a:tabLst>
                <a:defRPr/>
              </a:pPr>
              <a:endParaRPr lang="de-DE" sz="678" b="1" kern="1200" noProof="1">
                <a:solidFill>
                  <a:srgbClr val="0092D0"/>
                </a:solidFill>
                <a:latin typeface="Arial" charset="0"/>
                <a:ea typeface="+mn-ea"/>
                <a:cs typeface="Arial" charset="0"/>
              </a:endParaRPr>
            </a:p>
            <a:p>
              <a:pPr defTabSz="65352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>
                  <a:tab pos="1033577" algn="l"/>
                </a:tabLst>
                <a:defRPr/>
              </a:pPr>
              <a:endParaRPr lang="de-DE" sz="678" b="1" kern="1200" noProof="1">
                <a:solidFill>
                  <a:srgbClr val="0092D0"/>
                </a:solidFill>
                <a:latin typeface="Arial" charset="0"/>
                <a:ea typeface="+mn-ea"/>
                <a:cs typeface="Arial" charset="0"/>
              </a:endParaRPr>
            </a:p>
            <a:p>
              <a:pPr defTabSz="653522" eaLnBrk="0" fontAlgn="base" hangingPunct="0">
                <a:spcBef>
                  <a:spcPts val="1221"/>
                </a:spcBef>
                <a:spcAft>
                  <a:spcPts val="203"/>
                </a:spcAft>
                <a:buClrTx/>
                <a:buFontTx/>
                <a:buNone/>
                <a:tabLst>
                  <a:tab pos="1033577" algn="l"/>
                </a:tabLst>
                <a:defRPr/>
              </a:pPr>
              <a:r>
                <a:rPr lang="de-DE" sz="746" b="1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WORKING WITH CHARTS:  BEST PRACTICE</a:t>
              </a:r>
            </a:p>
            <a:p>
              <a:pPr defTabSz="653522" eaLnBrk="0" fontAlgn="base" hangingPunct="0">
                <a:spcBef>
                  <a:spcPts val="203"/>
                </a:spcBef>
                <a:spcAft>
                  <a:spcPts val="203"/>
                </a:spcAft>
                <a:buClrTx/>
                <a:buFontTx/>
                <a:buNone/>
                <a:tabLst>
                  <a:tab pos="1033577" algn="l"/>
                </a:tabLst>
                <a:defRPr/>
              </a:pPr>
              <a:r>
                <a:rPr lang="de-DE" sz="678" i="1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Charts should use MS Graph.  Note there are still printing issues when trying to print in greyscale.  The best way to work with charts is:</a:t>
              </a:r>
              <a:endParaRPr lang="de-DE" sz="678" b="1" kern="1200" noProof="1">
                <a:solidFill>
                  <a:srgbClr val="001E3C"/>
                </a:solidFill>
                <a:latin typeface="Arial" charset="0"/>
                <a:ea typeface="+mn-ea"/>
                <a:cs typeface="Arial" charset="0"/>
              </a:endParaRPr>
            </a:p>
            <a:p>
              <a:pPr marL="180876" lvl="2" indent="-177646" defTabSz="65352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033577" algn="l"/>
                </a:tabLst>
                <a:defRPr/>
              </a:pPr>
              <a:r>
                <a:rPr lang="de-DE" sz="678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Copy MS graph objects off the edge of the slide</a:t>
              </a:r>
            </a:p>
            <a:p>
              <a:pPr marL="180876" lvl="2" indent="-177646" defTabSz="65352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033577" algn="l"/>
                </a:tabLst>
                <a:defRPr/>
              </a:pPr>
              <a:r>
                <a:rPr lang="de-DE" sz="678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Open charts by right-clicking on the MS Graph object and select:</a:t>
              </a:r>
              <a:br>
                <a:rPr lang="de-DE" sz="678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</a:br>
              <a:r>
                <a:rPr lang="de-DE" sz="678" b="1" i="1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Chart Object &gt; Open</a:t>
              </a:r>
            </a:p>
            <a:p>
              <a:pPr marL="180876" lvl="2" indent="-177646" defTabSz="65352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033577" algn="l"/>
                </a:tabLst>
                <a:defRPr/>
              </a:pPr>
              <a:r>
                <a:rPr lang="de-DE" sz="678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Make required edits</a:t>
              </a:r>
            </a:p>
            <a:p>
              <a:pPr marL="180876" lvl="2" indent="-177646" defTabSz="65352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033577" algn="l"/>
                </a:tabLst>
                <a:defRPr/>
              </a:pPr>
              <a:r>
                <a:rPr lang="de-DE" sz="678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Copy the MS Graph object and paste as a picture :</a:t>
              </a:r>
              <a:br>
                <a:rPr lang="de-DE" sz="678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</a:br>
              <a:r>
                <a:rPr lang="de-DE" sz="678" b="1" i="1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Home &gt; Clipboard &gt; Paste &gt; Paste  Special &gt; Picture (Enhanced metafile)</a:t>
              </a:r>
            </a:p>
            <a:p>
              <a:pPr marL="180876" lvl="2" indent="-177646" defTabSz="65352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033577" algn="l"/>
                </a:tabLst>
                <a:defRPr/>
              </a:pPr>
              <a:r>
                <a:rPr lang="de-DE" sz="678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Position the chart on the slide and ungroup  (</a:t>
              </a:r>
              <a:r>
                <a:rPr lang="de-DE" sz="678" b="1" i="1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Ctrl + Shift + G</a:t>
              </a:r>
              <a:r>
                <a:rPr lang="de-DE" sz="678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).  This enables printing in greyscale</a:t>
              </a:r>
            </a:p>
            <a:p>
              <a:pPr defTabSz="653522" eaLnBrk="0" fontAlgn="base" hangingPunct="0">
                <a:spcBef>
                  <a:spcPts val="1221"/>
                </a:spcBef>
                <a:spcAft>
                  <a:spcPts val="203"/>
                </a:spcAft>
                <a:buClrTx/>
                <a:buFont typeface="Arial" charset="0"/>
                <a:buNone/>
                <a:tabLst>
                  <a:tab pos="1033577" algn="l"/>
                </a:tabLst>
                <a:defRPr/>
              </a:pPr>
              <a:r>
                <a:rPr lang="de-DE" sz="746" b="1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DISCLAIMER</a:t>
              </a:r>
            </a:p>
            <a:p>
              <a:pPr defTabSz="653522" eaLnBrk="0" fontAlgn="base" hangingPunct="0">
                <a:spcBef>
                  <a:spcPts val="203"/>
                </a:spcBef>
                <a:spcAft>
                  <a:spcPts val="203"/>
                </a:spcAft>
                <a:buClrTx/>
                <a:buFont typeface="Arial" charset="0"/>
                <a:buNone/>
                <a:tabLst>
                  <a:tab pos="1033577" algn="l"/>
                </a:tabLst>
                <a:defRPr/>
              </a:pPr>
              <a:r>
                <a:rPr lang="de-DE" sz="678" i="1" kern="1200" noProof="1">
                  <a:solidFill>
                    <a:srgbClr val="001E3C"/>
                  </a:solidFill>
                  <a:latin typeface="Arial" charset="0"/>
                  <a:ea typeface="+mn-ea"/>
                  <a:cs typeface="Arial" charset="0"/>
                </a:rPr>
                <a:t>A disclaimer is not usually required for screenshows.  However, it may be required depending on the presentation's contents/use.  Users should consult Legal/Compliance as required.</a:t>
              </a:r>
            </a:p>
          </p:txBody>
        </p:sp>
        <p:pic>
          <p:nvPicPr>
            <p:cNvPr id="24" name="Picture 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918230" y="2941753"/>
              <a:ext cx="3382505" cy="1310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1022309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- content are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 noEditPoints="1"/>
          </p:cNvSpPr>
          <p:nvPr userDrawn="1"/>
        </p:nvSpPr>
        <p:spPr bwMode="black">
          <a:xfrm>
            <a:off x="8165933" y="367163"/>
            <a:ext cx="489754" cy="36608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56" kern="1200"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>
            <a:off x="489754" y="4776338"/>
            <a:ext cx="8165932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2453094" y="4776338"/>
            <a:ext cx="580287" cy="37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24417" rIns="0" bIns="156269">
            <a:spAutoFit/>
          </a:bodyPr>
          <a:lstStyle/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10" kern="1200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Townhall</a:t>
            </a:r>
            <a: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  <a:t/>
            </a:r>
            <a:b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610" kern="1200" dirty="0">
                <a:latin typeface="Arial" pitchFamily="-109" charset="0"/>
                <a:ea typeface="Arial" pitchFamily="-109" charset="0"/>
                <a:cs typeface="Arial" pitchFamily="-109" charset="0"/>
              </a:rPr>
              <a:t>26 January 2018</a:t>
            </a:r>
          </a:p>
        </p:txBody>
      </p: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0" y="4776338"/>
            <a:ext cx="1553134" cy="368239"/>
            <a:chOff x="1" y="7040563"/>
            <a:chExt cx="1710993" cy="542925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1" y="7102070"/>
              <a:ext cx="1710993" cy="481418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610" kern="1200" dirty="0">
                  <a:solidFill>
                    <a:srgbClr val="0092D0"/>
                  </a:solidFill>
                  <a:ea typeface="+mn-ea"/>
                  <a:cs typeface="Arial" charset="0"/>
                </a:rPr>
                <a:t>Country Management Russia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1" y="7040563"/>
              <a:ext cx="1179447" cy="197359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610" kern="1200">
                  <a:solidFill>
                    <a:srgbClr val="0018A8"/>
                  </a:solidFill>
                  <a:ea typeface="+mn-ea"/>
                  <a:cs typeface="Arial" charset="0"/>
                </a:rPr>
                <a:t>Deutsche Bank</a:t>
              </a:r>
            </a:p>
          </p:txBody>
        </p:sp>
      </p:grp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489981" y="1173627"/>
            <a:ext cx="8166352" cy="3215718"/>
          </a:xfrm>
        </p:spPr>
        <p:txBody>
          <a:bodyPr/>
          <a:lstStyle>
            <a:lvl1pPr marL="0" indent="0">
              <a:defRPr baseline="0">
                <a:solidFill>
                  <a:srgbClr val="0092D0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315" y="341838"/>
            <a:ext cx="7677618" cy="51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tabLst/>
              <a:defRPr lang="en-US" sz="1763" kern="1200" noProof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EC6C-437C-4C2F-9646-E23ADE6EF3F1}" type="datetime1">
              <a:rPr lang="en-US">
                <a:solidFill>
                  <a:srgbClr val="FFFFFF"/>
                </a:solidFill>
              </a:rPr>
              <a:pPr>
                <a:defRPr/>
              </a:pPr>
              <a:t>5/14/18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9"/>
          </p:nvPr>
        </p:nvSpPr>
        <p:spPr>
          <a:xfrm>
            <a:off x="1868269" y="5049825"/>
            <a:ext cx="2095860" cy="93675"/>
          </a:xfrm>
        </p:spPr>
        <p:txBody>
          <a:bodyPr/>
          <a:lstStyle>
            <a:lvl1pPr algn="l">
              <a:defRPr sz="61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2010 DB Blue template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6B45-BF44-4008-A6C7-61336F285D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1926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" name="fc"/>
          <p:cNvSpPr txBox="1"/>
          <p:nvPr userDrawn="1"/>
        </p:nvSpPr>
        <p:spPr>
          <a:xfrm>
            <a:off x="0" y="4866640"/>
            <a:ext cx="9144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de-D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  <p:sldLayoutId id="2147483660" r:id="rId4"/>
    <p:sldLayoutId id="2147483656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315" y="341321"/>
            <a:ext cx="7677618" cy="51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54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315" y="1172551"/>
            <a:ext cx="8165931" cy="321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81112" y="5049628"/>
            <a:ext cx="1258957" cy="9387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610">
                <a:solidFill>
                  <a:schemeClr val="bg1"/>
                </a:solidFill>
              </a:defRPr>
            </a:lvl1pPr>
          </a:lstStyle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EEDD2C05-5F99-4A75-8DCD-BD81C3D04E3C}" type="datetime1">
              <a:rPr lang="en-US" kern="120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5/14/18</a:t>
            </a:fld>
            <a:endParaRPr lang="en-US" kern="120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878352" y="5049628"/>
            <a:ext cx="2095861" cy="9387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61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>
                <a:solidFill>
                  <a:srgbClr val="FFFFFF"/>
                </a:solidFill>
              </a:rPr>
              <a:t>2010 DB Blue template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164492" y="4776337"/>
            <a:ext cx="489754" cy="212115"/>
          </a:xfrm>
          <a:prstGeom prst="rect">
            <a:avLst/>
          </a:prstGeom>
        </p:spPr>
        <p:txBody>
          <a:bodyPr vert="horz" wrap="none" lIns="0" tIns="36000" rIns="0" bIns="0" numCol="1" anchor="b" anchorCtr="0" compatLnSpc="1">
            <a:prstTxWarp prst="textNoShape">
              <a:avLst/>
            </a:prstTxWarp>
          </a:bodyPr>
          <a:lstStyle>
            <a:lvl1pPr algn="r">
              <a:defRPr sz="610"/>
            </a:lvl1pPr>
          </a:lstStyle>
          <a:p>
            <a:pPr defTabSz="6836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77673B49-0C89-491B-8702-1A52D26603C4}" type="slidenum">
              <a:rPr lang="en-US" kern="1200" smtClean="0">
                <a:latin typeface="Arial" charset="0"/>
                <a:ea typeface="+mn-ea"/>
                <a:cs typeface="Arial" charset="0"/>
              </a:rPr>
              <a:pPr defTabSz="683668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kern="12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fc" descr="For internal use only"/>
          <p:cNvSpPr txBox="1"/>
          <p:nvPr userDrawn="1"/>
        </p:nvSpPr>
        <p:spPr bwMode="ltGray">
          <a:xfrm>
            <a:off x="0" y="5012571"/>
            <a:ext cx="9144000" cy="15772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68444" tIns="34222" rIns="68444" bIns="34222" rtlCol="0" anchor="t" anchorCtr="0">
            <a:spAutoFit/>
          </a:bodyPr>
          <a:lstStyle/>
          <a:p>
            <a:pPr algn="ctr" defTabSz="683668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576" kern="1200">
                <a:latin typeface="arial unicode ms" panose="020B0604020202020204" pitchFamily="34" charset="-128"/>
                <a:ea typeface="+mn-ea"/>
                <a:cs typeface="Arial" charset="0"/>
              </a:rPr>
              <a:t>For internal use only</a:t>
            </a:r>
            <a:endParaRPr lang="ru-RU" sz="576" kern="1200" dirty="0" err="1">
              <a:latin typeface="arial unicode ms" panose="020B0604020202020204" pitchFamily="34" charset="-128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70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wipe dir="r"/>
  </p:transition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63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9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63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63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63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63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5pPr>
      <a:lvl6pPr marL="34219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499037" algn="l"/>
        </a:tabLst>
        <a:defRPr sz="1763" b="1">
          <a:solidFill>
            <a:schemeClr val="tx1"/>
          </a:solidFill>
          <a:latin typeface="Arial" charset="0"/>
        </a:defRPr>
      </a:lvl6pPr>
      <a:lvl7pPr marL="68439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499037" algn="l"/>
        </a:tabLst>
        <a:defRPr sz="1763" b="1">
          <a:solidFill>
            <a:schemeClr val="tx1"/>
          </a:solidFill>
          <a:latin typeface="Arial" charset="0"/>
        </a:defRPr>
      </a:lvl7pPr>
      <a:lvl8pPr marL="102659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499037" algn="l"/>
        </a:tabLst>
        <a:defRPr sz="1763" b="1">
          <a:solidFill>
            <a:schemeClr val="tx1"/>
          </a:solidFill>
          <a:latin typeface="Arial" charset="0"/>
        </a:defRPr>
      </a:lvl8pPr>
      <a:lvl9pPr marL="136878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499037" algn="l"/>
        </a:tabLst>
        <a:defRPr sz="1763" b="1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spcBef>
          <a:spcPts val="203"/>
        </a:spcBef>
        <a:spcAft>
          <a:spcPts val="203"/>
        </a:spcAft>
        <a:defRPr sz="1492" kern="1200">
          <a:solidFill>
            <a:srgbClr val="0092D0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ts val="203"/>
        </a:spcBef>
        <a:spcAft>
          <a:spcPts val="203"/>
        </a:spcAft>
        <a:defRPr sz="1492" kern="1200">
          <a:solidFill>
            <a:schemeClr val="tx1"/>
          </a:solidFill>
          <a:latin typeface="+mn-lt"/>
          <a:ea typeface="ＭＳ Ｐゴシック" pitchFamily="-109" charset="-128"/>
        </a:defRPr>
      </a:lvl2pPr>
      <a:lvl3pPr marL="303613" indent="-300384" algn="l" rtl="0" eaLnBrk="0" fontAlgn="base" hangingPunct="0">
        <a:spcBef>
          <a:spcPts val="203"/>
        </a:spcBef>
        <a:spcAft>
          <a:spcPts val="203"/>
        </a:spcAft>
        <a:buFont typeface="Arial" charset="0"/>
        <a:buChar char="—"/>
        <a:defRPr sz="1492" kern="1200">
          <a:solidFill>
            <a:schemeClr val="tx1"/>
          </a:solidFill>
          <a:latin typeface="+mn-lt"/>
          <a:ea typeface="ＭＳ Ｐゴシック" pitchFamily="-109" charset="-128"/>
        </a:defRPr>
      </a:lvl3pPr>
      <a:lvl4pPr marL="607226" indent="-300384" algn="l" rtl="0" eaLnBrk="0" fontAlgn="base" hangingPunct="0">
        <a:spcBef>
          <a:spcPts val="203"/>
        </a:spcBef>
        <a:spcAft>
          <a:spcPts val="203"/>
        </a:spcAft>
        <a:buFont typeface="Arial" charset="0"/>
        <a:buChar char="—"/>
        <a:defRPr sz="1356" kern="1200">
          <a:solidFill>
            <a:schemeClr val="tx1"/>
          </a:solidFill>
          <a:latin typeface="+mn-lt"/>
          <a:ea typeface="ＭＳ Ｐゴシック" pitchFamily="-109" charset="-128"/>
        </a:defRPr>
      </a:lvl4pPr>
      <a:lvl5pPr marL="910840" indent="-303613" algn="l" rtl="0" eaLnBrk="0" fontAlgn="base" hangingPunct="0">
        <a:spcBef>
          <a:spcPts val="203"/>
        </a:spcBef>
        <a:spcAft>
          <a:spcPts val="203"/>
        </a:spcAft>
        <a:buFont typeface="Arial" charset="0"/>
        <a:buChar char="—"/>
        <a:defRPr sz="1356" kern="1200">
          <a:solidFill>
            <a:schemeClr val="tx1"/>
          </a:solidFill>
          <a:latin typeface="+mn-lt"/>
          <a:ea typeface="ＭＳ Ｐゴシック" pitchFamily="-109" charset="-128"/>
        </a:defRPr>
      </a:lvl5pPr>
      <a:lvl6pPr marL="882820" indent="-133076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017">
          <a:solidFill>
            <a:schemeClr val="tx1"/>
          </a:solidFill>
          <a:latin typeface="+mn-lt"/>
        </a:defRPr>
      </a:lvl6pPr>
      <a:lvl7pPr marL="1225016" indent="-133076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017">
          <a:solidFill>
            <a:schemeClr val="tx1"/>
          </a:solidFill>
          <a:latin typeface="+mn-lt"/>
        </a:defRPr>
      </a:lvl7pPr>
      <a:lvl8pPr marL="1567213" indent="-133076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017">
          <a:solidFill>
            <a:schemeClr val="tx1"/>
          </a:solidFill>
          <a:latin typeface="+mn-lt"/>
        </a:defRPr>
      </a:lvl8pPr>
      <a:lvl9pPr marL="1909410" indent="-133076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01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4393" rtl="0" eaLnBrk="1" latinLnBrk="0" hangingPunct="1">
        <a:defRPr sz="1356" kern="1200">
          <a:solidFill>
            <a:schemeClr val="tx1"/>
          </a:solidFill>
          <a:latin typeface="+mn-lt"/>
          <a:ea typeface="+mn-ea"/>
          <a:cs typeface="+mn-cs"/>
        </a:defRPr>
      </a:lvl1pPr>
      <a:lvl2pPr marL="342197" algn="l" defTabSz="684393" rtl="0" eaLnBrk="1" latinLnBrk="0" hangingPunct="1">
        <a:defRPr sz="1356" kern="1200">
          <a:solidFill>
            <a:schemeClr val="tx1"/>
          </a:solidFill>
          <a:latin typeface="+mn-lt"/>
          <a:ea typeface="+mn-ea"/>
          <a:cs typeface="+mn-cs"/>
        </a:defRPr>
      </a:lvl2pPr>
      <a:lvl3pPr marL="684393" algn="l" defTabSz="684393" rtl="0" eaLnBrk="1" latinLnBrk="0" hangingPunct="1">
        <a:defRPr sz="1356" kern="1200">
          <a:solidFill>
            <a:schemeClr val="tx1"/>
          </a:solidFill>
          <a:latin typeface="+mn-lt"/>
          <a:ea typeface="+mn-ea"/>
          <a:cs typeface="+mn-cs"/>
        </a:defRPr>
      </a:lvl3pPr>
      <a:lvl4pPr marL="1026590" algn="l" defTabSz="684393" rtl="0" eaLnBrk="1" latinLnBrk="0" hangingPunct="1">
        <a:defRPr sz="1356" kern="1200">
          <a:solidFill>
            <a:schemeClr val="tx1"/>
          </a:solidFill>
          <a:latin typeface="+mn-lt"/>
          <a:ea typeface="+mn-ea"/>
          <a:cs typeface="+mn-cs"/>
        </a:defRPr>
      </a:lvl4pPr>
      <a:lvl5pPr marL="1368787" algn="l" defTabSz="684393" rtl="0" eaLnBrk="1" latinLnBrk="0" hangingPunct="1">
        <a:defRPr sz="1356" kern="1200">
          <a:solidFill>
            <a:schemeClr val="tx1"/>
          </a:solidFill>
          <a:latin typeface="+mn-lt"/>
          <a:ea typeface="+mn-ea"/>
          <a:cs typeface="+mn-cs"/>
        </a:defRPr>
      </a:lvl5pPr>
      <a:lvl6pPr marL="1710983" algn="l" defTabSz="684393" rtl="0" eaLnBrk="1" latinLnBrk="0" hangingPunct="1">
        <a:defRPr sz="1356" kern="1200">
          <a:solidFill>
            <a:schemeClr val="tx1"/>
          </a:solidFill>
          <a:latin typeface="+mn-lt"/>
          <a:ea typeface="+mn-ea"/>
          <a:cs typeface="+mn-cs"/>
        </a:defRPr>
      </a:lvl6pPr>
      <a:lvl7pPr marL="2053180" algn="l" defTabSz="684393" rtl="0" eaLnBrk="1" latinLnBrk="0" hangingPunct="1">
        <a:defRPr sz="1356" kern="1200">
          <a:solidFill>
            <a:schemeClr val="tx1"/>
          </a:solidFill>
          <a:latin typeface="+mn-lt"/>
          <a:ea typeface="+mn-ea"/>
          <a:cs typeface="+mn-cs"/>
        </a:defRPr>
      </a:lvl7pPr>
      <a:lvl8pPr marL="2395376" algn="l" defTabSz="684393" rtl="0" eaLnBrk="1" latinLnBrk="0" hangingPunct="1">
        <a:defRPr sz="1356" kern="1200">
          <a:solidFill>
            <a:schemeClr val="tx1"/>
          </a:solidFill>
          <a:latin typeface="+mn-lt"/>
          <a:ea typeface="+mn-ea"/>
          <a:cs typeface="+mn-cs"/>
        </a:defRPr>
      </a:lvl8pPr>
      <a:lvl9pPr marL="2737573" algn="l" defTabSz="684393" rtl="0" eaLnBrk="1" latinLnBrk="0" hangingPunct="1">
        <a:defRPr sz="13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ctrTitle" sz="quarter"/>
          </p:nvPr>
        </p:nvSpPr>
        <p:spPr>
          <a:xfrm>
            <a:off x="526126" y="1457881"/>
            <a:ext cx="5572036" cy="679412"/>
          </a:xfrm>
        </p:spPr>
        <p:txBody>
          <a:bodyPr/>
          <a:lstStyle/>
          <a:p>
            <a:r>
              <a:rPr lang="ru-RU" sz="4400" dirty="0"/>
              <a:t>С чистого листа</a:t>
            </a:r>
            <a:endParaRPr lang="en-GB" sz="4400" dirty="0"/>
          </a:p>
        </p:txBody>
      </p:sp>
      <p:sp>
        <p:nvSpPr>
          <p:cNvPr id="21508" name="Subtitle 2"/>
          <p:cNvSpPr>
            <a:spLocks noGrp="1"/>
          </p:cNvSpPr>
          <p:nvPr>
            <p:ph type="subTitle" sz="quarter" idx="1"/>
          </p:nvPr>
        </p:nvSpPr>
        <p:spPr>
          <a:xfrm>
            <a:off x="526126" y="2432714"/>
            <a:ext cx="7140766" cy="438225"/>
          </a:xfrm>
        </p:spPr>
        <p:txBody>
          <a:bodyPr/>
          <a:lstStyle/>
          <a:p>
            <a:r>
              <a:rPr lang="ru-RU" sz="2000" dirty="0"/>
              <a:t>Стоит ли переходить на новый </a:t>
            </a:r>
            <a:r>
              <a:rPr lang="ru-RU" sz="2000" dirty="0" err="1"/>
              <a:t>фреймворк</a:t>
            </a:r>
            <a:r>
              <a:rPr lang="ru-RU" sz="2000" dirty="0"/>
              <a:t> для автоматизации?</a:t>
            </a:r>
          </a:p>
        </p:txBody>
      </p:sp>
      <p:sp>
        <p:nvSpPr>
          <p:cNvPr id="2" name="TextBox 1"/>
          <p:cNvSpPr txBox="1"/>
          <p:nvPr/>
        </p:nvSpPr>
        <p:spPr bwMode="ltGray">
          <a:xfrm>
            <a:off x="422030" y="2686929"/>
            <a:ext cx="2961250" cy="31734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t" anchorCtr="0">
            <a:spAutoFit/>
          </a:bodyPr>
          <a:lstStyle/>
          <a:p>
            <a:pPr eaLnBrk="0" hangingPunct="0"/>
            <a:r>
              <a:rPr lang="ru-RU" dirty="0">
                <a:latin typeface="+mn-lt"/>
              </a:rPr>
              <a:t>Лиля Сапурина</a:t>
            </a:r>
          </a:p>
        </p:txBody>
      </p:sp>
    </p:spTree>
    <p:extLst>
      <p:ext uri="{BB962C8B-B14F-4D97-AF65-F5344CB8AC3E}">
        <p14:creationId xmlns:p14="http://schemas.microsoft.com/office/powerpoint/2010/main" val="21861463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AD052A-5F96-9C41-8D0B-D94D91BE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Метрика прогресса автоматизации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62AC01-A15E-DB4B-A056-8A9DC83BC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246" y="2272282"/>
            <a:ext cx="6533047" cy="828725"/>
          </a:xfrm>
        </p:spPr>
        <p:txBody>
          <a:bodyPr/>
          <a:lstStyle/>
          <a:p>
            <a:pPr marL="114300" indent="0" algn="ctr">
              <a:buNone/>
            </a:pPr>
            <a:r>
              <a:rPr lang="ru-RU" i="1" dirty="0"/>
              <a:t>количество автоматизированных тестов</a:t>
            </a:r>
            <a:endParaRPr lang="en-US" i="1" dirty="0"/>
          </a:p>
          <a:p>
            <a:pPr marL="114300" indent="0" algn="ctr">
              <a:buNone/>
            </a:pPr>
            <a:r>
              <a:rPr lang="ru-RU" i="1" dirty="0"/>
              <a:t>количество запланированных для автоматизации тестов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4F159A5-C649-654B-8AB9-B18F56E5586B}"/>
              </a:ext>
            </a:extLst>
          </p:cNvPr>
          <p:cNvCxnSpPr/>
          <p:nvPr/>
        </p:nvCxnSpPr>
        <p:spPr>
          <a:xfrm>
            <a:off x="1749290" y="2676937"/>
            <a:ext cx="61092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3E9B32-8651-D84E-B451-50D3EA4DE4E5}"/>
              </a:ext>
            </a:extLst>
          </p:cNvPr>
          <p:cNvSpPr txBox="1"/>
          <p:nvPr/>
        </p:nvSpPr>
        <p:spPr>
          <a:xfrm>
            <a:off x="874647" y="2419600"/>
            <a:ext cx="87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 </a:t>
            </a:r>
            <a:r>
              <a:rPr lang="en-US" sz="2400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</a:t>
            </a:r>
            <a:endParaRPr lang="ru-RU" sz="24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4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30AF7-02BC-2640-B5E2-5DC7FF16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оценки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635B0B8-2C4B-F947-81B5-A2AB613ECBA7}"/>
              </a:ext>
            </a:extLst>
          </p:cNvPr>
          <p:cNvSpPr txBox="1"/>
          <p:nvPr/>
        </p:nvSpPr>
        <p:spPr>
          <a:xfrm>
            <a:off x="1842962" y="2134928"/>
            <a:ext cx="5458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Tf</a:t>
            </a:r>
            <a:r>
              <a:rPr lang="en-US" sz="2800" i="1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= </a:t>
            </a:r>
            <a:r>
              <a:rPr lang="ru-RU" sz="2800" i="1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10 дней</a:t>
            </a:r>
            <a:endParaRPr lang="en-US" sz="2800" i="1" dirty="0" smtClean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Ta = 10 </a:t>
            </a:r>
            <a:r>
              <a:rPr lang="ru-RU" sz="2800" i="1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дней (5 сценариев)</a:t>
            </a:r>
            <a:endParaRPr lang="en-US" sz="2800" i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1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30AF7-02BC-2640-B5E2-5DC7FF16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оценки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35B0B8-2C4B-F947-81B5-A2AB613ECBA7}"/>
              </a:ext>
            </a:extLst>
          </p:cNvPr>
          <p:cNvSpPr txBox="1"/>
          <p:nvPr/>
        </p:nvSpPr>
        <p:spPr>
          <a:xfrm>
            <a:off x="2847558" y="1252333"/>
            <a:ext cx="3295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 </a:t>
            </a:r>
            <a:r>
              <a:rPr lang="en-US" sz="1800" b="1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AP </a:t>
            </a:r>
            <a:r>
              <a:rPr lang="en-US" sz="1800" i="1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= </a:t>
            </a:r>
            <a:r>
              <a:rPr lang="en-US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20%</a:t>
            </a:r>
          </a:p>
          <a:p>
            <a:pPr algn="ctr"/>
            <a:r>
              <a:rPr lang="el-GR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Δ</a:t>
            </a:r>
            <a:r>
              <a:rPr lang="en-US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= (15 – 10) + (10 – 10 ) = 5</a:t>
            </a:r>
          </a:p>
        </p:txBody>
      </p:sp>
    </p:spTree>
    <p:extLst>
      <p:ext uri="{BB962C8B-B14F-4D97-AF65-F5344CB8AC3E}">
        <p14:creationId xmlns:p14="http://schemas.microsoft.com/office/powerpoint/2010/main" val="24532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30AF7-02BC-2640-B5E2-5DC7FF16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оценки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35B0B8-2C4B-F947-81B5-A2AB613ECBA7}"/>
              </a:ext>
            </a:extLst>
          </p:cNvPr>
          <p:cNvSpPr txBox="1"/>
          <p:nvPr/>
        </p:nvSpPr>
        <p:spPr>
          <a:xfrm>
            <a:off x="2847557" y="1252333"/>
            <a:ext cx="321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 </a:t>
            </a:r>
            <a:r>
              <a:rPr lang="en-US" sz="1800" b="1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AP </a:t>
            </a:r>
            <a:r>
              <a:rPr lang="en-US" sz="1800" i="1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= </a:t>
            </a:r>
            <a:r>
              <a:rPr lang="en-US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20%</a:t>
            </a:r>
          </a:p>
          <a:p>
            <a:pPr algn="ctr"/>
            <a:r>
              <a:rPr lang="el-GR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Δ</a:t>
            </a:r>
            <a:r>
              <a:rPr lang="en-US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= (15 – 10) + (10 – 10 ) =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FFD6A0-5543-F347-810A-173C58DBCD09}"/>
              </a:ext>
            </a:extLst>
          </p:cNvPr>
          <p:cNvSpPr txBox="1"/>
          <p:nvPr/>
        </p:nvSpPr>
        <p:spPr>
          <a:xfrm>
            <a:off x="2847558" y="2537435"/>
            <a:ext cx="309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 </a:t>
            </a:r>
            <a:r>
              <a:rPr lang="en-US" sz="1800" b="1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AP </a:t>
            </a:r>
            <a:r>
              <a:rPr lang="en-US" sz="1800" i="1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= </a:t>
            </a:r>
            <a:r>
              <a:rPr lang="ru-RU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3</a:t>
            </a:r>
            <a:r>
              <a:rPr lang="en-US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0%</a:t>
            </a:r>
          </a:p>
          <a:p>
            <a:pPr algn="ctr"/>
            <a:r>
              <a:rPr lang="el-GR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Δ</a:t>
            </a:r>
            <a:r>
              <a:rPr lang="en-US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= </a:t>
            </a:r>
            <a:r>
              <a:rPr lang="ru-RU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7</a:t>
            </a:r>
            <a:endParaRPr lang="en-US" sz="1800" i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xmlns="" id="{301CECB5-CD15-C841-A9AC-00D96B8D5E5D}"/>
              </a:ext>
            </a:extLst>
          </p:cNvPr>
          <p:cNvSpPr/>
          <p:nvPr/>
        </p:nvSpPr>
        <p:spPr>
          <a:xfrm>
            <a:off x="4306957" y="2175663"/>
            <a:ext cx="172278" cy="34780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30AF7-02BC-2640-B5E2-5DC7FF16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оценки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35B0B8-2C4B-F947-81B5-A2AB613ECBA7}"/>
              </a:ext>
            </a:extLst>
          </p:cNvPr>
          <p:cNvSpPr txBox="1"/>
          <p:nvPr/>
        </p:nvSpPr>
        <p:spPr>
          <a:xfrm>
            <a:off x="2847557" y="1252333"/>
            <a:ext cx="321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 </a:t>
            </a:r>
            <a:r>
              <a:rPr lang="en-US" sz="1800" b="1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AP </a:t>
            </a:r>
            <a:r>
              <a:rPr lang="en-US" sz="1800" i="1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= </a:t>
            </a:r>
            <a:r>
              <a:rPr lang="en-US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20%</a:t>
            </a:r>
          </a:p>
          <a:p>
            <a:pPr algn="ctr"/>
            <a:r>
              <a:rPr lang="el-GR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Δ</a:t>
            </a:r>
            <a:r>
              <a:rPr lang="en-US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= (15 – 10) + (10 – 10 ) =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FFD6A0-5543-F347-810A-173C58DBCD09}"/>
              </a:ext>
            </a:extLst>
          </p:cNvPr>
          <p:cNvSpPr txBox="1"/>
          <p:nvPr/>
        </p:nvSpPr>
        <p:spPr>
          <a:xfrm>
            <a:off x="2847558" y="2537435"/>
            <a:ext cx="309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 </a:t>
            </a:r>
            <a:r>
              <a:rPr lang="en-US" sz="1800" b="1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AP </a:t>
            </a:r>
            <a:r>
              <a:rPr lang="en-US" sz="1800" i="1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= </a:t>
            </a:r>
            <a:r>
              <a:rPr lang="ru-RU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3</a:t>
            </a:r>
            <a:r>
              <a:rPr lang="en-US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0%</a:t>
            </a:r>
          </a:p>
          <a:p>
            <a:pPr algn="ctr"/>
            <a:r>
              <a:rPr lang="el-GR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Δ</a:t>
            </a:r>
            <a:r>
              <a:rPr lang="en-US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= </a:t>
            </a:r>
            <a:r>
              <a:rPr lang="ru-RU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7</a:t>
            </a:r>
            <a:endParaRPr lang="en-US" sz="1800" i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F1F72D-66AE-4E48-823E-CD30E04BF37C}"/>
              </a:ext>
            </a:extLst>
          </p:cNvPr>
          <p:cNvSpPr txBox="1"/>
          <p:nvPr/>
        </p:nvSpPr>
        <p:spPr>
          <a:xfrm>
            <a:off x="2847558" y="3721689"/>
            <a:ext cx="136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 </a:t>
            </a:r>
            <a:r>
              <a:rPr lang="en-US" sz="1800" b="1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AP </a:t>
            </a:r>
            <a:r>
              <a:rPr lang="en-US" sz="1800" i="1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= </a:t>
            </a:r>
            <a:r>
              <a:rPr lang="ru-RU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2</a:t>
            </a:r>
            <a:r>
              <a:rPr lang="en-US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0%</a:t>
            </a:r>
          </a:p>
          <a:p>
            <a:pPr algn="ctr"/>
            <a:r>
              <a:rPr lang="el-GR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Δ</a:t>
            </a:r>
            <a:r>
              <a:rPr lang="en-US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= </a:t>
            </a:r>
            <a:r>
              <a:rPr lang="ru-RU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10</a:t>
            </a:r>
            <a:endParaRPr lang="en-US" sz="1800" i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D7733B-8CCE-A747-A08A-C4C73EECE49A}"/>
              </a:ext>
            </a:extLst>
          </p:cNvPr>
          <p:cNvSpPr txBox="1"/>
          <p:nvPr/>
        </p:nvSpPr>
        <p:spPr>
          <a:xfrm>
            <a:off x="4578626" y="3721688"/>
            <a:ext cx="136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 </a:t>
            </a:r>
            <a:r>
              <a:rPr lang="en-US" sz="1800" b="1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AP </a:t>
            </a:r>
            <a:r>
              <a:rPr lang="en-US" sz="1800" i="1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= </a:t>
            </a:r>
            <a:r>
              <a:rPr lang="ru-RU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5</a:t>
            </a:r>
            <a:r>
              <a:rPr lang="en-US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0%</a:t>
            </a:r>
          </a:p>
          <a:p>
            <a:pPr algn="ctr"/>
            <a:r>
              <a:rPr lang="el-GR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Δ</a:t>
            </a:r>
            <a:r>
              <a:rPr lang="en-US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= </a:t>
            </a:r>
            <a:r>
              <a:rPr lang="ru-RU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3</a:t>
            </a:r>
            <a:endParaRPr lang="en-US" sz="1800" i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xmlns="" id="{301CECB5-CD15-C841-A9AC-00D96B8D5E5D}"/>
              </a:ext>
            </a:extLst>
          </p:cNvPr>
          <p:cNvSpPr/>
          <p:nvPr/>
        </p:nvSpPr>
        <p:spPr>
          <a:xfrm>
            <a:off x="4306957" y="2175663"/>
            <a:ext cx="172278" cy="34780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xmlns="" id="{58643CFD-F1DE-2F4D-874B-B2D87D46BB4C}"/>
              </a:ext>
            </a:extLst>
          </p:cNvPr>
          <p:cNvSpPr/>
          <p:nvPr/>
        </p:nvSpPr>
        <p:spPr>
          <a:xfrm rot="2700000">
            <a:off x="3520935" y="3250463"/>
            <a:ext cx="172278" cy="347807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xmlns="" id="{664301EB-E844-C743-A21E-46D3BFD31B25}"/>
              </a:ext>
            </a:extLst>
          </p:cNvPr>
          <p:cNvSpPr/>
          <p:nvPr/>
        </p:nvSpPr>
        <p:spPr>
          <a:xfrm rot="18900000">
            <a:off x="5012635" y="3250465"/>
            <a:ext cx="172278" cy="347807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E7772942-2AF9-EB47-A1BD-235CE7FBC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563" y="1618915"/>
            <a:ext cx="5570341" cy="3125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30AF7-02BC-2640-B5E2-5DC7FF16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с чистого листа. И снова все сначала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35B0B8-2C4B-F947-81B5-A2AB613ECBA7}"/>
              </a:ext>
            </a:extLst>
          </p:cNvPr>
          <p:cNvSpPr txBox="1"/>
          <p:nvPr/>
        </p:nvSpPr>
        <p:spPr>
          <a:xfrm>
            <a:off x="2847557" y="1252333"/>
            <a:ext cx="321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 </a:t>
            </a:r>
            <a: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AP </a:t>
            </a:r>
            <a:r>
              <a:rPr lang="en-US" sz="1800" i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= 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20%</a:t>
            </a:r>
          </a:p>
          <a:p>
            <a:pPr algn="ctr"/>
            <a:r>
              <a:rPr lang="el-GR" sz="1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Δ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= (15 – 10) + (10 – 10 ) =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FFD6A0-5543-F347-810A-173C58DBCD09}"/>
              </a:ext>
            </a:extLst>
          </p:cNvPr>
          <p:cNvSpPr txBox="1"/>
          <p:nvPr/>
        </p:nvSpPr>
        <p:spPr>
          <a:xfrm>
            <a:off x="2847558" y="2537435"/>
            <a:ext cx="309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 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AP 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= 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3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0%</a:t>
            </a:r>
          </a:p>
          <a:p>
            <a:pPr algn="ctr"/>
            <a:r>
              <a:rPr lang="el-GR" sz="1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Δ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= 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7</a:t>
            </a:r>
            <a:endParaRPr lang="en-US" sz="18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F1F72D-66AE-4E48-823E-CD30E04BF37C}"/>
              </a:ext>
            </a:extLst>
          </p:cNvPr>
          <p:cNvSpPr txBox="1"/>
          <p:nvPr/>
        </p:nvSpPr>
        <p:spPr>
          <a:xfrm>
            <a:off x="2847558" y="3721689"/>
            <a:ext cx="136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 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AP 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= 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2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0%</a:t>
            </a:r>
          </a:p>
          <a:p>
            <a:pPr algn="ctr"/>
            <a:r>
              <a:rPr lang="el-GR" sz="1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Δ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= 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10</a:t>
            </a:r>
            <a:endParaRPr lang="en-US" sz="18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xmlns="" id="{301CECB5-CD15-C841-A9AC-00D96B8D5E5D}"/>
              </a:ext>
            </a:extLst>
          </p:cNvPr>
          <p:cNvSpPr/>
          <p:nvPr/>
        </p:nvSpPr>
        <p:spPr>
          <a:xfrm>
            <a:off x="4306957" y="2175663"/>
            <a:ext cx="172278" cy="347807"/>
          </a:xfrm>
          <a:prstGeom prst="down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xmlns="" id="{58643CFD-F1DE-2F4D-874B-B2D87D46BB4C}"/>
              </a:ext>
            </a:extLst>
          </p:cNvPr>
          <p:cNvSpPr/>
          <p:nvPr/>
        </p:nvSpPr>
        <p:spPr>
          <a:xfrm rot="2700000">
            <a:off x="3520935" y="3250463"/>
            <a:ext cx="172278" cy="347807"/>
          </a:xfrm>
          <a:prstGeom prst="down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highlight>
                <a:srgbClr val="FF0000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121106" y="1023751"/>
            <a:ext cx="3900691" cy="238516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066874" y="1828033"/>
            <a:ext cx="596476" cy="5215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891940" y="1802922"/>
            <a:ext cx="366690" cy="3593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564304" y="1887131"/>
            <a:ext cx="224797" cy="201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3606">
            <a:off x="1817910" y="2502417"/>
            <a:ext cx="1293145" cy="4875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161">
            <a:off x="2644959" y="1384946"/>
            <a:ext cx="1048182" cy="5538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921">
            <a:off x="721271" y="1453612"/>
            <a:ext cx="745412" cy="7454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75" y="1820004"/>
            <a:ext cx="566388" cy="8083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407">
            <a:off x="2489553" y="1767518"/>
            <a:ext cx="681247" cy="5392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48" y="1073249"/>
            <a:ext cx="791652" cy="7916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67" y="1017725"/>
            <a:ext cx="1046873" cy="10468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8311">
            <a:off x="918732" y="2176609"/>
            <a:ext cx="815557" cy="8155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BD7733B-8CCE-A747-A08A-C4C73EECE49A}"/>
              </a:ext>
            </a:extLst>
          </p:cNvPr>
          <p:cNvSpPr txBox="1"/>
          <p:nvPr/>
        </p:nvSpPr>
        <p:spPr>
          <a:xfrm>
            <a:off x="4578626" y="3721688"/>
            <a:ext cx="136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 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AP 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= 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5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0%</a:t>
            </a:r>
          </a:p>
          <a:p>
            <a:pPr algn="ctr"/>
            <a:r>
              <a:rPr lang="el-GR" sz="1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Δ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= 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3</a:t>
            </a:r>
            <a:endParaRPr lang="en-US" sz="18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4" name="Down Arrow 8">
            <a:extLst>
              <a:ext uri="{FF2B5EF4-FFF2-40B4-BE49-F238E27FC236}">
                <a16:creationId xmlns:a16="http://schemas.microsoft.com/office/drawing/2014/main" xmlns="" id="{664301EB-E844-C743-A21E-46D3BFD31B25}"/>
              </a:ext>
            </a:extLst>
          </p:cNvPr>
          <p:cNvSpPr/>
          <p:nvPr/>
        </p:nvSpPr>
        <p:spPr>
          <a:xfrm rot="18900000">
            <a:off x="5012635" y="3250465"/>
            <a:ext cx="172278" cy="347807"/>
          </a:xfrm>
          <a:prstGeom prst="down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7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1">
            <a:extLst>
              <a:ext uri="{FF2B5EF4-FFF2-40B4-BE49-F238E27FC236}">
                <a16:creationId xmlns:a16="http://schemas.microsoft.com/office/drawing/2014/main" xmlns="" id="{79D61287-8B9A-B248-A5A4-CBA3F8E4E8FC}"/>
              </a:ext>
            </a:extLst>
          </p:cNvPr>
          <p:cNvSpPr/>
          <p:nvPr/>
        </p:nvSpPr>
        <p:spPr>
          <a:xfrm>
            <a:off x="5615868" y="1839858"/>
            <a:ext cx="2291055" cy="1250487"/>
          </a:xfrm>
          <a:prstGeom prst="snip1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Risk1</a:t>
            </a:r>
            <a:endParaRPr sz="16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Risk2</a:t>
            </a:r>
            <a:endParaRPr sz="16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Risk3</a:t>
            </a:r>
            <a:endParaRPr sz="16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Risk4</a:t>
            </a:r>
            <a:endParaRPr sz="16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307447-1034-BD49-B5C0-8E5E9C4A4AE5}"/>
              </a:ext>
            </a:extLst>
          </p:cNvPr>
          <p:cNvSpPr txBox="1"/>
          <p:nvPr/>
        </p:nvSpPr>
        <p:spPr>
          <a:xfrm>
            <a:off x="921026" y="417500"/>
            <a:ext cx="2491408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aseline="30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Перечисляем риски</a:t>
            </a:r>
          </a:p>
        </p:txBody>
      </p:sp>
    </p:spTree>
    <p:extLst>
      <p:ext uri="{BB962C8B-B14F-4D97-AF65-F5344CB8AC3E}">
        <p14:creationId xmlns:p14="http://schemas.microsoft.com/office/powerpoint/2010/main" val="28297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1">
            <a:extLst>
              <a:ext uri="{FF2B5EF4-FFF2-40B4-BE49-F238E27FC236}">
                <a16:creationId xmlns:a16="http://schemas.microsoft.com/office/drawing/2014/main" xmlns="" id="{79D61287-8B9A-B248-A5A4-CBA3F8E4E8FC}"/>
              </a:ext>
            </a:extLst>
          </p:cNvPr>
          <p:cNvSpPr/>
          <p:nvPr/>
        </p:nvSpPr>
        <p:spPr>
          <a:xfrm>
            <a:off x="5615868" y="1839858"/>
            <a:ext cx="2291055" cy="1250487"/>
          </a:xfrm>
          <a:prstGeom prst="snip1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Risk1</a:t>
            </a:r>
            <a:endParaRPr sz="1600" dirty="0">
              <a:solidFill>
                <a:srgbClr val="C000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Risk2</a:t>
            </a:r>
            <a:endParaRPr sz="1600" dirty="0">
              <a:solidFill>
                <a:srgbClr val="00B05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C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Risk3</a:t>
            </a:r>
            <a:endParaRPr sz="1600" dirty="0">
              <a:solidFill>
                <a:srgbClr val="FFC0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Risk4</a:t>
            </a:r>
            <a:endParaRPr sz="1600" dirty="0">
              <a:solidFill>
                <a:srgbClr val="C000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307447-1034-BD49-B5C0-8E5E9C4A4AE5}"/>
              </a:ext>
            </a:extLst>
          </p:cNvPr>
          <p:cNvSpPr txBox="1"/>
          <p:nvPr/>
        </p:nvSpPr>
        <p:spPr>
          <a:xfrm>
            <a:off x="921026" y="417500"/>
            <a:ext cx="2491408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aseline="30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Перечисляем риски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xmlns="" id="{B6E54599-BA6C-6B4E-BC33-E7395F6F76CA}"/>
              </a:ext>
            </a:extLst>
          </p:cNvPr>
          <p:cNvSpPr/>
          <p:nvPr/>
        </p:nvSpPr>
        <p:spPr>
          <a:xfrm>
            <a:off x="2080589" y="890041"/>
            <a:ext cx="172278" cy="34780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C4D792-152F-6845-A8A0-5DB7CBDB2B4F}"/>
              </a:ext>
            </a:extLst>
          </p:cNvPr>
          <p:cNvSpPr txBox="1"/>
          <p:nvPr/>
        </p:nvSpPr>
        <p:spPr>
          <a:xfrm>
            <a:off x="921026" y="1535012"/>
            <a:ext cx="2491408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aseline="30000" dirty="0" err="1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Приоритизируем</a:t>
            </a:r>
            <a:endParaRPr lang="ru-RU" sz="2800" baseline="30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1">
            <a:extLst>
              <a:ext uri="{FF2B5EF4-FFF2-40B4-BE49-F238E27FC236}">
                <a16:creationId xmlns:a16="http://schemas.microsoft.com/office/drawing/2014/main" xmlns="" id="{79D61287-8B9A-B248-A5A4-CBA3F8E4E8FC}"/>
              </a:ext>
            </a:extLst>
          </p:cNvPr>
          <p:cNvSpPr/>
          <p:nvPr/>
        </p:nvSpPr>
        <p:spPr>
          <a:xfrm>
            <a:off x="5615868" y="1839858"/>
            <a:ext cx="2291055" cy="1250487"/>
          </a:xfrm>
          <a:prstGeom prst="snip1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Risk1</a:t>
            </a:r>
            <a:endParaRPr sz="1600" dirty="0">
              <a:solidFill>
                <a:srgbClr val="C000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Risk2</a:t>
            </a:r>
            <a:endParaRPr sz="1600" dirty="0">
              <a:solidFill>
                <a:srgbClr val="00B05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C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Risk3</a:t>
            </a:r>
            <a:endParaRPr sz="1600" dirty="0">
              <a:solidFill>
                <a:srgbClr val="FFC0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Risk4</a:t>
            </a:r>
            <a:endParaRPr sz="1600" dirty="0">
              <a:solidFill>
                <a:srgbClr val="C000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8" name="Shape 105">
            <a:extLst>
              <a:ext uri="{FF2B5EF4-FFF2-40B4-BE49-F238E27FC236}">
                <a16:creationId xmlns:a16="http://schemas.microsoft.com/office/drawing/2014/main" xmlns="" id="{4DABCF9A-DD94-004B-9E45-D8688FB3B558}"/>
              </a:ext>
            </a:extLst>
          </p:cNvPr>
          <p:cNvSpPr/>
          <p:nvPr/>
        </p:nvSpPr>
        <p:spPr>
          <a:xfrm>
            <a:off x="6852863" y="2073741"/>
            <a:ext cx="279458" cy="174217"/>
          </a:xfrm>
          <a:prstGeom prst="irregularSeal2">
            <a:avLst/>
          </a:prstGeom>
          <a:solidFill>
            <a:srgbClr val="C00000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307447-1034-BD49-B5C0-8E5E9C4A4AE5}"/>
              </a:ext>
            </a:extLst>
          </p:cNvPr>
          <p:cNvSpPr txBox="1"/>
          <p:nvPr/>
        </p:nvSpPr>
        <p:spPr>
          <a:xfrm>
            <a:off x="921026" y="417500"/>
            <a:ext cx="2491408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aseline="30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Перечисляем риски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xmlns="" id="{B6E54599-BA6C-6B4E-BC33-E7395F6F76CA}"/>
              </a:ext>
            </a:extLst>
          </p:cNvPr>
          <p:cNvSpPr/>
          <p:nvPr/>
        </p:nvSpPr>
        <p:spPr>
          <a:xfrm>
            <a:off x="2080589" y="890041"/>
            <a:ext cx="172278" cy="34780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C4D792-152F-6845-A8A0-5DB7CBDB2B4F}"/>
              </a:ext>
            </a:extLst>
          </p:cNvPr>
          <p:cNvSpPr txBox="1"/>
          <p:nvPr/>
        </p:nvSpPr>
        <p:spPr>
          <a:xfrm>
            <a:off x="921026" y="1535012"/>
            <a:ext cx="2491408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aseline="30000" dirty="0" err="1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Приоритизируем</a:t>
            </a:r>
            <a:endParaRPr lang="ru-RU" sz="2800" baseline="30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xmlns="" id="{D6FF5414-79E3-0F41-82B9-5EE0817D5E72}"/>
              </a:ext>
            </a:extLst>
          </p:cNvPr>
          <p:cNvSpPr/>
          <p:nvPr/>
        </p:nvSpPr>
        <p:spPr>
          <a:xfrm>
            <a:off x="2080590" y="2007553"/>
            <a:ext cx="172278" cy="34780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AB8481-CE21-B74E-B7A6-2B35A374674B}"/>
              </a:ext>
            </a:extLst>
          </p:cNvPr>
          <p:cNvSpPr txBox="1"/>
          <p:nvPr/>
        </p:nvSpPr>
        <p:spPr>
          <a:xfrm>
            <a:off x="921026" y="2652524"/>
            <a:ext cx="2491408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aseline="3000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Отмечаем возникшие</a:t>
            </a:r>
          </a:p>
        </p:txBody>
      </p:sp>
      <p:sp>
        <p:nvSpPr>
          <p:cNvPr id="24" name="Shape 105">
            <a:extLst>
              <a:ext uri="{FF2B5EF4-FFF2-40B4-BE49-F238E27FC236}">
                <a16:creationId xmlns:a16="http://schemas.microsoft.com/office/drawing/2014/main" xmlns="" id="{A503AE78-9BC1-A246-8BE3-29C08C0912D2}"/>
              </a:ext>
            </a:extLst>
          </p:cNvPr>
          <p:cNvSpPr/>
          <p:nvPr/>
        </p:nvSpPr>
        <p:spPr>
          <a:xfrm>
            <a:off x="6852863" y="2808031"/>
            <a:ext cx="279458" cy="174217"/>
          </a:xfrm>
          <a:prstGeom prst="irregularSeal2">
            <a:avLst/>
          </a:prstGeom>
          <a:solidFill>
            <a:srgbClr val="C00000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85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1">
            <a:extLst>
              <a:ext uri="{FF2B5EF4-FFF2-40B4-BE49-F238E27FC236}">
                <a16:creationId xmlns:a16="http://schemas.microsoft.com/office/drawing/2014/main" xmlns="" id="{79D61287-8B9A-B248-A5A4-CBA3F8E4E8FC}"/>
              </a:ext>
            </a:extLst>
          </p:cNvPr>
          <p:cNvSpPr/>
          <p:nvPr/>
        </p:nvSpPr>
        <p:spPr>
          <a:xfrm>
            <a:off x="5615868" y="1839858"/>
            <a:ext cx="2291055" cy="1250487"/>
          </a:xfrm>
          <a:prstGeom prst="snip1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Risk1</a:t>
            </a:r>
            <a:endParaRPr sz="1600" dirty="0">
              <a:solidFill>
                <a:srgbClr val="C000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Risk2</a:t>
            </a:r>
            <a:endParaRPr sz="1600" dirty="0">
              <a:solidFill>
                <a:srgbClr val="00B05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C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Risk3</a:t>
            </a:r>
            <a:endParaRPr sz="1600" dirty="0">
              <a:solidFill>
                <a:srgbClr val="FFC0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Risk4</a:t>
            </a:r>
            <a:endParaRPr sz="1600" dirty="0">
              <a:solidFill>
                <a:srgbClr val="C000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8" name="Shape 105">
            <a:extLst>
              <a:ext uri="{FF2B5EF4-FFF2-40B4-BE49-F238E27FC236}">
                <a16:creationId xmlns:a16="http://schemas.microsoft.com/office/drawing/2014/main" xmlns="" id="{4DABCF9A-DD94-004B-9E45-D8688FB3B558}"/>
              </a:ext>
            </a:extLst>
          </p:cNvPr>
          <p:cNvSpPr/>
          <p:nvPr/>
        </p:nvSpPr>
        <p:spPr>
          <a:xfrm>
            <a:off x="6852863" y="2073741"/>
            <a:ext cx="279458" cy="174217"/>
          </a:xfrm>
          <a:prstGeom prst="irregularSeal2">
            <a:avLst/>
          </a:prstGeom>
          <a:solidFill>
            <a:srgbClr val="C00000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307447-1034-BD49-B5C0-8E5E9C4A4AE5}"/>
              </a:ext>
            </a:extLst>
          </p:cNvPr>
          <p:cNvSpPr txBox="1"/>
          <p:nvPr/>
        </p:nvSpPr>
        <p:spPr>
          <a:xfrm>
            <a:off x="921026" y="417500"/>
            <a:ext cx="2491408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aseline="30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Перечисляем риски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xmlns="" id="{B6E54599-BA6C-6B4E-BC33-E7395F6F76CA}"/>
              </a:ext>
            </a:extLst>
          </p:cNvPr>
          <p:cNvSpPr/>
          <p:nvPr/>
        </p:nvSpPr>
        <p:spPr>
          <a:xfrm>
            <a:off x="2080589" y="890041"/>
            <a:ext cx="172278" cy="34780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C4D792-152F-6845-A8A0-5DB7CBDB2B4F}"/>
              </a:ext>
            </a:extLst>
          </p:cNvPr>
          <p:cNvSpPr txBox="1"/>
          <p:nvPr/>
        </p:nvSpPr>
        <p:spPr>
          <a:xfrm>
            <a:off x="921026" y="1535012"/>
            <a:ext cx="2491408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aseline="30000" dirty="0" err="1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Приоритизируем</a:t>
            </a:r>
            <a:endParaRPr lang="ru-RU" sz="2800" baseline="30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xmlns="" id="{D6FF5414-79E3-0F41-82B9-5EE0817D5E72}"/>
              </a:ext>
            </a:extLst>
          </p:cNvPr>
          <p:cNvSpPr/>
          <p:nvPr/>
        </p:nvSpPr>
        <p:spPr>
          <a:xfrm>
            <a:off x="2080590" y="2007553"/>
            <a:ext cx="172278" cy="34780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AB8481-CE21-B74E-B7A6-2B35A374674B}"/>
              </a:ext>
            </a:extLst>
          </p:cNvPr>
          <p:cNvSpPr txBox="1"/>
          <p:nvPr/>
        </p:nvSpPr>
        <p:spPr>
          <a:xfrm>
            <a:off x="921026" y="2652524"/>
            <a:ext cx="2491408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aseline="3000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Отмечаем возникшие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xmlns="" id="{AF3F8D7F-5E04-9A4A-B12E-4917C9C3E7C6}"/>
              </a:ext>
            </a:extLst>
          </p:cNvPr>
          <p:cNvSpPr/>
          <p:nvPr/>
        </p:nvSpPr>
        <p:spPr>
          <a:xfrm rot="2700000">
            <a:off x="1324694" y="3495762"/>
            <a:ext cx="172278" cy="347807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xmlns="" id="{1C770386-2FCE-FC42-8DE9-BD1F3D894AD8}"/>
              </a:ext>
            </a:extLst>
          </p:cNvPr>
          <p:cNvSpPr/>
          <p:nvPr/>
        </p:nvSpPr>
        <p:spPr>
          <a:xfrm rot="18900000">
            <a:off x="2816394" y="3495764"/>
            <a:ext cx="172278" cy="347807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387B30-CEFB-674A-B79F-B0EB550C9CE9}"/>
              </a:ext>
            </a:extLst>
          </p:cNvPr>
          <p:cNvSpPr txBox="1"/>
          <p:nvPr/>
        </p:nvSpPr>
        <p:spPr>
          <a:xfrm>
            <a:off x="2252868" y="4019962"/>
            <a:ext cx="1616765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aseline="30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Можно исправить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039A0A-50D4-8D47-B575-C60122FABD9B}"/>
              </a:ext>
            </a:extLst>
          </p:cNvPr>
          <p:cNvSpPr txBox="1"/>
          <p:nvPr/>
        </p:nvSpPr>
        <p:spPr>
          <a:xfrm>
            <a:off x="463825" y="4019962"/>
            <a:ext cx="1616765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aseline="30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Нельзя исправить</a:t>
            </a:r>
          </a:p>
        </p:txBody>
      </p:sp>
      <p:sp>
        <p:nvSpPr>
          <p:cNvPr id="24" name="Shape 105">
            <a:extLst>
              <a:ext uri="{FF2B5EF4-FFF2-40B4-BE49-F238E27FC236}">
                <a16:creationId xmlns:a16="http://schemas.microsoft.com/office/drawing/2014/main" xmlns="" id="{A503AE78-9BC1-A246-8BE3-29C08C0912D2}"/>
              </a:ext>
            </a:extLst>
          </p:cNvPr>
          <p:cNvSpPr/>
          <p:nvPr/>
        </p:nvSpPr>
        <p:spPr>
          <a:xfrm>
            <a:off x="6852863" y="2808031"/>
            <a:ext cx="279458" cy="174217"/>
          </a:xfrm>
          <a:prstGeom prst="irregularSeal2">
            <a:avLst/>
          </a:prstGeom>
          <a:solidFill>
            <a:srgbClr val="C00000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64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2EF18F91-0360-B74B-BCE9-B7994604A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pPr algn="l"/>
            <a:r>
              <a:rPr lang="ru-RU" sz="2800" dirty="0" smtClean="0"/>
              <a:t>План доклада</a:t>
            </a:r>
            <a:endParaRPr lang="ru-RU" sz="2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4129671" cy="312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ru-RU" sz="1800" dirty="0" smtClean="0"/>
              <a:t>Время - деньги</a:t>
            </a:r>
            <a:endParaRPr lang="ru-RU" sz="1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30" y="693266"/>
            <a:ext cx="918417" cy="9184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43" y="730029"/>
            <a:ext cx="1240208" cy="84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6AD4E3-16A4-C743-8E81-AB29ED46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Нельзя исправить критические</a:t>
            </a:r>
            <a:r>
              <a:rPr lang="en-US" dirty="0"/>
              <a:t> </a:t>
            </a:r>
            <a:r>
              <a:rPr lang="ru-RU" dirty="0"/>
              <a:t>риски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5A9E39-3E0F-C741-BF9F-9F5FD8440FBF}"/>
              </a:ext>
            </a:extLst>
          </p:cNvPr>
          <p:cNvSpPr txBox="1"/>
          <p:nvPr/>
        </p:nvSpPr>
        <p:spPr>
          <a:xfrm>
            <a:off x="2847558" y="1252333"/>
            <a:ext cx="309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Анализ рисков</a:t>
            </a:r>
          </a:p>
        </p:txBody>
      </p:sp>
    </p:spTree>
    <p:extLst>
      <p:ext uri="{BB962C8B-B14F-4D97-AF65-F5344CB8AC3E}">
        <p14:creationId xmlns:p14="http://schemas.microsoft.com/office/powerpoint/2010/main" val="34489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6AD4E3-16A4-C743-8E81-AB29ED46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Нельзя исправить критические</a:t>
            </a:r>
            <a:r>
              <a:rPr lang="en-US" dirty="0"/>
              <a:t> </a:t>
            </a:r>
            <a:r>
              <a:rPr lang="ru-RU" dirty="0"/>
              <a:t>риски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5A9E39-3E0F-C741-BF9F-9F5FD8440FBF}"/>
              </a:ext>
            </a:extLst>
          </p:cNvPr>
          <p:cNvSpPr txBox="1"/>
          <p:nvPr/>
        </p:nvSpPr>
        <p:spPr>
          <a:xfrm>
            <a:off x="2847558" y="1252333"/>
            <a:ext cx="309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Анализ рисков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4A7EDB-082A-304D-8BEF-BAFD0107F731}"/>
              </a:ext>
            </a:extLst>
          </p:cNvPr>
          <p:cNvSpPr txBox="1"/>
          <p:nvPr/>
        </p:nvSpPr>
        <p:spPr>
          <a:xfrm>
            <a:off x="2847558" y="2531021"/>
            <a:ext cx="309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Оценка времени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xmlns="" id="{036049C5-5707-9B44-9D5A-CA7E8187FD80}"/>
              </a:ext>
            </a:extLst>
          </p:cNvPr>
          <p:cNvSpPr/>
          <p:nvPr/>
        </p:nvSpPr>
        <p:spPr>
          <a:xfrm>
            <a:off x="4306957" y="1948606"/>
            <a:ext cx="172278" cy="34780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6AD4E3-16A4-C743-8E81-AB29ED46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Нельзя исправить критические</a:t>
            </a:r>
            <a:r>
              <a:rPr lang="en-US" dirty="0"/>
              <a:t> </a:t>
            </a:r>
            <a:r>
              <a:rPr lang="ru-RU" dirty="0"/>
              <a:t>риски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5A9E39-3E0F-C741-BF9F-9F5FD8440FBF}"/>
              </a:ext>
            </a:extLst>
          </p:cNvPr>
          <p:cNvSpPr txBox="1"/>
          <p:nvPr/>
        </p:nvSpPr>
        <p:spPr>
          <a:xfrm>
            <a:off x="2847558" y="1252333"/>
            <a:ext cx="309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Анализ рисков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4A7EDB-082A-304D-8BEF-BAFD0107F731}"/>
              </a:ext>
            </a:extLst>
          </p:cNvPr>
          <p:cNvSpPr txBox="1"/>
          <p:nvPr/>
        </p:nvSpPr>
        <p:spPr>
          <a:xfrm>
            <a:off x="2847558" y="2531021"/>
            <a:ext cx="309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Оценка времени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xmlns="" id="{036049C5-5707-9B44-9D5A-CA7E8187FD80}"/>
              </a:ext>
            </a:extLst>
          </p:cNvPr>
          <p:cNvSpPr/>
          <p:nvPr/>
        </p:nvSpPr>
        <p:spPr>
          <a:xfrm>
            <a:off x="4306957" y="1948606"/>
            <a:ext cx="172278" cy="34780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1D8F13-2726-6D42-B1AF-98B76C267FD2}"/>
              </a:ext>
            </a:extLst>
          </p:cNvPr>
          <p:cNvSpPr txBox="1"/>
          <p:nvPr/>
        </p:nvSpPr>
        <p:spPr>
          <a:xfrm>
            <a:off x="2612318" y="3809709"/>
            <a:ext cx="3561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Реализация + метрики!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xmlns="" id="{193E0EE5-759C-D64E-BEDE-F9D907FAC7BD}"/>
              </a:ext>
            </a:extLst>
          </p:cNvPr>
          <p:cNvSpPr/>
          <p:nvPr/>
        </p:nvSpPr>
        <p:spPr>
          <a:xfrm>
            <a:off x="4306957" y="3227294"/>
            <a:ext cx="172278" cy="34780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>
            <a:extLst>
              <a:ext uri="{FF2B5EF4-FFF2-40B4-BE49-F238E27FC236}">
                <a16:creationId xmlns:a16="http://schemas.microsoft.com/office/drawing/2014/main" xmlns="" id="{63930E71-3039-CF46-929E-E127BD05D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1" y="2133559"/>
            <a:ext cx="3502391" cy="725157"/>
          </a:xfrm>
          <a:prstGeom prst="rect">
            <a:avLst/>
          </a:prstGeom>
        </p:spPr>
      </p:pic>
      <p:pic>
        <p:nvPicPr>
          <p:cNvPr id="6" name="Рисунок 9">
            <a:extLst>
              <a:ext uri="{FF2B5EF4-FFF2-40B4-BE49-F238E27FC236}">
                <a16:creationId xmlns:a16="http://schemas.microsoft.com/office/drawing/2014/main" xmlns="" id="{BCFED1CB-EB0D-AB42-9EC2-26F64DCDD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35" y="1644405"/>
            <a:ext cx="3849716" cy="1703466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xmlns="" id="{C4F7D9C1-4EFB-4A43-8368-1429CB3DCA6B}"/>
              </a:ext>
            </a:extLst>
          </p:cNvPr>
          <p:cNvSpPr/>
          <p:nvPr/>
        </p:nvSpPr>
        <p:spPr>
          <a:xfrm rot="16200000">
            <a:off x="4384127" y="2322233"/>
            <a:ext cx="354466" cy="347807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57CC2-CD1C-6D44-BC6B-F3731F66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Исправление критических рисков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ECD844-0CA8-3F4B-B6AE-1D8AC66D73E2}"/>
              </a:ext>
            </a:extLst>
          </p:cNvPr>
          <p:cNvSpPr txBox="1"/>
          <p:nvPr/>
        </p:nvSpPr>
        <p:spPr>
          <a:xfrm>
            <a:off x="3069873" y="1688247"/>
            <a:ext cx="3143898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baseline="3000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А</a:t>
            </a:r>
            <a:r>
              <a:rPr lang="ru-RU" sz="3200" i="1" baseline="3000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: время исправления</a:t>
            </a:r>
          </a:p>
          <a:p>
            <a:pPr lvl="0" algn="ctr"/>
            <a:r>
              <a:rPr lang="ru-RU" sz="3200" b="1" baseline="3000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В</a:t>
            </a:r>
            <a:r>
              <a:rPr lang="ru-RU" sz="3200" i="1" baseline="3000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: время с нуля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xmlns="" id="{02BBF37F-2B57-C64C-8DEE-2F78BAC9F5D5}"/>
              </a:ext>
            </a:extLst>
          </p:cNvPr>
          <p:cNvSpPr/>
          <p:nvPr/>
        </p:nvSpPr>
        <p:spPr>
          <a:xfrm rot="2700000">
            <a:off x="2987416" y="2718679"/>
            <a:ext cx="275905" cy="557017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xmlns="" id="{B648FBFD-06B0-9344-AC86-2E805AA1A9C0}"/>
              </a:ext>
            </a:extLst>
          </p:cNvPr>
          <p:cNvSpPr/>
          <p:nvPr/>
        </p:nvSpPr>
        <p:spPr>
          <a:xfrm rot="18900000">
            <a:off x="5875075" y="2718678"/>
            <a:ext cx="275905" cy="557017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021B5B-42D0-BF44-985C-32BAA8C84649}"/>
              </a:ext>
            </a:extLst>
          </p:cNvPr>
          <p:cNvSpPr txBox="1"/>
          <p:nvPr/>
        </p:nvSpPr>
        <p:spPr>
          <a:xfrm>
            <a:off x="1427265" y="3705446"/>
            <a:ext cx="2585258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aseline="30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Переходим на новый </a:t>
            </a:r>
            <a:r>
              <a:rPr lang="ru-RU" sz="3200" baseline="30000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фреймворк</a:t>
            </a:r>
            <a:endParaRPr lang="ru-RU" sz="3200" baseline="30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A93D8C-A911-CB49-A2EB-37F9D8C45350}"/>
              </a:ext>
            </a:extLst>
          </p:cNvPr>
          <p:cNvSpPr txBox="1"/>
          <p:nvPr/>
        </p:nvSpPr>
        <p:spPr>
          <a:xfrm>
            <a:off x="2130929" y="2484092"/>
            <a:ext cx="699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E2EA8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rgbClr val="0E2EA8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E2EA8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&gt;</a:t>
            </a:r>
            <a:r>
              <a:rPr lang="en-US" dirty="0">
                <a:solidFill>
                  <a:srgbClr val="0E2EA8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E2EA8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</a:t>
            </a:r>
            <a:endParaRPr lang="ru-RU" b="1" dirty="0">
              <a:solidFill>
                <a:srgbClr val="0E2EA8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A5B4A7C-C742-754E-81E1-1C381878C966}"/>
              </a:ext>
            </a:extLst>
          </p:cNvPr>
          <p:cNvSpPr txBox="1"/>
          <p:nvPr/>
        </p:nvSpPr>
        <p:spPr>
          <a:xfrm>
            <a:off x="6213771" y="2484092"/>
            <a:ext cx="699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E2EA8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rgbClr val="0E2EA8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E2EA8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&lt;</a:t>
            </a:r>
            <a:r>
              <a:rPr lang="en-US" dirty="0">
                <a:solidFill>
                  <a:srgbClr val="0E2EA8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E2EA8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</a:t>
            </a:r>
            <a:endParaRPr lang="ru-RU" b="1" dirty="0">
              <a:solidFill>
                <a:srgbClr val="0E2EA8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C90D38E-A039-E244-B384-054A35607751}"/>
              </a:ext>
            </a:extLst>
          </p:cNvPr>
          <p:cNvSpPr txBox="1"/>
          <p:nvPr/>
        </p:nvSpPr>
        <p:spPr>
          <a:xfrm>
            <a:off x="5070376" y="3705446"/>
            <a:ext cx="258525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aseline="30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Исправляем</a:t>
            </a:r>
          </a:p>
        </p:txBody>
      </p:sp>
    </p:spTree>
    <p:extLst>
      <p:ext uri="{BB962C8B-B14F-4D97-AF65-F5344CB8AC3E}">
        <p14:creationId xmlns:p14="http://schemas.microsoft.com/office/powerpoint/2010/main" val="41515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6E7DC5-664E-6747-9432-9309DC904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06" y="3509354"/>
            <a:ext cx="2192483" cy="10962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1B1CBA-3574-5B40-9D4B-CA622662A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06" y="931833"/>
            <a:ext cx="1905000" cy="116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132D23-C04B-FC4F-B8BD-DD5A26E85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584" y="2356077"/>
            <a:ext cx="542925" cy="8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6E7DC5-664E-6747-9432-9309DC904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06" y="3509354"/>
            <a:ext cx="2192483" cy="10962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1B1CBA-3574-5B40-9D4B-CA622662A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06" y="931833"/>
            <a:ext cx="1905000" cy="116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132D23-C04B-FC4F-B8BD-DD5A26E85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584" y="2356077"/>
            <a:ext cx="542925" cy="8226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C7881C-07D9-804C-9D30-AAE149E98EB5}"/>
              </a:ext>
            </a:extLst>
          </p:cNvPr>
          <p:cNvSpPr txBox="1"/>
          <p:nvPr/>
        </p:nvSpPr>
        <p:spPr>
          <a:xfrm>
            <a:off x="4862947" y="3349588"/>
            <a:ext cx="41231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Поиск новых сотрудников </a:t>
            </a:r>
            <a:r>
              <a:rPr lang="ru-RU" sz="16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~ 1 месяц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«Вливание» в команду </a:t>
            </a:r>
            <a:r>
              <a:rPr lang="ru-RU" sz="16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~ 1 месяц</a:t>
            </a:r>
            <a:endParaRPr lang="en-US" sz="1600" i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algn="ctr"/>
            <a:endParaRPr lang="en-US" sz="1800" b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8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</a:t>
            </a:r>
            <a:r>
              <a:rPr lang="en-US" sz="1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~ 2 </a:t>
            </a:r>
            <a:r>
              <a:rPr lang="ru-RU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месяца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xmlns="" id="{36624542-EEB2-244C-8DBE-55BBB8FB14F2}"/>
              </a:ext>
            </a:extLst>
          </p:cNvPr>
          <p:cNvSpPr/>
          <p:nvPr/>
        </p:nvSpPr>
        <p:spPr>
          <a:xfrm rot="16200000">
            <a:off x="4432363" y="3914212"/>
            <a:ext cx="292011" cy="28652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6E7DC5-664E-6747-9432-9309DC904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06" y="3509354"/>
            <a:ext cx="2192483" cy="10962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1B1CBA-3574-5B40-9D4B-CA622662A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06" y="931833"/>
            <a:ext cx="1905000" cy="116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132D23-C04B-FC4F-B8BD-DD5A26E85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584" y="2356077"/>
            <a:ext cx="542925" cy="8226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C7881C-07D9-804C-9D30-AAE149E98EB5}"/>
              </a:ext>
            </a:extLst>
          </p:cNvPr>
          <p:cNvSpPr txBox="1"/>
          <p:nvPr/>
        </p:nvSpPr>
        <p:spPr>
          <a:xfrm>
            <a:off x="4862947" y="3349588"/>
            <a:ext cx="41231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Поиск новых сотрудников </a:t>
            </a:r>
            <a:r>
              <a:rPr lang="ru-RU" sz="16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~ 1 месяц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«Вливание» в команду </a:t>
            </a:r>
            <a:r>
              <a:rPr lang="ru-RU" sz="16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~ 1 месяц</a:t>
            </a:r>
            <a:endParaRPr lang="en-US" sz="1600" i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algn="ctr"/>
            <a:endParaRPr lang="en-US" sz="1800" b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8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</a:t>
            </a:r>
            <a:r>
              <a:rPr lang="en-US" sz="1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~ 2 </a:t>
            </a:r>
            <a:r>
              <a:rPr lang="ru-RU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месяца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23C8878-B54D-7A4D-B117-78A6C4A7D854}"/>
              </a:ext>
            </a:extLst>
          </p:cNvPr>
          <p:cNvSpPr txBox="1"/>
          <p:nvPr/>
        </p:nvSpPr>
        <p:spPr>
          <a:xfrm>
            <a:off x="4862947" y="931833"/>
            <a:ext cx="4123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Разработка </a:t>
            </a:r>
            <a:r>
              <a:rPr lang="ru-RU" sz="16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~ 1 месяц</a:t>
            </a:r>
          </a:p>
          <a:p>
            <a:pPr algn="ctr"/>
            <a:endParaRPr lang="en-US" sz="1800" b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8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</a:t>
            </a:r>
            <a:r>
              <a:rPr lang="en-US" sz="1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~ 1 </a:t>
            </a:r>
            <a:r>
              <a:rPr lang="ru-RU" sz="1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месяц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xmlns="" id="{48EEEF43-B380-744B-94EB-8A88EF0F7697}"/>
              </a:ext>
            </a:extLst>
          </p:cNvPr>
          <p:cNvSpPr/>
          <p:nvPr/>
        </p:nvSpPr>
        <p:spPr>
          <a:xfrm rot="16200000">
            <a:off x="4432363" y="1372770"/>
            <a:ext cx="292011" cy="28652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xmlns="" id="{36624542-EEB2-244C-8DBE-55BBB8FB14F2}"/>
              </a:ext>
            </a:extLst>
          </p:cNvPr>
          <p:cNvSpPr/>
          <p:nvPr/>
        </p:nvSpPr>
        <p:spPr>
          <a:xfrm rot="16200000">
            <a:off x="4432363" y="3914212"/>
            <a:ext cx="292011" cy="28652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6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5AE38-D5D6-4641-94D8-708390E0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Приори</a:t>
            </a:r>
            <a:r>
              <a:rPr lang="ru-RU" dirty="0" smtClean="0"/>
              <a:t>т</a:t>
            </a:r>
            <a:r>
              <a:rPr lang="ru-RU" dirty="0"/>
              <a:t>и</a:t>
            </a:r>
            <a:r>
              <a:rPr lang="ru-RU" dirty="0" smtClean="0"/>
              <a:t>зация </a:t>
            </a:r>
            <a:r>
              <a:rPr lang="ru-RU" dirty="0"/>
              <a:t>рисков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1750D6-D11D-3241-9A7B-419CBCD78D0A}"/>
              </a:ext>
            </a:extLst>
          </p:cNvPr>
          <p:cNvSpPr txBox="1"/>
          <p:nvPr/>
        </p:nvSpPr>
        <p:spPr>
          <a:xfrm>
            <a:off x="1421475" y="1885497"/>
            <a:ext cx="672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Вероятность</a:t>
            </a:r>
            <a:r>
              <a:rPr lang="ru-RU" sz="2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х</a:t>
            </a:r>
            <a:r>
              <a:rPr lang="ru-RU" sz="2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Последствия</a:t>
            </a:r>
            <a:r>
              <a:rPr lang="ru-RU" sz="2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=</a:t>
            </a:r>
            <a:r>
              <a:rPr lang="ru-RU" sz="2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E2EA8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Важность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BBAD0077-348C-E746-B24B-0C63EFC6B858}"/>
              </a:ext>
            </a:extLst>
          </p:cNvPr>
          <p:cNvCxnSpPr>
            <a:cxnSpLocks/>
          </p:cNvCxnSpPr>
          <p:nvPr/>
        </p:nvCxnSpPr>
        <p:spPr>
          <a:xfrm>
            <a:off x="1529542" y="3624349"/>
            <a:ext cx="60849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AD4F7CB-C5A4-F84B-8DFD-F9836744EEF3}"/>
              </a:ext>
            </a:extLst>
          </p:cNvPr>
          <p:cNvSpPr/>
          <p:nvPr/>
        </p:nvSpPr>
        <p:spPr>
          <a:xfrm>
            <a:off x="4729942" y="3562003"/>
            <a:ext cx="124691" cy="124691"/>
          </a:xfrm>
          <a:prstGeom prst="ellipse">
            <a:avLst/>
          </a:prstGeom>
          <a:solidFill>
            <a:srgbClr val="0E2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0554DF7-B5A6-404B-BB0D-9EA77BF4578E}"/>
              </a:ext>
            </a:extLst>
          </p:cNvPr>
          <p:cNvCxnSpPr/>
          <p:nvPr/>
        </p:nvCxnSpPr>
        <p:spPr>
          <a:xfrm>
            <a:off x="3403971" y="3372593"/>
            <a:ext cx="0" cy="4939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B85320E-D3B0-B240-B9A3-EC796E34CA0B}"/>
              </a:ext>
            </a:extLst>
          </p:cNvPr>
          <p:cNvCxnSpPr/>
          <p:nvPr/>
        </p:nvCxnSpPr>
        <p:spPr>
          <a:xfrm>
            <a:off x="5709206" y="3378792"/>
            <a:ext cx="0" cy="4939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94A9ED-A4F7-1A46-83B6-DA91BB489B93}"/>
              </a:ext>
            </a:extLst>
          </p:cNvPr>
          <p:cNvSpPr txBox="1"/>
          <p:nvPr/>
        </p:nvSpPr>
        <p:spPr>
          <a:xfrm>
            <a:off x="1908337" y="386022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Низкий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95F4EC-A820-A049-B139-644D2D642D45}"/>
              </a:ext>
            </a:extLst>
          </p:cNvPr>
          <p:cNvSpPr txBox="1"/>
          <p:nvPr/>
        </p:nvSpPr>
        <p:spPr>
          <a:xfrm>
            <a:off x="4113129" y="3860229"/>
            <a:ext cx="917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C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Средний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4AD0495-E778-8048-B5FD-A2D364F78A06}"/>
              </a:ext>
            </a:extLst>
          </p:cNvPr>
          <p:cNvSpPr txBox="1"/>
          <p:nvPr/>
        </p:nvSpPr>
        <p:spPr>
          <a:xfrm>
            <a:off x="6193337" y="3855950"/>
            <a:ext cx="1274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Критический</a:t>
            </a:r>
          </a:p>
        </p:txBody>
      </p:sp>
    </p:spTree>
    <p:extLst>
      <p:ext uri="{BB962C8B-B14F-4D97-AF65-F5344CB8AC3E}">
        <p14:creationId xmlns:p14="http://schemas.microsoft.com/office/powerpoint/2010/main" val="20292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71F63-DF44-0F4E-BD76-C2682A19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Планирование рисков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F6BBCA-BB1A-B143-AC2C-B43933C8E7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Автоматизаторы</a:t>
            </a:r>
            <a:endParaRPr lang="ru-RU" dirty="0"/>
          </a:p>
          <a:p>
            <a:r>
              <a:rPr lang="ru-RU" dirty="0"/>
              <a:t>Тест аналитики</a:t>
            </a:r>
          </a:p>
          <a:p>
            <a:r>
              <a:rPr lang="ru-RU" dirty="0"/>
              <a:t>Разработчики</a:t>
            </a:r>
          </a:p>
          <a:p>
            <a:r>
              <a:rPr lang="ru-RU" dirty="0"/>
              <a:t>Участники смежных команд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717642-D413-2340-9211-E1FD37CBD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464" y="3052287"/>
            <a:ext cx="3353445" cy="171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2EF18F91-0360-B74B-BCE9-B7994604A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pPr algn="l"/>
            <a:r>
              <a:rPr lang="ru-RU" sz="2800" dirty="0" smtClean="0"/>
              <a:t>План доклада</a:t>
            </a:r>
            <a:endParaRPr lang="ru-RU" sz="2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4129671" cy="312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ru-RU" sz="1800" dirty="0" smtClean="0"/>
              <a:t>Время - деньги</a:t>
            </a:r>
            <a:endParaRPr lang="ru-RU" sz="18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dirty="0" smtClean="0"/>
              <a:t>Как выявить проблему?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48" y="1557508"/>
            <a:ext cx="1237337" cy="9280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30" y="693266"/>
            <a:ext cx="918417" cy="9184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43" y="730029"/>
            <a:ext cx="1240208" cy="84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Плохая</a:t>
            </a:r>
            <a:r>
              <a:rPr lang="en-GB" dirty="0"/>
              <a:t> </a:t>
            </a:r>
            <a:r>
              <a:rPr lang="en-GB" dirty="0" err="1"/>
              <a:t>расширяемость</a:t>
            </a:r>
            <a:endParaRPr dirty="0"/>
          </a:p>
        </p:txBody>
      </p:sp>
      <p:sp>
        <p:nvSpPr>
          <p:cNvPr id="157" name="Shape 157"/>
          <p:cNvSpPr/>
          <p:nvPr/>
        </p:nvSpPr>
        <p:spPr>
          <a:xfrm>
            <a:off x="836925" y="1890775"/>
            <a:ext cx="2624400" cy="2014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Comp1</a:t>
            </a:r>
            <a:endParaRPr sz="2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836925" y="4008925"/>
            <a:ext cx="26244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Tf</a:t>
            </a: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2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+</a:t>
            </a: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Ta</a:t>
            </a:r>
            <a:endParaRPr sz="2800" b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Shape 187">
            <a:extLst>
              <a:ext uri="{FF2B5EF4-FFF2-40B4-BE49-F238E27FC236}">
                <a16:creationId xmlns:a16="http://schemas.microsoft.com/office/drawing/2014/main" xmlns="" id="{85D7E8CD-8C88-C140-98FF-51FBC7BA455D}"/>
              </a:ext>
            </a:extLst>
          </p:cNvPr>
          <p:cNvSpPr/>
          <p:nvPr/>
        </p:nvSpPr>
        <p:spPr>
          <a:xfrm>
            <a:off x="2623050" y="1084900"/>
            <a:ext cx="1725600" cy="1436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PageObjects</a:t>
            </a:r>
            <a:endParaRPr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Helpers</a:t>
            </a:r>
            <a:endParaRPr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Libs</a:t>
            </a:r>
            <a:endParaRPr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25" y="3173384"/>
            <a:ext cx="1826103" cy="100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Плохая</a:t>
            </a:r>
            <a:r>
              <a:rPr lang="en-GB" dirty="0"/>
              <a:t> </a:t>
            </a:r>
            <a:r>
              <a:rPr lang="en-GB" dirty="0" err="1"/>
              <a:t>расширяемость</a:t>
            </a:r>
            <a:endParaRPr dirty="0"/>
          </a:p>
        </p:txBody>
      </p:sp>
      <p:sp>
        <p:nvSpPr>
          <p:cNvPr id="157" name="Shape 157"/>
          <p:cNvSpPr/>
          <p:nvPr/>
        </p:nvSpPr>
        <p:spPr>
          <a:xfrm>
            <a:off x="836925" y="1890775"/>
            <a:ext cx="2624400" cy="2014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Comp1</a:t>
            </a:r>
            <a:endParaRPr sz="2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836925" y="4008925"/>
            <a:ext cx="26244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Tf</a:t>
            </a: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2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+</a:t>
            </a: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Ta</a:t>
            </a:r>
            <a:endParaRPr sz="2800" b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164" name="Shape 164"/>
          <p:cNvGrpSpPr/>
          <p:nvPr/>
        </p:nvGrpSpPr>
        <p:grpSpPr>
          <a:xfrm>
            <a:off x="5363775" y="1890775"/>
            <a:ext cx="2761200" cy="2812350"/>
            <a:chOff x="5363775" y="1890775"/>
            <a:chExt cx="2761200" cy="2812350"/>
          </a:xfrm>
        </p:grpSpPr>
        <p:sp>
          <p:nvSpPr>
            <p:cNvPr id="161" name="Shape 161"/>
            <p:cNvSpPr/>
            <p:nvPr/>
          </p:nvSpPr>
          <p:spPr>
            <a:xfrm>
              <a:off x="5432175" y="1890775"/>
              <a:ext cx="2624400" cy="201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Comp2</a:t>
              </a:r>
              <a:endParaRPr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65" name="Shape 165"/>
            <p:cNvSpPr txBox="1"/>
            <p:nvPr/>
          </p:nvSpPr>
          <p:spPr>
            <a:xfrm>
              <a:off x="5363775" y="4008925"/>
              <a:ext cx="2761200" cy="69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-</a:t>
              </a:r>
              <a:endParaRPr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Shape 187">
            <a:extLst>
              <a:ext uri="{FF2B5EF4-FFF2-40B4-BE49-F238E27FC236}">
                <a16:creationId xmlns:a16="http://schemas.microsoft.com/office/drawing/2014/main" xmlns="" id="{85D7E8CD-8C88-C140-98FF-51FBC7BA455D}"/>
              </a:ext>
            </a:extLst>
          </p:cNvPr>
          <p:cNvSpPr/>
          <p:nvPr/>
        </p:nvSpPr>
        <p:spPr>
          <a:xfrm>
            <a:off x="2623050" y="1084900"/>
            <a:ext cx="1725600" cy="1436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PageObjects</a:t>
            </a:r>
            <a:endParaRPr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Helpers</a:t>
            </a:r>
            <a:endParaRPr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Libs</a:t>
            </a:r>
            <a:endParaRPr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04" y="3173384"/>
            <a:ext cx="1411427" cy="10197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25" y="3173384"/>
            <a:ext cx="1826103" cy="100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Плохая</a:t>
            </a:r>
            <a:r>
              <a:rPr lang="en-GB" dirty="0"/>
              <a:t> </a:t>
            </a:r>
            <a:r>
              <a:rPr lang="en-GB" dirty="0" err="1"/>
              <a:t>расширяемость</a:t>
            </a:r>
            <a:endParaRPr dirty="0"/>
          </a:p>
        </p:txBody>
      </p:sp>
      <p:sp>
        <p:nvSpPr>
          <p:cNvPr id="157" name="Shape 157"/>
          <p:cNvSpPr/>
          <p:nvPr/>
        </p:nvSpPr>
        <p:spPr>
          <a:xfrm>
            <a:off x="836925" y="1890775"/>
            <a:ext cx="2624400" cy="2014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Comp1</a:t>
            </a:r>
            <a:endParaRPr sz="2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60" name="Shape 160"/>
          <p:cNvCxnSpPr>
            <a:cxnSpLocks/>
            <a:stCxn id="161" idx="1"/>
            <a:endCxn id="15" idx="5"/>
          </p:cNvCxnSpPr>
          <p:nvPr/>
        </p:nvCxnSpPr>
        <p:spPr>
          <a:xfrm flipH="1" flipV="1">
            <a:off x="4095942" y="2310688"/>
            <a:ext cx="1336233" cy="587487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3" name="Shape 163"/>
          <p:cNvSpPr txBox="1"/>
          <p:nvPr/>
        </p:nvSpPr>
        <p:spPr>
          <a:xfrm>
            <a:off x="836925" y="4008925"/>
            <a:ext cx="26244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Tf</a:t>
            </a: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2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+</a:t>
            </a: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Ta</a:t>
            </a:r>
            <a:endParaRPr sz="2800" b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164" name="Shape 164"/>
          <p:cNvGrpSpPr/>
          <p:nvPr/>
        </p:nvGrpSpPr>
        <p:grpSpPr>
          <a:xfrm>
            <a:off x="5363775" y="1890775"/>
            <a:ext cx="2761200" cy="2812350"/>
            <a:chOff x="5363775" y="1890775"/>
            <a:chExt cx="2761200" cy="2812350"/>
          </a:xfrm>
        </p:grpSpPr>
        <p:sp>
          <p:nvSpPr>
            <p:cNvPr id="161" name="Shape 161"/>
            <p:cNvSpPr/>
            <p:nvPr/>
          </p:nvSpPr>
          <p:spPr>
            <a:xfrm>
              <a:off x="5432175" y="1890775"/>
              <a:ext cx="2624400" cy="201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Comp2</a:t>
              </a:r>
              <a:endParaRPr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65" name="Shape 165"/>
            <p:cNvSpPr txBox="1"/>
            <p:nvPr/>
          </p:nvSpPr>
          <p:spPr>
            <a:xfrm>
              <a:off x="5363775" y="4008925"/>
              <a:ext cx="2761200" cy="69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-</a:t>
              </a:r>
              <a:endParaRPr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Shape 179">
            <a:extLst>
              <a:ext uri="{FF2B5EF4-FFF2-40B4-BE49-F238E27FC236}">
                <a16:creationId xmlns:a16="http://schemas.microsoft.com/office/drawing/2014/main" xmlns="" id="{367213F7-F082-E549-8C35-21238A21F9C7}"/>
              </a:ext>
            </a:extLst>
          </p:cNvPr>
          <p:cNvSpPr/>
          <p:nvPr/>
        </p:nvSpPr>
        <p:spPr>
          <a:xfrm>
            <a:off x="4572000" y="2377532"/>
            <a:ext cx="445817" cy="470125"/>
          </a:xfrm>
          <a:prstGeom prst="mathMultiply">
            <a:avLst>
              <a:gd name="adj1" fmla="val 23520"/>
            </a:avLst>
          </a:prstGeom>
          <a:solidFill>
            <a:srgbClr val="C0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Shape 187">
            <a:extLst>
              <a:ext uri="{FF2B5EF4-FFF2-40B4-BE49-F238E27FC236}">
                <a16:creationId xmlns:a16="http://schemas.microsoft.com/office/drawing/2014/main" xmlns="" id="{85D7E8CD-8C88-C140-98FF-51FBC7BA455D}"/>
              </a:ext>
            </a:extLst>
          </p:cNvPr>
          <p:cNvSpPr/>
          <p:nvPr/>
        </p:nvSpPr>
        <p:spPr>
          <a:xfrm>
            <a:off x="2623050" y="1084900"/>
            <a:ext cx="1725600" cy="1436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PageObjects</a:t>
            </a:r>
            <a:endParaRPr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Helpers</a:t>
            </a:r>
            <a:endParaRPr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Libs</a:t>
            </a:r>
            <a:endParaRPr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25" y="3173384"/>
            <a:ext cx="1826103" cy="1007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04" y="3173384"/>
            <a:ext cx="1411427" cy="101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Рефакторинг</a:t>
            </a:r>
            <a:r>
              <a:rPr lang="en-GB" dirty="0"/>
              <a:t>?</a:t>
            </a:r>
            <a:endParaRPr dirty="0"/>
          </a:p>
        </p:txBody>
      </p:sp>
      <p:sp>
        <p:nvSpPr>
          <p:cNvPr id="171" name="Shape 171"/>
          <p:cNvSpPr/>
          <p:nvPr/>
        </p:nvSpPr>
        <p:spPr>
          <a:xfrm>
            <a:off x="836925" y="1890775"/>
            <a:ext cx="2624400" cy="2014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Comp1</a:t>
            </a:r>
            <a:endParaRPr sz="2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5432175" y="1890775"/>
            <a:ext cx="2624400" cy="2014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Comp2</a:t>
            </a:r>
            <a:endParaRPr sz="2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74" name="Shape 174"/>
          <p:cNvCxnSpPr>
            <a:cxnSpLocks/>
            <a:stCxn id="172" idx="1"/>
          </p:cNvCxnSpPr>
          <p:nvPr/>
        </p:nvCxnSpPr>
        <p:spPr>
          <a:xfrm rot="10800000">
            <a:off x="5056875" y="1959475"/>
            <a:ext cx="375300" cy="93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5" name="Shape 175"/>
          <p:cNvCxnSpPr>
            <a:cxnSpLocks/>
            <a:stCxn id="171" idx="3"/>
          </p:cNvCxnSpPr>
          <p:nvPr/>
        </p:nvCxnSpPr>
        <p:spPr>
          <a:xfrm rot="10800000" flipH="1">
            <a:off x="3461325" y="1959475"/>
            <a:ext cx="375300" cy="93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6" name="Shape 176"/>
          <p:cNvSpPr txBox="1"/>
          <p:nvPr/>
        </p:nvSpPr>
        <p:spPr>
          <a:xfrm>
            <a:off x="5479406" y="4008925"/>
            <a:ext cx="257717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-</a:t>
            </a:r>
            <a:endParaRPr sz="2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Shape 163">
            <a:extLst>
              <a:ext uri="{FF2B5EF4-FFF2-40B4-BE49-F238E27FC236}">
                <a16:creationId xmlns:a16="http://schemas.microsoft.com/office/drawing/2014/main" xmlns="" id="{E9C00A7B-A3F5-7346-B81A-EB19143ECED4}"/>
              </a:ext>
            </a:extLst>
          </p:cNvPr>
          <p:cNvSpPr txBox="1"/>
          <p:nvPr/>
        </p:nvSpPr>
        <p:spPr>
          <a:xfrm>
            <a:off x="836925" y="4008925"/>
            <a:ext cx="2265504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800" b="1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Tf</a:t>
            </a:r>
            <a:r>
              <a:rPr lang="en-GB" sz="2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+ </a:t>
            </a:r>
            <a:r>
              <a:rPr lang="en-GB" sz="2800" b="1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Ta</a:t>
            </a:r>
            <a:endParaRPr lang="el-GR" sz="2800" i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Shape 187">
            <a:extLst>
              <a:ext uri="{FF2B5EF4-FFF2-40B4-BE49-F238E27FC236}">
                <a16:creationId xmlns:a16="http://schemas.microsoft.com/office/drawing/2014/main" xmlns="" id="{9C4AEDA0-0EFD-6F43-BF85-D9587353138F}"/>
              </a:ext>
            </a:extLst>
          </p:cNvPr>
          <p:cNvSpPr/>
          <p:nvPr/>
        </p:nvSpPr>
        <p:spPr>
          <a:xfrm>
            <a:off x="3583950" y="731375"/>
            <a:ext cx="1725600" cy="1436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PageObjects</a:t>
            </a:r>
            <a:endParaRPr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Helpers</a:t>
            </a:r>
            <a:endParaRPr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Libs</a:t>
            </a:r>
            <a:endParaRPr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25" y="3173384"/>
            <a:ext cx="1826103" cy="1007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04" y="3173384"/>
            <a:ext cx="1411427" cy="1019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Рефакторинг</a:t>
            </a:r>
            <a:r>
              <a:rPr lang="en-GB" dirty="0"/>
              <a:t>?</a:t>
            </a:r>
            <a:endParaRPr dirty="0"/>
          </a:p>
        </p:txBody>
      </p:sp>
      <p:sp>
        <p:nvSpPr>
          <p:cNvPr id="171" name="Shape 171"/>
          <p:cNvSpPr/>
          <p:nvPr/>
        </p:nvSpPr>
        <p:spPr>
          <a:xfrm>
            <a:off x="836925" y="1890775"/>
            <a:ext cx="2624400" cy="2014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Comp1</a:t>
            </a:r>
            <a:endParaRPr sz="2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5432175" y="1890775"/>
            <a:ext cx="2624400" cy="2014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Comp2</a:t>
            </a:r>
            <a:endParaRPr sz="2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74" name="Shape 174"/>
          <p:cNvCxnSpPr>
            <a:cxnSpLocks/>
            <a:stCxn id="172" idx="1"/>
          </p:cNvCxnSpPr>
          <p:nvPr/>
        </p:nvCxnSpPr>
        <p:spPr>
          <a:xfrm rot="10800000">
            <a:off x="5056875" y="1959475"/>
            <a:ext cx="375300" cy="93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5" name="Shape 175"/>
          <p:cNvCxnSpPr>
            <a:cxnSpLocks/>
            <a:stCxn id="171" idx="3"/>
          </p:cNvCxnSpPr>
          <p:nvPr/>
        </p:nvCxnSpPr>
        <p:spPr>
          <a:xfrm rot="10800000" flipH="1">
            <a:off x="3461325" y="1959475"/>
            <a:ext cx="375300" cy="93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6" name="Shape 176"/>
          <p:cNvSpPr txBox="1"/>
          <p:nvPr/>
        </p:nvSpPr>
        <p:spPr>
          <a:xfrm>
            <a:off x="5479406" y="4008925"/>
            <a:ext cx="257717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-</a:t>
            </a:r>
            <a:endParaRPr sz="2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2933867" y="4088306"/>
            <a:ext cx="445817" cy="470125"/>
          </a:xfrm>
          <a:prstGeom prst="mathMultiply">
            <a:avLst>
              <a:gd name="adj1" fmla="val 23520"/>
            </a:avLst>
          </a:prstGeom>
          <a:solidFill>
            <a:srgbClr val="C0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Shape 163">
            <a:extLst>
              <a:ext uri="{FF2B5EF4-FFF2-40B4-BE49-F238E27FC236}">
                <a16:creationId xmlns:a16="http://schemas.microsoft.com/office/drawing/2014/main" xmlns="" id="{E9C00A7B-A3F5-7346-B81A-EB19143ECED4}"/>
              </a:ext>
            </a:extLst>
          </p:cNvPr>
          <p:cNvSpPr txBox="1"/>
          <p:nvPr/>
        </p:nvSpPr>
        <p:spPr>
          <a:xfrm>
            <a:off x="836925" y="4008925"/>
            <a:ext cx="2265504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800" b="1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Tf</a:t>
            </a:r>
            <a:r>
              <a:rPr lang="en-GB" sz="2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+ </a:t>
            </a:r>
            <a:r>
              <a:rPr lang="en-GB" sz="28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Ta</a:t>
            </a:r>
            <a:r>
              <a:rPr lang="en-GB" sz="2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+ </a:t>
            </a:r>
            <a:r>
              <a:rPr lang="el-GR" sz="28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Δ</a:t>
            </a:r>
          </a:p>
        </p:txBody>
      </p:sp>
      <p:sp>
        <p:nvSpPr>
          <p:cNvPr id="15" name="Shape 187">
            <a:extLst>
              <a:ext uri="{FF2B5EF4-FFF2-40B4-BE49-F238E27FC236}">
                <a16:creationId xmlns:a16="http://schemas.microsoft.com/office/drawing/2014/main" xmlns="" id="{9C4AEDA0-0EFD-6F43-BF85-D9587353138F}"/>
              </a:ext>
            </a:extLst>
          </p:cNvPr>
          <p:cNvSpPr/>
          <p:nvPr/>
        </p:nvSpPr>
        <p:spPr>
          <a:xfrm>
            <a:off x="3583950" y="731375"/>
            <a:ext cx="1725600" cy="1436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PageObjects</a:t>
            </a:r>
            <a:endParaRPr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Helpers</a:t>
            </a:r>
            <a:endParaRPr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Libs</a:t>
            </a:r>
            <a:endParaRPr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25" y="3173384"/>
            <a:ext cx="1826103" cy="1007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04" y="3173384"/>
            <a:ext cx="1411427" cy="101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Новые</a:t>
            </a:r>
            <a:r>
              <a:rPr lang="en-GB" dirty="0"/>
              <a:t> </a:t>
            </a:r>
            <a:r>
              <a:rPr lang="en-GB" dirty="0" err="1"/>
              <a:t>методы</a:t>
            </a:r>
            <a:r>
              <a:rPr lang="en-GB" dirty="0"/>
              <a:t>?</a:t>
            </a:r>
            <a:endParaRPr dirty="0"/>
          </a:p>
        </p:txBody>
      </p:sp>
      <p:sp>
        <p:nvSpPr>
          <p:cNvPr id="186" name="Shape 186"/>
          <p:cNvSpPr/>
          <p:nvPr/>
        </p:nvSpPr>
        <p:spPr>
          <a:xfrm>
            <a:off x="836925" y="1890775"/>
            <a:ext cx="2624400" cy="2014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Comp1</a:t>
            </a:r>
            <a:endParaRPr sz="2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2623050" y="1084900"/>
            <a:ext cx="1725600" cy="1436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PageObjects</a:t>
            </a:r>
            <a:endParaRPr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Helpers</a:t>
            </a:r>
            <a:endParaRPr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Libs</a:t>
            </a:r>
            <a:endParaRPr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189" name="Shape 189"/>
          <p:cNvGrpSpPr/>
          <p:nvPr/>
        </p:nvGrpSpPr>
        <p:grpSpPr>
          <a:xfrm>
            <a:off x="5432175" y="1084900"/>
            <a:ext cx="3170775" cy="2820675"/>
            <a:chOff x="5432175" y="1084900"/>
            <a:chExt cx="3170775" cy="2820675"/>
          </a:xfrm>
        </p:grpSpPr>
        <p:sp>
          <p:nvSpPr>
            <p:cNvPr id="190" name="Shape 190"/>
            <p:cNvSpPr/>
            <p:nvPr/>
          </p:nvSpPr>
          <p:spPr>
            <a:xfrm>
              <a:off x="5432175" y="1890775"/>
              <a:ext cx="2624400" cy="201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Comp2</a:t>
              </a:r>
              <a:endParaRPr sz="28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877350" y="1084900"/>
              <a:ext cx="1725600" cy="1436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 err="1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PageObjects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Helpers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Libs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Shape 163">
            <a:extLst>
              <a:ext uri="{FF2B5EF4-FFF2-40B4-BE49-F238E27FC236}">
                <a16:creationId xmlns:a16="http://schemas.microsoft.com/office/drawing/2014/main" xmlns="" id="{533EF2AB-B80F-B143-BF72-E585A2C21E62}"/>
              </a:ext>
            </a:extLst>
          </p:cNvPr>
          <p:cNvSpPr txBox="1"/>
          <p:nvPr/>
        </p:nvSpPr>
        <p:spPr>
          <a:xfrm>
            <a:off x="836925" y="4008925"/>
            <a:ext cx="26244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Tf</a:t>
            </a:r>
            <a:r>
              <a:rPr lang="en-GB" sz="28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+ </a:t>
            </a:r>
            <a:r>
              <a:rPr lang="en-GB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</a:t>
            </a:r>
            <a:endParaRPr lang="el-GR" sz="28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" name="Shape 176">
            <a:extLst>
              <a:ext uri="{FF2B5EF4-FFF2-40B4-BE49-F238E27FC236}">
                <a16:creationId xmlns:a16="http://schemas.microsoft.com/office/drawing/2014/main" xmlns="" id="{0D479A3B-5E81-5D42-BDD3-7508E33D3945}"/>
              </a:ext>
            </a:extLst>
          </p:cNvPr>
          <p:cNvSpPr txBox="1"/>
          <p:nvPr/>
        </p:nvSpPr>
        <p:spPr>
          <a:xfrm>
            <a:off x="5479406" y="4008925"/>
            <a:ext cx="257717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Tf</a:t>
            </a:r>
            <a:r>
              <a:rPr lang="en-GB" sz="28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+ </a:t>
            </a:r>
            <a:r>
              <a:rPr lang="en-GB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</a:t>
            </a:r>
            <a:endParaRPr lang="el-GR" sz="28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25" y="3173384"/>
            <a:ext cx="1826103" cy="1007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04" y="3173384"/>
            <a:ext cx="1411427" cy="1019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Новые</a:t>
            </a:r>
            <a:r>
              <a:rPr lang="en-GB" dirty="0"/>
              <a:t> </a:t>
            </a:r>
            <a:r>
              <a:rPr lang="en-GB" dirty="0" err="1"/>
              <a:t>методы</a:t>
            </a:r>
            <a:r>
              <a:rPr lang="en-GB" dirty="0"/>
              <a:t>?</a:t>
            </a:r>
            <a:endParaRPr dirty="0"/>
          </a:p>
        </p:txBody>
      </p:sp>
      <p:sp>
        <p:nvSpPr>
          <p:cNvPr id="186" name="Shape 186"/>
          <p:cNvSpPr/>
          <p:nvPr/>
        </p:nvSpPr>
        <p:spPr>
          <a:xfrm>
            <a:off x="836925" y="1890775"/>
            <a:ext cx="2624400" cy="2014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Comp1</a:t>
            </a:r>
            <a:endParaRPr sz="2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2623050" y="1084900"/>
            <a:ext cx="1725600" cy="1436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PageObjects</a:t>
            </a:r>
            <a:endParaRPr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Helpers</a:t>
            </a:r>
            <a:endParaRPr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Libs</a:t>
            </a:r>
            <a:endParaRPr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189" name="Shape 189"/>
          <p:cNvGrpSpPr/>
          <p:nvPr/>
        </p:nvGrpSpPr>
        <p:grpSpPr>
          <a:xfrm>
            <a:off x="5432175" y="1084900"/>
            <a:ext cx="3170775" cy="2820675"/>
            <a:chOff x="5432175" y="1084900"/>
            <a:chExt cx="3170775" cy="2820675"/>
          </a:xfrm>
        </p:grpSpPr>
        <p:sp>
          <p:nvSpPr>
            <p:cNvPr id="190" name="Shape 190"/>
            <p:cNvSpPr/>
            <p:nvPr/>
          </p:nvSpPr>
          <p:spPr>
            <a:xfrm>
              <a:off x="5432175" y="1890775"/>
              <a:ext cx="2624400" cy="201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Comp2</a:t>
              </a:r>
              <a:endParaRPr sz="28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877350" y="1084900"/>
              <a:ext cx="1725600" cy="1436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 err="1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PageObjects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Helpers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Libs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3" name="Shape 193"/>
          <p:cNvGrpSpPr/>
          <p:nvPr/>
        </p:nvGrpSpPr>
        <p:grpSpPr>
          <a:xfrm>
            <a:off x="4714150" y="841675"/>
            <a:ext cx="3170775" cy="2820675"/>
            <a:chOff x="5432175" y="1084900"/>
            <a:chExt cx="3170775" cy="2820675"/>
          </a:xfrm>
        </p:grpSpPr>
        <p:sp>
          <p:nvSpPr>
            <p:cNvPr id="194" name="Shape 194"/>
            <p:cNvSpPr/>
            <p:nvPr/>
          </p:nvSpPr>
          <p:spPr>
            <a:xfrm>
              <a:off x="5432175" y="1890775"/>
              <a:ext cx="2624400" cy="201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Comp3</a:t>
              </a:r>
              <a:endParaRPr sz="28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6877350" y="1084900"/>
              <a:ext cx="1725600" cy="1436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 err="1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PageObjects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Helpers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Libs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Shape 163">
            <a:extLst>
              <a:ext uri="{FF2B5EF4-FFF2-40B4-BE49-F238E27FC236}">
                <a16:creationId xmlns:a16="http://schemas.microsoft.com/office/drawing/2014/main" xmlns="" id="{533EF2AB-B80F-B143-BF72-E585A2C21E62}"/>
              </a:ext>
            </a:extLst>
          </p:cNvPr>
          <p:cNvSpPr txBox="1"/>
          <p:nvPr/>
        </p:nvSpPr>
        <p:spPr>
          <a:xfrm>
            <a:off x="836925" y="4008925"/>
            <a:ext cx="26244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Tf</a:t>
            </a:r>
            <a:r>
              <a:rPr lang="en-GB" sz="28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+ </a:t>
            </a:r>
            <a:r>
              <a:rPr lang="en-GB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</a:t>
            </a:r>
            <a:endParaRPr lang="el-GR" sz="28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" name="Shape 176">
            <a:extLst>
              <a:ext uri="{FF2B5EF4-FFF2-40B4-BE49-F238E27FC236}">
                <a16:creationId xmlns:a16="http://schemas.microsoft.com/office/drawing/2014/main" xmlns="" id="{0D479A3B-5E81-5D42-BDD3-7508E33D3945}"/>
              </a:ext>
            </a:extLst>
          </p:cNvPr>
          <p:cNvSpPr txBox="1"/>
          <p:nvPr/>
        </p:nvSpPr>
        <p:spPr>
          <a:xfrm>
            <a:off x="5479406" y="4008925"/>
            <a:ext cx="257717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Tf</a:t>
            </a:r>
            <a:r>
              <a:rPr lang="en-GB" sz="28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+ </a:t>
            </a:r>
            <a:r>
              <a:rPr lang="en-GB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</a:t>
            </a:r>
            <a:endParaRPr lang="el-GR" sz="28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25" y="3173384"/>
            <a:ext cx="1826103" cy="1007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37" y="2694912"/>
            <a:ext cx="1314013" cy="13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Новые</a:t>
            </a:r>
            <a:r>
              <a:rPr lang="en-GB" dirty="0"/>
              <a:t> </a:t>
            </a:r>
            <a:r>
              <a:rPr lang="en-GB" dirty="0" err="1" smtClean="0"/>
              <a:t>методы</a:t>
            </a:r>
            <a:r>
              <a:rPr lang="en-GB" dirty="0" smtClean="0"/>
              <a:t>?</a:t>
            </a:r>
            <a:endParaRPr dirty="0"/>
          </a:p>
        </p:txBody>
      </p:sp>
      <p:sp>
        <p:nvSpPr>
          <p:cNvPr id="186" name="Shape 186"/>
          <p:cNvSpPr/>
          <p:nvPr/>
        </p:nvSpPr>
        <p:spPr>
          <a:xfrm>
            <a:off x="836925" y="1890775"/>
            <a:ext cx="2624400" cy="2014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Comp1</a:t>
            </a:r>
            <a:endParaRPr sz="2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2623050" y="1084900"/>
            <a:ext cx="1725600" cy="1436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PageObjects</a:t>
            </a:r>
            <a:endParaRPr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Helpers</a:t>
            </a:r>
            <a:endParaRPr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Libs</a:t>
            </a:r>
            <a:endParaRPr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189" name="Shape 189"/>
          <p:cNvGrpSpPr/>
          <p:nvPr/>
        </p:nvGrpSpPr>
        <p:grpSpPr>
          <a:xfrm>
            <a:off x="5432175" y="1084900"/>
            <a:ext cx="3170775" cy="2820675"/>
            <a:chOff x="5432175" y="1084900"/>
            <a:chExt cx="3170775" cy="2820675"/>
          </a:xfrm>
        </p:grpSpPr>
        <p:sp>
          <p:nvSpPr>
            <p:cNvPr id="190" name="Shape 190"/>
            <p:cNvSpPr/>
            <p:nvPr/>
          </p:nvSpPr>
          <p:spPr>
            <a:xfrm>
              <a:off x="5432175" y="1890775"/>
              <a:ext cx="2624400" cy="201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Comp2</a:t>
              </a:r>
              <a:endParaRPr sz="28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877350" y="1084900"/>
              <a:ext cx="1725600" cy="1436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 err="1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PageObjects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Helpers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Libs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3" name="Shape 193"/>
          <p:cNvGrpSpPr/>
          <p:nvPr/>
        </p:nvGrpSpPr>
        <p:grpSpPr>
          <a:xfrm>
            <a:off x="4714150" y="841675"/>
            <a:ext cx="3170775" cy="2820675"/>
            <a:chOff x="5432175" y="1084900"/>
            <a:chExt cx="3170775" cy="2820675"/>
          </a:xfrm>
        </p:grpSpPr>
        <p:sp>
          <p:nvSpPr>
            <p:cNvPr id="194" name="Shape 194"/>
            <p:cNvSpPr/>
            <p:nvPr/>
          </p:nvSpPr>
          <p:spPr>
            <a:xfrm>
              <a:off x="5432175" y="1890775"/>
              <a:ext cx="2624400" cy="201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Comp3</a:t>
              </a:r>
              <a:endParaRPr sz="28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6877350" y="1084900"/>
              <a:ext cx="1725600" cy="1436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 err="1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PageObjects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Helpers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Libs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6" name="Shape 196"/>
          <p:cNvGrpSpPr/>
          <p:nvPr/>
        </p:nvGrpSpPr>
        <p:grpSpPr>
          <a:xfrm>
            <a:off x="5661525" y="1248350"/>
            <a:ext cx="3170775" cy="2820675"/>
            <a:chOff x="5432175" y="1084900"/>
            <a:chExt cx="3170775" cy="2820675"/>
          </a:xfrm>
        </p:grpSpPr>
        <p:sp>
          <p:nvSpPr>
            <p:cNvPr id="197" name="Shape 197"/>
            <p:cNvSpPr/>
            <p:nvPr/>
          </p:nvSpPr>
          <p:spPr>
            <a:xfrm>
              <a:off x="5432175" y="1890775"/>
              <a:ext cx="2624400" cy="201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Comp4</a:t>
              </a:r>
              <a:endParaRPr sz="28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6877350" y="1084900"/>
              <a:ext cx="1725600" cy="1436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PageObjects</a:t>
              </a:r>
              <a:endParaRPr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Helpers</a:t>
              </a:r>
              <a:endParaRPr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Libs</a:t>
              </a:r>
              <a:endParaRPr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9" name="Shape 199"/>
          <p:cNvGrpSpPr/>
          <p:nvPr/>
        </p:nvGrpSpPr>
        <p:grpSpPr>
          <a:xfrm>
            <a:off x="5018950" y="1146475"/>
            <a:ext cx="3170775" cy="2820675"/>
            <a:chOff x="5432175" y="1084900"/>
            <a:chExt cx="3170775" cy="2820675"/>
          </a:xfrm>
        </p:grpSpPr>
        <p:sp>
          <p:nvSpPr>
            <p:cNvPr id="200" name="Shape 200"/>
            <p:cNvSpPr/>
            <p:nvPr/>
          </p:nvSpPr>
          <p:spPr>
            <a:xfrm>
              <a:off x="5432175" y="1890775"/>
              <a:ext cx="2624400" cy="201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dirty="0" err="1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CompN</a:t>
              </a:r>
              <a:endParaRPr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877350" y="1084900"/>
              <a:ext cx="1725600" cy="1436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 err="1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PageObjects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Helpers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Libs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Shape 163">
            <a:extLst>
              <a:ext uri="{FF2B5EF4-FFF2-40B4-BE49-F238E27FC236}">
                <a16:creationId xmlns:a16="http://schemas.microsoft.com/office/drawing/2014/main" xmlns="" id="{533EF2AB-B80F-B143-BF72-E585A2C21E62}"/>
              </a:ext>
            </a:extLst>
          </p:cNvPr>
          <p:cNvSpPr txBox="1"/>
          <p:nvPr/>
        </p:nvSpPr>
        <p:spPr>
          <a:xfrm>
            <a:off x="836925" y="4008925"/>
            <a:ext cx="26244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Tf</a:t>
            </a:r>
            <a:r>
              <a:rPr lang="en-GB" sz="28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+ </a:t>
            </a:r>
            <a:r>
              <a:rPr lang="en-GB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</a:t>
            </a:r>
            <a:endParaRPr lang="el-GR" sz="28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" name="Shape 176">
            <a:extLst>
              <a:ext uri="{FF2B5EF4-FFF2-40B4-BE49-F238E27FC236}">
                <a16:creationId xmlns:a16="http://schemas.microsoft.com/office/drawing/2014/main" xmlns="" id="{0D479A3B-5E81-5D42-BDD3-7508E33D3945}"/>
              </a:ext>
            </a:extLst>
          </p:cNvPr>
          <p:cNvSpPr txBox="1"/>
          <p:nvPr/>
        </p:nvSpPr>
        <p:spPr>
          <a:xfrm>
            <a:off x="5479406" y="4008925"/>
            <a:ext cx="257717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Tf</a:t>
            </a:r>
            <a:r>
              <a:rPr lang="en-GB" sz="28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+ </a:t>
            </a:r>
            <a:r>
              <a:rPr lang="en-GB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</a:t>
            </a:r>
            <a:endParaRPr lang="el-GR" sz="28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25" y="3173384"/>
            <a:ext cx="1826103" cy="1007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12" y="3130387"/>
            <a:ext cx="1721425" cy="11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Новые</a:t>
            </a:r>
            <a:r>
              <a:rPr lang="en-GB" dirty="0"/>
              <a:t> </a:t>
            </a:r>
            <a:r>
              <a:rPr lang="en-GB" dirty="0" err="1"/>
              <a:t>методы</a:t>
            </a:r>
            <a:r>
              <a:rPr lang="en-GB" dirty="0"/>
              <a:t>?</a:t>
            </a:r>
            <a:endParaRPr dirty="0"/>
          </a:p>
        </p:txBody>
      </p:sp>
      <p:sp>
        <p:nvSpPr>
          <p:cNvPr id="186" name="Shape 186"/>
          <p:cNvSpPr/>
          <p:nvPr/>
        </p:nvSpPr>
        <p:spPr>
          <a:xfrm>
            <a:off x="836925" y="1890775"/>
            <a:ext cx="2624400" cy="2014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Comp1</a:t>
            </a:r>
            <a:endParaRPr sz="2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2623050" y="1084900"/>
            <a:ext cx="1725600" cy="1436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PageObjects</a:t>
            </a:r>
            <a:endParaRPr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Helpers</a:t>
            </a:r>
            <a:endParaRPr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Libs</a:t>
            </a:r>
            <a:endParaRPr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189" name="Shape 189"/>
          <p:cNvGrpSpPr/>
          <p:nvPr/>
        </p:nvGrpSpPr>
        <p:grpSpPr>
          <a:xfrm>
            <a:off x="5432175" y="1084900"/>
            <a:ext cx="3170775" cy="2820675"/>
            <a:chOff x="5432175" y="1084900"/>
            <a:chExt cx="3170775" cy="2820675"/>
          </a:xfrm>
        </p:grpSpPr>
        <p:sp>
          <p:nvSpPr>
            <p:cNvPr id="190" name="Shape 190"/>
            <p:cNvSpPr/>
            <p:nvPr/>
          </p:nvSpPr>
          <p:spPr>
            <a:xfrm>
              <a:off x="5432175" y="1890775"/>
              <a:ext cx="2624400" cy="201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Comp2</a:t>
              </a:r>
              <a:endParaRPr sz="28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877350" y="1084900"/>
              <a:ext cx="1725600" cy="1436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 err="1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PageObjects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Helpers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Libs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3" name="Shape 193"/>
          <p:cNvGrpSpPr/>
          <p:nvPr/>
        </p:nvGrpSpPr>
        <p:grpSpPr>
          <a:xfrm>
            <a:off x="4714150" y="841675"/>
            <a:ext cx="3170775" cy="2820675"/>
            <a:chOff x="5432175" y="1084900"/>
            <a:chExt cx="3170775" cy="2820675"/>
          </a:xfrm>
        </p:grpSpPr>
        <p:sp>
          <p:nvSpPr>
            <p:cNvPr id="194" name="Shape 194"/>
            <p:cNvSpPr/>
            <p:nvPr/>
          </p:nvSpPr>
          <p:spPr>
            <a:xfrm>
              <a:off x="5432175" y="1890775"/>
              <a:ext cx="2624400" cy="201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Comp3</a:t>
              </a:r>
              <a:endParaRPr sz="28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6877350" y="1084900"/>
              <a:ext cx="1725600" cy="1436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 err="1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PageObjects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Helpers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Libs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6" name="Shape 196"/>
          <p:cNvGrpSpPr/>
          <p:nvPr/>
        </p:nvGrpSpPr>
        <p:grpSpPr>
          <a:xfrm>
            <a:off x="5661525" y="1248350"/>
            <a:ext cx="3170775" cy="2820675"/>
            <a:chOff x="5432175" y="1084900"/>
            <a:chExt cx="3170775" cy="2820675"/>
          </a:xfrm>
        </p:grpSpPr>
        <p:sp>
          <p:nvSpPr>
            <p:cNvPr id="197" name="Shape 197"/>
            <p:cNvSpPr/>
            <p:nvPr/>
          </p:nvSpPr>
          <p:spPr>
            <a:xfrm>
              <a:off x="5432175" y="1890775"/>
              <a:ext cx="2624400" cy="201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Comp4</a:t>
              </a:r>
              <a:endParaRPr sz="28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6877350" y="1084900"/>
              <a:ext cx="1725600" cy="1436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PageObjects</a:t>
              </a:r>
              <a:endParaRPr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Helpers</a:t>
              </a:r>
              <a:endParaRPr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Libs</a:t>
              </a:r>
              <a:endParaRPr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9" name="Shape 199"/>
          <p:cNvGrpSpPr/>
          <p:nvPr/>
        </p:nvGrpSpPr>
        <p:grpSpPr>
          <a:xfrm>
            <a:off x="5018950" y="1146475"/>
            <a:ext cx="3170775" cy="2820675"/>
            <a:chOff x="5432175" y="1084900"/>
            <a:chExt cx="3170775" cy="2820675"/>
          </a:xfrm>
        </p:grpSpPr>
        <p:sp>
          <p:nvSpPr>
            <p:cNvPr id="200" name="Shape 200"/>
            <p:cNvSpPr/>
            <p:nvPr/>
          </p:nvSpPr>
          <p:spPr>
            <a:xfrm>
              <a:off x="5432175" y="1890775"/>
              <a:ext cx="2624400" cy="201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dirty="0" err="1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CompN</a:t>
              </a:r>
              <a:endParaRPr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877350" y="1084900"/>
              <a:ext cx="1725600" cy="1436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 err="1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PageObjects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Helpers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Libs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03" name="Shape 203"/>
          <p:cNvSpPr txBox="1"/>
          <p:nvPr/>
        </p:nvSpPr>
        <p:spPr>
          <a:xfrm>
            <a:off x="2675575" y="1071750"/>
            <a:ext cx="3524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9600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Ta⬈</a:t>
            </a:r>
            <a:endParaRPr sz="9600" dirty="0">
              <a:solidFill>
                <a:srgbClr val="C000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3" name="Shape 163">
            <a:extLst>
              <a:ext uri="{FF2B5EF4-FFF2-40B4-BE49-F238E27FC236}">
                <a16:creationId xmlns:a16="http://schemas.microsoft.com/office/drawing/2014/main" xmlns="" id="{533EF2AB-B80F-B143-BF72-E585A2C21E62}"/>
              </a:ext>
            </a:extLst>
          </p:cNvPr>
          <p:cNvSpPr txBox="1"/>
          <p:nvPr/>
        </p:nvSpPr>
        <p:spPr>
          <a:xfrm>
            <a:off x="836925" y="4008925"/>
            <a:ext cx="26244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Tf</a:t>
            </a:r>
            <a:r>
              <a:rPr lang="en-GB" sz="28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+ </a:t>
            </a:r>
            <a:r>
              <a:rPr lang="en-GB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</a:t>
            </a:r>
            <a:endParaRPr lang="el-GR" sz="28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" name="Shape 176">
            <a:extLst>
              <a:ext uri="{FF2B5EF4-FFF2-40B4-BE49-F238E27FC236}">
                <a16:creationId xmlns:a16="http://schemas.microsoft.com/office/drawing/2014/main" xmlns="" id="{0D479A3B-5E81-5D42-BDD3-7508E33D3945}"/>
              </a:ext>
            </a:extLst>
          </p:cNvPr>
          <p:cNvSpPr txBox="1"/>
          <p:nvPr/>
        </p:nvSpPr>
        <p:spPr>
          <a:xfrm>
            <a:off x="5479406" y="4008925"/>
            <a:ext cx="257717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Tf</a:t>
            </a:r>
            <a:r>
              <a:rPr lang="en-GB" sz="28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+ </a:t>
            </a:r>
            <a:r>
              <a:rPr lang="en-GB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</a:t>
            </a:r>
            <a:endParaRPr lang="el-GR" sz="28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12" y="3130387"/>
            <a:ext cx="1721425" cy="110570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25" y="3173384"/>
            <a:ext cx="1826103" cy="100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617469" y="1939543"/>
            <a:ext cx="2143948" cy="164594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Comp1</a:t>
            </a:r>
            <a:endParaRPr sz="2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5212719" y="1939543"/>
            <a:ext cx="2143948" cy="164594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Comp2</a:t>
            </a:r>
            <a:endParaRPr sz="2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3364494" y="782368"/>
            <a:ext cx="1409692" cy="1173191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Union</a:t>
            </a:r>
            <a:r>
              <a:rPr lang="en-GB" sz="2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part</a:t>
            </a:r>
            <a:endParaRPr sz="2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212" name="Shape 212"/>
          <p:cNvCxnSpPr>
            <a:stCxn id="210" idx="1"/>
            <a:endCxn id="211" idx="5"/>
          </p:cNvCxnSpPr>
          <p:nvPr/>
        </p:nvCxnSpPr>
        <p:spPr>
          <a:xfrm flipH="1" flipV="1">
            <a:off x="4567741" y="1783749"/>
            <a:ext cx="644978" cy="978768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3" name="Shape 213"/>
          <p:cNvCxnSpPr>
            <a:stCxn id="209" idx="3"/>
            <a:endCxn id="211" idx="3"/>
          </p:cNvCxnSpPr>
          <p:nvPr/>
        </p:nvCxnSpPr>
        <p:spPr>
          <a:xfrm flipV="1">
            <a:off x="2761417" y="1783749"/>
            <a:ext cx="809522" cy="978768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4" name="Shape 214"/>
          <p:cNvSpPr/>
          <p:nvPr/>
        </p:nvSpPr>
        <p:spPr>
          <a:xfrm>
            <a:off x="5986272" y="240418"/>
            <a:ext cx="1971747" cy="1173191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Methods</a:t>
            </a:r>
            <a:r>
              <a:rPr lang="en-GB" sz="2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2</a:t>
            </a:r>
            <a:endParaRPr sz="2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285518" y="240418"/>
            <a:ext cx="2043153" cy="1173191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Methods 1</a:t>
            </a:r>
            <a:endParaRPr sz="1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216" name="Shape 216"/>
          <p:cNvCxnSpPr>
            <a:stCxn id="209" idx="0"/>
            <a:endCxn id="215" idx="4"/>
          </p:cNvCxnSpPr>
          <p:nvPr/>
        </p:nvCxnSpPr>
        <p:spPr>
          <a:xfrm flipH="1" flipV="1">
            <a:off x="1307095" y="1413609"/>
            <a:ext cx="382348" cy="525934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7" name="Shape 217"/>
          <p:cNvCxnSpPr>
            <a:stCxn id="210" idx="0"/>
            <a:endCxn id="214" idx="4"/>
          </p:cNvCxnSpPr>
          <p:nvPr/>
        </p:nvCxnSpPr>
        <p:spPr>
          <a:xfrm flipV="1">
            <a:off x="6284693" y="1413609"/>
            <a:ext cx="687453" cy="525934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25" y="3085182"/>
            <a:ext cx="1826103" cy="10074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20" y="3085182"/>
            <a:ext cx="1394324" cy="100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2EF18F91-0360-B74B-BCE9-B7994604A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pPr algn="l"/>
            <a:r>
              <a:rPr lang="ru-RU" sz="2800" dirty="0" smtClean="0"/>
              <a:t>План доклада</a:t>
            </a:r>
            <a:endParaRPr lang="ru-RU" sz="2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4129671" cy="312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ru-RU" sz="1800" dirty="0" smtClean="0"/>
              <a:t>Время - деньги</a:t>
            </a:r>
            <a:endParaRPr lang="ru-RU" sz="18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dirty="0" smtClean="0"/>
              <a:t>Как выявить проблему?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dirty="0" smtClean="0"/>
              <a:t>Алгоритм (теория рисков, планирование, </a:t>
            </a:r>
            <a:r>
              <a:rPr lang="ru-RU" sz="1800" dirty="0" err="1" smtClean="0"/>
              <a:t>приоритизация</a:t>
            </a:r>
            <a:r>
              <a:rPr lang="ru-RU" sz="1800" dirty="0" smtClean="0"/>
              <a:t>)</a:t>
            </a:r>
            <a:endParaRPr lang="ru-RU" sz="1800" dirty="0" smtClean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48" y="1557508"/>
            <a:ext cx="1237337" cy="9280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30" y="693266"/>
            <a:ext cx="918417" cy="9184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43" y="730029"/>
            <a:ext cx="1240208" cy="8448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44" y="2485511"/>
            <a:ext cx="1295290" cy="11474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48" y="2485511"/>
            <a:ext cx="1105282" cy="11052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00" y="2575037"/>
            <a:ext cx="855482" cy="96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617469" y="1939543"/>
            <a:ext cx="2143948" cy="164594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Comp1</a:t>
            </a:r>
            <a:endParaRPr sz="2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5212719" y="1939543"/>
            <a:ext cx="2143948" cy="164594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Comp2</a:t>
            </a:r>
            <a:endParaRPr sz="2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3364494" y="782368"/>
            <a:ext cx="1409692" cy="1173191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Union</a:t>
            </a:r>
            <a:r>
              <a:rPr lang="en-GB" sz="2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part</a:t>
            </a:r>
            <a:endParaRPr sz="2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212" name="Shape 212"/>
          <p:cNvCxnSpPr>
            <a:stCxn id="210" idx="1"/>
            <a:endCxn id="211" idx="5"/>
          </p:cNvCxnSpPr>
          <p:nvPr/>
        </p:nvCxnSpPr>
        <p:spPr>
          <a:xfrm flipH="1" flipV="1">
            <a:off x="4567741" y="1783749"/>
            <a:ext cx="644978" cy="978768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3" name="Shape 213"/>
          <p:cNvCxnSpPr>
            <a:stCxn id="209" idx="3"/>
            <a:endCxn id="211" idx="3"/>
          </p:cNvCxnSpPr>
          <p:nvPr/>
        </p:nvCxnSpPr>
        <p:spPr>
          <a:xfrm flipV="1">
            <a:off x="2761417" y="1783749"/>
            <a:ext cx="809522" cy="978768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4" name="Shape 214"/>
          <p:cNvSpPr/>
          <p:nvPr/>
        </p:nvSpPr>
        <p:spPr>
          <a:xfrm>
            <a:off x="5986272" y="240418"/>
            <a:ext cx="1971747" cy="1173191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Methods</a:t>
            </a:r>
            <a:r>
              <a:rPr lang="en-GB" sz="2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2</a:t>
            </a:r>
            <a:endParaRPr sz="2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285518" y="240418"/>
            <a:ext cx="2043153" cy="1173191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Methods 1</a:t>
            </a:r>
            <a:endParaRPr sz="1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216" name="Shape 216"/>
          <p:cNvCxnSpPr>
            <a:stCxn id="209" idx="0"/>
            <a:endCxn id="215" idx="4"/>
          </p:cNvCxnSpPr>
          <p:nvPr/>
        </p:nvCxnSpPr>
        <p:spPr>
          <a:xfrm flipH="1" flipV="1">
            <a:off x="1307095" y="1413609"/>
            <a:ext cx="382348" cy="525934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7" name="Shape 217"/>
          <p:cNvCxnSpPr>
            <a:stCxn id="210" idx="0"/>
            <a:endCxn id="214" idx="4"/>
          </p:cNvCxnSpPr>
          <p:nvPr/>
        </p:nvCxnSpPr>
        <p:spPr>
          <a:xfrm flipV="1">
            <a:off x="6284693" y="1413609"/>
            <a:ext cx="687453" cy="525934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18" name="Shape 218"/>
          <p:cNvGrpSpPr/>
          <p:nvPr/>
        </p:nvGrpSpPr>
        <p:grpSpPr>
          <a:xfrm>
            <a:off x="2761417" y="3116668"/>
            <a:ext cx="2474624" cy="1613828"/>
            <a:chOff x="3043995" y="3067900"/>
            <a:chExt cx="3029180" cy="1975482"/>
          </a:xfrm>
        </p:grpSpPr>
        <p:sp>
          <p:nvSpPr>
            <p:cNvPr id="219" name="Shape 219"/>
            <p:cNvSpPr/>
            <p:nvPr/>
          </p:nvSpPr>
          <p:spPr>
            <a:xfrm>
              <a:off x="3276300" y="3067900"/>
              <a:ext cx="2340900" cy="1975482"/>
            </a:xfrm>
            <a:prstGeom prst="flowChartDocument">
              <a:avLst/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>
                  <a:solidFill>
                    <a:schemeClr val="tx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Plan:</a:t>
              </a:r>
              <a:endParaRPr sz="180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>
                  <a:solidFill>
                    <a:schemeClr val="tx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Scenario1</a:t>
              </a:r>
              <a:endParaRPr sz="180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>
                  <a:solidFill>
                    <a:schemeClr val="tx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Scenario2</a:t>
              </a:r>
              <a:endParaRPr sz="180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220" name="Shape 220"/>
            <p:cNvCxnSpPr/>
            <p:nvPr/>
          </p:nvCxnSpPr>
          <p:spPr>
            <a:xfrm>
              <a:off x="3043995" y="3510899"/>
              <a:ext cx="701605" cy="381301"/>
            </a:xfrm>
            <a:prstGeom prst="straightConnector1">
              <a:avLst/>
            </a:prstGeom>
            <a:noFill/>
            <a:ln w="38100" cap="flat" cmpd="sng">
              <a:solidFill>
                <a:srgbClr val="0E2EA8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21" name="Shape 221"/>
            <p:cNvCxnSpPr/>
            <p:nvPr/>
          </p:nvCxnSpPr>
          <p:spPr>
            <a:xfrm flipH="1">
              <a:off x="5192975" y="3510900"/>
              <a:ext cx="880200" cy="782400"/>
            </a:xfrm>
            <a:prstGeom prst="straightConnector1">
              <a:avLst/>
            </a:prstGeom>
            <a:noFill/>
            <a:ln w="38100" cap="flat" cmpd="sng">
              <a:solidFill>
                <a:srgbClr val="0E2EA8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25" y="3085182"/>
            <a:ext cx="1826103" cy="10074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20" y="3085182"/>
            <a:ext cx="1394324" cy="100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Deprecated </a:t>
            </a:r>
            <a:r>
              <a:rPr lang="en-GB" dirty="0" err="1"/>
              <a:t>подход</a:t>
            </a:r>
            <a:endParaRPr dirty="0"/>
          </a:p>
        </p:txBody>
      </p:sp>
      <p:sp>
        <p:nvSpPr>
          <p:cNvPr id="227" name="Shape 227"/>
          <p:cNvSpPr/>
          <p:nvPr/>
        </p:nvSpPr>
        <p:spPr>
          <a:xfrm>
            <a:off x="836925" y="1890775"/>
            <a:ext cx="2537518" cy="19480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Comp1</a:t>
            </a:r>
            <a:endParaRPr sz="2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6097200" y="1890775"/>
            <a:ext cx="2537518" cy="19480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Comp2</a:t>
            </a:r>
            <a:endParaRPr sz="280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4254275" y="445025"/>
            <a:ext cx="1725600" cy="1436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PageObjects</a:t>
            </a:r>
            <a:endParaRPr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Helpers</a:t>
            </a:r>
            <a:endParaRPr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Libs</a:t>
            </a:r>
            <a:endParaRPr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230" name="Shape 230"/>
          <p:cNvGrpSpPr/>
          <p:nvPr/>
        </p:nvGrpSpPr>
        <p:grpSpPr>
          <a:xfrm>
            <a:off x="2479750" y="893201"/>
            <a:ext cx="2257727" cy="1782774"/>
            <a:chOff x="2479750" y="893201"/>
            <a:chExt cx="2257727" cy="1782774"/>
          </a:xfrm>
        </p:grpSpPr>
        <p:sp>
          <p:nvSpPr>
            <p:cNvPr id="231" name="Shape 231"/>
            <p:cNvSpPr/>
            <p:nvPr/>
          </p:nvSpPr>
          <p:spPr>
            <a:xfrm>
              <a:off x="2479750" y="1239875"/>
              <a:ext cx="1725600" cy="1436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 err="1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PageObjects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Helpers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Libs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32" name="Shape 232"/>
            <p:cNvSpPr txBox="1"/>
            <p:nvPr/>
          </p:nvSpPr>
          <p:spPr>
            <a:xfrm rot="1256072">
              <a:off x="2661685" y="1233294"/>
              <a:ext cx="2025184" cy="657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 dirty="0">
                  <a:solidFill>
                    <a:srgbClr val="C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Deprecated</a:t>
              </a:r>
              <a:endParaRPr sz="2400" b="1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33" name="Shape 233"/>
          <p:cNvCxnSpPr>
            <a:stCxn id="228" idx="0"/>
            <a:endCxn id="229" idx="6"/>
          </p:cNvCxnSpPr>
          <p:nvPr/>
        </p:nvCxnSpPr>
        <p:spPr>
          <a:xfrm flipH="1" flipV="1">
            <a:off x="5979875" y="1163075"/>
            <a:ext cx="1386084" cy="727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1" name="Shape 241"/>
          <p:cNvSpPr txBox="1"/>
          <p:nvPr/>
        </p:nvSpPr>
        <p:spPr>
          <a:xfrm>
            <a:off x="836925" y="4008925"/>
            <a:ext cx="2537518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Tf</a:t>
            </a:r>
            <a:r>
              <a:rPr lang="en-GB" sz="30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+ </a:t>
            </a:r>
            <a:r>
              <a:rPr lang="en-GB" sz="30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Ta</a:t>
            </a:r>
            <a:endParaRPr sz="3000" b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38" y="3085380"/>
            <a:ext cx="1278262" cy="9235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84" y="3001525"/>
            <a:ext cx="1826103" cy="100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Deprecated </a:t>
            </a:r>
            <a:r>
              <a:rPr lang="en-GB" dirty="0" err="1"/>
              <a:t>подход</a:t>
            </a:r>
            <a:endParaRPr dirty="0"/>
          </a:p>
        </p:txBody>
      </p:sp>
      <p:sp>
        <p:nvSpPr>
          <p:cNvPr id="227" name="Shape 227"/>
          <p:cNvSpPr/>
          <p:nvPr/>
        </p:nvSpPr>
        <p:spPr>
          <a:xfrm>
            <a:off x="836925" y="1890775"/>
            <a:ext cx="2537518" cy="19480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Comp1</a:t>
            </a:r>
            <a:endParaRPr sz="2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6097200" y="1890775"/>
            <a:ext cx="2537518" cy="19480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Comp2</a:t>
            </a:r>
            <a:endParaRPr sz="280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4254275" y="445025"/>
            <a:ext cx="1725600" cy="1436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PageObjects</a:t>
            </a:r>
            <a:endParaRPr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Helpers</a:t>
            </a:r>
            <a:endParaRPr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Libs</a:t>
            </a:r>
            <a:endParaRPr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230" name="Shape 230"/>
          <p:cNvGrpSpPr/>
          <p:nvPr/>
        </p:nvGrpSpPr>
        <p:grpSpPr>
          <a:xfrm>
            <a:off x="2479750" y="893201"/>
            <a:ext cx="2257727" cy="1782774"/>
            <a:chOff x="2479750" y="893201"/>
            <a:chExt cx="2257727" cy="1782774"/>
          </a:xfrm>
        </p:grpSpPr>
        <p:sp>
          <p:nvSpPr>
            <p:cNvPr id="231" name="Shape 231"/>
            <p:cNvSpPr/>
            <p:nvPr/>
          </p:nvSpPr>
          <p:spPr>
            <a:xfrm>
              <a:off x="2479750" y="1239875"/>
              <a:ext cx="1725600" cy="1436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 err="1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PageObjects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Helpers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Libs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32" name="Shape 232"/>
            <p:cNvSpPr txBox="1"/>
            <p:nvPr/>
          </p:nvSpPr>
          <p:spPr>
            <a:xfrm rot="1256072">
              <a:off x="2661685" y="1233294"/>
              <a:ext cx="2025184" cy="657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 dirty="0">
                  <a:solidFill>
                    <a:srgbClr val="C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Deprecated</a:t>
              </a:r>
              <a:endParaRPr sz="2400" b="1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33" name="Shape 233"/>
          <p:cNvCxnSpPr>
            <a:stCxn id="228" idx="0"/>
            <a:endCxn id="229" idx="6"/>
          </p:cNvCxnSpPr>
          <p:nvPr/>
        </p:nvCxnSpPr>
        <p:spPr>
          <a:xfrm flipH="1" flipV="1">
            <a:off x="5979875" y="1163075"/>
            <a:ext cx="1386084" cy="727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34" name="Shape 234"/>
          <p:cNvGrpSpPr/>
          <p:nvPr/>
        </p:nvGrpSpPr>
        <p:grpSpPr>
          <a:xfrm>
            <a:off x="4205350" y="1881100"/>
            <a:ext cx="2537518" cy="2558693"/>
            <a:chOff x="4205350" y="1881100"/>
            <a:chExt cx="2624400" cy="2646300"/>
          </a:xfrm>
        </p:grpSpPr>
        <p:sp>
          <p:nvSpPr>
            <p:cNvPr id="235" name="Shape 235"/>
            <p:cNvSpPr/>
            <p:nvPr/>
          </p:nvSpPr>
          <p:spPr>
            <a:xfrm>
              <a:off x="4205350" y="2512600"/>
              <a:ext cx="2624400" cy="201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Comp3</a:t>
              </a:r>
              <a:endParaRPr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236" name="Shape 236"/>
            <p:cNvCxnSpPr>
              <a:stCxn id="235" idx="0"/>
              <a:endCxn id="229" idx="4"/>
            </p:cNvCxnSpPr>
            <p:nvPr/>
          </p:nvCxnSpPr>
          <p:spPr>
            <a:xfrm rot="10800000">
              <a:off x="5117050" y="1881100"/>
              <a:ext cx="400500" cy="6315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41" name="Shape 241"/>
          <p:cNvSpPr txBox="1"/>
          <p:nvPr/>
        </p:nvSpPr>
        <p:spPr>
          <a:xfrm>
            <a:off x="836925" y="4008925"/>
            <a:ext cx="2537518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Tf</a:t>
            </a:r>
            <a:r>
              <a:rPr lang="en-GB" sz="30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+ </a:t>
            </a:r>
            <a:r>
              <a:rPr lang="en-GB" sz="30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Ta</a:t>
            </a:r>
            <a:endParaRPr sz="3000" b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84" y="3001525"/>
            <a:ext cx="1826103" cy="10074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38" y="3085380"/>
            <a:ext cx="1278262" cy="9235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75" y="3505225"/>
            <a:ext cx="1314013" cy="13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Deprecated </a:t>
            </a:r>
            <a:r>
              <a:rPr lang="en-GB" dirty="0" err="1"/>
              <a:t>подход</a:t>
            </a:r>
            <a:endParaRPr dirty="0"/>
          </a:p>
        </p:txBody>
      </p:sp>
      <p:sp>
        <p:nvSpPr>
          <p:cNvPr id="227" name="Shape 227"/>
          <p:cNvSpPr/>
          <p:nvPr/>
        </p:nvSpPr>
        <p:spPr>
          <a:xfrm>
            <a:off x="836925" y="1890775"/>
            <a:ext cx="2537518" cy="19480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Comp1</a:t>
            </a:r>
            <a:endParaRPr sz="2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6097200" y="1890775"/>
            <a:ext cx="2537518" cy="19480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Comp2</a:t>
            </a:r>
            <a:endParaRPr sz="280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4254275" y="445025"/>
            <a:ext cx="1725600" cy="1436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PageObjects</a:t>
            </a:r>
            <a:endParaRPr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Helpers</a:t>
            </a:r>
            <a:endParaRPr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Libs</a:t>
            </a:r>
            <a:endParaRPr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230" name="Shape 230"/>
          <p:cNvGrpSpPr/>
          <p:nvPr/>
        </p:nvGrpSpPr>
        <p:grpSpPr>
          <a:xfrm>
            <a:off x="2479750" y="893201"/>
            <a:ext cx="2257727" cy="1782774"/>
            <a:chOff x="2479750" y="893201"/>
            <a:chExt cx="2257727" cy="1782774"/>
          </a:xfrm>
        </p:grpSpPr>
        <p:sp>
          <p:nvSpPr>
            <p:cNvPr id="231" name="Shape 231"/>
            <p:cNvSpPr/>
            <p:nvPr/>
          </p:nvSpPr>
          <p:spPr>
            <a:xfrm>
              <a:off x="2479750" y="1239875"/>
              <a:ext cx="1725600" cy="1436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 err="1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PageObjects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Helpers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Libs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32" name="Shape 232"/>
            <p:cNvSpPr txBox="1"/>
            <p:nvPr/>
          </p:nvSpPr>
          <p:spPr>
            <a:xfrm rot="1256072">
              <a:off x="2661685" y="1233294"/>
              <a:ext cx="2025184" cy="657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 dirty="0">
                  <a:solidFill>
                    <a:srgbClr val="C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Deprecated</a:t>
              </a:r>
              <a:endParaRPr sz="2400" b="1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33" name="Shape 233"/>
          <p:cNvCxnSpPr>
            <a:stCxn id="228" idx="0"/>
            <a:endCxn id="229" idx="6"/>
          </p:cNvCxnSpPr>
          <p:nvPr/>
        </p:nvCxnSpPr>
        <p:spPr>
          <a:xfrm flipH="1" flipV="1">
            <a:off x="5979875" y="1163075"/>
            <a:ext cx="1386084" cy="727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34" name="Shape 234"/>
          <p:cNvGrpSpPr/>
          <p:nvPr/>
        </p:nvGrpSpPr>
        <p:grpSpPr>
          <a:xfrm>
            <a:off x="4205350" y="1881100"/>
            <a:ext cx="2537518" cy="2558693"/>
            <a:chOff x="4205350" y="1881100"/>
            <a:chExt cx="2624400" cy="2646300"/>
          </a:xfrm>
        </p:grpSpPr>
        <p:sp>
          <p:nvSpPr>
            <p:cNvPr id="235" name="Shape 235"/>
            <p:cNvSpPr/>
            <p:nvPr/>
          </p:nvSpPr>
          <p:spPr>
            <a:xfrm>
              <a:off x="4205350" y="2512600"/>
              <a:ext cx="2624400" cy="201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Comp3</a:t>
              </a:r>
              <a:endParaRPr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236" name="Shape 236"/>
            <p:cNvCxnSpPr>
              <a:stCxn id="235" idx="0"/>
              <a:endCxn id="229" idx="4"/>
            </p:cNvCxnSpPr>
            <p:nvPr/>
          </p:nvCxnSpPr>
          <p:spPr>
            <a:xfrm rot="10800000">
              <a:off x="5117050" y="1881100"/>
              <a:ext cx="400500" cy="6315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37" name="Shape 237"/>
          <p:cNvGrpSpPr/>
          <p:nvPr/>
        </p:nvGrpSpPr>
        <p:grpSpPr>
          <a:xfrm>
            <a:off x="5382450" y="1670750"/>
            <a:ext cx="2537518" cy="3032375"/>
            <a:chOff x="4205350" y="1391200"/>
            <a:chExt cx="2624400" cy="3136200"/>
          </a:xfrm>
        </p:grpSpPr>
        <p:sp>
          <p:nvSpPr>
            <p:cNvPr id="238" name="Shape 238"/>
            <p:cNvSpPr/>
            <p:nvPr/>
          </p:nvSpPr>
          <p:spPr>
            <a:xfrm>
              <a:off x="4205350" y="2512600"/>
              <a:ext cx="2624400" cy="201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dirty="0" err="1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CompN</a:t>
              </a:r>
              <a:endParaRPr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239" name="Shape 239"/>
            <p:cNvCxnSpPr>
              <a:stCxn id="238" idx="0"/>
              <a:endCxn id="229" idx="5"/>
            </p:cNvCxnSpPr>
            <p:nvPr/>
          </p:nvCxnSpPr>
          <p:spPr>
            <a:xfrm rot="10800000">
              <a:off x="4550050" y="1391200"/>
              <a:ext cx="967500" cy="11214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41" name="Shape 241"/>
          <p:cNvSpPr txBox="1"/>
          <p:nvPr/>
        </p:nvSpPr>
        <p:spPr>
          <a:xfrm>
            <a:off x="836925" y="4008925"/>
            <a:ext cx="2537518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Tf</a:t>
            </a:r>
            <a:r>
              <a:rPr lang="en-GB" sz="30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+ </a:t>
            </a:r>
            <a:r>
              <a:rPr lang="en-GB" sz="30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Ta</a:t>
            </a:r>
            <a:endParaRPr sz="3000" b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84" y="3001525"/>
            <a:ext cx="1826103" cy="10074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38" y="3085380"/>
            <a:ext cx="1278262" cy="9235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918" y="3927779"/>
            <a:ext cx="1638171" cy="105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Deprecated </a:t>
            </a:r>
            <a:r>
              <a:rPr lang="en-GB" dirty="0" err="1"/>
              <a:t>подход</a:t>
            </a:r>
            <a:endParaRPr dirty="0"/>
          </a:p>
        </p:txBody>
      </p:sp>
      <p:sp>
        <p:nvSpPr>
          <p:cNvPr id="227" name="Shape 227"/>
          <p:cNvSpPr/>
          <p:nvPr/>
        </p:nvSpPr>
        <p:spPr>
          <a:xfrm>
            <a:off x="836925" y="1890775"/>
            <a:ext cx="2537518" cy="19480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Comp1</a:t>
            </a:r>
            <a:endParaRPr sz="2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6097200" y="1890775"/>
            <a:ext cx="2537518" cy="19480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Comp2</a:t>
            </a:r>
            <a:endParaRPr sz="280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4254275" y="445025"/>
            <a:ext cx="1725600" cy="1436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PageObjects</a:t>
            </a:r>
            <a:endParaRPr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Helpers</a:t>
            </a:r>
            <a:endParaRPr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Libs</a:t>
            </a:r>
            <a:endParaRPr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230" name="Shape 230"/>
          <p:cNvGrpSpPr/>
          <p:nvPr/>
        </p:nvGrpSpPr>
        <p:grpSpPr>
          <a:xfrm>
            <a:off x="2479750" y="893201"/>
            <a:ext cx="2257727" cy="1782774"/>
            <a:chOff x="2479750" y="893201"/>
            <a:chExt cx="2257727" cy="1782774"/>
          </a:xfrm>
        </p:grpSpPr>
        <p:sp>
          <p:nvSpPr>
            <p:cNvPr id="231" name="Shape 231"/>
            <p:cNvSpPr/>
            <p:nvPr/>
          </p:nvSpPr>
          <p:spPr>
            <a:xfrm>
              <a:off x="2479750" y="1239875"/>
              <a:ext cx="1725600" cy="1436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 err="1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PageObjects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Helpers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Libs</a:t>
              </a:r>
              <a:endParaRPr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32" name="Shape 232"/>
            <p:cNvSpPr txBox="1"/>
            <p:nvPr/>
          </p:nvSpPr>
          <p:spPr>
            <a:xfrm rot="1256072">
              <a:off x="2661685" y="1233294"/>
              <a:ext cx="2025184" cy="657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 dirty="0">
                  <a:solidFill>
                    <a:srgbClr val="C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Deprecated</a:t>
              </a:r>
              <a:endParaRPr sz="2400" b="1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33" name="Shape 233"/>
          <p:cNvCxnSpPr>
            <a:stCxn id="228" idx="0"/>
            <a:endCxn id="229" idx="6"/>
          </p:cNvCxnSpPr>
          <p:nvPr/>
        </p:nvCxnSpPr>
        <p:spPr>
          <a:xfrm flipH="1" flipV="1">
            <a:off x="5979875" y="1163075"/>
            <a:ext cx="1386084" cy="727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34" name="Shape 234"/>
          <p:cNvGrpSpPr/>
          <p:nvPr/>
        </p:nvGrpSpPr>
        <p:grpSpPr>
          <a:xfrm>
            <a:off x="4205350" y="1881100"/>
            <a:ext cx="2537518" cy="2558693"/>
            <a:chOff x="4205350" y="1881100"/>
            <a:chExt cx="2624400" cy="2646300"/>
          </a:xfrm>
        </p:grpSpPr>
        <p:sp>
          <p:nvSpPr>
            <p:cNvPr id="235" name="Shape 235"/>
            <p:cNvSpPr/>
            <p:nvPr/>
          </p:nvSpPr>
          <p:spPr>
            <a:xfrm>
              <a:off x="4205350" y="2512600"/>
              <a:ext cx="2624400" cy="201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Comp3</a:t>
              </a:r>
              <a:endParaRPr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236" name="Shape 236"/>
            <p:cNvCxnSpPr>
              <a:stCxn id="235" idx="0"/>
              <a:endCxn id="229" idx="4"/>
            </p:cNvCxnSpPr>
            <p:nvPr/>
          </p:nvCxnSpPr>
          <p:spPr>
            <a:xfrm rot="10800000">
              <a:off x="5117050" y="1881100"/>
              <a:ext cx="400500" cy="6315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37" name="Shape 237"/>
          <p:cNvGrpSpPr/>
          <p:nvPr/>
        </p:nvGrpSpPr>
        <p:grpSpPr>
          <a:xfrm>
            <a:off x="5382450" y="1670750"/>
            <a:ext cx="2537518" cy="3032375"/>
            <a:chOff x="4205350" y="1391200"/>
            <a:chExt cx="2624400" cy="3136200"/>
          </a:xfrm>
        </p:grpSpPr>
        <p:sp>
          <p:nvSpPr>
            <p:cNvPr id="238" name="Shape 238"/>
            <p:cNvSpPr/>
            <p:nvPr/>
          </p:nvSpPr>
          <p:spPr>
            <a:xfrm>
              <a:off x="4205350" y="2512600"/>
              <a:ext cx="2624400" cy="201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dirty="0" err="1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CompN</a:t>
              </a:r>
              <a:endParaRPr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239" name="Shape 239"/>
            <p:cNvCxnSpPr>
              <a:stCxn id="238" idx="0"/>
              <a:endCxn id="229" idx="5"/>
            </p:cNvCxnSpPr>
            <p:nvPr/>
          </p:nvCxnSpPr>
          <p:spPr>
            <a:xfrm rot="10800000">
              <a:off x="4550050" y="1391200"/>
              <a:ext cx="967500" cy="11214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240" name="Shape 240"/>
          <p:cNvCxnSpPr>
            <a:stCxn id="227" idx="0"/>
            <a:endCxn id="229" idx="2"/>
          </p:cNvCxnSpPr>
          <p:nvPr/>
        </p:nvCxnSpPr>
        <p:spPr>
          <a:xfrm flipV="1">
            <a:off x="2105684" y="1163075"/>
            <a:ext cx="2148591" cy="727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1" name="Shape 241"/>
          <p:cNvSpPr txBox="1"/>
          <p:nvPr/>
        </p:nvSpPr>
        <p:spPr>
          <a:xfrm>
            <a:off x="836925" y="4008925"/>
            <a:ext cx="2537518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Tf</a:t>
            </a:r>
            <a:r>
              <a:rPr lang="en-GB" sz="30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+ </a:t>
            </a:r>
            <a:r>
              <a:rPr lang="en-GB" sz="30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Ta</a:t>
            </a:r>
            <a:endParaRPr sz="3000" b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84" y="3001525"/>
            <a:ext cx="1826103" cy="10074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38" y="3085380"/>
            <a:ext cx="1278262" cy="9235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918" y="3927779"/>
            <a:ext cx="1638171" cy="105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Deprecated </a:t>
            </a:r>
            <a:r>
              <a:rPr lang="en-GB" dirty="0" err="1"/>
              <a:t>подход</a:t>
            </a:r>
            <a:endParaRPr dirty="0"/>
          </a:p>
        </p:txBody>
      </p:sp>
      <p:sp>
        <p:nvSpPr>
          <p:cNvPr id="227" name="Shape 227"/>
          <p:cNvSpPr/>
          <p:nvPr/>
        </p:nvSpPr>
        <p:spPr>
          <a:xfrm>
            <a:off x="836925" y="1890775"/>
            <a:ext cx="2537518" cy="19480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Comp1</a:t>
            </a:r>
            <a:endParaRPr sz="2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6097200" y="1890775"/>
            <a:ext cx="2537518" cy="19480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Comp2</a:t>
            </a:r>
            <a:endParaRPr sz="280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4254275" y="445025"/>
            <a:ext cx="1725600" cy="1436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PageObjects</a:t>
            </a:r>
            <a:endParaRPr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Helpers</a:t>
            </a:r>
            <a:endParaRPr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Libs</a:t>
            </a:r>
            <a:endParaRPr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233" name="Shape 233"/>
          <p:cNvCxnSpPr>
            <a:stCxn id="228" idx="0"/>
            <a:endCxn id="229" idx="6"/>
          </p:cNvCxnSpPr>
          <p:nvPr/>
        </p:nvCxnSpPr>
        <p:spPr>
          <a:xfrm flipH="1" flipV="1">
            <a:off x="5979875" y="1163075"/>
            <a:ext cx="1386084" cy="727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34" name="Shape 234"/>
          <p:cNvGrpSpPr/>
          <p:nvPr/>
        </p:nvGrpSpPr>
        <p:grpSpPr>
          <a:xfrm>
            <a:off x="4205350" y="1881100"/>
            <a:ext cx="2537518" cy="2558693"/>
            <a:chOff x="4205350" y="1881100"/>
            <a:chExt cx="2624400" cy="2646300"/>
          </a:xfrm>
        </p:grpSpPr>
        <p:sp>
          <p:nvSpPr>
            <p:cNvPr id="235" name="Shape 235"/>
            <p:cNvSpPr/>
            <p:nvPr/>
          </p:nvSpPr>
          <p:spPr>
            <a:xfrm>
              <a:off x="4205350" y="2512600"/>
              <a:ext cx="2624400" cy="201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Comp3</a:t>
              </a:r>
              <a:endParaRPr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236" name="Shape 236"/>
            <p:cNvCxnSpPr>
              <a:stCxn id="235" idx="0"/>
              <a:endCxn id="229" idx="4"/>
            </p:cNvCxnSpPr>
            <p:nvPr/>
          </p:nvCxnSpPr>
          <p:spPr>
            <a:xfrm rot="10800000">
              <a:off x="5117050" y="1881100"/>
              <a:ext cx="400500" cy="6315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37" name="Shape 237"/>
          <p:cNvGrpSpPr/>
          <p:nvPr/>
        </p:nvGrpSpPr>
        <p:grpSpPr>
          <a:xfrm>
            <a:off x="5382450" y="1670750"/>
            <a:ext cx="2537518" cy="3032375"/>
            <a:chOff x="4205350" y="1391200"/>
            <a:chExt cx="2624400" cy="3136200"/>
          </a:xfrm>
        </p:grpSpPr>
        <p:sp>
          <p:nvSpPr>
            <p:cNvPr id="238" name="Shape 238"/>
            <p:cNvSpPr/>
            <p:nvPr/>
          </p:nvSpPr>
          <p:spPr>
            <a:xfrm>
              <a:off x="4205350" y="2512600"/>
              <a:ext cx="2624400" cy="201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dirty="0" err="1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CompN</a:t>
              </a:r>
              <a:endParaRPr sz="2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239" name="Shape 239"/>
            <p:cNvCxnSpPr>
              <a:stCxn id="238" idx="0"/>
              <a:endCxn id="229" idx="5"/>
            </p:cNvCxnSpPr>
            <p:nvPr/>
          </p:nvCxnSpPr>
          <p:spPr>
            <a:xfrm rot="10800000">
              <a:off x="4550050" y="1391200"/>
              <a:ext cx="967500" cy="11214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240" name="Shape 240"/>
          <p:cNvCxnSpPr>
            <a:stCxn id="227" idx="0"/>
            <a:endCxn id="229" idx="2"/>
          </p:cNvCxnSpPr>
          <p:nvPr/>
        </p:nvCxnSpPr>
        <p:spPr>
          <a:xfrm flipV="1">
            <a:off x="2105684" y="1163075"/>
            <a:ext cx="2148591" cy="727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1" name="Shape 241"/>
          <p:cNvSpPr txBox="1"/>
          <p:nvPr/>
        </p:nvSpPr>
        <p:spPr>
          <a:xfrm>
            <a:off x="836925" y="4008925"/>
            <a:ext cx="2537518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Tf</a:t>
            </a:r>
            <a:r>
              <a:rPr lang="en-GB" sz="3000" i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+ </a:t>
            </a:r>
            <a:r>
              <a:rPr lang="en-GB" sz="30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Ta</a:t>
            </a:r>
            <a:endParaRPr sz="3000" b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84" y="3001525"/>
            <a:ext cx="1826103" cy="1007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38" y="3085380"/>
            <a:ext cx="1278262" cy="9235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918" y="3927779"/>
            <a:ext cx="1638171" cy="105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237E681-BAE8-5946-86C9-67B3758BC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pPr algn="l"/>
            <a:r>
              <a:rPr lang="ru-RU" sz="2800" dirty="0"/>
              <a:t>Проблемы с отладкой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40082791-16B8-D849-A9D8-56885816B479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4129671" cy="179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Один язык с разработчиками</a:t>
            </a:r>
          </a:p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Подробное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логирование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Внутренняя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89" y="893034"/>
            <a:ext cx="2776683" cy="3235542"/>
          </a:xfrm>
          <a:prstGeom prst="rect">
            <a:avLst/>
          </a:prstGeom>
        </p:spPr>
      </p:pic>
      <p:sp>
        <p:nvSpPr>
          <p:cNvPr id="9" name="Down Arrow 7">
            <a:extLst>
              <a:ext uri="{FF2B5EF4-FFF2-40B4-BE49-F238E27FC236}">
                <a16:creationId xmlns:a16="http://schemas.microsoft.com/office/drawing/2014/main" xmlns="" id="{052EA07D-7007-654D-8B73-5522F3896C34}"/>
              </a:ext>
            </a:extLst>
          </p:cNvPr>
          <p:cNvSpPr/>
          <p:nvPr/>
        </p:nvSpPr>
        <p:spPr>
          <a:xfrm rot="16200000">
            <a:off x="4429846" y="2371281"/>
            <a:ext cx="292011" cy="28652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237E681-BAE8-5946-86C9-67B3758BC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pPr algn="l"/>
            <a:r>
              <a:rPr lang="ru-RU" sz="2800" dirty="0"/>
              <a:t>Проблемы с отладкой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40082791-16B8-D849-A9D8-56885816B479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4129671" cy="179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Один язык с разработчиками</a:t>
            </a:r>
          </a:p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Подробное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логирование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Внутренняя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</a:p>
        </p:txBody>
      </p:sp>
      <p:sp>
        <p:nvSpPr>
          <p:cNvPr id="7" name="Загнутый угол 5">
            <a:extLst>
              <a:ext uri="{FF2B5EF4-FFF2-40B4-BE49-F238E27FC236}">
                <a16:creationId xmlns:a16="http://schemas.microsoft.com/office/drawing/2014/main" xmlns="" id="{FAD8FBA5-D8E0-8143-8FCA-93A565BD5360}"/>
              </a:ext>
            </a:extLst>
          </p:cNvPr>
          <p:cNvSpPr/>
          <p:nvPr/>
        </p:nvSpPr>
        <p:spPr>
          <a:xfrm>
            <a:off x="5316038" y="1518444"/>
            <a:ext cx="2862530" cy="199220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Начало и конец теста</a:t>
            </a:r>
          </a:p>
          <a:p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Шаги</a:t>
            </a:r>
          </a:p>
          <a:p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Текущий юзер</a:t>
            </a:r>
          </a:p>
          <a:p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Локаторы</a:t>
            </a:r>
          </a:p>
          <a:p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Запросы к БД</a:t>
            </a:r>
          </a:p>
          <a:p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Ответы с сервера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xmlns="" id="{052EA07D-7007-654D-8B73-5522F3896C34}"/>
              </a:ext>
            </a:extLst>
          </p:cNvPr>
          <p:cNvSpPr/>
          <p:nvPr/>
        </p:nvSpPr>
        <p:spPr>
          <a:xfrm rot="16200000">
            <a:off x="4429846" y="2371281"/>
            <a:ext cx="292011" cy="28652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237E681-BAE8-5946-86C9-67B3758BC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pPr algn="l"/>
            <a:r>
              <a:rPr lang="ru-RU" sz="2800" dirty="0"/>
              <a:t>Проблемы с отладкой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40082791-16B8-D849-A9D8-56885816B479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4129671" cy="179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Один язык с разработчиками</a:t>
            </a:r>
          </a:p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Подробное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логирование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Внутренняя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xmlns="" id="{052EA07D-7007-654D-8B73-5522F3896C34}"/>
              </a:ext>
            </a:extLst>
          </p:cNvPr>
          <p:cNvSpPr/>
          <p:nvPr/>
        </p:nvSpPr>
        <p:spPr>
          <a:xfrm rot="16200000">
            <a:off x="4429846" y="2371281"/>
            <a:ext cx="292011" cy="28652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07" y="1300812"/>
            <a:ext cx="4182702" cy="242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2EF18F91-0360-B74B-BCE9-B7994604A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pPr algn="l"/>
            <a:r>
              <a:rPr lang="ru-RU" sz="2800" dirty="0" smtClean="0"/>
              <a:t>Проблема компетенции</a:t>
            </a:r>
            <a:endParaRPr lang="ru-RU" sz="2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4129671" cy="179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sz="1800" dirty="0"/>
              <a:t>Pull Request c</a:t>
            </a:r>
            <a:r>
              <a:rPr lang="ru-RU" sz="1800" dirty="0"/>
              <a:t>одержит все описания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dirty="0"/>
              <a:t>Синтаксический анализатор (</a:t>
            </a:r>
            <a:r>
              <a:rPr lang="en-US" sz="1800" dirty="0" err="1"/>
              <a:t>checkstyle</a:t>
            </a:r>
            <a:r>
              <a:rPr lang="en-US" sz="1800" dirty="0"/>
              <a:t>, </a:t>
            </a:r>
            <a:r>
              <a:rPr lang="en-US" sz="1800" dirty="0" err="1"/>
              <a:t>eslint</a:t>
            </a:r>
            <a:r>
              <a:rPr lang="en-US" sz="1800" dirty="0"/>
              <a:t>, …)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62" y="1152475"/>
            <a:ext cx="4103736" cy="2640207"/>
          </a:xfrm>
          <a:prstGeom prst="rect">
            <a:avLst/>
          </a:prstGeom>
        </p:spPr>
      </p:pic>
      <p:sp>
        <p:nvSpPr>
          <p:cNvPr id="7" name="Down Arrow 7">
            <a:extLst>
              <a:ext uri="{FF2B5EF4-FFF2-40B4-BE49-F238E27FC236}">
                <a16:creationId xmlns:a16="http://schemas.microsoft.com/office/drawing/2014/main" xmlns="" id="{052EA07D-7007-654D-8B73-5522F3896C34}"/>
              </a:ext>
            </a:extLst>
          </p:cNvPr>
          <p:cNvSpPr/>
          <p:nvPr/>
        </p:nvSpPr>
        <p:spPr>
          <a:xfrm rot="16200000">
            <a:off x="4429846" y="2371281"/>
            <a:ext cx="292011" cy="28652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9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2EF18F91-0360-B74B-BCE9-B7994604A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pPr algn="l"/>
            <a:r>
              <a:rPr lang="ru-RU" sz="2800" dirty="0" smtClean="0"/>
              <a:t>План доклада</a:t>
            </a:r>
            <a:endParaRPr lang="ru-RU" sz="2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4129671" cy="312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ru-RU" sz="1800" dirty="0"/>
              <a:t>Время - деньги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dirty="0"/>
              <a:t>Как выявить проблему?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dirty="0"/>
              <a:t>Алгоритм (теория рисков, планирование, </a:t>
            </a:r>
            <a:r>
              <a:rPr lang="ru-RU" sz="1800" dirty="0" err="1"/>
              <a:t>приоритизация</a:t>
            </a:r>
            <a:r>
              <a:rPr lang="ru-RU" sz="1800" dirty="0"/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dirty="0" smtClean="0"/>
              <a:t>Популярные риски и методы</a:t>
            </a:r>
            <a:r>
              <a:rPr lang="ru-RU" sz="1800" dirty="0"/>
              <a:t> </a:t>
            </a:r>
            <a:r>
              <a:rPr lang="ru-RU" sz="1800" dirty="0" smtClean="0"/>
              <a:t>их исправления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48" y="1557508"/>
            <a:ext cx="1237337" cy="9280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30" y="693266"/>
            <a:ext cx="918417" cy="9184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43" y="730029"/>
            <a:ext cx="1240208" cy="8448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44" y="2485511"/>
            <a:ext cx="1295290" cy="11474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48" y="2485511"/>
            <a:ext cx="1105282" cy="11052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00" y="2575037"/>
            <a:ext cx="855482" cy="9684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48" y="3641847"/>
            <a:ext cx="857136" cy="98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4754D1C7-3189-C849-840A-151ACBC3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pPr algn="l"/>
            <a:r>
              <a:rPr lang="ru-RU" sz="2800" dirty="0"/>
              <a:t>Проблема компетенции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6528DD93-B14B-FB4A-9A02-1AD295817142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4129671" cy="179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ru-RU" sz="1800" dirty="0"/>
              <a:t>Артефакт с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документацией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20798B1-3E3E-EE41-AFF7-11E4F7A89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22" y="1894114"/>
            <a:ext cx="1526367" cy="21063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556" y="1017725"/>
            <a:ext cx="4143288" cy="3107466"/>
          </a:xfrm>
          <a:prstGeom prst="rect">
            <a:avLst/>
          </a:prstGeom>
        </p:spPr>
      </p:pic>
      <p:sp>
        <p:nvSpPr>
          <p:cNvPr id="9" name="Down Arrow 7">
            <a:extLst>
              <a:ext uri="{FF2B5EF4-FFF2-40B4-BE49-F238E27FC236}">
                <a16:creationId xmlns:a16="http://schemas.microsoft.com/office/drawing/2014/main" xmlns="" id="{052EA07D-7007-654D-8B73-5522F3896C34}"/>
              </a:ext>
            </a:extLst>
          </p:cNvPr>
          <p:cNvSpPr/>
          <p:nvPr/>
        </p:nvSpPr>
        <p:spPr>
          <a:xfrm rot="16200000">
            <a:off x="4429846" y="2371281"/>
            <a:ext cx="292011" cy="28652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13" y="1894115"/>
            <a:ext cx="2050534" cy="210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2042D271-CD6E-3F49-AC84-09B2855A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pPr algn="l"/>
            <a:r>
              <a:rPr lang="ru-RU" sz="2800" dirty="0"/>
              <a:t>Проблема компетенции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1076FDBE-235C-0C4C-B281-73F9F008CDDE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4129671" cy="46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Разработчики в теме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227">
            <a:extLst>
              <a:ext uri="{FF2B5EF4-FFF2-40B4-BE49-F238E27FC236}">
                <a16:creationId xmlns:a16="http://schemas.microsoft.com/office/drawing/2014/main" xmlns="" id="{0DF26D74-A530-D54C-A581-DDF8942CC1E0}"/>
              </a:ext>
            </a:extLst>
          </p:cNvPr>
          <p:cNvSpPr/>
          <p:nvPr/>
        </p:nvSpPr>
        <p:spPr>
          <a:xfrm>
            <a:off x="638831" y="1990255"/>
            <a:ext cx="2179022" cy="13125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Компонентные тесты</a:t>
            </a:r>
            <a:endParaRPr sz="1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8" name="Shape 229">
            <a:extLst>
              <a:ext uri="{FF2B5EF4-FFF2-40B4-BE49-F238E27FC236}">
                <a16:creationId xmlns:a16="http://schemas.microsoft.com/office/drawing/2014/main" xmlns="" id="{C7F47C24-CCA2-E342-B1EF-EE9F95529B8C}"/>
              </a:ext>
            </a:extLst>
          </p:cNvPr>
          <p:cNvSpPr/>
          <p:nvPr/>
        </p:nvSpPr>
        <p:spPr>
          <a:xfrm>
            <a:off x="2074686" y="3015617"/>
            <a:ext cx="2140595" cy="889312"/>
          </a:xfrm>
          <a:prstGeom prst="ellipse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PageObjects</a:t>
            </a:r>
            <a:endParaRPr sz="1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BB4F0B-B3C6-8B45-8D19-AC3990E23AA9}"/>
              </a:ext>
            </a:extLst>
          </p:cNvPr>
          <p:cNvSpPr txBox="1"/>
          <p:nvPr/>
        </p:nvSpPr>
        <p:spPr>
          <a:xfrm>
            <a:off x="1186462" y="4059338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E2EA8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Разработчики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2E40B4-0084-014B-B5AA-24814A0C9B49}"/>
              </a:ext>
            </a:extLst>
          </p:cNvPr>
          <p:cNvSpPr txBox="1"/>
          <p:nvPr/>
        </p:nvSpPr>
        <p:spPr>
          <a:xfrm rot="2434931">
            <a:off x="2477156" y="2223837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Критерий приемки</a:t>
            </a:r>
          </a:p>
        </p:txBody>
      </p:sp>
    </p:spTree>
    <p:extLst>
      <p:ext uri="{BB962C8B-B14F-4D97-AF65-F5344CB8AC3E}">
        <p14:creationId xmlns:p14="http://schemas.microsoft.com/office/powerpoint/2010/main" val="30983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2042D271-CD6E-3F49-AC84-09B2855A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pPr algn="l"/>
            <a:r>
              <a:rPr lang="ru-RU" sz="2800" dirty="0"/>
              <a:t>Проблема компетенции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1076FDBE-235C-0C4C-B281-73F9F008CDDE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4129671" cy="46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Разработчики в теме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227">
            <a:extLst>
              <a:ext uri="{FF2B5EF4-FFF2-40B4-BE49-F238E27FC236}">
                <a16:creationId xmlns:a16="http://schemas.microsoft.com/office/drawing/2014/main" xmlns="" id="{0DF26D74-A530-D54C-A581-DDF8942CC1E0}"/>
              </a:ext>
            </a:extLst>
          </p:cNvPr>
          <p:cNvSpPr/>
          <p:nvPr/>
        </p:nvSpPr>
        <p:spPr>
          <a:xfrm>
            <a:off x="638831" y="1990255"/>
            <a:ext cx="2179022" cy="13125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Компонентные тесты</a:t>
            </a:r>
            <a:endParaRPr sz="1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8" name="Shape 229">
            <a:extLst>
              <a:ext uri="{FF2B5EF4-FFF2-40B4-BE49-F238E27FC236}">
                <a16:creationId xmlns:a16="http://schemas.microsoft.com/office/drawing/2014/main" xmlns="" id="{C7F47C24-CCA2-E342-B1EF-EE9F95529B8C}"/>
              </a:ext>
            </a:extLst>
          </p:cNvPr>
          <p:cNvSpPr/>
          <p:nvPr/>
        </p:nvSpPr>
        <p:spPr>
          <a:xfrm>
            <a:off x="2074686" y="3015617"/>
            <a:ext cx="2140595" cy="889312"/>
          </a:xfrm>
          <a:prstGeom prst="ellipse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PageObjects</a:t>
            </a:r>
            <a:endParaRPr sz="1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BB4F0B-B3C6-8B45-8D19-AC3990E23AA9}"/>
              </a:ext>
            </a:extLst>
          </p:cNvPr>
          <p:cNvSpPr txBox="1"/>
          <p:nvPr/>
        </p:nvSpPr>
        <p:spPr>
          <a:xfrm>
            <a:off x="1186462" y="4059338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E2EA8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Разработчики</a:t>
            </a:r>
          </a:p>
        </p:txBody>
      </p:sp>
      <p:sp>
        <p:nvSpPr>
          <p:cNvPr id="11" name="Shape 227">
            <a:extLst>
              <a:ext uri="{FF2B5EF4-FFF2-40B4-BE49-F238E27FC236}">
                <a16:creationId xmlns:a16="http://schemas.microsoft.com/office/drawing/2014/main" xmlns="" id="{08356804-27F7-C644-8C3A-D4F940240CB8}"/>
              </a:ext>
            </a:extLst>
          </p:cNvPr>
          <p:cNvSpPr/>
          <p:nvPr/>
        </p:nvSpPr>
        <p:spPr>
          <a:xfrm>
            <a:off x="5763985" y="1914735"/>
            <a:ext cx="1988910" cy="131403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E2E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тесты</a:t>
            </a:r>
            <a:endParaRPr sz="18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E18B75E-6466-9C48-8017-5684DF49EDEE}"/>
              </a:ext>
            </a:extLst>
          </p:cNvPr>
          <p:cNvSpPr txBox="1"/>
          <p:nvPr/>
        </p:nvSpPr>
        <p:spPr>
          <a:xfrm>
            <a:off x="5871018" y="4059338"/>
            <a:ext cx="17748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800" dirty="0" err="1">
                <a:solidFill>
                  <a:srgbClr val="0E2EA8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Тестировщики</a:t>
            </a:r>
            <a:endParaRPr lang="ru-RU" sz="1800" dirty="0">
              <a:solidFill>
                <a:srgbClr val="0E2EA8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2E40B4-0084-014B-B5AA-24814A0C9B49}"/>
              </a:ext>
            </a:extLst>
          </p:cNvPr>
          <p:cNvSpPr txBox="1"/>
          <p:nvPr/>
        </p:nvSpPr>
        <p:spPr>
          <a:xfrm rot="2434931">
            <a:off x="2477156" y="2223837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Критерий приемки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D6F005C-2A80-9C47-A885-0F69697C3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413250" y="2393950"/>
            <a:ext cx="3175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98EA4-2FB1-6D42-9704-5E4F3B0E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зависимости от кода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57264C-2A9F-E140-95CA-5CE4BB67F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872268"/>
          </a:xfrm>
        </p:spPr>
        <p:txBody>
          <a:bodyPr/>
          <a:lstStyle/>
          <a:p>
            <a:r>
              <a:rPr lang="ru-RU" dirty="0"/>
              <a:t>Правила реализации веб элементов, именование</a:t>
            </a:r>
          </a:p>
          <a:p>
            <a:r>
              <a:rPr lang="en-US" dirty="0"/>
              <a:t>Galen – </a:t>
            </a:r>
            <a:r>
              <a:rPr lang="ru-RU" dirty="0"/>
              <a:t>тестирование разметки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FAD6938-C70F-1E49-B23F-E73F236E4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091" y="2360204"/>
            <a:ext cx="1940560" cy="1940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FEB110-7319-4248-8932-45CC1A37E073}"/>
              </a:ext>
            </a:extLst>
          </p:cNvPr>
          <p:cNvSpPr txBox="1"/>
          <p:nvPr/>
        </p:nvSpPr>
        <p:spPr>
          <a:xfrm>
            <a:off x="5702834" y="247300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Tables</a:t>
            </a:r>
            <a:endParaRPr lang="ru-RU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196524-2967-A345-927D-18ABD8524221}"/>
              </a:ext>
            </a:extLst>
          </p:cNvPr>
          <p:cNvSpPr txBox="1"/>
          <p:nvPr/>
        </p:nvSpPr>
        <p:spPr>
          <a:xfrm>
            <a:off x="6137458" y="3124912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Radiogroups</a:t>
            </a:r>
            <a:endParaRPr lang="ru-RU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06E379-961D-FA46-B0B3-0D3C559C471C}"/>
              </a:ext>
            </a:extLst>
          </p:cNvPr>
          <p:cNvSpPr txBox="1"/>
          <p:nvPr/>
        </p:nvSpPr>
        <p:spPr>
          <a:xfrm>
            <a:off x="5702834" y="388907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IDs</a:t>
            </a:r>
            <a:endParaRPr lang="ru-RU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92AFA8D-3802-DB45-BBDA-40F64B410D7A}"/>
              </a:ext>
            </a:extLst>
          </p:cNvPr>
          <p:cNvSpPr txBox="1"/>
          <p:nvPr/>
        </p:nvSpPr>
        <p:spPr>
          <a:xfrm>
            <a:off x="1576226" y="246872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Dropdowns</a:t>
            </a:r>
            <a:endParaRPr lang="ru-RU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3AB2AFD-CB4E-4D4E-B4B9-93E5B9F3E52F}"/>
              </a:ext>
            </a:extLst>
          </p:cNvPr>
          <p:cNvSpPr txBox="1"/>
          <p:nvPr/>
        </p:nvSpPr>
        <p:spPr>
          <a:xfrm>
            <a:off x="1628113" y="31249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Buttons</a:t>
            </a:r>
            <a:endParaRPr lang="ru-RU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6912ED5-228D-5A4E-9747-1D60B7C0DDFB}"/>
              </a:ext>
            </a:extLst>
          </p:cNvPr>
          <p:cNvSpPr txBox="1"/>
          <p:nvPr/>
        </p:nvSpPr>
        <p:spPr>
          <a:xfrm>
            <a:off x="1519319" y="3889076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Checkboxes</a:t>
            </a:r>
            <a:endParaRPr lang="ru-RU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1" name="Прямая со стрелкой 6">
            <a:extLst>
              <a:ext uri="{FF2B5EF4-FFF2-40B4-BE49-F238E27FC236}">
                <a16:creationId xmlns:a16="http://schemas.microsoft.com/office/drawing/2014/main" xmlns="" id="{612A8C15-D6FA-554A-9801-2957393950E9}"/>
              </a:ext>
            </a:extLst>
          </p:cNvPr>
          <p:cNvCxnSpPr>
            <a:stCxn id="4" idx="1"/>
            <a:endCxn id="8" idx="3"/>
          </p:cNvCxnSpPr>
          <p:nvPr/>
        </p:nvCxnSpPr>
        <p:spPr>
          <a:xfrm flipH="1" flipV="1">
            <a:off x="2956732" y="2653395"/>
            <a:ext cx="514359" cy="6770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21">
            <a:extLst>
              <a:ext uri="{FF2B5EF4-FFF2-40B4-BE49-F238E27FC236}">
                <a16:creationId xmlns:a16="http://schemas.microsoft.com/office/drawing/2014/main" xmlns="" id="{B3AB696A-9B92-C948-8816-63C42FA96CFD}"/>
              </a:ext>
            </a:extLst>
          </p:cNvPr>
          <p:cNvCxnSpPr>
            <a:stCxn id="4" idx="1"/>
            <a:endCxn id="9" idx="3"/>
          </p:cNvCxnSpPr>
          <p:nvPr/>
        </p:nvCxnSpPr>
        <p:spPr>
          <a:xfrm flipH="1" flipV="1">
            <a:off x="2620692" y="3309578"/>
            <a:ext cx="850399" cy="209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24">
            <a:extLst>
              <a:ext uri="{FF2B5EF4-FFF2-40B4-BE49-F238E27FC236}">
                <a16:creationId xmlns:a16="http://schemas.microsoft.com/office/drawing/2014/main" xmlns="" id="{F91FA09A-EC0F-FB45-9278-185D1BC79E8A}"/>
              </a:ext>
            </a:extLst>
          </p:cNvPr>
          <p:cNvCxnSpPr>
            <a:stCxn id="4" idx="1"/>
            <a:endCxn id="10" idx="3"/>
          </p:cNvCxnSpPr>
          <p:nvPr/>
        </p:nvCxnSpPr>
        <p:spPr>
          <a:xfrm flipH="1">
            <a:off x="2994403" y="3330484"/>
            <a:ext cx="476688" cy="7432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27">
            <a:extLst>
              <a:ext uri="{FF2B5EF4-FFF2-40B4-BE49-F238E27FC236}">
                <a16:creationId xmlns:a16="http://schemas.microsoft.com/office/drawing/2014/main" xmlns="" id="{9F0A437E-ECB3-B34A-B61A-2DAE8418FCF5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5411651" y="2657672"/>
            <a:ext cx="291183" cy="6728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30">
            <a:extLst>
              <a:ext uri="{FF2B5EF4-FFF2-40B4-BE49-F238E27FC236}">
                <a16:creationId xmlns:a16="http://schemas.microsoft.com/office/drawing/2014/main" xmlns="" id="{27A76E92-445C-8B40-8097-C6B1EDA32F51}"/>
              </a:ext>
            </a:extLst>
          </p:cNvPr>
          <p:cNvCxnSpPr>
            <a:stCxn id="4" idx="3"/>
            <a:endCxn id="6" idx="1"/>
          </p:cNvCxnSpPr>
          <p:nvPr/>
        </p:nvCxnSpPr>
        <p:spPr>
          <a:xfrm flipV="1">
            <a:off x="5411651" y="3309578"/>
            <a:ext cx="725807" cy="209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33">
            <a:extLst>
              <a:ext uri="{FF2B5EF4-FFF2-40B4-BE49-F238E27FC236}">
                <a16:creationId xmlns:a16="http://schemas.microsoft.com/office/drawing/2014/main" xmlns="" id="{A46863D1-6800-D642-AB35-697F32C6FBBE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5411651" y="3330484"/>
            <a:ext cx="291183" cy="7432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3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98EA4-2FB1-6D42-9704-5E4F3B0E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зависимости от кода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57264C-2A9F-E140-95CA-5CE4BB67F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872268"/>
          </a:xfrm>
        </p:spPr>
        <p:txBody>
          <a:bodyPr/>
          <a:lstStyle/>
          <a:p>
            <a:r>
              <a:rPr lang="ru-RU" dirty="0" err="1"/>
              <a:t>Кастомные</a:t>
            </a:r>
            <a:r>
              <a:rPr lang="ru-RU" dirty="0"/>
              <a:t> веб-элементы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003CAC9-21C5-6D41-80BD-C8ECDD1B7378}"/>
              </a:ext>
            </a:extLst>
          </p:cNvPr>
          <p:cNvSpPr/>
          <p:nvPr/>
        </p:nvSpPr>
        <p:spPr>
          <a:xfrm>
            <a:off x="767441" y="2821318"/>
            <a:ext cx="77968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ButtonGroup</a:t>
            </a:r>
            <a:r>
              <a:rPr lang="en-US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buttonGroup</a:t>
            </a:r>
            <a:r>
              <a:rPr lang="en-US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= </a:t>
            </a:r>
            <a:r>
              <a:rPr lang="en-US" dirty="0">
                <a:solidFill>
                  <a:srgbClr val="CC783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new </a:t>
            </a:r>
            <a:r>
              <a:rPr lang="en-US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ButtonGroup</a:t>
            </a:r>
            <a:r>
              <a:rPr lang="en-US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(”red”</a:t>
            </a:r>
            <a:r>
              <a:rPr lang="en-US" dirty="0">
                <a:solidFill>
                  <a:srgbClr val="CC783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“green”</a:t>
            </a:r>
            <a:r>
              <a:rPr lang="en-US" dirty="0">
                <a:solidFill>
                  <a:srgbClr val="CC783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”blue”</a:t>
            </a:r>
            <a:r>
              <a:rPr lang="en-US" dirty="0">
                <a:solidFill>
                  <a:srgbClr val="CC783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“purple”</a:t>
            </a:r>
            <a:r>
              <a:rPr lang="en-US" dirty="0">
                <a:solidFill>
                  <a:srgbClr val="CC783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“yellow”)</a:t>
            </a:r>
            <a:r>
              <a:rPr lang="en-US" dirty="0">
                <a:solidFill>
                  <a:srgbClr val="CC783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;</a:t>
            </a:r>
            <a:br>
              <a:rPr lang="en-US" dirty="0">
                <a:solidFill>
                  <a:srgbClr val="CC783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buttonGroup.choose</a:t>
            </a:r>
            <a:r>
              <a:rPr lang="en-US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(“blue”)</a:t>
            </a:r>
            <a:r>
              <a:rPr lang="en-US" dirty="0">
                <a:solidFill>
                  <a:srgbClr val="CC783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;</a:t>
            </a:r>
            <a:br>
              <a:rPr lang="en-US" dirty="0">
                <a:solidFill>
                  <a:srgbClr val="CC783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buttonGroup.verifyModeEquals</a:t>
            </a:r>
            <a:r>
              <a:rPr lang="en-US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(“blue”)</a:t>
            </a:r>
            <a:r>
              <a:rPr lang="en-US" dirty="0">
                <a:solidFill>
                  <a:srgbClr val="CC783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5" name="Рисунок 3">
            <a:extLst>
              <a:ext uri="{FF2B5EF4-FFF2-40B4-BE49-F238E27FC236}">
                <a16:creationId xmlns:a16="http://schemas.microsoft.com/office/drawing/2014/main" xmlns="" id="{55E103B4-5AFB-9349-8EA6-35C65F169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43483" r="29889" b="30563"/>
          <a:stretch/>
        </p:blipFill>
        <p:spPr>
          <a:xfrm>
            <a:off x="2697480" y="1789314"/>
            <a:ext cx="3749040" cy="6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AD052A-5F96-9C41-8D0B-D94D91BE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эффективности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62AC01-A15E-DB4B-A056-8A9DC83BC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246" y="2272282"/>
            <a:ext cx="7077446" cy="828725"/>
          </a:xfrm>
        </p:spPr>
        <p:txBody>
          <a:bodyPr/>
          <a:lstStyle/>
          <a:p>
            <a:pPr marL="114300" indent="0" algn="ctr">
              <a:buNone/>
            </a:pPr>
            <a:r>
              <a:rPr lang="ru-RU" i="1" dirty="0"/>
              <a:t>дефекты, найденные </a:t>
            </a:r>
            <a:r>
              <a:rPr lang="ru-RU" i="1" dirty="0" err="1"/>
              <a:t>автотестами</a:t>
            </a:r>
            <a:endParaRPr lang="en-US" i="1" dirty="0"/>
          </a:p>
          <a:p>
            <a:pPr marL="114300" indent="0" algn="ctr">
              <a:buNone/>
            </a:pPr>
            <a:r>
              <a:rPr lang="ru-RU" i="1" dirty="0"/>
              <a:t>все дефекты в покрытых </a:t>
            </a:r>
            <a:r>
              <a:rPr lang="ru-RU" i="1" dirty="0" err="1"/>
              <a:t>автотестами</a:t>
            </a:r>
            <a:r>
              <a:rPr lang="ru-RU" i="1" dirty="0"/>
              <a:t> компонентах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4F159A5-C649-654B-8AB9-B18F56E5586B}"/>
              </a:ext>
            </a:extLst>
          </p:cNvPr>
          <p:cNvCxnSpPr/>
          <p:nvPr/>
        </p:nvCxnSpPr>
        <p:spPr>
          <a:xfrm>
            <a:off x="1749290" y="2676937"/>
            <a:ext cx="61092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3E9B32-8651-D84E-B451-50D3EA4DE4E5}"/>
              </a:ext>
            </a:extLst>
          </p:cNvPr>
          <p:cNvSpPr txBox="1"/>
          <p:nvPr/>
        </p:nvSpPr>
        <p:spPr>
          <a:xfrm>
            <a:off x="874647" y="2419600"/>
            <a:ext cx="94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AE </a:t>
            </a:r>
            <a:r>
              <a:rPr lang="en-US" sz="2400" i="1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=</a:t>
            </a:r>
            <a:endParaRPr lang="ru-RU" sz="2400" i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763025-8D37-704B-8133-B7EABED7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эффективности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A2ADC6-7904-E446-BFD1-3C761474A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733475"/>
          </a:xfrm>
        </p:spPr>
        <p:txBody>
          <a:bodyPr/>
          <a:lstStyle/>
          <a:p>
            <a:r>
              <a:rPr lang="ru-RU" dirty="0"/>
              <a:t>Мануальный дефект покрыт </a:t>
            </a:r>
            <a:r>
              <a:rPr lang="en-US" dirty="0"/>
              <a:t>e2e </a:t>
            </a:r>
            <a:r>
              <a:rPr lang="ru-RU" dirty="0"/>
              <a:t>тестом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15255206-964C-544A-885B-D3B110DFF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12" y="1793640"/>
            <a:ext cx="3421023" cy="24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763025-8D37-704B-8133-B7EABED7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эффективности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A2ADC6-7904-E446-BFD1-3C761474A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733475"/>
          </a:xfrm>
        </p:spPr>
        <p:txBody>
          <a:bodyPr/>
          <a:lstStyle/>
          <a:p>
            <a:r>
              <a:rPr lang="en-US" dirty="0"/>
              <a:t>Post-deployment checks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E1EC70-31DD-7045-9B0C-5B66E571CBBB}"/>
              </a:ext>
            </a:extLst>
          </p:cNvPr>
          <p:cNvSpPr txBox="1"/>
          <p:nvPr/>
        </p:nvSpPr>
        <p:spPr>
          <a:xfrm>
            <a:off x="581073" y="2686140"/>
            <a:ext cx="121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Deploy</a:t>
            </a:r>
            <a:endParaRPr lang="ru-RU" sz="24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D7E49C-265C-5B44-9AE9-32661F5D12C1}"/>
              </a:ext>
            </a:extLst>
          </p:cNvPr>
          <p:cNvSpPr txBox="1"/>
          <p:nvPr/>
        </p:nvSpPr>
        <p:spPr>
          <a:xfrm>
            <a:off x="2765913" y="2686140"/>
            <a:ext cx="247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E2E </a:t>
            </a:r>
            <a:r>
              <a:rPr lang="en-US" sz="2400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autotests</a:t>
            </a:r>
            <a:endParaRPr lang="en-US" sz="24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C4B6B1B-2A62-5E41-B722-7FECA1F0CCA5}"/>
              </a:ext>
            </a:extLst>
          </p:cNvPr>
          <p:cNvSpPr txBox="1"/>
          <p:nvPr/>
        </p:nvSpPr>
        <p:spPr>
          <a:xfrm>
            <a:off x="6211241" y="2686140"/>
            <a:ext cx="2124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Manual tests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xmlns="" id="{38FD4751-03DC-B24F-A65B-273BAF127BF3}"/>
              </a:ext>
            </a:extLst>
          </p:cNvPr>
          <p:cNvSpPr/>
          <p:nvPr/>
        </p:nvSpPr>
        <p:spPr>
          <a:xfrm rot="16200000">
            <a:off x="2125406" y="2767079"/>
            <a:ext cx="311243" cy="34780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xmlns="" id="{237E39A9-69D5-E24C-A3F1-882FF8D15DED}"/>
              </a:ext>
            </a:extLst>
          </p:cNvPr>
          <p:cNvSpPr/>
          <p:nvPr/>
        </p:nvSpPr>
        <p:spPr>
          <a:xfrm rot="16200000">
            <a:off x="5450840" y="2743068"/>
            <a:ext cx="311243" cy="34780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E856FC-9383-ED4F-B929-01142B835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6" y="655983"/>
            <a:ext cx="4045200" cy="1032449"/>
          </a:xfrm>
        </p:spPr>
        <p:txBody>
          <a:bodyPr/>
          <a:lstStyle/>
          <a:p>
            <a:r>
              <a:rPr lang="ru-RU" sz="2800" dirty="0"/>
              <a:t>Проблема эффективности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AF3BD4-6BCB-1D41-84DF-82568BBFCCE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</p:spPr>
        <p:txBody>
          <a:bodyPr/>
          <a:lstStyle/>
          <a:p>
            <a:r>
              <a:rPr lang="ru-RU" dirty="0" smtClean="0"/>
              <a:t>Правильные </a:t>
            </a:r>
            <a:r>
              <a:rPr lang="ru-RU" dirty="0"/>
              <a:t>проверки</a:t>
            </a:r>
          </a:p>
          <a:p>
            <a:r>
              <a:rPr lang="ru-RU" dirty="0"/>
              <a:t>Информативный отчет</a:t>
            </a:r>
          </a:p>
          <a:p>
            <a:r>
              <a:rPr lang="ru-RU" dirty="0"/>
              <a:t>Мутационное тестирование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5" y="1953491"/>
            <a:ext cx="4383439" cy="246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AD052A-5F96-9C41-8D0B-D94D91BE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специфичных кейсов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62AC01-A15E-DB4B-A056-8A9DC83BC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6491" y="1943093"/>
            <a:ext cx="6533047" cy="828725"/>
          </a:xfrm>
        </p:spPr>
        <p:txBody>
          <a:bodyPr/>
          <a:lstStyle/>
          <a:p>
            <a:pPr marL="114300" indent="0" algn="ctr">
              <a:buNone/>
            </a:pPr>
            <a:r>
              <a:rPr lang="ru-RU" i="1" dirty="0"/>
              <a:t>количество тестов, которые можно автоматизировать</a:t>
            </a:r>
            <a:endParaRPr lang="en-US" i="1" dirty="0"/>
          </a:p>
          <a:p>
            <a:pPr marL="114300" indent="0" algn="ctr">
              <a:buNone/>
            </a:pPr>
            <a:r>
              <a:rPr lang="ru-RU" i="1" dirty="0"/>
              <a:t>количество всех тестов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4F159A5-C649-654B-8AB9-B18F56E5586B}"/>
              </a:ext>
            </a:extLst>
          </p:cNvPr>
          <p:cNvCxnSpPr/>
          <p:nvPr/>
        </p:nvCxnSpPr>
        <p:spPr>
          <a:xfrm>
            <a:off x="1749290" y="2676937"/>
            <a:ext cx="61092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3E9B32-8651-D84E-B451-50D3EA4DE4E5}"/>
              </a:ext>
            </a:extLst>
          </p:cNvPr>
          <p:cNvSpPr txBox="1"/>
          <p:nvPr/>
        </p:nvSpPr>
        <p:spPr>
          <a:xfrm>
            <a:off x="874647" y="2419600"/>
            <a:ext cx="87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AS </a:t>
            </a:r>
            <a:r>
              <a:rPr lang="en-US" sz="2400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</a:t>
            </a:r>
            <a:endParaRPr lang="ru-RU" sz="24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2EF18F91-0360-B74B-BCE9-B7994604A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pPr algn="l"/>
            <a:r>
              <a:rPr lang="ru-RU" sz="2800" dirty="0" smtClean="0"/>
              <a:t>План доклада</a:t>
            </a:r>
            <a:endParaRPr lang="ru-RU" sz="2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4129671" cy="312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ru-RU" sz="1800" dirty="0"/>
              <a:t>Время - деньги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dirty="0"/>
              <a:t>Как выявить проблему?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dirty="0"/>
              <a:t>Алгоритм (теория рисков, планирование, </a:t>
            </a:r>
            <a:r>
              <a:rPr lang="ru-RU" sz="1800" dirty="0" err="1"/>
              <a:t>приоритизация</a:t>
            </a:r>
            <a:r>
              <a:rPr lang="ru-RU" sz="1800" dirty="0"/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dirty="0" smtClean="0"/>
              <a:t>Популярные риски и методы</a:t>
            </a:r>
            <a:r>
              <a:rPr lang="ru-RU" sz="1800" dirty="0"/>
              <a:t> </a:t>
            </a:r>
            <a:r>
              <a:rPr lang="ru-RU" sz="1800" dirty="0" smtClean="0"/>
              <a:t>их исправления</a:t>
            </a:r>
            <a:endParaRPr lang="en-US" sz="1800" dirty="0" smtClean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 smtClean="0"/>
              <a:t>+ </a:t>
            </a:r>
            <a:r>
              <a:rPr lang="ru-RU" sz="1800" dirty="0" smtClean="0"/>
              <a:t>примеры, примеры, примеры</a:t>
            </a:r>
            <a:r>
              <a:rPr lang="mr-IN" sz="1800" dirty="0" smtClean="0"/>
              <a:t>…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48" y="1557508"/>
            <a:ext cx="1237337" cy="9280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30" y="693266"/>
            <a:ext cx="918417" cy="9184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43" y="730029"/>
            <a:ext cx="1240208" cy="8448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44" y="2485511"/>
            <a:ext cx="1295290" cy="11474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48" y="2485511"/>
            <a:ext cx="1105282" cy="11052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00" y="2575037"/>
            <a:ext cx="855482" cy="9684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48" y="3641847"/>
            <a:ext cx="857136" cy="9814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744">
            <a:off x="5808667" y="362711"/>
            <a:ext cx="1819922" cy="8615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7591">
            <a:off x="7573014" y="1710953"/>
            <a:ext cx="1819922" cy="8615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866">
            <a:off x="4855744" y="3624037"/>
            <a:ext cx="1819922" cy="8615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85" y="1657241"/>
            <a:ext cx="1819922" cy="8615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6426">
            <a:off x="7415680" y="3666237"/>
            <a:ext cx="1819922" cy="86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F1450-5724-7341-8E46-0EE65044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Резюме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FEA230-2007-5444-953A-CDAC05F2A0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ru-RU" dirty="0"/>
              <a:t>Планирование</a:t>
            </a:r>
          </a:p>
          <a:p>
            <a:pPr>
              <a:buFont typeface="+mj-lt"/>
              <a:buAutoNum type="arabicPeriod"/>
            </a:pPr>
            <a:r>
              <a:rPr lang="ru-RU" dirty="0"/>
              <a:t>Метрики</a:t>
            </a:r>
          </a:p>
          <a:p>
            <a:pPr>
              <a:buFont typeface="+mj-lt"/>
              <a:buAutoNum type="arabicPeriod"/>
            </a:pPr>
            <a:r>
              <a:rPr lang="ru-RU" dirty="0"/>
              <a:t>Стоимость (время)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Приоритизация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dirty="0"/>
              <a:t>Риски</a:t>
            </a:r>
          </a:p>
        </p:txBody>
      </p:sp>
    </p:spTree>
    <p:extLst>
      <p:ext uri="{BB962C8B-B14F-4D97-AF65-F5344CB8AC3E}">
        <p14:creationId xmlns:p14="http://schemas.microsoft.com/office/powerpoint/2010/main" val="30971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Дисклеймер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934598"/>
            <a:ext cx="8520600" cy="3416400"/>
          </a:xfrm>
        </p:spPr>
        <p:txBody>
          <a:bodyPr/>
          <a:lstStyle/>
          <a:p>
            <a:pPr marL="114300" indent="0">
              <a:buNone/>
            </a:pPr>
            <a:r>
              <a:rPr lang="ru-RU" sz="1600" dirty="0"/>
              <a:t>Данный материал не является предложением или предоставлением какой-либо услуги. Данный материал предназначен исключительно для информационных и иллюстративных целей и не предназначен для распространения в рекламных целях. Любой анализ третьих сторон не предполагает какого-либо одобрения или рекомендации. Мнения, выраженные в данном материале, являются актуальными на текущий момент, появляются только в этом материале и могут быть изменены без предварительного уведомления. Эта информация предоставляется с пониманием того, что в отношении материала, предоставленного здесь, вы будете принимать самостоятельное решение в отношении любых действий в связи с настоящим материалом, и это решение является основанным на вашем собственном суждении, и что вы способны понять и оценить последствия этих действий. ООО "Дойче Банк </a:t>
            </a:r>
            <a:r>
              <a:rPr lang="ru-RU" sz="1600" dirty="0" err="1"/>
              <a:t>Техцентр</a:t>
            </a:r>
            <a:r>
              <a:rPr lang="ru-RU" sz="1600" dirty="0"/>
              <a:t>" не несет никакой ответственности за любые убытки любого рода, относящихся к этому материалу.</a:t>
            </a:r>
          </a:p>
        </p:txBody>
      </p:sp>
    </p:spTree>
    <p:extLst>
      <p:ext uri="{BB962C8B-B14F-4D97-AF65-F5344CB8AC3E}">
        <p14:creationId xmlns:p14="http://schemas.microsoft.com/office/powerpoint/2010/main" val="40529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FA0255-FA80-A244-9902-F96DEB624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A370969-B7BD-764E-B805-73C493DDB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min(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 = min(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min(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DC41B8-6008-694D-8B8B-FBEA4A78DE2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стоимость разработки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дней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человек -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автоматизаторы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fix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средняя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человеко-дня,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fix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91B410-BD7C-6444-88CC-8B1C0BA8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Tf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45D13A5-B18B-0F4E-98FA-F009994ABE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Общее время автоматизации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C1AE090-265C-804C-9AF4-475CA5C2B66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время разработки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фреймворка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 = 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время разработки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автотестов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</a:t>
            </a:r>
            <a:r>
              <a:rPr lang="ru-RU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⬈</a:t>
            </a:r>
            <a:r>
              <a:rPr lang="ru-RU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36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0FF924-B17B-2D40-9752-964B66CE5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Оценка отклонений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65E869-1358-A54B-8CA9-1162E3D9F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2862469"/>
            <a:ext cx="6096000" cy="1706405"/>
          </a:xfrm>
        </p:spPr>
        <p:txBody>
          <a:bodyPr/>
          <a:lstStyle/>
          <a:p>
            <a:pPr marL="114300" indent="0">
              <a:buNone/>
            </a:pP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⬊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стабилизируется,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it’s ok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&lt; 0	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берем больший объем задач</a:t>
            </a:r>
          </a:p>
          <a:p>
            <a:pPr marL="114300" indent="0">
              <a:buNone/>
            </a:pP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⬈	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растет, выявляем проблему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B835414-2C86-8642-8690-B02928B1C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887741"/>
              </p:ext>
            </p:extLst>
          </p:nvPr>
        </p:nvGraphicFramePr>
        <p:xfrm>
          <a:off x="1524000" y="1493906"/>
          <a:ext cx="6096000" cy="1112520"/>
        </p:xfrm>
        <a:graphic>
          <a:graphicData uri="http://schemas.openxmlformats.org/drawingml/2006/table">
            <a:tbl>
              <a:tblPr firstRow="1" bandRow="1">
                <a:tableStyleId>{5AA712F7-AAB5-4207-BEF7-E79AB67DBBFF}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364484321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309661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Ожидание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Реальность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1849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Tf</a:t>
                      </a:r>
                      <a:endParaRPr lang="en-US" sz="1800" b="1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Tf</a:t>
                      </a:r>
                      <a:r>
                        <a:rPr lang="en-US" sz="1800" b="0" i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+ </a:t>
                      </a:r>
                      <a:r>
                        <a:rPr lang="el-GR" sz="1800" b="0" i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Δ</a:t>
                      </a:r>
                      <a:r>
                        <a:rPr lang="en-US" sz="18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</a:t>
                      </a:r>
                      <a:endParaRPr lang="ru-RU" sz="1800" b="1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9000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Ta</a:t>
                      </a:r>
                      <a:endParaRPr lang="ru-RU" sz="1800" b="1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Ta</a:t>
                      </a:r>
                      <a:r>
                        <a:rPr lang="en-US" sz="1800" i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+ </a:t>
                      </a:r>
                      <a:r>
                        <a:rPr lang="el-GR" sz="1800" b="0" i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Δ</a:t>
                      </a:r>
                      <a:r>
                        <a:rPr lang="en-GB" sz="18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</a:t>
                      </a:r>
                      <a:endParaRPr lang="ru-RU" sz="1800" b="1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234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54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B Screenshow White">
  <a:themeElements>
    <a:clrScheme name="DB Screenshow White">
      <a:dk1>
        <a:srgbClr val="B4D2F0"/>
      </a:dk1>
      <a:lt1>
        <a:srgbClr val="000000"/>
      </a:lt1>
      <a:dk2>
        <a:srgbClr val="FFFFFF"/>
      </a:dk2>
      <a:lt2>
        <a:srgbClr val="8296AA"/>
      </a:lt2>
      <a:accent1>
        <a:srgbClr val="193296"/>
      </a:accent1>
      <a:accent2>
        <a:srgbClr val="0092D0"/>
      </a:accent2>
      <a:accent3>
        <a:srgbClr val="FFA005"/>
      </a:accent3>
      <a:accent4>
        <a:srgbClr val="D70032"/>
      </a:accent4>
      <a:accent5>
        <a:srgbClr val="2D962D"/>
      </a:accent5>
      <a:accent6>
        <a:srgbClr val="0055AA"/>
      </a:accent6>
      <a:hlink>
        <a:srgbClr val="961414"/>
      </a:hlink>
      <a:folHlink>
        <a:srgbClr val="379B6E"/>
      </a:folHlink>
    </a:clrScheme>
    <a:fontScheme name="DB Screenshow">
      <a:majorFont>
        <a:latin typeface="Arial"/>
        <a:ea typeface="MS PGothic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>
          <a:noFill/>
          <a:miter lim="800000"/>
          <a:headEnd/>
          <a:tailEnd/>
        </a:ln>
      </a:spPr>
      <a:bodyPr lIns="100913" tIns="50457" rIns="100913" bIns="50457" rtlCol="0" anchor="ctr">
        <a:noAutofit/>
      </a:bodyPr>
      <a:lstStyle>
        <a:defPPr algn="ctr" defTabSz="963613" eaLnBrk="0" hangingPunct="0">
          <a:tabLst>
            <a:tab pos="1257300" algn="l"/>
          </a:tabLst>
          <a:defRPr dirty="0" err="1" smtClean="0">
            <a:solidFill>
              <a:srgbClr val="FFFFFF"/>
            </a:solidFill>
            <a:latin typeface="+mn-lt"/>
          </a:defRPr>
        </a:defPPr>
      </a:lstStyle>
    </a:spDef>
    <a:lnDef>
      <a:spPr bwMode="auto">
        <a:noFill/>
        <a:ln w="12700">
          <a:solidFill>
            <a:schemeClr val="tx1"/>
          </a:solidFill>
          <a:round/>
          <a:headEnd/>
          <a:tailEnd/>
        </a:ln>
      </a:spPr>
      <a:bodyPr/>
      <a:lstStyle/>
    </a:lnDef>
    <a:txDef>
      <a:spPr bwMode="ltGray">
        <a:noFill/>
        <a:ln w="6350">
          <a:noFill/>
          <a:miter lim="800000"/>
          <a:headEnd/>
          <a:tailEnd/>
        </a:ln>
      </a:spPr>
      <a:bodyPr wrap="square" lIns="100913" tIns="50457" rIns="100913" bIns="50457" rtlCol="0" anchor="t" anchorCtr="0">
        <a:spAutoFit/>
      </a:bodyPr>
      <a:lstStyle>
        <a:defPPr eaLnBrk="0" hangingPunct="0">
          <a:defRPr dirty="0" err="1" smtClean="0">
            <a:latin typeface="+mn-lt"/>
          </a:defRPr>
        </a:defPPr>
      </a:lstStyle>
    </a:txDef>
  </a:objectDefaults>
  <a:extraClrSchemeLst/>
  <a:custClrLst>
    <a:custClr name="255,255,255">
      <a:srgbClr val="FFFFFF"/>
    </a:custClr>
    <a:custClr name="0,0,0">
      <a:srgbClr val="000000"/>
    </a:custClr>
    <a:custClr name="Primary Blue 25,50,150">
      <a:srgbClr val="193296"/>
    </a:custClr>
    <a:custClr name="0,146,208">
      <a:srgbClr val="0092D0"/>
    </a:custClr>
    <a:custClr name="255,160,0">
      <a:srgbClr val="FFA000"/>
    </a:custClr>
    <a:custClr name="215,0,50">
      <a:srgbClr val="D70032"/>
    </a:custClr>
    <a:custClr name="45,150,45">
      <a:srgbClr val="2D962D"/>
    </a:custClr>
    <a:custClr name="0,85,170">
      <a:srgbClr val="0055AA"/>
    </a:custClr>
    <a:custClr name="180,210,240">
      <a:srgbClr val="B4D2F0"/>
    </a:custClr>
    <a:custClr name="130,150,170">
      <a:srgbClr val="8296AA"/>
    </a:custClr>
    <a:custClr name="255,255,255">
      <a:srgbClr val="FFFFFF"/>
    </a:custClr>
    <a:custClr name="0,0,0">
      <a:srgbClr val="000000"/>
    </a:custClr>
    <a:custClr name="140,159,236">
      <a:srgbClr val="8C9FEC"/>
    </a:custClr>
    <a:custClr name="130,195,255">
      <a:srgbClr val="82C3FF"/>
    </a:custClr>
    <a:custClr name="255,217,153">
      <a:srgbClr val="FFD999"/>
    </a:custClr>
    <a:custClr name="255,141,167">
      <a:srgbClr val="FF8DA7"/>
    </a:custClr>
    <a:custClr name="158,226,158">
      <a:srgbClr val="9EE29E"/>
    </a:custClr>
    <a:custClr name="51,153,255">
      <a:srgbClr val="3399FF"/>
    </a:custClr>
    <a:custClr name="17,53,87">
      <a:srgbClr val="113557"/>
    </a:custClr>
    <a:custClr name="230,234,238">
      <a:srgbClr val="E6EAEE"/>
    </a:custClr>
    <a:custClr name="255,255,255">
      <a:srgbClr val="FFFFFF"/>
    </a:custClr>
    <a:custClr name="0,0,0">
      <a:srgbClr val="000000"/>
    </a:custClr>
    <a:custClr name="83,111,226">
      <a:srgbClr val="536FE2"/>
    </a:custClr>
    <a:custClr name="180,219,255">
      <a:srgbClr val="B4DBFF"/>
    </a:custClr>
    <a:custClr name="255,198,105">
      <a:srgbClr val="FFC669"/>
    </a:custClr>
    <a:custClr name="255,78,119">
      <a:srgbClr val="FF4E77"/>
    </a:custClr>
    <a:custClr name="110,210,110">
      <a:srgbClr val="6ED26E"/>
    </a:custClr>
    <a:custClr name="187,221,255">
      <a:srgbClr val="BBDDFF"/>
    </a:custClr>
    <a:custClr name="93,157,223">
      <a:srgbClr val="5D9DDF"/>
    </a:custClr>
    <a:custClr name="205,213,221">
      <a:srgbClr val="CDD5DD"/>
    </a:custClr>
    <a:custClr name="Branding Only 0,24,168">
      <a:srgbClr val="0018A8"/>
    </a:custClr>
    <a:custClr name="0,0,0">
      <a:srgbClr val="000000"/>
    </a:custClr>
    <a:custClr name="19,38,113">
      <a:srgbClr val="132671"/>
    </a:custClr>
    <a:custClr name="34,149,255">
      <a:srgbClr val="2295FF"/>
    </a:custClr>
    <a:custClr name="195,121,0">
      <a:srgbClr val="C37900"/>
    </a:custClr>
    <a:custClr name="161,0,38">
      <a:srgbClr val="A10026"/>
    </a:custClr>
    <a:custClr name="34,113,34">
      <a:srgbClr val="227122"/>
    </a:custClr>
    <a:custClr name="0,64,127">
      <a:srgbClr val="00407F"/>
    </a:custClr>
    <a:custClr name="35,105,175">
      <a:srgbClr val="2369AF"/>
    </a:custClr>
    <a:custClr name="61,75,89">
      <a:srgbClr val="3D4B59"/>
    </a:custClr>
    <a:custClr name="PWM Only 182,192,199">
      <a:srgbClr val="B6C0C7"/>
    </a:custClr>
    <a:custClr name="PWM Only 137,150,160">
      <a:srgbClr val="8996A0"/>
    </a:custClr>
    <a:custClr name="0,42,85">
      <a:srgbClr val="002A55"/>
    </a:custClr>
    <a:custClr name="105,167,255">
      <a:srgbClr val="69A7FF"/>
    </a:custClr>
    <a:custClr name="255,255,255">
      <a:srgbClr val="FFFFFF"/>
    </a:custClr>
    <a:custClr name="255,255,255">
      <a:srgbClr val="FFFFFF"/>
    </a:custClr>
    <a:custClr name="255,255,255">
      <a:srgbClr val="FFFFFF"/>
    </a:custClr>
    <a:custClr name="0,34,68">
      <a:srgbClr val="002244"/>
    </a:custClr>
    <a:custClr name="0,0,0">
      <a:srgbClr val="000000"/>
    </a:custClr>
    <a:custClr name="91,113,134">
      <a:srgbClr val="5B7186"/>
    </a:custClr>
  </a:custClr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7575</TotalTime>
  <Words>947</Words>
  <Application>Microsoft Macintosh PowerPoint</Application>
  <PresentationFormat>Экран (16:9)</PresentationFormat>
  <Paragraphs>401</Paragraphs>
  <Slides>61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61</vt:i4>
      </vt:variant>
    </vt:vector>
  </HeadingPairs>
  <TitlesOfParts>
    <vt:vector size="67" baseType="lpstr">
      <vt:lpstr>arial unicode ms</vt:lpstr>
      <vt:lpstr>Helvetica Neue</vt:lpstr>
      <vt:lpstr>ＭＳ Ｐゴシック</vt:lpstr>
      <vt:lpstr>Arial</vt:lpstr>
      <vt:lpstr>Simple Light</vt:lpstr>
      <vt:lpstr>DB Screenshow White</vt:lpstr>
      <vt:lpstr>С чистого листа</vt:lpstr>
      <vt:lpstr>План доклада</vt:lpstr>
      <vt:lpstr>План доклада</vt:lpstr>
      <vt:lpstr>План доклада</vt:lpstr>
      <vt:lpstr>План доклада</vt:lpstr>
      <vt:lpstr>План доклада</vt:lpstr>
      <vt:lpstr>Задача</vt:lpstr>
      <vt:lpstr>T = Tf + Ta</vt:lpstr>
      <vt:lpstr>Оценка отклонений</vt:lpstr>
      <vt:lpstr>Метрика прогресса автоматизации</vt:lpstr>
      <vt:lpstr>Пример оценки</vt:lpstr>
      <vt:lpstr>Пример оценки</vt:lpstr>
      <vt:lpstr>Пример оценки</vt:lpstr>
      <vt:lpstr>Пример оценки</vt:lpstr>
      <vt:lpstr>И с чистого листа. И снова все сначала</vt:lpstr>
      <vt:lpstr>Презентация PowerPoint</vt:lpstr>
      <vt:lpstr>Презентация PowerPoint</vt:lpstr>
      <vt:lpstr>Презентация PowerPoint</vt:lpstr>
      <vt:lpstr>Презентация PowerPoint</vt:lpstr>
      <vt:lpstr>Нельзя исправить критические риски</vt:lpstr>
      <vt:lpstr>Нельзя исправить критические риски</vt:lpstr>
      <vt:lpstr>Нельзя исправить критические риски</vt:lpstr>
      <vt:lpstr>Презентация PowerPoint</vt:lpstr>
      <vt:lpstr>Исправление критических рисков</vt:lpstr>
      <vt:lpstr>Презентация PowerPoint</vt:lpstr>
      <vt:lpstr>Презентация PowerPoint</vt:lpstr>
      <vt:lpstr>Презентация PowerPoint</vt:lpstr>
      <vt:lpstr>Приоритизация рисков</vt:lpstr>
      <vt:lpstr>Планирование рисков</vt:lpstr>
      <vt:lpstr>Плохая расширяемость</vt:lpstr>
      <vt:lpstr>Плохая расширяемость</vt:lpstr>
      <vt:lpstr>Плохая расширяемость</vt:lpstr>
      <vt:lpstr>Рефакторинг?</vt:lpstr>
      <vt:lpstr>Рефакторинг?</vt:lpstr>
      <vt:lpstr>Новые методы?</vt:lpstr>
      <vt:lpstr>Новые методы?</vt:lpstr>
      <vt:lpstr>Новые методы?</vt:lpstr>
      <vt:lpstr>Новые методы?</vt:lpstr>
      <vt:lpstr>Презентация PowerPoint</vt:lpstr>
      <vt:lpstr>Презентация PowerPoint</vt:lpstr>
      <vt:lpstr>Deprecated подход</vt:lpstr>
      <vt:lpstr>Deprecated подход</vt:lpstr>
      <vt:lpstr>Deprecated подход</vt:lpstr>
      <vt:lpstr>Deprecated подход</vt:lpstr>
      <vt:lpstr>Deprecated подход</vt:lpstr>
      <vt:lpstr>Проблемы с отладкой</vt:lpstr>
      <vt:lpstr>Проблемы с отладкой</vt:lpstr>
      <vt:lpstr>Проблемы с отладкой</vt:lpstr>
      <vt:lpstr>Проблема компетенции</vt:lpstr>
      <vt:lpstr>Проблема компетенции</vt:lpstr>
      <vt:lpstr>Проблема компетенции</vt:lpstr>
      <vt:lpstr>Проблема компетенции</vt:lpstr>
      <vt:lpstr>Проблема зависимости от кода</vt:lpstr>
      <vt:lpstr>Проблема зависимости от кода</vt:lpstr>
      <vt:lpstr>Проблема эффективности</vt:lpstr>
      <vt:lpstr>Проблема эффективности</vt:lpstr>
      <vt:lpstr>Проблема эффективности</vt:lpstr>
      <vt:lpstr>Проблема эффективности</vt:lpstr>
      <vt:lpstr>Проблема специфичных кейсов</vt:lpstr>
      <vt:lpstr>Резюме</vt:lpstr>
      <vt:lpstr>Дисклеймер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чистого листа. Стоит ли переходить на новый фреймворк для автоматизации?</dc:title>
  <dc:creator>Lilia Sapurina</dc:creator>
  <cp:keywords>Public</cp:keywords>
  <cp:lastModifiedBy>Lilia Sapurina</cp:lastModifiedBy>
  <cp:revision>99</cp:revision>
  <cp:lastPrinted>2018-05-14T10:40:55Z</cp:lastPrinted>
  <dcterms:modified xsi:type="dcterms:W3CDTF">2018-05-19T15:24:36Z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1075037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S8.2.1</vt:lpwstr>
  </property>
  <property fmtid="{D5CDD505-2E9C-101B-9397-08002B2CF9AE}" pid="5" name="TitusGUID">
    <vt:lpwstr>c929dee3-ccaa-4865-93f4-2c16f6d0a6b0</vt:lpwstr>
  </property>
  <property fmtid="{D5CDD505-2E9C-101B-9397-08002B2CF9AE}" pid="6" name="db.comClassification">
    <vt:lpwstr>Public</vt:lpwstr>
  </property>
</Properties>
</file>