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43"/>
  </p:notesMasterIdLst>
  <p:handoutMasterIdLst>
    <p:handoutMasterId r:id="rId44"/>
  </p:handoutMasterIdLst>
  <p:sldIdLst>
    <p:sldId id="256" r:id="rId2"/>
    <p:sldId id="290" r:id="rId3"/>
    <p:sldId id="292" r:id="rId4"/>
    <p:sldId id="334" r:id="rId5"/>
    <p:sldId id="295" r:id="rId6"/>
    <p:sldId id="296" r:id="rId7"/>
    <p:sldId id="297" r:id="rId8"/>
    <p:sldId id="298" r:id="rId9"/>
    <p:sldId id="299" r:id="rId10"/>
    <p:sldId id="301" r:id="rId11"/>
    <p:sldId id="300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0" r:id="rId21"/>
    <p:sldId id="311" r:id="rId22"/>
    <p:sldId id="312" r:id="rId23"/>
    <p:sldId id="313" r:id="rId24"/>
    <p:sldId id="314" r:id="rId25"/>
    <p:sldId id="315" r:id="rId26"/>
    <p:sldId id="316" r:id="rId27"/>
    <p:sldId id="317" r:id="rId28"/>
    <p:sldId id="318" r:id="rId29"/>
    <p:sldId id="319" r:id="rId30"/>
    <p:sldId id="320" r:id="rId31"/>
    <p:sldId id="321" r:id="rId32"/>
    <p:sldId id="322" r:id="rId33"/>
    <p:sldId id="323" r:id="rId34"/>
    <p:sldId id="324" r:id="rId35"/>
    <p:sldId id="325" r:id="rId36"/>
    <p:sldId id="326" r:id="rId37"/>
    <p:sldId id="332" r:id="rId38"/>
    <p:sldId id="333" r:id="rId39"/>
    <p:sldId id="330" r:id="rId40"/>
    <p:sldId id="331" r:id="rId41"/>
    <p:sldId id="291" r:id="rId42"/>
  </p:sldIdLst>
  <p:sldSz cx="9144000" cy="6858000" type="screen4x3"/>
  <p:notesSz cx="6805613" cy="9939338"/>
  <p:defaultTextStyle>
    <a:defPPr>
      <a:defRPr lang="de-DE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5000"/>
      <a:buFont typeface="Wingdings" pitchFamily="2" charset="2"/>
      <a:defRPr sz="2000" kern="1200">
        <a:solidFill>
          <a:schemeClr val="tx1"/>
        </a:solidFill>
        <a:latin typeface="Tele-GroteskNor" pitchFamily="2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5000"/>
      <a:buFont typeface="Wingdings" pitchFamily="2" charset="2"/>
      <a:defRPr sz="2000" kern="1200">
        <a:solidFill>
          <a:schemeClr val="tx1"/>
        </a:solidFill>
        <a:latin typeface="Tele-GroteskNor" pitchFamily="2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5000"/>
      <a:buFont typeface="Wingdings" pitchFamily="2" charset="2"/>
      <a:defRPr sz="2000" kern="1200">
        <a:solidFill>
          <a:schemeClr val="tx1"/>
        </a:solidFill>
        <a:latin typeface="Tele-GroteskNor" pitchFamily="2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5000"/>
      <a:buFont typeface="Wingdings" pitchFamily="2" charset="2"/>
      <a:defRPr sz="2000" kern="1200">
        <a:solidFill>
          <a:schemeClr val="tx1"/>
        </a:solidFill>
        <a:latin typeface="Tele-GroteskNor" pitchFamily="2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5000"/>
      <a:buFont typeface="Wingdings" pitchFamily="2" charset="2"/>
      <a:defRPr sz="2000" kern="1200">
        <a:solidFill>
          <a:schemeClr val="tx1"/>
        </a:solidFill>
        <a:latin typeface="Tele-GroteskNor" pitchFamily="2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ele-GroteskNor" pitchFamily="2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ele-GroteskNor" pitchFamily="2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ele-GroteskNor" pitchFamily="2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ele-GroteskNor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bg2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A6"/>
    <a:srgbClr val="CCCCCC"/>
    <a:srgbClr val="BE8DA5"/>
    <a:srgbClr val="A01437"/>
    <a:srgbClr val="C0C0C0"/>
    <a:srgbClr val="0068AF"/>
    <a:srgbClr val="999999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36" autoAdjust="0"/>
    <p:restoredTop sz="94660"/>
  </p:normalViewPr>
  <p:slideViewPr>
    <p:cSldViewPr>
      <p:cViewPr>
        <p:scale>
          <a:sx n="84" d="100"/>
          <a:sy n="84" d="100"/>
        </p:scale>
        <p:origin x="-1248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2232" y="-114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3" name="Rectangle 7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144838" y="98425"/>
            <a:ext cx="3238500" cy="1190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defTabSz="449263" eaLnBrk="0" hangingPunct="0">
              <a:lnSpc>
                <a:spcPct val="68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Times New Roman" pitchFamily="18" charset="0"/>
              <a:buNone/>
              <a:defRPr sz="600"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55304" name="Rectangle 8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144838" y="9525"/>
            <a:ext cx="3238500" cy="1190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9263" eaLnBrk="0" hangingPunct="0">
              <a:lnSpc>
                <a:spcPct val="68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Times New Roman" pitchFamily="18" charset="0"/>
              <a:buNone/>
              <a:defRPr sz="600">
                <a:cs typeface="Arial" charset="0"/>
              </a:defRPr>
            </a:lvl1pPr>
          </a:lstStyle>
          <a:p>
            <a:r>
              <a:rPr lang="en-US"/>
              <a:t>11/23/2009</a:t>
            </a:r>
          </a:p>
        </p:txBody>
      </p:sp>
      <p:sp>
        <p:nvSpPr>
          <p:cNvPr id="55305" name="Rectangle 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44838" y="185738"/>
            <a:ext cx="3238500" cy="1190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9263" eaLnBrk="0" hangingPunct="0">
              <a:lnSpc>
                <a:spcPct val="68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Times New Roman" pitchFamily="18" charset="0"/>
              <a:buNone/>
              <a:defRPr sz="600">
                <a:cs typeface="Arial" charset="0"/>
              </a:defRPr>
            </a:lvl1pPr>
          </a:lstStyle>
          <a:p>
            <a:fld id="{9640D74C-B7CD-453E-B93E-064B890EEABE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55306" name="Picture 10" descr="T_Kurzform_1K"/>
          <p:cNvPicPr>
            <a:picLocks noChangeAspect="1" noChangeArrowheads="1"/>
          </p:cNvPicPr>
          <p:nvPr/>
        </p:nvPicPr>
        <p:blipFill>
          <a:blip r:embed="rId2"/>
          <a:srcRect l="2551" t="23399" r="2734" b="23399"/>
          <a:stretch>
            <a:fillRect/>
          </a:stretch>
        </p:blipFill>
        <p:spPr bwMode="auto">
          <a:xfrm>
            <a:off x="590550" y="1588"/>
            <a:ext cx="1644650" cy="3016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1100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41338" y="936625"/>
            <a:ext cx="5842000" cy="4032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1338" y="5257800"/>
            <a:ext cx="58420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85" tIns="44143" rIns="88285" bIns="441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8210" name="Rectangle 1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144838" y="98425"/>
            <a:ext cx="3238500" cy="1190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defTabSz="449263" eaLnBrk="0" hangingPunct="0">
              <a:lnSpc>
                <a:spcPct val="68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Times New Roman" pitchFamily="18" charset="0"/>
              <a:buNone/>
              <a:defRPr sz="600"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144838" y="9525"/>
            <a:ext cx="3238500" cy="1190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9263" eaLnBrk="0" hangingPunct="0">
              <a:lnSpc>
                <a:spcPct val="68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Times New Roman" pitchFamily="18" charset="0"/>
              <a:buNone/>
              <a:defRPr sz="600">
                <a:cs typeface="Arial" charset="0"/>
              </a:defRPr>
            </a:lvl1pPr>
          </a:lstStyle>
          <a:p>
            <a:r>
              <a:rPr lang="en-US"/>
              <a:t>11/23/2009</a:t>
            </a: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3144838" y="185738"/>
            <a:ext cx="3238500" cy="1190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/>
          <a:lstStyle/>
          <a:p>
            <a:pPr algn="r" defTabSz="449263" eaLnBrk="0" hangingPunct="0">
              <a:lnSpc>
                <a:spcPct val="68000"/>
              </a:lnSpc>
              <a:spcBef>
                <a:spcPct val="0"/>
              </a:spcBef>
              <a:buClr>
                <a:srgbClr val="FFFFFF"/>
              </a:buClr>
              <a:buSzPct val="100000"/>
              <a:buFont typeface="Times New Roman" pitchFamily="18" charset="0"/>
              <a:buNone/>
            </a:pPr>
            <a:fld id="{7F3BE52A-9FFF-4EAF-8DB7-A0750060FFE0}" type="slidenum">
              <a:rPr lang="en-US" sz="600">
                <a:cs typeface="Arial" charset="0"/>
              </a:rPr>
              <a:pPr algn="r" defTabSz="449263" eaLnBrk="0" hangingPunct="0">
                <a:lnSpc>
                  <a:spcPct val="68000"/>
                </a:lnSpc>
                <a:spcBef>
                  <a:spcPct val="0"/>
                </a:spcBef>
                <a:buClr>
                  <a:srgbClr val="FFFFFF"/>
                </a:buClr>
                <a:buSzPct val="100000"/>
                <a:buFont typeface="Times New Roman" pitchFamily="18" charset="0"/>
                <a:buNone/>
              </a:pPr>
              <a:t>‹#›</a:t>
            </a:fld>
            <a:endParaRPr lang="en-US" sz="600">
              <a:cs typeface="Arial" charset="0"/>
            </a:endParaRPr>
          </a:p>
        </p:txBody>
      </p:sp>
      <p:pic>
        <p:nvPicPr>
          <p:cNvPr id="8213" name="Picture 21" descr="T_Kurzform_1K"/>
          <p:cNvPicPr>
            <a:picLocks noChangeAspect="1" noChangeArrowheads="1"/>
          </p:cNvPicPr>
          <p:nvPr/>
        </p:nvPicPr>
        <p:blipFill>
          <a:blip r:embed="rId2"/>
          <a:srcRect l="2551" t="23399" r="2734" b="23399"/>
          <a:stretch>
            <a:fillRect/>
          </a:stretch>
        </p:blipFill>
        <p:spPr bwMode="auto">
          <a:xfrm>
            <a:off x="590550" y="1588"/>
            <a:ext cx="1644650" cy="3016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0861629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177800" indent="-177800" algn="l" rtl="0" fontAlgn="base">
      <a:spcBef>
        <a:spcPct val="30000"/>
      </a:spcBef>
      <a:spcAft>
        <a:spcPct val="0"/>
      </a:spcAft>
      <a:buClr>
        <a:schemeClr val="bg2"/>
      </a:buClr>
      <a:buChar char="•"/>
      <a:defRPr sz="1200" kern="1200">
        <a:solidFill>
          <a:schemeClr val="tx1"/>
        </a:solidFill>
        <a:latin typeface="Tele-GroteskNor" pitchFamily="2" charset="0"/>
        <a:ea typeface="+mn-ea"/>
        <a:cs typeface="Arial" charset="0"/>
      </a:defRPr>
    </a:lvl1pPr>
    <a:lvl2pPr marL="333375" indent="-153988" algn="l" rtl="0" fontAlgn="base">
      <a:spcBef>
        <a:spcPct val="30000"/>
      </a:spcBef>
      <a:spcAft>
        <a:spcPct val="0"/>
      </a:spcAft>
      <a:buClr>
        <a:schemeClr val="bg2"/>
      </a:buClr>
      <a:buChar char="•"/>
      <a:defRPr sz="1200" kern="1200">
        <a:solidFill>
          <a:schemeClr val="tx1"/>
        </a:solidFill>
        <a:latin typeface="Tele-GroteskNor" pitchFamily="2" charset="0"/>
        <a:ea typeface="+mn-ea"/>
        <a:cs typeface="Arial" charset="0"/>
      </a:defRPr>
    </a:lvl2pPr>
    <a:lvl3pPr marL="534988" indent="-200025" algn="l" rtl="0" fontAlgn="base">
      <a:spcBef>
        <a:spcPct val="30000"/>
      </a:spcBef>
      <a:spcAft>
        <a:spcPct val="0"/>
      </a:spcAft>
      <a:buClr>
        <a:schemeClr val="bg2"/>
      </a:buClr>
      <a:buChar char="•"/>
      <a:defRPr sz="1200" kern="1200">
        <a:solidFill>
          <a:schemeClr val="tx1"/>
        </a:solidFill>
        <a:latin typeface="Tele-GroteskNor" pitchFamily="2" charset="0"/>
        <a:ea typeface="+mn-ea"/>
        <a:cs typeface="Arial" charset="0"/>
      </a:defRPr>
    </a:lvl3pPr>
    <a:lvl4pPr marL="700088" indent="-163513" algn="l" rtl="0" fontAlgn="base">
      <a:spcBef>
        <a:spcPct val="30000"/>
      </a:spcBef>
      <a:spcAft>
        <a:spcPct val="0"/>
      </a:spcAft>
      <a:buClr>
        <a:schemeClr val="bg2"/>
      </a:buClr>
      <a:buChar char="•"/>
      <a:defRPr sz="1200" kern="1200">
        <a:solidFill>
          <a:schemeClr val="tx1"/>
        </a:solidFill>
        <a:latin typeface="Tele-GroteskNor" pitchFamily="2" charset="0"/>
        <a:ea typeface="+mn-ea"/>
        <a:cs typeface="Arial" charset="0"/>
      </a:defRPr>
    </a:lvl4pPr>
    <a:lvl5pPr marL="855663" indent="-153988" algn="l" rtl="0" fontAlgn="base">
      <a:spcBef>
        <a:spcPct val="30000"/>
      </a:spcBef>
      <a:spcAft>
        <a:spcPct val="0"/>
      </a:spcAft>
      <a:buClr>
        <a:schemeClr val="bg2"/>
      </a:buClr>
      <a:buChar char="•"/>
      <a:defRPr sz="1200" kern="1200">
        <a:solidFill>
          <a:schemeClr val="tx1"/>
        </a:solidFill>
        <a:latin typeface="Tele-GroteskNor" pitchFamily="2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4700" y="936625"/>
            <a:ext cx="5375275" cy="40322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 smtClean="0"/>
              <a:t>11/23/2009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016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auto">
      <p:bgPr>
        <a:gradFill rotWithShape="0">
          <a:gsLst>
            <a:gs pos="0">
              <a:srgbClr val="FFFFFF"/>
            </a:gs>
            <a:gs pos="100000">
              <a:srgbClr val="9999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7" name="Rectangle 9"/>
          <p:cNvSpPr>
            <a:spLocks noChangeArrowheads="1"/>
          </p:cNvSpPr>
          <p:nvPr/>
        </p:nvSpPr>
        <p:spPr bwMode="gray">
          <a:xfrm>
            <a:off x="306388" y="3957638"/>
            <a:ext cx="8535987" cy="2595562"/>
          </a:xfrm>
          <a:prstGeom prst="rect">
            <a:avLst/>
          </a:prstGeom>
          <a:solidFill>
            <a:schemeClr val="bg1"/>
          </a:solidFill>
          <a:ln w="31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ru-RU"/>
          </a:p>
        </p:txBody>
      </p:sp>
      <p:sp>
        <p:nvSpPr>
          <p:cNvPr id="252938" name="Rectangle 10"/>
          <p:cNvSpPr>
            <a:spLocks noChangeArrowheads="1"/>
          </p:cNvSpPr>
          <p:nvPr/>
        </p:nvSpPr>
        <p:spPr bwMode="gray">
          <a:xfrm>
            <a:off x="306388" y="3962400"/>
            <a:ext cx="8534400" cy="2590800"/>
          </a:xfrm>
          <a:prstGeom prst="rect">
            <a:avLst/>
          </a:prstGeom>
          <a:solidFill>
            <a:schemeClr val="bg1"/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52936" name="Rectangle 8"/>
          <p:cNvSpPr>
            <a:spLocks noChangeArrowheads="1"/>
          </p:cNvSpPr>
          <p:nvPr/>
        </p:nvSpPr>
        <p:spPr bwMode="gray">
          <a:xfrm>
            <a:off x="304800" y="3962400"/>
            <a:ext cx="8534400" cy="2590800"/>
          </a:xfrm>
          <a:prstGeom prst="rect">
            <a:avLst/>
          </a:prstGeom>
          <a:solidFill>
            <a:schemeClr val="bg1"/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960813"/>
            <a:ext cx="8532813" cy="1484312"/>
          </a:xfrm>
          <a:solidFill>
            <a:schemeClr val="bg1"/>
          </a:solidFill>
        </p:spPr>
        <p:txBody>
          <a:bodyPr lIns="216000" tIns="126000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445125"/>
            <a:ext cx="8532813" cy="425450"/>
          </a:xfrm>
          <a:solidFill>
            <a:schemeClr val="bg1"/>
          </a:solidFill>
        </p:spPr>
        <p:txBody>
          <a:bodyPr lIns="234000"/>
          <a:lstStyle>
            <a:lvl1pPr marL="0" indent="0">
              <a:buFont typeface="Wingdings" pitchFamily="2" charset="2"/>
              <a:buNone/>
              <a:defRPr sz="1600">
                <a:solidFill>
                  <a:srgbClr val="000000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pic>
        <p:nvPicPr>
          <p:cNvPr id="252935" name="Picture 7" descr="T_Label_2_3C_li_Slogan_EN_ppt"/>
          <p:cNvPicPr>
            <a:picLocks noChangeAspect="1" noChangeArrowheads="1"/>
          </p:cNvPicPr>
          <p:nvPr/>
        </p:nvPicPr>
        <p:blipFill>
          <a:blip r:embed="rId2"/>
          <a:srcRect r="84" b="937"/>
          <a:stretch>
            <a:fillRect/>
          </a:stretch>
        </p:blipFill>
        <p:spPr bwMode="gray">
          <a:xfrm>
            <a:off x="304800" y="5792788"/>
            <a:ext cx="8524875" cy="752475"/>
          </a:xfrm>
          <a:prstGeom prst="rect">
            <a:avLst/>
          </a:prstGeom>
          <a:noFill/>
        </p:spPr>
      </p:pic>
      <p:sp>
        <p:nvSpPr>
          <p:cNvPr id="252939" name="Rectangle 1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21/08/2015</a:t>
            </a:r>
            <a:endParaRPr lang="en-US"/>
          </a:p>
        </p:txBody>
      </p:sp>
      <p:sp>
        <p:nvSpPr>
          <p:cNvPr id="252940" name="Rectangle 1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– strictly confidential / confidential / internal / public –                         Autor / Thema der Präsentation</a:t>
            </a:r>
          </a:p>
        </p:txBody>
      </p:sp>
      <p:sp>
        <p:nvSpPr>
          <p:cNvPr id="252941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E2378BA-6176-4DEA-AE1D-DAC64BC138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21/08/2015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– strictly confidential / confidential / internal / public –                         Autor / Thema der Präsentation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D6C06-AE29-4326-A171-E3CE0788F3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225425"/>
            <a:ext cx="2133600" cy="57181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225425"/>
            <a:ext cx="6248400" cy="57181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21/08/2015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– strictly confidential / confidential / internal / public –                         Autor / Thema der Präsentation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1FB54E-2C1A-44B7-997B-FC3F39CB0E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21/08/2015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– strictly confidential / confidential / internal / public –                         Autor / Thema der Präsentation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D3E8E0-F0FD-4BDF-9763-5C007EBCD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21/08/2015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– strictly confidential / confidential / internal / public –                         Autor / Thema der Präsentation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7B7FB-7A09-4FD9-B17D-615A0037A6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6388" y="1485900"/>
            <a:ext cx="4189412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4191000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21/08/2015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– strictly confidential / confidential / internal / public –                         Autor / Thema der Präsentation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15FC39-FD09-4C0D-82E7-64360B0B94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21/08/2015</a:t>
            </a:r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– strictly confidential / confidential / internal / public –                         Autor / Thema der Präsentation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AC666E-0DC8-4805-A56F-0F6DA23DA8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21/08/2015</a:t>
            </a: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– strictly confidential / confidential / internal / public –                         Autor / Thema der Präsentation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0FBB8C-53CD-450D-8FD7-D6B67D82C8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21/08/2015</a:t>
            </a: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– strictly confidential / confidential / internal / public –                         Autor / Thema der Präsentation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87556-AE0F-406D-B1C6-FC53DF9B04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21/08/2015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– strictly confidential / confidential / internal / public –                         Autor / Thema der Präsentation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7F645-155F-45C6-9FA6-775993859A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21/08/2015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– strictly confidential / confidential / internal / public –                         Autor / Thema der Präsentation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125C8-1780-4DA8-9B96-6AF23AD6F5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dt" sz="quarter" idx="2"/>
          </p:nvPr>
        </p:nvSpPr>
        <p:spPr bwMode="gray">
          <a:xfrm>
            <a:off x="7269163" y="6602413"/>
            <a:ext cx="8096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900"/>
            </a:lvl1pPr>
          </a:lstStyle>
          <a:p>
            <a:r>
              <a:rPr lang="ru-RU" smtClean="0"/>
              <a:t>21/08/2015</a:t>
            </a:r>
            <a:endParaRPr lang="en-US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06388" y="6602413"/>
            <a:ext cx="6596062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900"/>
            </a:lvl1pPr>
          </a:lstStyle>
          <a:p>
            <a:r>
              <a:rPr lang="en-US"/>
              <a:t>– strictly confidential / confidential / internal / public –                         Autor / Thema der Präsentation</a:t>
            </a:r>
          </a:p>
        </p:txBody>
      </p:sp>
      <p:sp>
        <p:nvSpPr>
          <p:cNvPr id="251908" name="Rectangle 4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8301038" y="6602413"/>
            <a:ext cx="539750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900"/>
            </a:lvl1pPr>
          </a:lstStyle>
          <a:p>
            <a:fld id="{A3682FB0-3B46-4465-84A7-B33785A2706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51909" name="Rectangle 5"/>
          <p:cNvSpPr>
            <a:spLocks noGrp="1" noChangeArrowheads="1"/>
          </p:cNvSpPr>
          <p:nvPr>
            <p:ph type="body" idx="1"/>
          </p:nvPr>
        </p:nvSpPr>
        <p:spPr bwMode="gray">
          <a:xfrm>
            <a:off x="306388" y="1485900"/>
            <a:ext cx="8532812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1910" name="Rectangle 6"/>
          <p:cNvSpPr>
            <a:spLocks noGrp="1" noChangeArrowheads="1"/>
          </p:cNvSpPr>
          <p:nvPr>
            <p:ph type="title"/>
          </p:nvPr>
        </p:nvSpPr>
        <p:spPr bwMode="gray">
          <a:xfrm>
            <a:off x="304800" y="225425"/>
            <a:ext cx="8534400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pic>
        <p:nvPicPr>
          <p:cNvPr id="251913" name="Picture 9" descr="T_Label_2_3C_li_ppt"/>
          <p:cNvPicPr>
            <a:picLocks noChangeAspect="1" noChangeArrowheads="1"/>
          </p:cNvPicPr>
          <p:nvPr/>
        </p:nvPicPr>
        <p:blipFill>
          <a:blip r:embed="rId13"/>
          <a:srcRect r="84" b="937"/>
          <a:stretch>
            <a:fillRect/>
          </a:stretch>
        </p:blipFill>
        <p:spPr bwMode="gray">
          <a:xfrm>
            <a:off x="304800" y="5792788"/>
            <a:ext cx="8524875" cy="7524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ransition>
    <p:wipe dir="d"/>
  </p:transition>
  <p:hf hdr="0" ftr="0"/>
  <p:txStyles>
    <p:titleStyle>
      <a:lvl1pPr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2800">
          <a:solidFill>
            <a:schemeClr val="tx2"/>
          </a:solidFill>
          <a:latin typeface="Tele-GroteskNor" pitchFamily="2" charset="0"/>
        </a:defRPr>
      </a:lvl2pPr>
      <a:lvl3pPr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2800">
          <a:solidFill>
            <a:schemeClr val="tx2"/>
          </a:solidFill>
          <a:latin typeface="Tele-GroteskNor" pitchFamily="2" charset="0"/>
        </a:defRPr>
      </a:lvl3pPr>
      <a:lvl4pPr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2800">
          <a:solidFill>
            <a:schemeClr val="tx2"/>
          </a:solidFill>
          <a:latin typeface="Tele-GroteskNor" pitchFamily="2" charset="0"/>
        </a:defRPr>
      </a:lvl4pPr>
      <a:lvl5pPr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2800">
          <a:solidFill>
            <a:schemeClr val="tx2"/>
          </a:solidFill>
          <a:latin typeface="Tele-GroteskNor" pitchFamily="2" charset="0"/>
        </a:defRPr>
      </a:lvl5pPr>
      <a:lvl6pPr marL="4572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2800">
          <a:solidFill>
            <a:schemeClr val="tx2"/>
          </a:solidFill>
          <a:latin typeface="Tele-GroteskNor" pitchFamily="2" charset="0"/>
        </a:defRPr>
      </a:lvl6pPr>
      <a:lvl7pPr marL="9144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2800">
          <a:solidFill>
            <a:schemeClr val="tx2"/>
          </a:solidFill>
          <a:latin typeface="Tele-GroteskNor" pitchFamily="2" charset="0"/>
        </a:defRPr>
      </a:lvl7pPr>
      <a:lvl8pPr marL="1371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2800">
          <a:solidFill>
            <a:schemeClr val="tx2"/>
          </a:solidFill>
          <a:latin typeface="Tele-GroteskNor" pitchFamily="2" charset="0"/>
        </a:defRPr>
      </a:lvl8pPr>
      <a:lvl9pPr marL="18288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2800">
          <a:solidFill>
            <a:schemeClr val="tx2"/>
          </a:solidFill>
          <a:latin typeface="Tele-GroteskNor" pitchFamily="2" charset="0"/>
        </a:defRPr>
      </a:lvl9pPr>
    </p:titleStyle>
    <p:bodyStyle>
      <a:lvl1pPr marL="223838" indent="-223838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96900" indent="-242888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952500" indent="-242888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316038" indent="-22225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670050" indent="-233363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27250" indent="-233363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84450" indent="-233363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41650" indent="-233363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98850" indent="-233363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395536" y="4005064"/>
            <a:ext cx="657583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ru-RU" sz="4000" dirty="0" smtClean="0">
                <a:latin typeface="Tele-Antiqua" pitchFamily="2" charset="0"/>
              </a:rPr>
              <a:t>Качества хорошего тест-лида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ele-GroteskFet" pitchFamily="2" charset="0"/>
              <a:cs typeface="Arial" pitchFamily="34" charset="0"/>
            </a:endParaRP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  <a:latin typeface="Tele-GroteskFet" pitchFamily="2" charset="0"/>
              </a:rPr>
              <a:t>Роман Твердохлебов</a:t>
            </a:r>
            <a:endParaRPr lang="ru-RU" dirty="0">
              <a:solidFill>
                <a:schemeClr val="tx2"/>
              </a:solidFill>
              <a:latin typeface="Tele-GroteskFet" pitchFamily="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Особенности менеджеров?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10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Вне команды тестирования;</a:t>
            </a:r>
          </a:p>
        </p:txBody>
      </p:sp>
    </p:spTree>
    <p:extLst>
      <p:ext uri="{BB962C8B-B14F-4D97-AF65-F5344CB8AC3E}">
        <p14:creationId xmlns:p14="http://schemas.microsoft.com/office/powerpoint/2010/main" val="41269710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Особенности менеджеров?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11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Вне команды тестирования;</a:t>
            </a:r>
          </a:p>
          <a:p>
            <a:r>
              <a:rPr lang="ru-RU" dirty="0" smtClean="0"/>
              <a:t>Другой уровень абстрации;</a:t>
            </a:r>
          </a:p>
        </p:txBody>
      </p:sp>
    </p:spTree>
    <p:extLst>
      <p:ext uri="{BB962C8B-B14F-4D97-AF65-F5344CB8AC3E}">
        <p14:creationId xmlns:p14="http://schemas.microsoft.com/office/powerpoint/2010/main" val="54273423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Особенности менеджеров?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12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Вне команды тестирования;</a:t>
            </a:r>
          </a:p>
          <a:p>
            <a:r>
              <a:rPr lang="ru-RU" dirty="0" smtClean="0"/>
              <a:t>Другой уровень абстрации;</a:t>
            </a:r>
          </a:p>
          <a:p>
            <a:r>
              <a:rPr lang="ru-RU" dirty="0" smtClean="0"/>
              <a:t>Хотят разного: от тестирования до производства тестовых артефактов;</a:t>
            </a:r>
          </a:p>
        </p:txBody>
      </p:sp>
    </p:spTree>
    <p:extLst>
      <p:ext uri="{BB962C8B-B14F-4D97-AF65-F5344CB8AC3E}">
        <p14:creationId xmlns:p14="http://schemas.microsoft.com/office/powerpoint/2010/main" val="77197044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Особенности менеджеров?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13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Вне команды тестирования;</a:t>
            </a:r>
          </a:p>
          <a:p>
            <a:r>
              <a:rPr lang="ru-RU" dirty="0" smtClean="0"/>
              <a:t>Другой уровень абстрации;</a:t>
            </a:r>
          </a:p>
          <a:p>
            <a:r>
              <a:rPr lang="ru-RU" dirty="0" smtClean="0"/>
              <a:t>Хотят разного: от тестирования до производства тестовых артефактов;</a:t>
            </a:r>
          </a:p>
          <a:p>
            <a:r>
              <a:rPr lang="ru-RU" dirty="0" smtClean="0"/>
              <a:t>Но при этом важны:</a:t>
            </a:r>
          </a:p>
          <a:p>
            <a:pPr lvl="1"/>
            <a:r>
              <a:rPr lang="ru-RU" dirty="0" smtClean="0"/>
              <a:t>Предсказуемость процесса;</a:t>
            </a:r>
          </a:p>
        </p:txBody>
      </p:sp>
    </p:spTree>
    <p:extLst>
      <p:ext uri="{BB962C8B-B14F-4D97-AF65-F5344CB8AC3E}">
        <p14:creationId xmlns:p14="http://schemas.microsoft.com/office/powerpoint/2010/main" val="244772316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Особенности менеджеров?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14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Вне команды тестирования;</a:t>
            </a:r>
          </a:p>
          <a:p>
            <a:r>
              <a:rPr lang="ru-RU" dirty="0" smtClean="0"/>
              <a:t>Другой уровень абстрации;</a:t>
            </a:r>
          </a:p>
          <a:p>
            <a:r>
              <a:rPr lang="ru-RU" dirty="0" smtClean="0"/>
              <a:t>Хотят разного: от тестирования до производства тестовых артефактов;</a:t>
            </a:r>
          </a:p>
          <a:p>
            <a:r>
              <a:rPr lang="ru-RU" dirty="0" smtClean="0"/>
              <a:t>Но при этом важны:</a:t>
            </a:r>
          </a:p>
          <a:p>
            <a:pPr lvl="1"/>
            <a:r>
              <a:rPr lang="ru-RU" dirty="0" smtClean="0"/>
              <a:t>Предсказуемость процесса;</a:t>
            </a:r>
          </a:p>
          <a:p>
            <a:pPr lvl="1"/>
            <a:r>
              <a:rPr lang="ru-RU" dirty="0" smtClean="0"/>
              <a:t>Прозрачность процесса и прогресса;</a:t>
            </a:r>
          </a:p>
        </p:txBody>
      </p:sp>
    </p:spTree>
    <p:extLst>
      <p:ext uri="{BB962C8B-B14F-4D97-AF65-F5344CB8AC3E}">
        <p14:creationId xmlns:p14="http://schemas.microsoft.com/office/powerpoint/2010/main" val="50517119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Особенности менеджеров?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15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Вне команды тестирования;</a:t>
            </a:r>
          </a:p>
          <a:p>
            <a:r>
              <a:rPr lang="ru-RU" dirty="0" smtClean="0"/>
              <a:t>Другой уровень абстрации;</a:t>
            </a:r>
          </a:p>
          <a:p>
            <a:r>
              <a:rPr lang="ru-RU" dirty="0" smtClean="0"/>
              <a:t>Хотят разного: от тестирования до производства тестовых артефактов;</a:t>
            </a:r>
          </a:p>
          <a:p>
            <a:r>
              <a:rPr lang="ru-RU" dirty="0" smtClean="0"/>
              <a:t>Но при этом важны:</a:t>
            </a:r>
          </a:p>
          <a:p>
            <a:pPr lvl="1"/>
            <a:r>
              <a:rPr lang="ru-RU" dirty="0" smtClean="0"/>
              <a:t>Предсказуемость процесса;</a:t>
            </a:r>
          </a:p>
          <a:p>
            <a:pPr lvl="1"/>
            <a:r>
              <a:rPr lang="ru-RU" dirty="0" smtClean="0"/>
              <a:t>Прозрачность процесса и прогресса;</a:t>
            </a:r>
          </a:p>
          <a:p>
            <a:pPr lvl="1"/>
            <a:r>
              <a:rPr lang="ru-RU" dirty="0" smtClean="0"/>
              <a:t>Своевременная работа с рисками;</a:t>
            </a:r>
          </a:p>
        </p:txBody>
      </p:sp>
    </p:spTree>
    <p:extLst>
      <p:ext uri="{BB962C8B-B14F-4D97-AF65-F5344CB8AC3E}">
        <p14:creationId xmlns:p14="http://schemas.microsoft.com/office/powerpoint/2010/main" val="206724465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Особенности менеджеров?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16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Вне команды тестирования;</a:t>
            </a:r>
          </a:p>
          <a:p>
            <a:r>
              <a:rPr lang="ru-RU" dirty="0" smtClean="0"/>
              <a:t>Другой уровень абстрации;</a:t>
            </a:r>
          </a:p>
          <a:p>
            <a:r>
              <a:rPr lang="ru-RU" dirty="0" smtClean="0"/>
              <a:t>Хотят разного: от тестирования до производства тестовых артефактов;</a:t>
            </a:r>
          </a:p>
          <a:p>
            <a:r>
              <a:rPr lang="ru-RU" dirty="0" smtClean="0"/>
              <a:t>Но при этом важны:</a:t>
            </a:r>
          </a:p>
          <a:p>
            <a:pPr lvl="1"/>
            <a:r>
              <a:rPr lang="ru-RU" dirty="0" smtClean="0"/>
              <a:t>Предсказуемость процесса;</a:t>
            </a:r>
          </a:p>
          <a:p>
            <a:pPr lvl="1"/>
            <a:r>
              <a:rPr lang="ru-RU" dirty="0" smtClean="0"/>
              <a:t>Прозрачность процесса и прогресса;</a:t>
            </a:r>
          </a:p>
          <a:p>
            <a:pPr lvl="1"/>
            <a:r>
              <a:rPr lang="ru-RU" dirty="0"/>
              <a:t>Своевременная работа с рисками;</a:t>
            </a:r>
            <a:endParaRPr lang="ru-RU" dirty="0" smtClean="0"/>
          </a:p>
          <a:p>
            <a:pPr lvl="1"/>
            <a:r>
              <a:rPr lang="ru-RU" dirty="0" smtClean="0"/>
              <a:t>Оперативность.</a:t>
            </a:r>
          </a:p>
        </p:txBody>
      </p:sp>
    </p:spTree>
    <p:extLst>
      <p:ext uri="{BB962C8B-B14F-4D97-AF65-F5344CB8AC3E}">
        <p14:creationId xmlns:p14="http://schemas.microsoft.com/office/powerpoint/2010/main" val="44666867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фокусироваться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17</a:t>
            </a:fld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060848"/>
            <a:ext cx="3048702" cy="3507356"/>
          </a:xfrm>
        </p:spPr>
      </p:pic>
    </p:spTree>
    <p:extLst>
      <p:ext uri="{BB962C8B-B14F-4D97-AF65-F5344CB8AC3E}">
        <p14:creationId xmlns:p14="http://schemas.microsoft.com/office/powerpoint/2010/main" val="326538383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фокусироваться?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18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Команда тестирования;</a:t>
            </a:r>
          </a:p>
        </p:txBody>
      </p:sp>
    </p:spTree>
    <p:extLst>
      <p:ext uri="{BB962C8B-B14F-4D97-AF65-F5344CB8AC3E}">
        <p14:creationId xmlns:p14="http://schemas.microsoft.com/office/powerpoint/2010/main" val="379403113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фокусироваться?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19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Команда тестирования;</a:t>
            </a:r>
          </a:p>
          <a:p>
            <a:r>
              <a:rPr lang="ru-RU" dirty="0" smtClean="0"/>
              <a:t>Менеджмент;</a:t>
            </a:r>
          </a:p>
        </p:txBody>
      </p:sp>
    </p:spTree>
    <p:extLst>
      <p:ext uri="{BB962C8B-B14F-4D97-AF65-F5344CB8AC3E}">
        <p14:creationId xmlns:p14="http://schemas.microsoft.com/office/powerpoint/2010/main" val="414743782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Обо мне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2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76082" y="1726574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pAeI</a:t>
            </a:r>
            <a:endParaRPr lang="ru-RU" dirty="0"/>
          </a:p>
        </p:txBody>
      </p:sp>
      <p:sp>
        <p:nvSpPr>
          <p:cNvPr id="12" name="Right Arrow 11"/>
          <p:cNvSpPr/>
          <p:nvPr/>
        </p:nvSpPr>
        <p:spPr bwMode="auto">
          <a:xfrm>
            <a:off x="3275856" y="4427972"/>
            <a:ext cx="2808312" cy="504056"/>
          </a:xfrm>
          <a:prstGeom prst="rightArrow">
            <a:avLst/>
          </a:prstGeom>
          <a:solidFill>
            <a:schemeClr val="tx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128588" marR="0" indent="-128588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None/>
              <a:tabLst/>
            </a:pPr>
            <a:endParaRPr kumimoji="0" lang="ru-RU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ele-GroteskNor" pitchFamily="2" charset="0"/>
            </a:endParaRPr>
          </a:p>
        </p:txBody>
      </p:sp>
      <p:sp>
        <p:nvSpPr>
          <p:cNvPr id="13" name="Up Ribbon 12"/>
          <p:cNvSpPr/>
          <p:nvPr/>
        </p:nvSpPr>
        <p:spPr bwMode="auto">
          <a:xfrm>
            <a:off x="3275856" y="3420000"/>
            <a:ext cx="2808312" cy="711080"/>
          </a:xfrm>
          <a:prstGeom prst="ribbon2">
            <a:avLst/>
          </a:prstGeom>
          <a:solidFill>
            <a:schemeClr val="tx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128588" marR="0" indent="-128588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None/>
              <a:tabLst/>
            </a:pP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ele-GroteskNor" pitchFamily="2" charset="0"/>
              </a:rPr>
              <a:t>10 </a:t>
            </a:r>
            <a:r>
              <a:rPr lang="ru-RU" dirty="0" smtClean="0"/>
              <a:t>лет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ele-GroteskNor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фокусироваться?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20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Команда тестирования;</a:t>
            </a:r>
          </a:p>
          <a:p>
            <a:r>
              <a:rPr lang="ru-RU" dirty="0" smtClean="0"/>
              <a:t>Менеджмент;</a:t>
            </a:r>
          </a:p>
          <a:p>
            <a:r>
              <a:rPr lang="ru-RU" dirty="0" smtClean="0"/>
              <a:t>Продукт;</a:t>
            </a:r>
          </a:p>
        </p:txBody>
      </p:sp>
    </p:spTree>
    <p:extLst>
      <p:ext uri="{BB962C8B-B14F-4D97-AF65-F5344CB8AC3E}">
        <p14:creationId xmlns:p14="http://schemas.microsoft.com/office/powerpoint/2010/main" val="227317278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фокусироваться?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21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Команда тестирования;</a:t>
            </a:r>
          </a:p>
          <a:p>
            <a:r>
              <a:rPr lang="ru-RU" dirty="0" smtClean="0"/>
              <a:t>Менеджмент;</a:t>
            </a:r>
          </a:p>
          <a:p>
            <a:r>
              <a:rPr lang="ru-RU" dirty="0" smtClean="0"/>
              <a:t>Продукт;</a:t>
            </a:r>
          </a:p>
          <a:p>
            <a:r>
              <a:rPr lang="ru-RU" dirty="0" smtClean="0"/>
              <a:t>Проект.</a:t>
            </a:r>
          </a:p>
        </p:txBody>
      </p:sp>
    </p:spTree>
    <p:extLst>
      <p:ext uri="{BB962C8B-B14F-4D97-AF65-F5344CB8AC3E}">
        <p14:creationId xmlns:p14="http://schemas.microsoft.com/office/powerpoint/2010/main" val="321940879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</a:t>
            </a: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фокусироваться?</a:t>
            </a:r>
            <a:b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</a:b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Команда тестирования!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22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Подбор сбалансированой команды увлеченной продуктом;</a:t>
            </a:r>
          </a:p>
        </p:txBody>
      </p:sp>
    </p:spTree>
    <p:extLst>
      <p:ext uri="{BB962C8B-B14F-4D97-AF65-F5344CB8AC3E}">
        <p14:creationId xmlns:p14="http://schemas.microsoft.com/office/powerpoint/2010/main" val="108408226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</a:t>
            </a: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фокусироваться?</a:t>
            </a:r>
            <a:b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</a:b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Команда тестирования!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23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Подбор сбалансированой команды увлеченной продуктом;</a:t>
            </a:r>
          </a:p>
          <a:p>
            <a:r>
              <a:rPr lang="ru-RU" dirty="0" smtClean="0"/>
              <a:t>Знайте всех участников своей команды;</a:t>
            </a:r>
          </a:p>
        </p:txBody>
      </p:sp>
    </p:spTree>
    <p:extLst>
      <p:ext uri="{BB962C8B-B14F-4D97-AF65-F5344CB8AC3E}">
        <p14:creationId xmlns:p14="http://schemas.microsoft.com/office/powerpoint/2010/main" val="428283568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</a:t>
            </a: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фокусироваться?</a:t>
            </a:r>
            <a:b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</a:b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Команда тестирования!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24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Подбор сбалансированой команды увлеченной продуктом;</a:t>
            </a:r>
          </a:p>
          <a:p>
            <a:r>
              <a:rPr lang="ru-RU" dirty="0" smtClean="0"/>
              <a:t>Знайте всех участников своей команды;</a:t>
            </a:r>
          </a:p>
          <a:p>
            <a:r>
              <a:rPr lang="ru-RU" dirty="0" smtClean="0"/>
              <a:t>Работайте сами как следует;</a:t>
            </a:r>
          </a:p>
        </p:txBody>
      </p:sp>
    </p:spTree>
    <p:extLst>
      <p:ext uri="{BB962C8B-B14F-4D97-AF65-F5344CB8AC3E}">
        <p14:creationId xmlns:p14="http://schemas.microsoft.com/office/powerpoint/2010/main" val="302822597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</a:t>
            </a: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фокусироваться?</a:t>
            </a:r>
            <a:b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</a:b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Команда тестирования!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25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Подбор сбалансированой команды увлеченной продуктом;</a:t>
            </a:r>
          </a:p>
          <a:p>
            <a:r>
              <a:rPr lang="ru-RU" dirty="0" smtClean="0"/>
              <a:t>Знайте всех участников своей команды;</a:t>
            </a:r>
          </a:p>
          <a:p>
            <a:r>
              <a:rPr lang="ru-RU" dirty="0" smtClean="0"/>
              <a:t>Работайте сами как следует;</a:t>
            </a:r>
          </a:p>
          <a:p>
            <a:r>
              <a:rPr lang="ru-RU" dirty="0" smtClean="0"/>
              <a:t>Налаживайте процесс;</a:t>
            </a:r>
          </a:p>
        </p:txBody>
      </p:sp>
    </p:spTree>
    <p:extLst>
      <p:ext uri="{BB962C8B-B14F-4D97-AF65-F5344CB8AC3E}">
        <p14:creationId xmlns:p14="http://schemas.microsoft.com/office/powerpoint/2010/main" val="349497567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</a:t>
            </a: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фокусироваться?</a:t>
            </a:r>
            <a:b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</a:b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Команда тестирования!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26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Подбор сбалансированой команды увлеченной продуктом;</a:t>
            </a:r>
          </a:p>
          <a:p>
            <a:r>
              <a:rPr lang="ru-RU" dirty="0" smtClean="0"/>
              <a:t>Знайте всех участников своей команды;</a:t>
            </a:r>
          </a:p>
          <a:p>
            <a:r>
              <a:rPr lang="ru-RU" dirty="0" smtClean="0"/>
              <a:t>Работайте сами как следует;</a:t>
            </a:r>
          </a:p>
          <a:p>
            <a:r>
              <a:rPr lang="ru-RU" dirty="0" smtClean="0"/>
              <a:t>Налаживайте процесс;</a:t>
            </a:r>
          </a:p>
          <a:p>
            <a:r>
              <a:rPr lang="ru-RU" dirty="0" smtClean="0"/>
              <a:t>Учите;</a:t>
            </a:r>
          </a:p>
        </p:txBody>
      </p:sp>
    </p:spTree>
    <p:extLst>
      <p:ext uri="{BB962C8B-B14F-4D97-AF65-F5344CB8AC3E}">
        <p14:creationId xmlns:p14="http://schemas.microsoft.com/office/powerpoint/2010/main" val="74198983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</a:t>
            </a: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фокусироваться?</a:t>
            </a:r>
            <a:b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</a:b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Команда тестирования!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27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Подбор сбалансированой команды увлеченной продуктом;</a:t>
            </a:r>
          </a:p>
          <a:p>
            <a:r>
              <a:rPr lang="ru-RU" dirty="0" smtClean="0"/>
              <a:t>Знайте всех участников своей команды;</a:t>
            </a:r>
          </a:p>
          <a:p>
            <a:r>
              <a:rPr lang="ru-RU" dirty="0" smtClean="0"/>
              <a:t>Работайте сами как следует;</a:t>
            </a:r>
          </a:p>
          <a:p>
            <a:r>
              <a:rPr lang="ru-RU" dirty="0" smtClean="0"/>
              <a:t>Налаживайте процесс;</a:t>
            </a:r>
          </a:p>
          <a:p>
            <a:r>
              <a:rPr lang="ru-RU" dirty="0" smtClean="0"/>
              <a:t>Учите;</a:t>
            </a:r>
          </a:p>
          <a:p>
            <a:r>
              <a:rPr lang="ru-RU" dirty="0" smtClean="0"/>
              <a:t>Поддерживайте;</a:t>
            </a:r>
          </a:p>
        </p:txBody>
      </p:sp>
    </p:spTree>
    <p:extLst>
      <p:ext uri="{BB962C8B-B14F-4D97-AF65-F5344CB8AC3E}">
        <p14:creationId xmlns:p14="http://schemas.microsoft.com/office/powerpoint/2010/main" val="368598013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</a:t>
            </a: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фокусироваться?</a:t>
            </a:r>
            <a:b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</a:b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Команда тестирования!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28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Подбор сбалансированой команды увлеченной продуктом;</a:t>
            </a:r>
          </a:p>
          <a:p>
            <a:r>
              <a:rPr lang="ru-RU" dirty="0" smtClean="0"/>
              <a:t>Знайте всех участников своей команды;</a:t>
            </a:r>
          </a:p>
          <a:p>
            <a:r>
              <a:rPr lang="ru-RU" dirty="0" smtClean="0"/>
              <a:t>Работайте сами как следует;</a:t>
            </a:r>
          </a:p>
          <a:p>
            <a:r>
              <a:rPr lang="ru-RU" dirty="0" smtClean="0"/>
              <a:t>Налаживайте процесс;</a:t>
            </a:r>
          </a:p>
          <a:p>
            <a:r>
              <a:rPr lang="ru-RU" dirty="0" smtClean="0"/>
              <a:t>Учите;</a:t>
            </a:r>
          </a:p>
          <a:p>
            <a:r>
              <a:rPr lang="ru-RU" dirty="0" smtClean="0"/>
              <a:t>Поддерживайте;</a:t>
            </a:r>
          </a:p>
          <a:p>
            <a:r>
              <a:rPr lang="ru-RU" dirty="0" smtClean="0"/>
              <a:t>Будьте честны.</a:t>
            </a:r>
          </a:p>
        </p:txBody>
      </p:sp>
    </p:spTree>
    <p:extLst>
      <p:ext uri="{BB962C8B-B14F-4D97-AF65-F5344CB8AC3E}">
        <p14:creationId xmlns:p14="http://schemas.microsoft.com/office/powerpoint/2010/main" val="87195030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</a:t>
            </a: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фокусироваться?</a:t>
            </a:r>
            <a:b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</a:b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Менеджмент!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29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Предоставляйте актуальную информацию в ясном виде;</a:t>
            </a:r>
          </a:p>
        </p:txBody>
      </p:sp>
    </p:spTree>
    <p:extLst>
      <p:ext uri="{BB962C8B-B14F-4D97-AF65-F5344CB8AC3E}">
        <p14:creationId xmlns:p14="http://schemas.microsoft.com/office/powerpoint/2010/main" val="342227661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О выступлении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3</a:t>
            </a:fld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068696"/>
            <a:ext cx="3348057" cy="3721923"/>
          </a:xfrm>
        </p:spPr>
      </p:pic>
    </p:spTree>
    <p:extLst>
      <p:ext uri="{BB962C8B-B14F-4D97-AF65-F5344CB8AC3E}">
        <p14:creationId xmlns:p14="http://schemas.microsoft.com/office/powerpoint/2010/main" val="271649287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</a:t>
            </a: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фокусироваться?</a:t>
            </a:r>
            <a:b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</a:b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Менеджмент!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30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Предоставляйте актуальную информацию в ясном виде;</a:t>
            </a:r>
          </a:p>
          <a:p>
            <a:r>
              <a:rPr lang="ru-RU" dirty="0"/>
              <a:t>Говорите на понятном языке: бизнес и </a:t>
            </a:r>
            <a:r>
              <a:rPr lang="ru-RU" dirty="0" smtClean="0"/>
              <a:t>статистика;</a:t>
            </a:r>
          </a:p>
        </p:txBody>
      </p:sp>
    </p:spTree>
    <p:extLst>
      <p:ext uri="{BB962C8B-B14F-4D97-AF65-F5344CB8AC3E}">
        <p14:creationId xmlns:p14="http://schemas.microsoft.com/office/powerpoint/2010/main" val="203431257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</a:t>
            </a: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фокусироваться?</a:t>
            </a:r>
            <a:b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</a:b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Менеджмент!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31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Предоставляйте актуальную информацию в ясном виде;</a:t>
            </a:r>
          </a:p>
          <a:p>
            <a:r>
              <a:rPr lang="ru-RU" dirty="0"/>
              <a:t>Говорите на понятном языке: бизнес и </a:t>
            </a:r>
            <a:r>
              <a:rPr lang="ru-RU" dirty="0" smtClean="0"/>
              <a:t>статистика;</a:t>
            </a:r>
          </a:p>
          <a:p>
            <a:r>
              <a:rPr lang="ru-RU" dirty="0" smtClean="0"/>
              <a:t>Уведомляйте о рисках и своих действиях.</a:t>
            </a:r>
          </a:p>
        </p:txBody>
      </p:sp>
    </p:spTree>
    <p:extLst>
      <p:ext uri="{BB962C8B-B14F-4D97-AF65-F5344CB8AC3E}">
        <p14:creationId xmlns:p14="http://schemas.microsoft.com/office/powerpoint/2010/main" val="109029682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</a:t>
            </a: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фокусироваться?</a:t>
            </a:r>
            <a:b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</a:b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Продукт!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32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Знать предметную область;</a:t>
            </a:r>
          </a:p>
        </p:txBody>
      </p:sp>
    </p:spTree>
    <p:extLst>
      <p:ext uri="{BB962C8B-B14F-4D97-AF65-F5344CB8AC3E}">
        <p14:creationId xmlns:p14="http://schemas.microsoft.com/office/powerpoint/2010/main" val="32709778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</a:t>
            </a: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фокусироваться?</a:t>
            </a:r>
            <a:b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</a:b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Продукт!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33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Знать предметную область;</a:t>
            </a:r>
          </a:p>
          <a:p>
            <a:r>
              <a:rPr lang="ru-RU" dirty="0" smtClean="0"/>
              <a:t>Знать основные цели продукта и его ценность для заказчика (ов);</a:t>
            </a:r>
          </a:p>
        </p:txBody>
      </p:sp>
    </p:spTree>
    <p:extLst>
      <p:ext uri="{BB962C8B-B14F-4D97-AF65-F5344CB8AC3E}">
        <p14:creationId xmlns:p14="http://schemas.microsoft.com/office/powerpoint/2010/main" val="121482693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</a:t>
            </a: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фокусироваться?</a:t>
            </a:r>
            <a:b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</a:b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Продукт!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34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Знать предметную область;</a:t>
            </a:r>
          </a:p>
          <a:p>
            <a:r>
              <a:rPr lang="ru-RU" dirty="0" smtClean="0"/>
              <a:t>Знать основные цели продукта и его ценность для заказчика (ов);</a:t>
            </a:r>
          </a:p>
          <a:p>
            <a:r>
              <a:rPr lang="ru-RU" dirty="0" smtClean="0"/>
              <a:t>Знать нюансы проблемных </a:t>
            </a:r>
            <a:r>
              <a:rPr lang="de-DE" dirty="0" smtClean="0"/>
              <a:t>/ </a:t>
            </a:r>
            <a:r>
              <a:rPr lang="ru-RU" dirty="0" smtClean="0"/>
              <a:t>сложных зон.</a:t>
            </a:r>
          </a:p>
        </p:txBody>
      </p:sp>
    </p:spTree>
    <p:extLst>
      <p:ext uri="{BB962C8B-B14F-4D97-AF65-F5344CB8AC3E}">
        <p14:creationId xmlns:p14="http://schemas.microsoft.com/office/powerpoint/2010/main" val="262682361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</a:t>
            </a: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фокусироваться?</a:t>
            </a:r>
            <a:b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</a:b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Проект!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35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Знать как главные, так и второстепенные контрольные точки;</a:t>
            </a:r>
          </a:p>
        </p:txBody>
      </p:sp>
    </p:spTree>
    <p:extLst>
      <p:ext uri="{BB962C8B-B14F-4D97-AF65-F5344CB8AC3E}">
        <p14:creationId xmlns:p14="http://schemas.microsoft.com/office/powerpoint/2010/main" val="341444048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На чем </a:t>
            </a: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фокусироваться?</a:t>
            </a:r>
            <a:b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</a:br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Проект!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36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Знать как главные, так и второстепенные контрольные точки;</a:t>
            </a:r>
          </a:p>
          <a:p>
            <a:r>
              <a:rPr lang="ru-RU" dirty="0" smtClean="0"/>
              <a:t>Отслеживать метрика и сравнивать их с </a:t>
            </a:r>
            <a:r>
              <a:rPr lang="de-DE" dirty="0" smtClean="0"/>
              <a:t>KPI </a:t>
            </a:r>
            <a:r>
              <a:rPr lang="en-US" dirty="0"/>
              <a:t>(Key Performance </a:t>
            </a:r>
            <a:r>
              <a:rPr lang="en-US" dirty="0" smtClean="0"/>
              <a:t>Indicators)</a:t>
            </a:r>
            <a:r>
              <a:rPr lang="de-DE" dirty="0" smtClean="0"/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2751142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Вот и всё!</a:t>
            </a:r>
            <a:endParaRPr lang="ru-RU" sz="3200" b="1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37</a:t>
            </a:fld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052736"/>
            <a:ext cx="5813598" cy="4360199"/>
          </a:xfrm>
        </p:spPr>
      </p:pic>
    </p:spTree>
    <p:extLst>
      <p:ext uri="{BB962C8B-B14F-4D97-AF65-F5344CB8AC3E}">
        <p14:creationId xmlns:p14="http://schemas.microsoft.com/office/powerpoint/2010/main" val="279436814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Вот и всё!</a:t>
            </a:r>
            <a:endParaRPr lang="ru-RU" sz="3200" b="1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38</a:t>
            </a:fld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052736"/>
            <a:ext cx="5813598" cy="4360198"/>
          </a:xfrm>
        </p:spPr>
      </p:pic>
    </p:spTree>
    <p:extLst>
      <p:ext uri="{BB962C8B-B14F-4D97-AF65-F5344CB8AC3E}">
        <p14:creationId xmlns:p14="http://schemas.microsoft.com/office/powerpoint/2010/main" val="28954010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Мнение команды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39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Тест </a:t>
            </a:r>
            <a:r>
              <a:rPr lang="ru-RU" dirty="0"/>
              <a:t>в </a:t>
            </a:r>
            <a:r>
              <a:rPr lang="en-US" dirty="0"/>
              <a:t>BSIPP </a:t>
            </a:r>
            <a:r>
              <a:rPr lang="ru-RU" dirty="0"/>
              <a:t>был очень хорошо организован</a:t>
            </a:r>
            <a:r>
              <a:rPr lang="ru-RU" dirty="0" smtClean="0"/>
              <a:t>. От </a:t>
            </a:r>
            <a:r>
              <a:rPr lang="ru-RU" dirty="0"/>
              <a:t>анализа тест-спецификаций до построения тест-кейсов – чувствовался академический подход к делу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Всё было хорошо: от создания дружеской атмосферы в команде до разработки вспомогательных тулов, гайдов и процессов работы (описание </a:t>
            </a:r>
            <a:r>
              <a:rPr lang="ru-RU" dirty="0" smtClean="0"/>
              <a:t>действий </a:t>
            </a:r>
            <a:r>
              <a:rPr lang="ru-RU" dirty="0"/>
              <a:t>в </a:t>
            </a:r>
            <a:r>
              <a:rPr lang="en-US" dirty="0"/>
              <a:t>Confluence</a:t>
            </a:r>
            <a:r>
              <a:rPr lang="ru-RU" dirty="0"/>
              <a:t>, которые особенно помогали вновь пришедшим на проект); ты отлично отстаивал наши интересы перед немцами; открыт для общения, идей, делился опытом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По-моему ты прекрасно справлялся со своими </a:t>
            </a:r>
            <a:r>
              <a:rPr lang="ru-RU" dirty="0" smtClean="0"/>
              <a:t>обязанностями </a:t>
            </a:r>
            <a:r>
              <a:rPr lang="ru-RU" dirty="0" smtClean="0">
                <a:sym typeface="Wingdings" panose="05000000000000000000" pitchFamily="2" charset="2"/>
              </a:rPr>
              <a:t></a:t>
            </a:r>
            <a:r>
              <a:rPr lang="ru-RU" dirty="0" smtClean="0"/>
              <a:t> </a:t>
            </a:r>
            <a:r>
              <a:rPr lang="ru-RU" dirty="0"/>
              <a:t>И спасибо, что сразу сказал, что тебя не устраивает в моей работе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de-DE" dirty="0"/>
              <a:t>F</a:t>
            </a:r>
            <a:r>
              <a:rPr lang="en-US" dirty="0" smtClean="0"/>
              <a:t>rom </a:t>
            </a:r>
            <a:r>
              <a:rPr lang="en-US" dirty="0"/>
              <a:t>my point of view, </a:t>
            </a:r>
            <a:r>
              <a:rPr lang="en-US" dirty="0" smtClean="0"/>
              <a:t>you </a:t>
            </a:r>
            <a:r>
              <a:rPr lang="en-US" dirty="0"/>
              <a:t>did a really good and professional job and sorry, but I can’t tell </a:t>
            </a:r>
            <a:r>
              <a:rPr lang="en-US" dirty="0" smtClean="0"/>
              <a:t>you </a:t>
            </a:r>
            <a:r>
              <a:rPr lang="en-US" dirty="0"/>
              <a:t>what to do more efficient or better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smtClean="0"/>
              <a:t>I </a:t>
            </a:r>
            <a:r>
              <a:rPr lang="en-US" dirty="0"/>
              <a:t>really liked to work together with </a:t>
            </a:r>
            <a:r>
              <a:rPr lang="en-US" dirty="0" smtClean="0"/>
              <a:t>you </a:t>
            </a:r>
            <a:r>
              <a:rPr lang="en-US" dirty="0"/>
              <a:t>and the whole CIS team, and learn that we have such a good test team in St. Petersburg.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641921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Кто такой тест-лид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4</a:t>
            </a:fld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700808"/>
            <a:ext cx="3348057" cy="4457700"/>
          </a:xfrm>
        </p:spPr>
      </p:pic>
    </p:spTree>
    <p:extLst>
      <p:ext uri="{BB962C8B-B14F-4D97-AF65-F5344CB8AC3E}">
        <p14:creationId xmlns:p14="http://schemas.microsoft.com/office/powerpoint/2010/main" val="196952082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Мнение руководства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40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Даже не знаю, что тебе «с ходу» ответить про то, что могло бы быть лучше!)</a:t>
            </a:r>
          </a:p>
          <a:p>
            <a:endParaRPr lang="ru-RU" dirty="0"/>
          </a:p>
          <a:p>
            <a:r>
              <a:rPr lang="en-US" dirty="0" smtClean="0"/>
              <a:t>I’m </a:t>
            </a:r>
            <a:r>
              <a:rPr lang="en-US" dirty="0"/>
              <a:t>sorry, but even after long thinking I can’t find any recommendation for you to </a:t>
            </a:r>
            <a:r>
              <a:rPr lang="en-US" dirty="0" smtClean="0"/>
              <a:t>improve.</a:t>
            </a:r>
            <a:r>
              <a:rPr lang="en-US" dirty="0"/>
              <a:t> </a:t>
            </a:r>
            <a:r>
              <a:rPr lang="en-US" dirty="0" smtClean="0"/>
              <a:t>I </a:t>
            </a:r>
            <a:r>
              <a:rPr lang="en-US" dirty="0"/>
              <a:t>try to summarize what I appreciate with </a:t>
            </a:r>
            <a:r>
              <a:rPr lang="en-US" dirty="0" smtClean="0"/>
              <a:t>your collaboration:</a:t>
            </a:r>
            <a:endParaRPr lang="ru-RU" dirty="0"/>
          </a:p>
          <a:p>
            <a:pPr lvl="1"/>
            <a:r>
              <a:rPr lang="en-US" dirty="0"/>
              <a:t>You are very good </a:t>
            </a:r>
            <a:r>
              <a:rPr lang="en-US" dirty="0" smtClean="0"/>
              <a:t>structured;</a:t>
            </a:r>
            <a:endParaRPr lang="ru-RU" dirty="0"/>
          </a:p>
          <a:p>
            <a:pPr lvl="1"/>
            <a:r>
              <a:rPr lang="en-US" dirty="0"/>
              <a:t>You have very good leading skills </a:t>
            </a:r>
            <a:r>
              <a:rPr lang="en-US" dirty="0" smtClean="0"/>
              <a:t>;</a:t>
            </a:r>
            <a:endParaRPr lang="ru-RU" dirty="0"/>
          </a:p>
          <a:p>
            <a:pPr lvl="1"/>
            <a:r>
              <a:rPr lang="en-US" dirty="0" smtClean="0"/>
              <a:t>You </a:t>
            </a:r>
            <a:r>
              <a:rPr lang="en-US" dirty="0"/>
              <a:t>have very good technical skills like (I would be happy, if I could have it too</a:t>
            </a:r>
            <a:r>
              <a:rPr lang="en-US" dirty="0" smtClean="0"/>
              <a:t>….);</a:t>
            </a:r>
            <a:endParaRPr lang="ru-RU" dirty="0"/>
          </a:p>
          <a:p>
            <a:pPr lvl="1"/>
            <a:r>
              <a:rPr lang="en-US" dirty="0" smtClean="0"/>
              <a:t>You </a:t>
            </a:r>
            <a:r>
              <a:rPr lang="en-US" dirty="0"/>
              <a:t>are very </a:t>
            </a:r>
            <a:r>
              <a:rPr lang="en-US" dirty="0" smtClean="0"/>
              <a:t>reliable.</a:t>
            </a:r>
            <a:endParaRPr lang="ru-RU" dirty="0"/>
          </a:p>
          <a:p>
            <a:endParaRPr lang="en-US" dirty="0" smtClean="0"/>
          </a:p>
          <a:p>
            <a:r>
              <a:rPr lang="en-US" dirty="0" smtClean="0"/>
              <a:t>I </a:t>
            </a:r>
            <a:r>
              <a:rPr lang="en-US" dirty="0"/>
              <a:t>appreciate the way </a:t>
            </a:r>
            <a:r>
              <a:rPr lang="en-US" dirty="0" smtClean="0"/>
              <a:t>you work </a:t>
            </a:r>
            <a:r>
              <a:rPr lang="en-US" dirty="0"/>
              <a:t>very much. </a:t>
            </a:r>
            <a:r>
              <a:rPr lang="en-US" dirty="0" smtClean="0"/>
              <a:t>You are </a:t>
            </a:r>
            <a:r>
              <a:rPr lang="en-US" dirty="0"/>
              <a:t>an open minded person with </a:t>
            </a:r>
            <a:r>
              <a:rPr lang="en-US" dirty="0" smtClean="0"/>
              <a:t>a </a:t>
            </a:r>
            <a:r>
              <a:rPr lang="en-US" dirty="0"/>
              <a:t>very good expertise in quality assurance</a:t>
            </a:r>
            <a:r>
              <a:rPr lang="en-US" dirty="0" smtClean="0"/>
              <a:t>. You </a:t>
            </a:r>
            <a:r>
              <a:rPr lang="en-US" dirty="0"/>
              <a:t>always </a:t>
            </a:r>
            <a:r>
              <a:rPr lang="en-US" dirty="0" smtClean="0"/>
              <a:t>bring </a:t>
            </a:r>
            <a:r>
              <a:rPr lang="en-US" dirty="0"/>
              <a:t>in </a:t>
            </a:r>
            <a:r>
              <a:rPr lang="en-US" dirty="0" smtClean="0"/>
              <a:t>your </a:t>
            </a:r>
            <a:r>
              <a:rPr lang="en-US" dirty="0"/>
              <a:t>ideas and </a:t>
            </a:r>
            <a:r>
              <a:rPr lang="en-US" dirty="0" smtClean="0"/>
              <a:t>communicate </a:t>
            </a:r>
            <a:r>
              <a:rPr lang="en-US" dirty="0"/>
              <a:t>in a very clear and helpful way. I enjoyed the collaboration with </a:t>
            </a:r>
            <a:r>
              <a:rPr lang="en-US" dirty="0" smtClean="0"/>
              <a:t>you </a:t>
            </a:r>
            <a:r>
              <a:rPr lang="en-US" dirty="0"/>
              <a:t>very much</a:t>
            </a:r>
            <a:r>
              <a:rPr lang="en-US" dirty="0" smtClean="0"/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7756219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388" y="2708920"/>
            <a:ext cx="8532812" cy="3234680"/>
          </a:xfrm>
        </p:spPr>
        <p:txBody>
          <a:bodyPr/>
          <a:lstStyle/>
          <a:p>
            <a:pPr marL="0" indent="0" algn="ctr">
              <a:buNone/>
            </a:pPr>
            <a:r>
              <a:rPr lang="de-DE" sz="4800" dirty="0">
                <a:solidFill>
                  <a:schemeClr val="tx2"/>
                </a:solidFill>
                <a:latin typeface="Tele-Antiqua" pitchFamily="2" charset="0"/>
                <a:cs typeface="TeleGrotesk Headline Ultra" pitchFamily="2" charset="0"/>
              </a:rPr>
              <a:t>VIELEN DANK</a:t>
            </a:r>
            <a:r>
              <a:rPr lang="de-DE" sz="4800" dirty="0" smtClean="0">
                <a:solidFill>
                  <a:schemeClr val="tx2"/>
                </a:solidFill>
                <a:latin typeface="Tele-Antiqua" pitchFamily="2" charset="0"/>
                <a:cs typeface="TeleGrotesk Headline Ultra" pitchFamily="2" charset="0"/>
              </a:rPr>
              <a:t>!</a:t>
            </a:r>
            <a:endParaRPr lang="ru-RU" sz="4800" dirty="0" smtClean="0">
              <a:solidFill>
                <a:schemeClr val="tx2"/>
              </a:solidFill>
              <a:latin typeface="Tele-Antiqua" pitchFamily="2" charset="0"/>
              <a:cs typeface="TeleGrotesk Headline Ultra" pitchFamily="2" charset="0"/>
            </a:endParaRPr>
          </a:p>
          <a:p>
            <a:pPr marL="0" indent="0" algn="ctr">
              <a:buNone/>
            </a:pPr>
            <a:r>
              <a:rPr lang="de-DE" sz="4800" dirty="0" smtClean="0">
                <a:solidFill>
                  <a:schemeClr val="tx2"/>
                </a:solidFill>
                <a:latin typeface="Tele-Antiqua" pitchFamily="2" charset="0"/>
                <a:cs typeface="TeleGrotesk Headline Ultra" pitchFamily="2" charset="0"/>
              </a:rPr>
              <a:t>FRAGEN</a:t>
            </a:r>
            <a:r>
              <a:rPr lang="ru-RU" sz="4800" dirty="0">
                <a:solidFill>
                  <a:schemeClr val="tx2"/>
                </a:solidFill>
                <a:latin typeface="Tele-Antiqua" pitchFamily="2" charset="0"/>
                <a:cs typeface="TeleGrotesk Headline Ultra" pitchFamily="2" charset="0"/>
              </a:rPr>
              <a:t>?</a:t>
            </a:r>
            <a:endParaRPr lang="de-DE" sz="4800" dirty="0">
              <a:solidFill>
                <a:schemeClr val="tx2"/>
              </a:solidFill>
              <a:latin typeface="Tele-Antiqua" pitchFamily="2" charset="0"/>
              <a:cs typeface="TeleGrotesk Headline Ultra" pitchFamily="2" charset="0"/>
            </a:endParaRPr>
          </a:p>
          <a:p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07704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Кто такой тест-лид?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5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команде тестирования;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392760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Кто такой тест-лид?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6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команде тестирования;</a:t>
            </a:r>
          </a:p>
          <a:p>
            <a:r>
              <a:rPr lang="ru-RU" dirty="0" smtClean="0"/>
              <a:t>Инженер и координатор работ;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342381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Кто такой тест-лид?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7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команде тестирования;</a:t>
            </a:r>
          </a:p>
          <a:p>
            <a:r>
              <a:rPr lang="ru-RU" dirty="0" smtClean="0"/>
              <a:t>Инженер и координатор работ;</a:t>
            </a:r>
          </a:p>
          <a:p>
            <a:r>
              <a:rPr lang="ru-RU" dirty="0" smtClean="0"/>
              <a:t>Интерфейс между командой и менеджментом;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23147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Кто такой тест-лид?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8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команде тестирования;</a:t>
            </a:r>
          </a:p>
          <a:p>
            <a:r>
              <a:rPr lang="ru-RU" dirty="0" smtClean="0"/>
              <a:t>Инженер и координатор работ;</a:t>
            </a:r>
          </a:p>
          <a:p>
            <a:r>
              <a:rPr lang="ru-RU" dirty="0" smtClean="0"/>
              <a:t>Интерфейс между командой и менеджментом;</a:t>
            </a:r>
          </a:p>
          <a:p>
            <a:r>
              <a:rPr lang="ru-RU" dirty="0" smtClean="0"/>
              <a:t>Лидер, а не погонщик!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134223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E20074"/>
                </a:solidFill>
                <a:latin typeface="Tele-Antiqua" pitchFamily="2" charset="0"/>
                <a:ea typeface="SimSun" pitchFamily="2" charset="-122"/>
                <a:cs typeface="Arial" pitchFamily="34" charset="0"/>
              </a:rPr>
              <a:t>Особенности менеджеров</a:t>
            </a:r>
            <a:endParaRPr lang="ru-RU" sz="3200" dirty="0" smtClean="0">
              <a:solidFill>
                <a:srgbClr val="E20074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21/08/2015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E8E0-F0FD-4BDF-9763-5C007EBCD821}" type="slidenum">
              <a:rPr lang="en-US" smtClean="0">
                <a:solidFill>
                  <a:schemeClr val="tx2"/>
                </a:solidFill>
              </a:rPr>
              <a:pPr/>
              <a:t>9</a:t>
            </a:fld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340768"/>
            <a:ext cx="2963800" cy="4457700"/>
          </a:xfrm>
        </p:spPr>
      </p:pic>
    </p:spTree>
    <p:extLst>
      <p:ext uri="{BB962C8B-B14F-4D97-AF65-F5344CB8AC3E}">
        <p14:creationId xmlns:p14="http://schemas.microsoft.com/office/powerpoint/2010/main" val="93189652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_презентации_T">
  <a:themeElements>
    <a:clrScheme name="">
      <a:dk1>
        <a:srgbClr val="000000"/>
      </a:dk1>
      <a:lt1>
        <a:srgbClr val="FFFFFF"/>
      </a:lt1>
      <a:dk2>
        <a:srgbClr val="E20074"/>
      </a:dk2>
      <a:lt2>
        <a:srgbClr val="CCCCCC"/>
      </a:lt2>
      <a:accent1>
        <a:srgbClr val="427BAB"/>
      </a:accent1>
      <a:accent2>
        <a:srgbClr val="FDD167"/>
      </a:accent2>
      <a:accent3>
        <a:srgbClr val="FFFFFF"/>
      </a:accent3>
      <a:accent4>
        <a:srgbClr val="000000"/>
      </a:accent4>
      <a:accent5>
        <a:srgbClr val="B0BFD2"/>
      </a:accent5>
      <a:accent6>
        <a:srgbClr val="E5BD5D"/>
      </a:accent6>
      <a:hlink>
        <a:srgbClr val="E20074"/>
      </a:hlink>
      <a:folHlink>
        <a:srgbClr val="64B9E4"/>
      </a:folHlink>
    </a:clrScheme>
    <a:fontScheme name="DTE Master E">
      <a:majorFont>
        <a:latin typeface="Tele-GroteskNor"/>
        <a:ea typeface=""/>
        <a:cs typeface=""/>
      </a:majorFont>
      <a:minorFont>
        <a:latin typeface="Tele-GroteskNo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128588" marR="0" indent="-1285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5000"/>
          <a:buFont typeface="Wingdings" pitchFamily="2" charset="2"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le-GroteskNor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128588" marR="0" indent="-1285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5000"/>
          <a:buFont typeface="Wingdings" pitchFamily="2" charset="2"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le-GroteskNor" pitchFamily="2" charset="0"/>
          </a:defRPr>
        </a:defPPr>
      </a:lstStyle>
    </a:lnDef>
  </a:objectDefaults>
  <a:extraClrSchemeLst>
    <a:extraClrScheme>
      <a:clrScheme name="DTE Master E 1">
        <a:dk1>
          <a:srgbClr val="000000"/>
        </a:dk1>
        <a:lt1>
          <a:srgbClr val="FFFFFF"/>
        </a:lt1>
        <a:dk2>
          <a:srgbClr val="E20074"/>
        </a:dk2>
        <a:lt2>
          <a:srgbClr val="CCCCCC"/>
        </a:lt2>
        <a:accent1>
          <a:srgbClr val="3366CC"/>
        </a:accent1>
        <a:accent2>
          <a:srgbClr val="FDD167"/>
        </a:accent2>
        <a:accent3>
          <a:srgbClr val="FFFFFF"/>
        </a:accent3>
        <a:accent4>
          <a:srgbClr val="000000"/>
        </a:accent4>
        <a:accent5>
          <a:srgbClr val="ADB8E2"/>
        </a:accent5>
        <a:accent6>
          <a:srgbClr val="E5BD5D"/>
        </a:accent6>
        <a:hlink>
          <a:srgbClr val="E20074"/>
        </a:hlink>
        <a:folHlink>
          <a:srgbClr val="64B9E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747576"/>
      </a:lt2>
      <a:accent1>
        <a:srgbClr val="7E1C4B"/>
      </a:accent1>
      <a:accent2>
        <a:srgbClr val="4D6581"/>
      </a:accent2>
      <a:accent3>
        <a:srgbClr val="FFFFFF"/>
      </a:accent3>
      <a:accent4>
        <a:srgbClr val="000000"/>
      </a:accent4>
      <a:accent5>
        <a:srgbClr val="C0ABB1"/>
      </a:accent5>
      <a:accent6>
        <a:srgbClr val="455B74"/>
      </a:accent6>
      <a:hlink>
        <a:srgbClr val="BE8DA5"/>
      </a:hlink>
      <a:folHlink>
        <a:srgbClr val="626C2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747576"/>
      </a:lt2>
      <a:accent1>
        <a:srgbClr val="7E1C4B"/>
      </a:accent1>
      <a:accent2>
        <a:srgbClr val="4D6581"/>
      </a:accent2>
      <a:accent3>
        <a:srgbClr val="FFFFFF"/>
      </a:accent3>
      <a:accent4>
        <a:srgbClr val="000000"/>
      </a:accent4>
      <a:accent5>
        <a:srgbClr val="C0ABB1"/>
      </a:accent5>
      <a:accent6>
        <a:srgbClr val="455B74"/>
      </a:accent6>
      <a:hlink>
        <a:srgbClr val="BE8DA5"/>
      </a:hlink>
      <a:folHlink>
        <a:srgbClr val="626C2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685</TotalTime>
  <Words>1004</Words>
  <Application>Microsoft Office PowerPoint</Application>
  <PresentationFormat>On-screen Show (4:3)</PresentationFormat>
  <Paragraphs>236</Paragraphs>
  <Slides>41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Шаблон_презентации_T</vt:lpstr>
      <vt:lpstr>Качества хорошего тест-лида </vt:lpstr>
      <vt:lpstr>Обо мне</vt:lpstr>
      <vt:lpstr>О выступлении</vt:lpstr>
      <vt:lpstr>Кто такой тест-лид</vt:lpstr>
      <vt:lpstr>Кто такой тест-лид?</vt:lpstr>
      <vt:lpstr>Кто такой тест-лид?</vt:lpstr>
      <vt:lpstr>Кто такой тест-лид?</vt:lpstr>
      <vt:lpstr>Кто такой тест-лид?</vt:lpstr>
      <vt:lpstr>Особенности менеджеров</vt:lpstr>
      <vt:lpstr>Особенности менеджеров?</vt:lpstr>
      <vt:lpstr>Особенности менеджеров?</vt:lpstr>
      <vt:lpstr>Особенности менеджеров?</vt:lpstr>
      <vt:lpstr>Особенности менеджеров?</vt:lpstr>
      <vt:lpstr>Особенности менеджеров?</vt:lpstr>
      <vt:lpstr>Особенности менеджеров?</vt:lpstr>
      <vt:lpstr>Особенности менеджеров?</vt:lpstr>
      <vt:lpstr>На чем фокусироваться</vt:lpstr>
      <vt:lpstr>На чем фокусироваться?</vt:lpstr>
      <vt:lpstr>На чем фокусироваться?</vt:lpstr>
      <vt:lpstr>На чем фокусироваться?</vt:lpstr>
      <vt:lpstr>На чем фокусироваться?</vt:lpstr>
      <vt:lpstr>На чем фокусироваться? Команда тестирования!</vt:lpstr>
      <vt:lpstr>На чем фокусироваться? Команда тестирования!</vt:lpstr>
      <vt:lpstr>На чем фокусироваться? Команда тестирования!</vt:lpstr>
      <vt:lpstr>На чем фокусироваться? Команда тестирования!</vt:lpstr>
      <vt:lpstr>На чем фокусироваться? Команда тестирования!</vt:lpstr>
      <vt:lpstr>На чем фокусироваться? Команда тестирования!</vt:lpstr>
      <vt:lpstr>На чем фокусироваться? Команда тестирования!</vt:lpstr>
      <vt:lpstr>На чем фокусироваться? Менеджмент!</vt:lpstr>
      <vt:lpstr>На чем фокусироваться? Менеджмент!</vt:lpstr>
      <vt:lpstr>На чем фокусироваться? Менеджмент!</vt:lpstr>
      <vt:lpstr>На чем фокусироваться? Продукт!</vt:lpstr>
      <vt:lpstr>На чем фокусироваться? Продукт!</vt:lpstr>
      <vt:lpstr>На чем фокусироваться? Продукт!</vt:lpstr>
      <vt:lpstr>На чем фокусироваться? Проект!</vt:lpstr>
      <vt:lpstr>На чем фокусироваться? Проект!</vt:lpstr>
      <vt:lpstr>Вот и всё!</vt:lpstr>
      <vt:lpstr>Вот и всё!</vt:lpstr>
      <vt:lpstr>Мнение команды</vt:lpstr>
      <vt:lpstr>Мнение руководства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Новый процесс для командировок</dc:title>
  <dc:creator>skostrub</dc:creator>
  <cp:lastModifiedBy>Tverdokhlebov, Roman</cp:lastModifiedBy>
  <cp:revision>219</cp:revision>
  <cp:lastPrinted>2007-10-23T10:13:23Z</cp:lastPrinted>
  <dcterms:created xsi:type="dcterms:W3CDTF">2013-11-18T10:58:09Z</dcterms:created>
  <dcterms:modified xsi:type="dcterms:W3CDTF">2015-09-02T10:16:36Z</dcterms:modified>
</cp:coreProperties>
</file>