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1" r:id="rId4"/>
    <p:sldId id="272" r:id="rId5"/>
    <p:sldId id="273" r:id="rId6"/>
    <p:sldId id="274" r:id="rId7"/>
    <p:sldId id="286" r:id="rId8"/>
    <p:sldId id="275" r:id="rId9"/>
    <p:sldId id="287" r:id="rId10"/>
    <p:sldId id="288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5" autoAdjust="0"/>
    <p:restoredTop sz="93739" autoAdjust="0"/>
  </p:normalViewPr>
  <p:slideViewPr>
    <p:cSldViewPr>
      <p:cViewPr>
        <p:scale>
          <a:sx n="100" d="100"/>
          <a:sy n="100" d="100"/>
        </p:scale>
        <p:origin x="15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12.01.17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4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03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01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4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1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63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60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68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2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Доля аудитории в тесте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Пожалуй самая распространенная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проблема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Важное об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-тестировании 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Тестовые варианты страниц не должны отличаться более, чем 2-мя элементами 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Трафик между страницами должен распределяться равновероятно 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Делая настройки, выберите новых посетителей сайта 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результатах можно судить лишь по широкой выборке, желательно не меньше 1000 человек 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Делайте оценку результатов в одно время 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стоит доверять себе, не все пользователи думают так, как вы, поэтому ваш предпочтительный вариант может оказаться далеко не выигрышным. 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-тестирования не всегда могут приносить желаемых результатов по увеличению конверсии.  Значит надо экспериментировать с другими элементами. </a:t>
            </a:r>
          </a:p>
          <a:p>
            <a:pPr fontAlgn="base"/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Равномерность распределения аудитории между тестируемыми вариациями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Недостаточно распределить всю аудиторию сайта по сегментам теста. Также важно проделать это равномерно по всем срезам.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нами ситуация, при которой аудитория сайта делится неравномерно между сегментами теста. В данном случае в настройках инструмента для тестирования было выставлено деление трафика 50/50. Такая картина — явный признак того, что инструмент для распределения трафика работает не так, как ожидалось.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обратите внимание на последний столбец: видно, что во второй сегмент попадает больше повторной, а значит и более лояльной аудитории. Такие люди будут совершать больше заказов и исказят результаты тестирования. И это ещё один признак некорректной работы инструмента тестирования.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исключить подобные ошибки через несколько дней после запуска тестирования всегда проверяйте равномерность деления трафика по всем доступным срезам (как минимум по городу, браузеру и платформе).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fontAlgn="base"/>
            <a:endParaRPr lang="ru-RU" dirty="0" smtClean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47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04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5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53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92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55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1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4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2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8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7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92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2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add-logo-big.png"/>
          <p:cNvPicPr>
            <a:picLocks noChangeAspect="1"/>
          </p:cNvPicPr>
          <p:nvPr/>
        </p:nvPicPr>
        <p:blipFill>
          <a:blip r:embed="rId13" cstate="print"/>
          <a:srcRect r="70596"/>
          <a:stretch>
            <a:fillRect/>
          </a:stretch>
        </p:blipFill>
        <p:spPr>
          <a:xfrm>
            <a:off x="8776172" y="61216"/>
            <a:ext cx="332332" cy="302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timizely.com/" TargetMode="External"/><Relationship Id="rId4" Type="http://schemas.openxmlformats.org/officeDocument/2006/relationships/hyperlink" Target="http://realroi.ru/" TargetMode="External"/><Relationship Id="rId5" Type="http://schemas.openxmlformats.org/officeDocument/2006/relationships/hyperlink" Target="https://vwo.com/" TargetMode="External"/><Relationship Id="rId6" Type="http://schemas.openxmlformats.org/officeDocument/2006/relationships/hyperlink" Target="http://unbounce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r_4\Desktop\Сувенирка\Игроь презентация\igor-vystupaet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 r="11495" b="-1"/>
          <a:stretch/>
        </p:blipFill>
        <p:spPr bwMode="auto">
          <a:xfrm>
            <a:off x="-1" y="-27384"/>
            <a:ext cx="9144001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1000" y="4924425"/>
            <a:ext cx="2038350" cy="481013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52450" y="5000625"/>
            <a:ext cx="1866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2"/>
                </a:solidFill>
              </a:rPr>
              <a:t>Игорь Бондаренко</a:t>
            </a:r>
            <a:endParaRPr lang="ru-RU" alt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3448050"/>
            <a:ext cx="8248650" cy="1476375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552450" y="3524250"/>
            <a:ext cx="78962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3400" dirty="0" smtClean="0">
                <a:solidFill>
                  <a:schemeClr val="bg2"/>
                </a:solidFill>
              </a:rPr>
              <a:t>Особенности тестирования </a:t>
            </a:r>
            <a:r>
              <a:rPr lang="en-US" altLang="ru-RU" sz="3400" dirty="0" smtClean="0">
                <a:solidFill>
                  <a:schemeClr val="bg2"/>
                </a:solidFill>
              </a:rPr>
              <a:t>ecommerce </a:t>
            </a:r>
            <a:r>
              <a:rPr lang="ru-RU" altLang="ru-RU" sz="3400" dirty="0" smtClean="0">
                <a:solidFill>
                  <a:schemeClr val="bg2"/>
                </a:solidFill>
              </a:rPr>
              <a:t>приложений</a:t>
            </a:r>
            <a:endParaRPr lang="ru-RU" altLang="ru-RU" sz="3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74694"/>
            <a:ext cx="8244408" cy="61833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4326" y="275328"/>
            <a:ext cx="4491930" cy="857250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154127" y="380787"/>
            <a:ext cx="2952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3600" dirty="0" smtClean="0">
                <a:solidFill>
                  <a:schemeClr val="bg2"/>
                </a:solidFill>
              </a:rPr>
              <a:t>Интеграция</a:t>
            </a:r>
            <a:endParaRPr lang="ru-RU" altLang="ru-RU" sz="36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6309320"/>
            <a:ext cx="720081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930363" y="6309320"/>
            <a:ext cx="674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chemeClr val="bg2"/>
                </a:solidFill>
              </a:rPr>
              <a:t>9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015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717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Тестирование интеграции систем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3" y="1484784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Как можно раньше получите на руки документы по совместимости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Согласование тестов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Тестирование на заглушках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Разделяйте тесты при интеграции с крупными платформами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Настраиваемое кеширование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Тесты на реальных данных</a:t>
            </a:r>
          </a:p>
          <a:p>
            <a:pPr marL="285750" indent="-285750">
              <a:buFont typeface="Arial" charset="0"/>
              <a:buChar char="•"/>
            </a:pP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884368" y="6309320"/>
            <a:ext cx="864095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930362" y="6309320"/>
            <a:ext cx="818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chemeClr val="bg2"/>
                </a:solidFill>
              </a:rPr>
              <a:t>10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636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5544616" cy="857250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2362039" y="438115"/>
            <a:ext cx="50902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3600" dirty="0" smtClean="0">
                <a:solidFill>
                  <a:schemeClr val="bg2"/>
                </a:solidFill>
              </a:rPr>
              <a:t>Платежные системы</a:t>
            </a:r>
            <a:endParaRPr lang="ru-RU" altLang="ru-RU" sz="3600" dirty="0">
              <a:solidFill>
                <a:schemeClr val="bg2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74265"/>
            <a:ext cx="2993132" cy="175241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64475"/>
            <a:ext cx="1844824" cy="184482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8" y="5661248"/>
            <a:ext cx="3131840" cy="409227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5" y="1804634"/>
            <a:ext cx="3541261" cy="904286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60" y="4339484"/>
            <a:ext cx="3135528" cy="954863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1" y="5412612"/>
            <a:ext cx="1895854" cy="906498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420281"/>
            <a:ext cx="3017520" cy="91440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24" y="3352704"/>
            <a:ext cx="2767584" cy="732026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70" y="3364475"/>
            <a:ext cx="2464900" cy="184482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884368" y="6309320"/>
            <a:ext cx="823767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7930362" y="6309320"/>
            <a:ext cx="7544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chemeClr val="bg2"/>
                </a:solidFill>
              </a:rPr>
              <a:t>11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8745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517232"/>
            <a:ext cx="5904656" cy="857250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993887" y="5622691"/>
            <a:ext cx="50902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3600" dirty="0" smtClean="0">
                <a:solidFill>
                  <a:schemeClr val="bg2"/>
                </a:solidFill>
              </a:rPr>
              <a:t>Песочница </a:t>
            </a:r>
            <a:r>
              <a:rPr lang="mr-IN" altLang="ru-RU" sz="3600" dirty="0" smtClean="0">
                <a:solidFill>
                  <a:schemeClr val="bg2"/>
                </a:solidFill>
              </a:rPr>
              <a:t>–</a:t>
            </a:r>
            <a:r>
              <a:rPr lang="ru-RU" altLang="ru-RU" sz="3600" dirty="0" smtClean="0">
                <a:solidFill>
                  <a:schemeClr val="bg2"/>
                </a:solidFill>
              </a:rPr>
              <a:t> наше все</a:t>
            </a:r>
            <a:endParaRPr lang="ru-RU" altLang="ru-RU" sz="36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6309320"/>
            <a:ext cx="864095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930362" y="6309320"/>
            <a:ext cx="818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chemeClr val="bg2"/>
                </a:solidFill>
              </a:rPr>
              <a:t>12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918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04664"/>
            <a:ext cx="4459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/>
              <a:t>Что проверять после?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3" y="1484784"/>
            <a:ext cx="77048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800" dirty="0" err="1" smtClean="0"/>
              <a:t>Валидация</a:t>
            </a:r>
            <a:r>
              <a:rPr lang="ru-RU" sz="2800" dirty="0" smtClean="0"/>
              <a:t> платежных данных</a:t>
            </a:r>
          </a:p>
          <a:p>
            <a:pPr lvl="1"/>
            <a:r>
              <a:rPr lang="ru-RU" i="1" dirty="0" smtClean="0"/>
              <a:t>4111111111111111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Переключение тарифных планов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Оплата с помощью реального аккаунта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Возврат денег при отмене покупки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Отзыв платежа клиентом</a:t>
            </a:r>
          </a:p>
          <a:p>
            <a:pPr marL="285750" indent="-285750">
              <a:buFont typeface="Arial" charset="0"/>
              <a:buChar char="•"/>
            </a:pP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884368" y="6309320"/>
            <a:ext cx="864095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930362" y="6309320"/>
            <a:ext cx="818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3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317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r="2801"/>
          <a:stretch/>
        </p:blipFill>
        <p:spPr>
          <a:xfrm>
            <a:off x="0" y="1121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84368" y="6309320"/>
            <a:ext cx="864095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930362" y="6309320"/>
            <a:ext cx="818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4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675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5232" y="476672"/>
            <a:ext cx="6513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Сервисы </a:t>
            </a:r>
            <a:r>
              <a:rPr lang="ru-RU" sz="3600" smtClean="0"/>
              <a:t>для проведения тестов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3" y="1484784"/>
            <a:ext cx="7704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Google Content Experiment</a:t>
            </a:r>
            <a:endParaRPr lang="ru-RU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hlinkClick r:id="rId3"/>
              </a:rPr>
              <a:t>https://www.optimizely.com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hlinkClick r:id="rId4"/>
              </a:rPr>
              <a:t>http://realroi.ru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hlinkClick r:id="rId5"/>
              </a:rPr>
              <a:t>https://vwo.com</a:t>
            </a:r>
            <a:r>
              <a:rPr lang="en-US" sz="2800" dirty="0" smtClean="0">
                <a:hlinkClick r:id="rId5"/>
              </a:rPr>
              <a:t>/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hlinkClick r:id="rId6"/>
              </a:rPr>
              <a:t>http://unbounce.com</a:t>
            </a:r>
            <a:r>
              <a:rPr lang="en-US" sz="2800" dirty="0" smtClean="0">
                <a:hlinkClick r:id="rId6"/>
              </a:rPr>
              <a:t>/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Провести тестирование своими силами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6309320"/>
            <a:ext cx="864095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930362" y="6309320"/>
            <a:ext cx="818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5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017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76672"/>
            <a:ext cx="353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/>
              <a:t>Что тестировать?</a:t>
            </a:r>
            <a:endParaRPr lang="ru-RU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99593" y="1484784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Стратегию проведения тестов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Доля аудитории в тесте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Корректное разбиение пользователей на группы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Зависимость результатов от условий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Фильтрация сотрудников магазинов и </a:t>
            </a:r>
            <a:r>
              <a:rPr lang="en-US" sz="2800" dirty="0" smtClean="0"/>
              <a:t>QA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6309320"/>
            <a:ext cx="864095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930362" y="6309320"/>
            <a:ext cx="818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6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36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8298794" cy="4680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332656"/>
            <a:ext cx="5544616" cy="857250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915816" y="438115"/>
            <a:ext cx="50902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3600" dirty="0" smtClean="0">
                <a:solidFill>
                  <a:schemeClr val="bg2"/>
                </a:solidFill>
              </a:rPr>
              <a:t>Автоматизация</a:t>
            </a:r>
            <a:endParaRPr lang="ru-RU" altLang="ru-RU" sz="3600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6309320"/>
            <a:ext cx="864095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930362" y="6309320"/>
            <a:ext cx="818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7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917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76672"/>
            <a:ext cx="3573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 чем проблема?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3" y="1484784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Большое количество новых тестов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Много изменений на сайте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err="1" smtClean="0"/>
              <a:t>Редизайн</a:t>
            </a:r>
            <a:endParaRPr lang="ru-RU" sz="2800" dirty="0" smtClean="0"/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Сложно избежать «Эффекта Пестицида» </a:t>
            </a:r>
            <a:endParaRPr lang="en-US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6309320"/>
            <a:ext cx="864095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930362" y="6309320"/>
            <a:ext cx="818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8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06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Neklo\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7" r="281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1000" y="1457325"/>
            <a:ext cx="3581400" cy="857250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52450" y="1533525"/>
            <a:ext cx="3076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3600" dirty="0" smtClean="0">
                <a:solidFill>
                  <a:schemeClr val="bg2"/>
                </a:solidFill>
              </a:rPr>
              <a:t>О себе</a:t>
            </a:r>
            <a:endParaRPr lang="ru-RU" altLang="ru-RU" sz="3600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1000" y="2536825"/>
            <a:ext cx="3581400" cy="1968500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52450" y="2613025"/>
            <a:ext cx="30765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ru-RU" sz="2000" i="1" dirty="0" smtClean="0">
                <a:solidFill>
                  <a:schemeClr val="bg2"/>
                </a:solidFill>
              </a:rPr>
              <a:t>10 </a:t>
            </a:r>
            <a:r>
              <a:rPr lang="ru-RU" altLang="ru-RU" sz="2000" i="1" dirty="0">
                <a:solidFill>
                  <a:schemeClr val="bg2"/>
                </a:solidFill>
              </a:rPr>
              <a:t>лет в </a:t>
            </a:r>
            <a:r>
              <a:rPr lang="en-US" altLang="ru-RU" sz="2000" i="1" dirty="0" smtClean="0">
                <a:solidFill>
                  <a:schemeClr val="bg2"/>
                </a:solidFill>
              </a:rPr>
              <a:t>IT</a:t>
            </a:r>
            <a:endParaRPr lang="ru-RU" altLang="ru-RU" sz="2000" i="1" dirty="0">
              <a:solidFill>
                <a:schemeClr val="bg2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ru-RU" sz="2000" i="1" dirty="0" smtClean="0">
                <a:solidFill>
                  <a:schemeClr val="bg2"/>
                </a:solidFill>
              </a:rPr>
              <a:t>7 </a:t>
            </a:r>
            <a:r>
              <a:rPr lang="ru-RU" altLang="ru-RU" sz="2000" i="1" dirty="0" smtClean="0">
                <a:solidFill>
                  <a:schemeClr val="bg2"/>
                </a:solidFill>
              </a:rPr>
              <a:t>лет работы в тестировании</a:t>
            </a:r>
            <a:endParaRPr lang="ru-RU" altLang="ru-RU" sz="2000" i="1" dirty="0">
              <a:solidFill>
                <a:schemeClr val="bg2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ru-RU" sz="2000" i="1" dirty="0">
                <a:solidFill>
                  <a:schemeClr val="bg2"/>
                </a:solidFill>
              </a:rPr>
              <a:t>Head of Business Development in </a:t>
            </a:r>
            <a:r>
              <a:rPr lang="en-US" altLang="ru-RU" sz="2000" i="1" dirty="0" err="1">
                <a:solidFill>
                  <a:schemeClr val="bg2"/>
                </a:solidFill>
              </a:rPr>
              <a:t>Neklo</a:t>
            </a:r>
            <a:endParaRPr lang="ru-RU" altLang="ru-RU" sz="2000" i="1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6309320"/>
            <a:ext cx="720081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930363" y="6309320"/>
            <a:ext cx="674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en-US" altLang="ru-RU" sz="1800" dirty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413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784468" cy="5856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710" y="5619750"/>
            <a:ext cx="6407402" cy="857250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55576" y="5725209"/>
            <a:ext cx="58823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ru-RU" sz="3600" dirty="0" smtClean="0">
                <a:solidFill>
                  <a:schemeClr val="bg2"/>
                </a:solidFill>
              </a:rPr>
              <a:t>Business Driven Testing</a:t>
            </a:r>
            <a:endParaRPr lang="ru-RU" altLang="ru-RU" sz="3600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6309320"/>
            <a:ext cx="864095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930362" y="6309320"/>
            <a:ext cx="818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988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_4\Desktop\Сувенирка\Игроь презентация\bg-custom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2" r="10116"/>
          <a:stretch/>
        </p:blipFill>
        <p:spPr bwMode="auto">
          <a:xfrm>
            <a:off x="35497" y="-13494"/>
            <a:ext cx="907300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2200" y="1790700"/>
            <a:ext cx="4467225" cy="857250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90525" y="1954213"/>
            <a:ext cx="8429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chemeClr val="bg2"/>
                </a:solidFill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3009900"/>
            <a:ext cx="4467225" cy="1073150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90525" y="3173413"/>
            <a:ext cx="842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bg2"/>
                </a:solidFill>
              </a:rPr>
              <a:t>Скайп: </a:t>
            </a:r>
            <a:r>
              <a:rPr lang="en-US" altLang="ru-RU" sz="2400">
                <a:solidFill>
                  <a:schemeClr val="bg2"/>
                </a:solidFill>
              </a:rPr>
              <a:t>igor.bondarenko1</a:t>
            </a:r>
            <a:endParaRPr lang="ru-RU" altLang="ru-RU" sz="2400">
              <a:solidFill>
                <a:schemeClr val="bg2"/>
              </a:solidFill>
            </a:endParaRPr>
          </a:p>
          <a:p>
            <a:pPr algn="ctr" eaLnBrk="1" hangingPunct="1"/>
            <a:r>
              <a:rPr lang="en-US" altLang="ru-RU" sz="1600">
                <a:solidFill>
                  <a:schemeClr val="bg2"/>
                </a:solidFill>
              </a:rPr>
              <a:t>E-mail</a:t>
            </a:r>
            <a:r>
              <a:rPr lang="ru-RU" altLang="ru-RU" sz="1600">
                <a:solidFill>
                  <a:schemeClr val="bg2"/>
                </a:solidFill>
              </a:rPr>
              <a:t>: </a:t>
            </a:r>
            <a:r>
              <a:rPr lang="en-US" altLang="ru-RU" sz="1600">
                <a:solidFill>
                  <a:schemeClr val="bg2"/>
                </a:solidFill>
              </a:rPr>
              <a:t>igor.bondarenko@neklo.com</a:t>
            </a:r>
            <a:endParaRPr lang="ru-RU" altLang="ru-RU" sz="16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4126" y="5297016"/>
            <a:ext cx="4491930" cy="857250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55576" y="5373216"/>
            <a:ext cx="46805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ru-RU" sz="3600" dirty="0" smtClean="0">
                <a:solidFill>
                  <a:schemeClr val="bg2"/>
                </a:solidFill>
              </a:rPr>
              <a:t>It’s all about money</a:t>
            </a:r>
            <a:endParaRPr lang="ru-RU" altLang="ru-RU" sz="3600" dirty="0">
              <a:solidFill>
                <a:schemeClr val="bg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84368" y="6309320"/>
            <a:ext cx="720081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7930363" y="6309320"/>
            <a:ext cx="674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ru-RU" sz="1800" dirty="0">
                <a:solidFill>
                  <a:schemeClr val="bg2"/>
                </a:solidFill>
              </a:rPr>
              <a:t>2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912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332656"/>
            <a:ext cx="2268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Тест кейсы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6055697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Страницы Магазина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2400" dirty="0" smtClean="0"/>
              <a:t>Каталог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2400" dirty="0" smtClean="0"/>
              <a:t>Продукт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2400" dirty="0" smtClean="0"/>
              <a:t>Главная страница</a:t>
            </a:r>
            <a:endParaRPr lang="ru-RU" sz="2400" dirty="0"/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Поиск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Корзина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Покупка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Регистрация пользователя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Личный кабинет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err="1" smtClean="0"/>
              <a:t>Платформо</a:t>
            </a:r>
            <a:r>
              <a:rPr lang="ru-RU" sz="2800" dirty="0" smtClean="0"/>
              <a:t>-ориентированные тесты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84368" y="6309320"/>
            <a:ext cx="720081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930363" y="6309320"/>
            <a:ext cx="674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ru-RU" sz="1800" dirty="0">
                <a:solidFill>
                  <a:schemeClr val="bg2"/>
                </a:solidFill>
              </a:rPr>
              <a:t>3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332656"/>
            <a:ext cx="2881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Не тест кейсы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124744"/>
            <a:ext cx="730911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Изменения ценовой политики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2800" dirty="0" smtClean="0"/>
              <a:t>Скидки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2800" dirty="0" smtClean="0"/>
              <a:t>Купоны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2800" dirty="0" smtClean="0"/>
              <a:t>Распродажи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Бизнес логика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Персонализация магазина для пользователя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2800" dirty="0" smtClean="0"/>
              <a:t>По региону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2800" dirty="0" smtClean="0"/>
              <a:t>По истории посещений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2800" dirty="0" smtClean="0"/>
              <a:t>По истории покупок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2800" dirty="0" smtClean="0"/>
              <a:t>По группе пользователей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2800" dirty="0" smtClean="0"/>
              <a:t>По браузеру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Доставка</a:t>
            </a:r>
          </a:p>
          <a:p>
            <a:pPr marL="742950" lvl="1" indent="-285750">
              <a:buFont typeface="Arial" charset="0"/>
              <a:buChar char="•"/>
            </a:pPr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6309320"/>
            <a:ext cx="720081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930363" y="6309320"/>
            <a:ext cx="674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ru-RU" sz="1800" dirty="0">
                <a:solidFill>
                  <a:schemeClr val="bg2"/>
                </a:solidFill>
              </a:rPr>
              <a:t>4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532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236296" cy="50597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4509120"/>
            <a:ext cx="3581400" cy="2079213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75978" y="4619833"/>
            <a:ext cx="328493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bg2"/>
                </a:solidFill>
              </a:rPr>
              <a:t>Пакетные скидки</a:t>
            </a:r>
            <a:endParaRPr lang="ru-RU" altLang="ru-RU" sz="2000" dirty="0">
              <a:solidFill>
                <a:schemeClr val="bg2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bg2"/>
                </a:solidFill>
              </a:rPr>
              <a:t>Скидка на товар</a:t>
            </a:r>
            <a:endParaRPr lang="ru-RU" altLang="ru-RU" sz="2000" dirty="0">
              <a:solidFill>
                <a:schemeClr val="bg2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bg2"/>
                </a:solidFill>
              </a:rPr>
              <a:t>Скидка на категорию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bg2"/>
                </a:solidFill>
              </a:rPr>
              <a:t>Промо-коды</a:t>
            </a:r>
          </a:p>
          <a:p>
            <a:pPr eaLnBrk="1" hangingPunct="1">
              <a:buFont typeface="Arial" charset="0"/>
              <a:buChar char="•"/>
            </a:pPr>
            <a:endParaRPr lang="ru-RU" altLang="ru-RU" sz="2000" dirty="0">
              <a:solidFill>
                <a:schemeClr val="bg2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bg2"/>
                </a:solidFill>
              </a:rPr>
              <a:t>Почистить за собой</a:t>
            </a:r>
          </a:p>
          <a:p>
            <a:pPr eaLnBrk="1" hangingPunct="1">
              <a:buFont typeface="Arial" charset="0"/>
              <a:buChar char="•"/>
            </a:pPr>
            <a:endParaRPr lang="ru-RU" altLang="ru-RU" sz="20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6309320"/>
            <a:ext cx="720081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930363" y="6309320"/>
            <a:ext cx="674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ru-RU" sz="1800" dirty="0">
                <a:solidFill>
                  <a:schemeClr val="bg2"/>
                </a:solidFill>
              </a:rPr>
              <a:t>5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73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469" cy="6866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373216"/>
            <a:ext cx="5328592" cy="1215117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75977" y="5517231"/>
            <a:ext cx="48515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bg2"/>
                </a:solidFill>
              </a:rPr>
              <a:t>Проверить рассылку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bg2"/>
                </a:solidFill>
              </a:rPr>
              <a:t>Проверить редкие кейсы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bg2"/>
                </a:solidFill>
              </a:rPr>
              <a:t>Провести нагрузочное тестирование</a:t>
            </a:r>
          </a:p>
          <a:p>
            <a:pPr eaLnBrk="1" hangingPunct="1">
              <a:buFont typeface="Arial" charset="0"/>
              <a:buChar char="•"/>
            </a:pPr>
            <a:endParaRPr lang="ru-RU" altLang="ru-RU" sz="2000" dirty="0" smtClean="0">
              <a:solidFill>
                <a:schemeClr val="bg2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ru-RU" altLang="ru-RU" sz="20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6309320"/>
            <a:ext cx="720081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930363" y="6309320"/>
            <a:ext cx="674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chemeClr val="bg2"/>
                </a:solidFill>
              </a:rPr>
              <a:t>6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948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275328"/>
            <a:ext cx="6408712" cy="857250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641959" y="380787"/>
            <a:ext cx="6890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3600" smtClean="0">
                <a:solidFill>
                  <a:schemeClr val="bg2"/>
                </a:solidFill>
              </a:rPr>
              <a:t>Нагрузочное тестирование</a:t>
            </a:r>
            <a:endParaRPr lang="ru-RU" altLang="ru-RU" sz="36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6309320"/>
            <a:ext cx="720081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930363" y="6309320"/>
            <a:ext cx="674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chemeClr val="bg2"/>
                </a:solidFill>
              </a:rPr>
              <a:t>7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38037"/>
            <a:ext cx="4680520" cy="35389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92080" y="4005064"/>
            <a:ext cx="3581400" cy="2079213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440313" y="4382950"/>
            <a:ext cx="32849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bg2"/>
                </a:solidFill>
              </a:rPr>
              <a:t>Переход к новому поставщику услуг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bg2"/>
                </a:solidFill>
              </a:rPr>
              <a:t>Данные прошлых лет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bg2"/>
                </a:solidFill>
              </a:rPr>
              <a:t>Ожидаемая нагрузка</a:t>
            </a:r>
            <a:endParaRPr lang="ru-RU" altLang="ru-RU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275328"/>
            <a:ext cx="4680520" cy="857250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022811" y="380787"/>
            <a:ext cx="3866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ru-RU" sz="3600" smtClean="0">
                <a:solidFill>
                  <a:schemeClr val="bg2"/>
                </a:solidFill>
              </a:rPr>
              <a:t>Load Balancer</a:t>
            </a:r>
            <a:endParaRPr lang="ru-RU" altLang="ru-RU" sz="36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6309320"/>
            <a:ext cx="720081" cy="369332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930363" y="6309320"/>
            <a:ext cx="674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chemeClr val="bg2"/>
                </a:solidFill>
              </a:rPr>
              <a:t>8</a:t>
            </a:r>
            <a:r>
              <a:rPr lang="en-US" altLang="ru-RU" sz="1800" dirty="0" smtClean="0">
                <a:solidFill>
                  <a:schemeClr val="bg2"/>
                </a:solidFill>
              </a:rPr>
              <a:t>/</a:t>
            </a:r>
            <a:r>
              <a:rPr lang="ru-RU" altLang="ru-RU" sz="1800" dirty="0" smtClean="0">
                <a:solidFill>
                  <a:schemeClr val="bg2"/>
                </a:solidFill>
              </a:rPr>
              <a:t>1</a:t>
            </a:r>
            <a:r>
              <a:rPr lang="ru-RU" altLang="ru-RU" sz="1800" dirty="0">
                <a:solidFill>
                  <a:schemeClr val="bg2"/>
                </a:solidFill>
              </a:rPr>
              <a:t>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476080" cy="37756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92080" y="4005064"/>
            <a:ext cx="3581400" cy="2079213"/>
          </a:xfrm>
          <a:prstGeom prst="rect">
            <a:avLst/>
          </a:prstGeom>
          <a:solidFill>
            <a:srgbClr val="CE530F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440313" y="4229062"/>
            <a:ext cx="328493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bg2"/>
                </a:solidFill>
              </a:rPr>
              <a:t>Проверить включение на заданных параметрах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bg2"/>
                </a:solidFill>
              </a:rPr>
              <a:t>Проверить пограничные значения</a:t>
            </a:r>
            <a:endParaRPr lang="ru-RU" altLang="ru-RU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31tex4ra25047</Template>
  <TotalTime>1586</TotalTime>
  <Words>338</Words>
  <Application>Microsoft Macintosh PowerPoint</Application>
  <PresentationFormat>Экран (4:3)</PresentationFormat>
  <Paragraphs>141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 Bold</vt:lpstr>
      <vt:lpstr>Calibri</vt:lpstr>
      <vt:lpstr>Mangal</vt:lpstr>
      <vt:lpstr>ＭＳ Ｐゴシック</vt:lpstr>
      <vt:lpstr>Arial</vt:lpstr>
      <vt:lpstr>presentation_template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Igor Bondarenko</dc:creator>
  <cp:lastModifiedBy>Igor Bondarenko</cp:lastModifiedBy>
  <cp:revision>57</cp:revision>
  <dcterms:created xsi:type="dcterms:W3CDTF">2015-11-04T08:45:12Z</dcterms:created>
  <dcterms:modified xsi:type="dcterms:W3CDTF">2017-01-12T09:03:14Z</dcterms:modified>
</cp:coreProperties>
</file>