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0"/>
  </p:notesMasterIdLst>
  <p:sldIdLst>
    <p:sldId id="308" r:id="rId2"/>
    <p:sldId id="303" r:id="rId3"/>
    <p:sldId id="425" r:id="rId4"/>
    <p:sldId id="313" r:id="rId5"/>
    <p:sldId id="456" r:id="rId6"/>
    <p:sldId id="459" r:id="rId7"/>
    <p:sldId id="457" r:id="rId8"/>
    <p:sldId id="404" r:id="rId9"/>
    <p:sldId id="458" r:id="rId10"/>
    <p:sldId id="460" r:id="rId11"/>
    <p:sldId id="1003" r:id="rId12"/>
    <p:sldId id="1004" r:id="rId13"/>
    <p:sldId id="461" r:id="rId14"/>
    <p:sldId id="979" r:id="rId15"/>
    <p:sldId id="980" r:id="rId16"/>
    <p:sldId id="981" r:id="rId17"/>
    <p:sldId id="452" r:id="rId18"/>
    <p:sldId id="983" r:id="rId19"/>
    <p:sldId id="982" r:id="rId20"/>
    <p:sldId id="984" r:id="rId21"/>
    <p:sldId id="985" r:id="rId22"/>
    <p:sldId id="986" r:id="rId23"/>
    <p:sldId id="987" r:id="rId24"/>
    <p:sldId id="988" r:id="rId25"/>
    <p:sldId id="989" r:id="rId26"/>
    <p:sldId id="990" r:id="rId27"/>
    <p:sldId id="991" r:id="rId28"/>
    <p:sldId id="992" r:id="rId29"/>
    <p:sldId id="993" r:id="rId30"/>
    <p:sldId id="994" r:id="rId31"/>
    <p:sldId id="995" r:id="rId32"/>
    <p:sldId id="996" r:id="rId33"/>
    <p:sldId id="997" r:id="rId34"/>
    <p:sldId id="998" r:id="rId35"/>
    <p:sldId id="999" r:id="rId36"/>
    <p:sldId id="1000" r:id="rId37"/>
    <p:sldId id="1001" r:id="rId38"/>
    <p:sldId id="1002" r:id="rId39"/>
  </p:sldIdLst>
  <p:sldSz cx="12192000" cy="6858000"/>
  <p:notesSz cx="6858000" cy="9144000"/>
  <p:defaultTextStyle>
    <a:defPPr>
      <a:defRPr lang="ru-RU"/>
    </a:defPPr>
    <a:lvl1pPr marL="0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13" userDrawn="1">
          <p15:clr>
            <a:srgbClr val="A4A3A4"/>
          </p15:clr>
        </p15:guide>
        <p15:guide id="2" orient="horz" pos="663" userDrawn="1">
          <p15:clr>
            <a:srgbClr val="A4A3A4"/>
          </p15:clr>
        </p15:guide>
        <p15:guide id="3" orient="horz" pos="37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axacum BV" initials="TB" lastIdx="1" clrIdx="0">
    <p:extLst>
      <p:ext uri="{19B8F6BF-5375-455C-9EA6-DF929625EA0E}">
        <p15:presenceInfo xmlns:p15="http://schemas.microsoft.com/office/powerpoint/2012/main" userId="5d717f69b4fbd6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75D7F"/>
    <a:srgbClr val="7A542E"/>
    <a:srgbClr val="DDDDDD"/>
    <a:srgbClr val="F0B14E"/>
    <a:srgbClr val="3153EF"/>
    <a:srgbClr val="F10C0C"/>
    <a:srgbClr val="F8F608"/>
    <a:srgbClr val="920696"/>
    <a:srgbClr val="8DC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8" autoAdjust="0"/>
    <p:restoredTop sz="89175" autoAdjust="0"/>
  </p:normalViewPr>
  <p:slideViewPr>
    <p:cSldViewPr snapToGrid="0">
      <p:cViewPr varScale="1">
        <p:scale>
          <a:sx n="53" d="100"/>
          <a:sy n="53" d="100"/>
        </p:scale>
        <p:origin x="58" y="1056"/>
      </p:cViewPr>
      <p:guideLst>
        <p:guide pos="1413"/>
        <p:guide orient="horz" pos="663"/>
        <p:guide orient="horz" pos="379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CFCB0-AAB9-4BCA-8C23-15E4E6CCEB75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9648F-2DA8-4C5A-803A-23323F86B8FF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54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603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52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2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988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1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674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2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195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199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893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61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2475" y="1463675"/>
            <a:ext cx="6084888" cy="34242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9194" y="4979640"/>
            <a:ext cx="5994955" cy="4579791"/>
          </a:xfrm>
          <a:ln>
            <a:miter lim="800000"/>
            <a:headEnd/>
            <a:tailEnd/>
          </a:ln>
        </p:spPr>
        <p:txBody>
          <a:bodyPr lIns="93259" tIns="44965" rIns="93259" bIns="44965">
            <a:normAutofit/>
          </a:bodyPr>
          <a:lstStyle/>
          <a:p>
            <a:pPr defTabSz="925739">
              <a:defRPr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75360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60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38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122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39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4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947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18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89238-637B-48DB-B66B-1F6714191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188" y="1175094"/>
            <a:ext cx="8101012" cy="21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fr-FR" sz="6000" dirty="0">
                <a:solidFill>
                  <a:schemeClr val="tx1"/>
                </a:solidFill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F5BBAF-F8A6-4C46-982F-C6426E03D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186" y="3522907"/>
            <a:ext cx="8101014" cy="14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D1A5F9-054D-4423-B6EB-0874B8C27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12420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35188" y="1520825"/>
            <a:ext cx="9719999" cy="4792889"/>
          </a:xfrm>
          <a:prstGeom prst="rect">
            <a:avLst/>
          </a:prstGeom>
        </p:spPr>
        <p:txBody>
          <a:bodyPr>
            <a:normAutofit/>
          </a:bodyPr>
          <a:lstStyle>
            <a:lvl1pPr marL="365125" indent="-365125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1200" indent="-355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263" indent="-3730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863" indent="-355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7063" indent="-4572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CFE353-F4BB-4A04-A01D-4C16B8BC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1" y="359999"/>
            <a:ext cx="8076199" cy="943200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9CF468-2B77-426F-A2EA-3CCF874D00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764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45" userDrawn="1">
          <p15:clr>
            <a:srgbClr val="FBAE40"/>
          </p15:clr>
        </p15:guide>
        <p15:guide id="2" pos="64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60000" y="1520825"/>
            <a:ext cx="4788000" cy="47791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  <a:lvl6pPr>
              <a:defRPr sz="2433"/>
            </a:lvl6pPr>
            <a:lvl7pPr>
              <a:defRPr sz="2433"/>
            </a:lvl7pPr>
            <a:lvl8pPr>
              <a:defRPr sz="2433"/>
            </a:lvl8pPr>
            <a:lvl9pPr>
              <a:defRPr sz="2433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92000" y="1520825"/>
            <a:ext cx="4788000" cy="47791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  <a:lvl6pPr>
              <a:defRPr sz="2433"/>
            </a:lvl6pPr>
            <a:lvl7pPr>
              <a:defRPr sz="2433"/>
            </a:lvl7pPr>
            <a:lvl8pPr>
              <a:defRPr sz="2433"/>
            </a:lvl8pPr>
            <a:lvl9pPr>
              <a:defRPr sz="2433"/>
            </a:lvl9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ru-RU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4E5BDA-0A85-4BD7-829F-18FE56B65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261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23E2A1-5FB1-4B71-A3A2-CB8A774A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360000"/>
            <a:ext cx="8074800" cy="9432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ACF9D3-F920-4C9C-A590-95C5930A4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2955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F59A6C-302D-4BE6-BC09-7586A4A56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692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_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7ADCA-8E8D-4A1A-8F97-CE95DD2C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F3B948-D60D-4B0E-946F-610C7BF964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F0E49-E19D-4E8C-8984-C078E900140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5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0142514A-99A4-4DE5-B7D0-A7ADB915E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800" y="6446310"/>
            <a:ext cx="354200" cy="35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76E310FC-FA3F-46B8-A5FB-6593E039F94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5AB85D53-EC10-4F9B-9E51-37119F3F0BDD}"/>
              </a:ext>
            </a:extLst>
          </p:cNvPr>
          <p:cNvSpPr/>
          <p:nvPr userDrawn="1"/>
        </p:nvSpPr>
        <p:spPr>
          <a:xfrm>
            <a:off x="11520000" y="6443710"/>
            <a:ext cx="360000" cy="360000"/>
          </a:xfrm>
          <a:prstGeom prst="ellipse">
            <a:avLst/>
          </a:prstGeom>
          <a:solidFill>
            <a:srgbClr val="92D05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b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1" y="360000"/>
            <a:ext cx="8076200" cy="942520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14F0911-D19F-4C7F-B5F6-6AAF38361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0" y="1509486"/>
            <a:ext cx="9720000" cy="4790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B4D1F91-9855-4310-BE30-0188D16D519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49635" y="357400"/>
            <a:ext cx="1530471" cy="945502"/>
            <a:chOff x="10287666" y="274587"/>
            <a:chExt cx="1708835" cy="1055692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98B1797-E885-4145-9371-15EBC47DE313}"/>
                </a:ext>
              </a:extLst>
            </p:cNvPr>
            <p:cNvSpPr/>
            <p:nvPr userDrawn="1"/>
          </p:nvSpPr>
          <p:spPr>
            <a:xfrm>
              <a:off x="10287666" y="274587"/>
              <a:ext cx="1708835" cy="1055692"/>
            </a:xfrm>
            <a:prstGeom prst="rect">
              <a:avLst/>
            </a:prstGeom>
            <a:solidFill>
              <a:srgbClr val="675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ABA0882-5566-4B14-9EF4-FD802C2E41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217" y="341637"/>
              <a:ext cx="1593732" cy="921593"/>
            </a:xfrm>
            <a:prstGeom prst="rect">
              <a:avLst/>
            </a:prstGeom>
            <a:solidFill>
              <a:srgbClr val="675D7F"/>
            </a:solidFill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BD86BB2-994C-4B69-9CB5-984B10B02C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4" y="360399"/>
            <a:ext cx="1118821" cy="9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8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63" r:id="rId3"/>
    <p:sldLayoutId id="2147483668" r:id="rId4"/>
    <p:sldLayoutId id="2147483664" r:id="rId5"/>
    <p:sldLayoutId id="2147483669" r:id="rId6"/>
  </p:sldLayoutIdLst>
  <p:hf hdr="0" ftr="0" dt="0"/>
  <p:txStyles>
    <p:titleStyle>
      <a:lvl1pPr algn="l" defTabSz="1219091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121909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347663" algn="l" defTabSz="121909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66713" algn="l" defTabSz="12190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163" indent="-347663" algn="l" defTabSz="12190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88" indent="-365125" algn="l" defTabSz="12190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02" indent="-304772" algn="l" defTabSz="1219091" rtl="0" eaLnBrk="1" latinLnBrk="0" hangingPunct="1">
        <a:spcBef>
          <a:spcPct val="20000"/>
        </a:spcBef>
        <a:buFont typeface="Arial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1" rtl="0" eaLnBrk="1" latinLnBrk="0" hangingPunct="1">
        <a:spcBef>
          <a:spcPct val="20000"/>
        </a:spcBef>
        <a:buFont typeface="Arial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1219091" rtl="0" eaLnBrk="1" latinLnBrk="0" hangingPunct="1">
        <a:spcBef>
          <a:spcPct val="20000"/>
        </a:spcBef>
        <a:buFont typeface="Arial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1219091" rtl="0" eaLnBrk="1" latinLnBrk="0" hangingPunct="1">
        <a:spcBef>
          <a:spcPct val="20000"/>
        </a:spcBef>
        <a:buFont typeface="Arial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1" rtl="0" eaLnBrk="1" latinLnBrk="0" hangingPunct="1">
        <a:defRPr sz="24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58" userDrawn="1">
          <p15:clr>
            <a:srgbClr val="F26B43"/>
          </p15:clr>
        </p15:guide>
        <p15:guide id="2" pos="1345" userDrawn="1">
          <p15:clr>
            <a:srgbClr val="F26B43"/>
          </p15:clr>
        </p15:guide>
        <p15:guide id="3" pos="3940" userDrawn="1">
          <p15:clr>
            <a:srgbClr val="F26B43"/>
          </p15:clr>
        </p15:guide>
        <p15:guide id="4" orient="horz" pos="2260" userDrawn="1">
          <p15:clr>
            <a:srgbClr val="F26B43"/>
          </p15:clr>
        </p15:guide>
        <p15:guide id="5" pos="6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34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58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8.jp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C4A5AF-C8AB-415D-B0E6-8DE34E886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917" y="844550"/>
            <a:ext cx="8778164" cy="516889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3E42CC1-D75A-45B5-AA46-DD47ADA22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188" y="23729"/>
            <a:ext cx="8101012" cy="149709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 Good, the Bad and the Ugly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6EB6BB4-2A48-4A15-9D2D-F1FD02EA6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186" y="5995531"/>
            <a:ext cx="8101014" cy="628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why requirements matter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469672-303A-489D-8086-0EC2F7CF5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A90C1-0E26-45F9-B447-BDC6E1BC994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2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CF1260C-242D-44F2-AE33-658ECF484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9983"/>
          <a:stretch/>
        </p:blipFill>
        <p:spPr>
          <a:xfrm>
            <a:off x="2205256" y="1520825"/>
            <a:ext cx="8100000" cy="470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8BCDFE1-C45F-43C4-8383-9C3AF4B0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a stakeholder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38875D-1E10-4D80-BA9B-7E0ECC2DA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10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1B2790-B8EF-4EDF-8A9E-2D0265001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D6F5B0-47B1-4F03-83B6-2C2755B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light, please!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F38AA2-5363-4042-9657-5357931C9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11</a:t>
            </a:fld>
            <a:endParaRPr lang="en-US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0B91E21-97F7-402A-A11B-71BD205F8B75}"/>
              </a:ext>
            </a:extLst>
          </p:cNvPr>
          <p:cNvSpPr/>
          <p:nvPr/>
        </p:nvSpPr>
        <p:spPr>
          <a:xfrm>
            <a:off x="7761942" y="1303200"/>
            <a:ext cx="157415" cy="50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ijdelijke aanduiding voor inhoud 7">
            <a:extLst>
              <a:ext uri="{FF2B5EF4-FFF2-40B4-BE49-F238E27FC236}">
                <a16:creationId xmlns:a16="http://schemas.microsoft.com/office/drawing/2014/main" id="{63AEB7C7-8480-4426-A999-AE32BAC5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44" y="1597819"/>
            <a:ext cx="8101012" cy="462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1A7CC05-21D6-48FE-BD07-92DDC530C054}"/>
              </a:ext>
            </a:extLst>
          </p:cNvPr>
          <p:cNvSpPr/>
          <p:nvPr/>
        </p:nvSpPr>
        <p:spPr>
          <a:xfrm>
            <a:off x="2205256" y="1597819"/>
            <a:ext cx="8100000" cy="4629600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6B12287-F926-4936-B1D3-4B0E8AB0F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6D294F5-710A-4FD1-BDFB-62A609B29EA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/>
        </p:blipFill>
        <p:spPr>
          <a:xfrm>
            <a:off x="2206800" y="1598400"/>
            <a:ext cx="8100000" cy="46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8BCDFE1-C45F-43C4-8383-9C3AF4B0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is the reference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38875D-1E10-4D80-BA9B-7E0ECC2DA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12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837E969-DC8E-4EB2-97EF-0C9FC7DC7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0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474D843-20F4-4465-8C38-2602B56686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9ED"/>
              </a:clrFrom>
              <a:clrTo>
                <a:srgbClr val="FDF9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27" y="1303199"/>
            <a:ext cx="8727674" cy="5554801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313810D-9D9F-4866-8718-4C9A311BA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(or late) detection </a:t>
            </a:r>
            <a:br>
              <a:rPr lang="en-US" dirty="0"/>
            </a:br>
            <a:r>
              <a:rPr lang="en-US" dirty="0"/>
              <a:t>in testing</a:t>
            </a:r>
          </a:p>
          <a:p>
            <a:endParaRPr lang="en-US" dirty="0"/>
          </a:p>
          <a:p>
            <a:r>
              <a:rPr lang="en-US" dirty="0"/>
              <a:t>Common causes</a:t>
            </a:r>
          </a:p>
          <a:p>
            <a:pPr lvl="1"/>
            <a:r>
              <a:rPr lang="en-US" dirty="0"/>
              <a:t>Hidden inconsistencies</a:t>
            </a:r>
          </a:p>
          <a:p>
            <a:pPr lvl="1"/>
            <a:r>
              <a:rPr lang="en-US" dirty="0"/>
              <a:t>Unmentioned basic factors</a:t>
            </a:r>
          </a:p>
          <a:p>
            <a:pPr lvl="1"/>
            <a:r>
              <a:rPr lang="en-US" dirty="0"/>
              <a:t>Forgotten stakeholders</a:t>
            </a:r>
          </a:p>
          <a:p>
            <a:pPr lvl="1"/>
            <a:r>
              <a:rPr lang="en-US" dirty="0"/>
              <a:t>Wrong context of use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DFA302-7908-4BF4-BF82-FB6E7AA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Ugly requirements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A2C8B6-D8DC-46FF-9E73-94A5C642A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13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B8BE9D-E5A9-4B1D-859A-ADE6B7E7F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E34E6-F37F-49DB-A525-3596C095B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own experience in small groups</a:t>
            </a:r>
          </a:p>
          <a:p>
            <a:endParaRPr lang="en-US" dirty="0"/>
          </a:p>
          <a:p>
            <a:r>
              <a:rPr lang="en-US" dirty="0"/>
              <a:t>Think about …</a:t>
            </a:r>
          </a:p>
          <a:p>
            <a:pPr lvl="1"/>
            <a:r>
              <a:rPr lang="en-US" dirty="0"/>
              <a:t>Some serious issue found in acceptance testing </a:t>
            </a:r>
            <a:br>
              <a:rPr lang="en-US" dirty="0"/>
            </a:br>
            <a:r>
              <a:rPr lang="en-US" dirty="0"/>
              <a:t>or in production</a:t>
            </a:r>
          </a:p>
          <a:p>
            <a:pPr lvl="1"/>
            <a:r>
              <a:rPr lang="en-US" dirty="0"/>
              <a:t>What was the (root) cause? One of these?</a:t>
            </a:r>
          </a:p>
          <a:p>
            <a:r>
              <a:rPr lang="en-US" sz="4400" dirty="0">
                <a:solidFill>
                  <a:srgbClr val="C00000"/>
                </a:solidFill>
              </a:rPr>
              <a:t>Share &amp; win!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90329D-831D-4F8F-BB36-C3439929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story?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47B2F0-D477-41B4-B0EF-AB4AE5B1C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376A2-9123-4914-A474-569F3BE3248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6727A17-D65C-46C0-9CF6-668D4E479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  <p:pic>
        <p:nvPicPr>
          <p:cNvPr id="28" name="Stopwatch">
            <a:extLst>
              <a:ext uri="{FF2B5EF4-FFF2-40B4-BE49-F238E27FC236}">
                <a16:creationId xmlns:a16="http://schemas.microsoft.com/office/drawing/2014/main" id="{DAAEEFE9-9E35-4B9F-99F6-24F8C74D5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1532607"/>
            <a:ext cx="1732173" cy="19585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9" name="Rood rond 0">
            <a:extLst>
              <a:ext uri="{FF2B5EF4-FFF2-40B4-BE49-F238E27FC236}">
                <a16:creationId xmlns:a16="http://schemas.microsoft.com/office/drawing/2014/main" id="{FB1E03D6-D3AB-4B21-921A-D30C3CD632C5}"/>
              </a:ext>
            </a:extLst>
          </p:cNvPr>
          <p:cNvSpPr/>
          <p:nvPr/>
        </p:nvSpPr>
        <p:spPr>
          <a:xfrm>
            <a:off x="10516499" y="2032919"/>
            <a:ext cx="1171575" cy="117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" rIns="36000" bIns="36000" rtlCol="0" anchor="t" anchorCtr="0"/>
          <a:lstStyle/>
          <a:p>
            <a:pPr algn="ctr"/>
            <a:r>
              <a:rPr lang="nl-NL" sz="4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Microsoft Sans Serif" panose="020B0604020202020204" pitchFamily="34" charset="0"/>
              </a:rPr>
              <a:t>00</a:t>
            </a:r>
          </a:p>
        </p:txBody>
      </p:sp>
      <p:sp>
        <p:nvSpPr>
          <p:cNvPr id="30" name="Zwart rond 0">
            <a:extLst>
              <a:ext uri="{FF2B5EF4-FFF2-40B4-BE49-F238E27FC236}">
                <a16:creationId xmlns:a16="http://schemas.microsoft.com/office/drawing/2014/main" id="{A56C3355-35F8-498A-980F-BBA41984DF31}"/>
              </a:ext>
            </a:extLst>
          </p:cNvPr>
          <p:cNvSpPr/>
          <p:nvPr/>
        </p:nvSpPr>
        <p:spPr>
          <a:xfrm>
            <a:off x="10516499" y="2032919"/>
            <a:ext cx="1171575" cy="117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" rIns="36000" bIns="36000" rtlCol="0" anchor="t" anchorCtr="0"/>
          <a:lstStyle/>
          <a:p>
            <a:pPr algn="ctr"/>
            <a:r>
              <a:rPr lang="nl-NL" sz="4400" dirty="0">
                <a:solidFill>
                  <a:srgbClr val="FF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Sans Serif" panose="020B0604020202020204" pitchFamily="34" charset="0"/>
              </a:rPr>
              <a:t>00</a:t>
            </a:r>
          </a:p>
        </p:txBody>
      </p:sp>
      <p:sp>
        <p:nvSpPr>
          <p:cNvPr id="31" name="1 rood">
            <a:extLst>
              <a:ext uri="{FF2B5EF4-FFF2-40B4-BE49-F238E27FC236}">
                <a16:creationId xmlns:a16="http://schemas.microsoft.com/office/drawing/2014/main" id="{77F53ED1-BE92-431B-B96F-5B27EAED51F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01</a:t>
            </a:r>
          </a:p>
        </p:txBody>
      </p:sp>
      <p:sp>
        <p:nvSpPr>
          <p:cNvPr id="32" name="2 oranje">
            <a:extLst>
              <a:ext uri="{FF2B5EF4-FFF2-40B4-BE49-F238E27FC236}">
                <a16:creationId xmlns:a16="http://schemas.microsoft.com/office/drawing/2014/main" id="{17B1579B-625C-4FAB-B2E6-A78761C185B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02</a:t>
            </a:r>
          </a:p>
        </p:txBody>
      </p:sp>
      <p:sp>
        <p:nvSpPr>
          <p:cNvPr id="33" name="3 oranje">
            <a:extLst>
              <a:ext uri="{FF2B5EF4-FFF2-40B4-BE49-F238E27FC236}">
                <a16:creationId xmlns:a16="http://schemas.microsoft.com/office/drawing/2014/main" id="{51C6BF5E-5C74-4D98-9734-D8C25CEBBF3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03</a:t>
            </a:r>
          </a:p>
        </p:txBody>
      </p:sp>
      <p:sp>
        <p:nvSpPr>
          <p:cNvPr id="34" name="4 groen">
            <a:extLst>
              <a:ext uri="{FF2B5EF4-FFF2-40B4-BE49-F238E27FC236}">
                <a16:creationId xmlns:a16="http://schemas.microsoft.com/office/drawing/2014/main" id="{EAD32B12-EE56-4F98-BAB8-CD0FDEF68441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04</a:t>
            </a:r>
          </a:p>
        </p:txBody>
      </p:sp>
      <p:sp>
        <p:nvSpPr>
          <p:cNvPr id="35" name="5 groen">
            <a:extLst>
              <a:ext uri="{FF2B5EF4-FFF2-40B4-BE49-F238E27FC236}">
                <a16:creationId xmlns:a16="http://schemas.microsoft.com/office/drawing/2014/main" id="{8AC67277-D61B-41A3-B3F2-019E8A23BAE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05</a:t>
            </a:r>
          </a:p>
        </p:txBody>
      </p:sp>
      <p:sp>
        <p:nvSpPr>
          <p:cNvPr id="36" name="6 groen">
            <a:extLst>
              <a:ext uri="{FF2B5EF4-FFF2-40B4-BE49-F238E27FC236}">
                <a16:creationId xmlns:a16="http://schemas.microsoft.com/office/drawing/2014/main" id="{CD1F829A-64F9-4F40-BA05-BDB7B3F9531B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06</a:t>
            </a:r>
          </a:p>
        </p:txBody>
      </p:sp>
      <p:sp>
        <p:nvSpPr>
          <p:cNvPr id="37" name="7 groen">
            <a:extLst>
              <a:ext uri="{FF2B5EF4-FFF2-40B4-BE49-F238E27FC236}">
                <a16:creationId xmlns:a16="http://schemas.microsoft.com/office/drawing/2014/main" id="{9A9564E3-59FA-47FD-9835-CEB7241C555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07</a:t>
            </a:r>
          </a:p>
        </p:txBody>
      </p:sp>
      <p:sp>
        <p:nvSpPr>
          <p:cNvPr id="41" name="8 groen">
            <a:extLst>
              <a:ext uri="{FF2B5EF4-FFF2-40B4-BE49-F238E27FC236}">
                <a16:creationId xmlns:a16="http://schemas.microsoft.com/office/drawing/2014/main" id="{075342FC-E9B5-46C6-9735-8EE397C9D00D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08</a:t>
            </a:r>
          </a:p>
        </p:txBody>
      </p:sp>
      <p:sp>
        <p:nvSpPr>
          <p:cNvPr id="42" name="9 groen">
            <a:extLst>
              <a:ext uri="{FF2B5EF4-FFF2-40B4-BE49-F238E27FC236}">
                <a16:creationId xmlns:a16="http://schemas.microsoft.com/office/drawing/2014/main" id="{8CD3B75E-18EF-4820-94A1-5CD2551E99D8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09</a:t>
            </a:r>
          </a:p>
        </p:txBody>
      </p:sp>
      <p:sp>
        <p:nvSpPr>
          <p:cNvPr id="43" name="10 groen">
            <a:extLst>
              <a:ext uri="{FF2B5EF4-FFF2-40B4-BE49-F238E27FC236}">
                <a16:creationId xmlns:a16="http://schemas.microsoft.com/office/drawing/2014/main" id="{76DB004F-08FF-4D99-A347-E9340ABB8A3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10</a:t>
            </a:r>
          </a:p>
        </p:txBody>
      </p:sp>
      <p:sp>
        <p:nvSpPr>
          <p:cNvPr id="44" name="10 wit">
            <a:extLst>
              <a:ext uri="{FF2B5EF4-FFF2-40B4-BE49-F238E27FC236}">
                <a16:creationId xmlns:a16="http://schemas.microsoft.com/office/drawing/2014/main" id="{699067B4-03CD-4672-AFF1-97BEA4D619B2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10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3AC68BB-1D37-4D42-AD9D-9729D5E76958}"/>
              </a:ext>
            </a:extLst>
          </p:cNvPr>
          <p:cNvSpPr/>
          <p:nvPr/>
        </p:nvSpPr>
        <p:spPr>
          <a:xfrm>
            <a:off x="2160000" y="4748462"/>
            <a:ext cx="3647242" cy="689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2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9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9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9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9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9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9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1" presetID="22" presetClass="exit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770EE-4307-45C3-8E8F-AD7BF60A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B59B9C36-94BF-4E15-965D-BA0C147D7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615C04E-DE7B-418A-8184-C444803473C9}"/>
              </a:ext>
            </a:extLst>
          </p:cNvPr>
          <p:cNvSpPr/>
          <p:nvPr/>
        </p:nvSpPr>
        <p:spPr>
          <a:xfrm>
            <a:off x="2423592" y="411212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52D6BAA-A8CE-44AE-AB7E-30D0A20FB81C}"/>
              </a:ext>
            </a:extLst>
          </p:cNvPr>
          <p:cNvSpPr/>
          <p:nvPr/>
        </p:nvSpPr>
        <p:spPr>
          <a:xfrm>
            <a:off x="4167975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FDE33D7-4AB5-490F-AB07-9963FA2449CB}"/>
              </a:ext>
            </a:extLst>
          </p:cNvPr>
          <p:cNvSpPr/>
          <p:nvPr/>
        </p:nvSpPr>
        <p:spPr>
          <a:xfrm>
            <a:off x="5912398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F0CF6E7-1FC3-47A4-BE6C-ADD15E2351DF}"/>
              </a:ext>
            </a:extLst>
          </p:cNvPr>
          <p:cNvSpPr/>
          <p:nvPr/>
        </p:nvSpPr>
        <p:spPr>
          <a:xfrm>
            <a:off x="7656821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360497-3CD5-471E-AE9E-FCDA7F401228}"/>
              </a:ext>
            </a:extLst>
          </p:cNvPr>
          <p:cNvSpPr/>
          <p:nvPr/>
        </p:nvSpPr>
        <p:spPr>
          <a:xfrm rot="18000000">
            <a:off x="1823069" y="2489568"/>
            <a:ext cx="3368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Ugly requirements?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E4F0A72-8A2E-4BB5-BD8F-8FD7F28079F1}"/>
              </a:ext>
            </a:extLst>
          </p:cNvPr>
          <p:cNvCxnSpPr>
            <a:cxnSpLocks/>
          </p:cNvCxnSpPr>
          <p:nvPr/>
        </p:nvCxnSpPr>
        <p:spPr>
          <a:xfrm>
            <a:off x="2783593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DAAA759-73F3-4C76-BFBC-99F4F0E347B6}"/>
              </a:ext>
            </a:extLst>
          </p:cNvPr>
          <p:cNvCxnSpPr>
            <a:cxnSpLocks/>
          </p:cNvCxnSpPr>
          <p:nvPr/>
        </p:nvCxnSpPr>
        <p:spPr>
          <a:xfrm>
            <a:off x="4528016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0CB6605-76C5-44EE-BC6F-8EEAF8477704}"/>
              </a:ext>
            </a:extLst>
          </p:cNvPr>
          <p:cNvCxnSpPr>
            <a:cxnSpLocks/>
          </p:cNvCxnSpPr>
          <p:nvPr/>
        </p:nvCxnSpPr>
        <p:spPr>
          <a:xfrm>
            <a:off x="6272439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A8AE5EAC-7816-4CB2-BBD3-8AE9AEDCCD95}"/>
              </a:ext>
            </a:extLst>
          </p:cNvPr>
          <p:cNvSpPr/>
          <p:nvPr/>
        </p:nvSpPr>
        <p:spPr>
          <a:xfrm rot="18000000">
            <a:off x="3756830" y="2787865"/>
            <a:ext cx="2707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saints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19125CF-E947-4991-B6F0-EAFFC2997627}"/>
              </a:ext>
            </a:extLst>
          </p:cNvPr>
          <p:cNvSpPr/>
          <p:nvPr/>
        </p:nvSpPr>
        <p:spPr>
          <a:xfrm rot="18000000">
            <a:off x="5331120" y="2508553"/>
            <a:ext cx="334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bad guys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716E7A2-74E7-4C60-8C8A-119F83A20DC9}"/>
              </a:ext>
            </a:extLst>
          </p:cNvPr>
          <p:cNvSpPr/>
          <p:nvPr/>
        </p:nvSpPr>
        <p:spPr>
          <a:xfrm rot="18000000">
            <a:off x="7425105" y="3102830"/>
            <a:ext cx="1958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 get them!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4E032490-662D-4FDC-8AE0-5F578FE1BC5B}"/>
              </a:ext>
            </a:extLst>
          </p:cNvPr>
          <p:cNvSpPr/>
          <p:nvPr/>
        </p:nvSpPr>
        <p:spPr>
          <a:xfrm>
            <a:off x="9401244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405D013-421D-482D-BF0F-D368838E64FF}"/>
              </a:ext>
            </a:extLst>
          </p:cNvPr>
          <p:cNvCxnSpPr>
            <a:cxnSpLocks/>
          </p:cNvCxnSpPr>
          <p:nvPr/>
        </p:nvCxnSpPr>
        <p:spPr>
          <a:xfrm>
            <a:off x="8016862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82C9D604-8EDD-46A2-A61A-4637AF832C63}"/>
              </a:ext>
            </a:extLst>
          </p:cNvPr>
          <p:cNvSpPr/>
          <p:nvPr/>
        </p:nvSpPr>
        <p:spPr>
          <a:xfrm>
            <a:off x="4203995" y="4148124"/>
            <a:ext cx="288000" cy="2880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28F4746-BD75-4540-B25F-C7A7A126444F}"/>
              </a:ext>
            </a:extLst>
          </p:cNvPr>
          <p:cNvSpPr/>
          <p:nvPr/>
        </p:nvSpPr>
        <p:spPr>
          <a:xfrm rot="18000000">
            <a:off x="8237335" y="4979316"/>
            <a:ext cx="174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 …</a:t>
            </a:r>
          </a:p>
        </p:txBody>
      </p:sp>
    </p:spTree>
    <p:extLst>
      <p:ext uri="{BB962C8B-B14F-4D97-AF65-F5344CB8AC3E}">
        <p14:creationId xmlns:p14="http://schemas.microsoft.com/office/powerpoint/2010/main" val="3908729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DD6CBFB-1AF7-460F-96DB-CA065140E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bake good requirements?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grpSp>
        <p:nvGrpSpPr>
          <p:cNvPr id="43" name="Groep 42">
            <a:extLst>
              <a:ext uri="{FF2B5EF4-FFF2-40B4-BE49-F238E27FC236}">
                <a16:creationId xmlns:a16="http://schemas.microsoft.com/office/drawing/2014/main" id="{9DE2DB0C-1956-4D0B-B521-0AF7AE0210D5}"/>
              </a:ext>
            </a:extLst>
          </p:cNvPr>
          <p:cNvGrpSpPr/>
          <p:nvPr/>
        </p:nvGrpSpPr>
        <p:grpSpPr>
          <a:xfrm>
            <a:off x="3554750" y="1303200"/>
            <a:ext cx="5400000" cy="5400000"/>
            <a:chOff x="3554750" y="1303200"/>
            <a:chExt cx="5400000" cy="540000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57AA0F2A-E667-4AB5-9C8F-B0B5B31B1C64}"/>
                </a:ext>
              </a:extLst>
            </p:cNvPr>
            <p:cNvGrpSpPr/>
            <p:nvPr/>
          </p:nvGrpSpPr>
          <p:grpSpPr>
            <a:xfrm>
              <a:off x="3554750" y="1303200"/>
              <a:ext cx="5400000" cy="5400000"/>
              <a:chOff x="3901596" y="1172584"/>
              <a:chExt cx="5400000" cy="5400000"/>
            </a:xfrm>
          </p:grpSpPr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6FF88144-808F-47A1-8D42-7C20D8C7357A}"/>
                  </a:ext>
                </a:extLst>
              </p:cNvPr>
              <p:cNvSpPr/>
              <p:nvPr/>
            </p:nvSpPr>
            <p:spPr>
              <a:xfrm>
                <a:off x="3901596" y="1172584"/>
                <a:ext cx="5400000" cy="54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D1ECD6E4-C17B-4268-98BA-EE69EBB888DA}"/>
                  </a:ext>
                </a:extLst>
              </p:cNvPr>
              <p:cNvGrpSpPr/>
              <p:nvPr/>
            </p:nvGrpSpPr>
            <p:grpSpPr>
              <a:xfrm>
                <a:off x="5076634" y="2360105"/>
                <a:ext cx="3066664" cy="3113054"/>
                <a:chOff x="4090132" y="2088452"/>
                <a:chExt cx="4967533" cy="3595972"/>
              </a:xfrm>
            </p:grpSpPr>
            <p:sp>
              <p:nvSpPr>
                <p:cNvPr id="11" name="AutoShape 4">
                  <a:extLst>
                    <a:ext uri="{FF2B5EF4-FFF2-40B4-BE49-F238E27FC236}">
                      <a16:creationId xmlns:a16="http://schemas.microsoft.com/office/drawing/2014/main" id="{4AD45ECA-DE36-445C-97DE-524DB8497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invGray">
                <a:xfrm>
                  <a:off x="4090132" y="2088452"/>
                  <a:ext cx="2438428" cy="720000"/>
                </a:xfrm>
                <a:prstGeom prst="flowChartAlternateProcess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600" dirty="0"/>
                    <a:t>Elicitation</a:t>
                  </a:r>
                </a:p>
              </p:txBody>
            </p:sp>
            <p:sp>
              <p:nvSpPr>
                <p:cNvPr id="12" name="AutoShape 5">
                  <a:extLst>
                    <a:ext uri="{FF2B5EF4-FFF2-40B4-BE49-F238E27FC236}">
                      <a16:creationId xmlns:a16="http://schemas.microsoft.com/office/drawing/2014/main" id="{E0069F95-27A6-4F98-82FB-E8AED7AF5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invGray">
                <a:xfrm rot="16200000">
                  <a:off x="6295836" y="2922594"/>
                  <a:ext cx="3595972" cy="1927687"/>
                </a:xfrm>
                <a:prstGeom prst="flowChartAlternateProcess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algn="ctr"/>
                  <a:r>
                    <a:rPr lang="en-GB" sz="2400" dirty="0"/>
                    <a:t>Management</a:t>
                  </a:r>
                </a:p>
              </p:txBody>
            </p:sp>
            <p:sp>
              <p:nvSpPr>
                <p:cNvPr id="13" name="AutoShape 6">
                  <a:extLst>
                    <a:ext uri="{FF2B5EF4-FFF2-40B4-BE49-F238E27FC236}">
                      <a16:creationId xmlns:a16="http://schemas.microsoft.com/office/drawing/2014/main" id="{3024E0D2-3765-4BB4-B59D-948BC0A43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invGray">
                <a:xfrm>
                  <a:off x="4090137" y="3481052"/>
                  <a:ext cx="2438427" cy="720000"/>
                </a:xfrm>
                <a:prstGeom prst="flowChartAlternateProcess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600" dirty="0"/>
                    <a:t>Documentation</a:t>
                  </a:r>
                </a:p>
              </p:txBody>
            </p:sp>
            <p:sp>
              <p:nvSpPr>
                <p:cNvPr id="14" name="AutoShape 7">
                  <a:extLst>
                    <a:ext uri="{FF2B5EF4-FFF2-40B4-BE49-F238E27FC236}">
                      <a16:creationId xmlns:a16="http://schemas.microsoft.com/office/drawing/2014/main" id="{03C20080-370C-4AA0-ABE4-E9121A222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invGray">
                <a:xfrm>
                  <a:off x="4090134" y="4907852"/>
                  <a:ext cx="2438430" cy="720000"/>
                </a:xfrm>
                <a:prstGeom prst="flowChartAlternateProcess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600" dirty="0"/>
                    <a:t>Validation </a:t>
                  </a:r>
                </a:p>
              </p:txBody>
            </p:sp>
            <p:cxnSp>
              <p:nvCxnSpPr>
                <p:cNvPr id="17" name="AutoShape 10">
                  <a:extLst>
                    <a:ext uri="{FF2B5EF4-FFF2-40B4-BE49-F238E27FC236}">
                      <a16:creationId xmlns:a16="http://schemas.microsoft.com/office/drawing/2014/main" id="{7854C16A-1E78-463D-AD9D-2906D10D7E4A}"/>
                    </a:ext>
                  </a:extLst>
                </p:cNvPr>
                <p:cNvCxnSpPr>
                  <a:cxnSpLocks noChangeShapeType="1"/>
                  <a:stCxn id="11" idx="2"/>
                  <a:endCxn id="13" idx="0"/>
                </p:cNvCxnSpPr>
                <p:nvPr/>
              </p:nvCxnSpPr>
              <p:spPr bwMode="invGray">
                <a:xfrm>
                  <a:off x="5309347" y="2808452"/>
                  <a:ext cx="3" cy="672600"/>
                </a:xfrm>
                <a:prstGeom prst="straightConnector1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18" name="AutoShape 11">
                  <a:extLst>
                    <a:ext uri="{FF2B5EF4-FFF2-40B4-BE49-F238E27FC236}">
                      <a16:creationId xmlns:a16="http://schemas.microsoft.com/office/drawing/2014/main" id="{18DC13CC-CD1D-4B28-A470-4E456AB25891}"/>
                    </a:ext>
                  </a:extLst>
                </p:cNvPr>
                <p:cNvCxnSpPr>
                  <a:cxnSpLocks noChangeShapeType="1"/>
                  <a:stCxn id="13" idx="2"/>
                  <a:endCxn id="14" idx="0"/>
                </p:cNvCxnSpPr>
                <p:nvPr/>
              </p:nvCxnSpPr>
              <p:spPr bwMode="invGray">
                <a:xfrm flipH="1">
                  <a:off x="5309349" y="4201052"/>
                  <a:ext cx="2" cy="706800"/>
                </a:xfrm>
                <a:prstGeom prst="straightConnector1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sp>
              <p:nvSpPr>
                <p:cNvPr id="19" name="Line 20">
                  <a:extLst>
                    <a:ext uri="{FF2B5EF4-FFF2-40B4-BE49-F238E27FC236}">
                      <a16:creationId xmlns:a16="http://schemas.microsoft.com/office/drawing/2014/main" id="{D39CB547-5733-47DC-AF8D-908AF2AEF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invGray">
                <a:xfrm>
                  <a:off x="6542849" y="5288853"/>
                  <a:ext cx="58314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endParaRPr lang="en-GB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Line 21">
                  <a:extLst>
                    <a:ext uri="{FF2B5EF4-FFF2-40B4-BE49-F238E27FC236}">
                      <a16:creationId xmlns:a16="http://schemas.microsoft.com/office/drawing/2014/main" id="{369523AF-7AAD-4151-BD1B-4FDF6A57F2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invGray">
                <a:xfrm>
                  <a:off x="6542851" y="3878114"/>
                  <a:ext cx="58314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endParaRPr lang="en-GB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Line 20">
                  <a:extLst>
                    <a:ext uri="{FF2B5EF4-FFF2-40B4-BE49-F238E27FC236}">
                      <a16:creationId xmlns:a16="http://schemas.microsoft.com/office/drawing/2014/main" id="{596A89D7-793B-4FA5-9C2B-7EB4A5B27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invGray">
                <a:xfrm>
                  <a:off x="6542845" y="2448843"/>
                  <a:ext cx="58314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none" anchor="ctr"/>
                <a:lstStyle/>
                <a:p>
                  <a:endParaRPr lang="en-GB" sz="18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" name="AutoShape 15">
                  <a:extLst>
                    <a:ext uri="{FF2B5EF4-FFF2-40B4-BE49-F238E27FC236}">
                      <a16:creationId xmlns:a16="http://schemas.microsoft.com/office/drawing/2014/main" id="{0E8D78C6-B314-4939-8F24-FA02667A3EDD}"/>
                    </a:ext>
                  </a:extLst>
                </p:cNvPr>
                <p:cNvCxnSpPr>
                  <a:cxnSpLocks noChangeShapeType="1"/>
                  <a:stCxn id="14" idx="1"/>
                  <a:endCxn id="11" idx="1"/>
                </p:cNvCxnSpPr>
                <p:nvPr/>
              </p:nvCxnSpPr>
              <p:spPr bwMode="invGray">
                <a:xfrm rot="10800000">
                  <a:off x="4090134" y="2448453"/>
                  <a:ext cx="2" cy="2819400"/>
                </a:xfrm>
                <a:prstGeom prst="bentConnector3">
                  <a:avLst>
                    <a:gd name="adj1" fmla="val 22860100000"/>
                  </a:avLst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 type="triangl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9C876010-E433-4BAA-A0CE-F2F602F72C69}"/>
                </a:ext>
              </a:extLst>
            </p:cNvPr>
            <p:cNvGrpSpPr/>
            <p:nvPr/>
          </p:nvGrpSpPr>
          <p:grpSpPr>
            <a:xfrm>
              <a:off x="4926870" y="5700027"/>
              <a:ext cx="2680946" cy="830997"/>
              <a:chOff x="4718324" y="5603775"/>
              <a:chExt cx="2680946" cy="830997"/>
            </a:xfrm>
          </p:grpSpPr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C7CF2D3-8A41-4E7F-9EA4-ABE632AC28BF}"/>
                  </a:ext>
                </a:extLst>
              </p:cNvPr>
              <p:cNvSpPr txBox="1"/>
              <p:nvPr/>
            </p:nvSpPr>
            <p:spPr>
              <a:xfrm>
                <a:off x="5482460" y="5603775"/>
                <a:ext cx="19168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 err="1"/>
                  <a:t>FundamentalRE</a:t>
                </a:r>
                <a:r>
                  <a:rPr lang="nl-NL" sz="2400" b="1" dirty="0"/>
                  <a:t> </a:t>
                </a:r>
                <a:r>
                  <a:rPr lang="nl-NL" sz="2400" b="1" dirty="0" err="1"/>
                  <a:t>process</a:t>
                </a:r>
                <a:endParaRPr lang="nl-NL" sz="2400" b="1" dirty="0"/>
              </a:p>
            </p:txBody>
          </p:sp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1D15A946-645C-47C0-B4D6-E46774861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8324" y="5697102"/>
                <a:ext cx="728180" cy="6443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1377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625DBDF-0E87-4631-89A4-1C1EF848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708"/>
            <a:ext cx="12192001" cy="6880708"/>
          </a:xfrm>
          <a:prstGeom prst="rect">
            <a:avLst/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C40E9F3D-B26B-4D36-A912-CE5D2936B27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50" y="1303200"/>
            <a:ext cx="54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360000"/>
            <a:ext cx="8074800" cy="943200"/>
          </a:xfrm>
        </p:spPr>
        <p:txBody>
          <a:bodyPr>
            <a:normAutofit/>
          </a:bodyPr>
          <a:lstStyle/>
          <a:p>
            <a:r>
              <a:rPr lang="en-US" dirty="0"/>
              <a:t>Elicitation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ECFF9129-C3AE-4612-89EA-441576668032}"/>
              </a:ext>
            </a:extLst>
          </p:cNvPr>
          <p:cNvGrpSpPr/>
          <p:nvPr/>
        </p:nvGrpSpPr>
        <p:grpSpPr>
          <a:xfrm>
            <a:off x="5534750" y="3283200"/>
            <a:ext cx="1440000" cy="1440000"/>
            <a:chOff x="3860742" y="1165131"/>
            <a:chExt cx="1440000" cy="1440000"/>
          </a:xfrm>
        </p:grpSpPr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975F31FB-1208-41B9-A154-5B771E249F35}"/>
                </a:ext>
              </a:extLst>
            </p:cNvPr>
            <p:cNvSpPr/>
            <p:nvPr/>
          </p:nvSpPr>
          <p:spPr>
            <a:xfrm>
              <a:off x="3860742" y="1165131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68" name="Afbeelding 67">
              <a:extLst>
                <a:ext uri="{FF2B5EF4-FFF2-40B4-BE49-F238E27FC236}">
                  <a16:creationId xmlns:a16="http://schemas.microsoft.com/office/drawing/2014/main" id="{182BD905-74EC-4FAB-A746-E4A66DF0D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343" y="1413532"/>
              <a:ext cx="1414799" cy="943199"/>
            </a:xfrm>
            <a:prstGeom prst="rect">
              <a:avLst/>
            </a:prstGeom>
          </p:spPr>
        </p:pic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CD41ED2C-47EA-4F57-A46D-A50D494DF220}"/>
              </a:ext>
            </a:extLst>
          </p:cNvPr>
          <p:cNvGrpSpPr/>
          <p:nvPr/>
        </p:nvGrpSpPr>
        <p:grpSpPr>
          <a:xfrm>
            <a:off x="6746400" y="4478400"/>
            <a:ext cx="1440000" cy="1440000"/>
            <a:chOff x="2615207" y="2757247"/>
            <a:chExt cx="1440000" cy="1440000"/>
          </a:xfrm>
        </p:grpSpPr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D056828D-74AF-4C86-AC7A-E49BE378EC41}"/>
                </a:ext>
              </a:extLst>
            </p:cNvPr>
            <p:cNvSpPr/>
            <p:nvPr/>
          </p:nvSpPr>
          <p:spPr>
            <a:xfrm>
              <a:off x="2615207" y="275724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579461F3-E24F-49DC-9D96-C2726BA94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240" y="3132412"/>
              <a:ext cx="1265934" cy="689670"/>
            </a:xfrm>
            <a:prstGeom prst="rect">
              <a:avLst/>
            </a:prstGeom>
          </p:spPr>
        </p:pic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88465121-F483-4C85-B0A4-0E6D13F6391B}"/>
              </a:ext>
            </a:extLst>
          </p:cNvPr>
          <p:cNvGrpSpPr/>
          <p:nvPr/>
        </p:nvGrpSpPr>
        <p:grpSpPr>
          <a:xfrm>
            <a:off x="4295851" y="4478400"/>
            <a:ext cx="1440000" cy="1440000"/>
            <a:chOff x="670387" y="583200"/>
            <a:chExt cx="1440000" cy="1440000"/>
          </a:xfrm>
        </p:grpSpPr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161F7865-D2B0-44D6-8C28-FEA8F1089FB9}"/>
                </a:ext>
              </a:extLst>
            </p:cNvPr>
            <p:cNvSpPr/>
            <p:nvPr/>
          </p:nvSpPr>
          <p:spPr>
            <a:xfrm>
              <a:off x="670387" y="583200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1EF37982-309D-4DBB-90D9-487A5ABBF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77" y="794586"/>
              <a:ext cx="1038421" cy="1017229"/>
            </a:xfrm>
            <a:prstGeom prst="rect">
              <a:avLst/>
            </a:prstGeom>
          </p:spPr>
        </p:pic>
      </p:grpSp>
      <p:pic>
        <p:nvPicPr>
          <p:cNvPr id="5" name="Afbeelding 4" descr="Afbeelding met man, persoon, binnen, venster&#10;&#10;Automatisch gegenereerde beschrijving">
            <a:extLst>
              <a:ext uri="{FF2B5EF4-FFF2-40B4-BE49-F238E27FC236}">
                <a16:creationId xmlns:a16="http://schemas.microsoft.com/office/drawing/2014/main" id="{1307EC58-4874-4F56-903F-C6C9CFDE85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00" y="1303200"/>
            <a:ext cx="54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7CF4F7A0-FEC6-4C46-8C8A-5B70A7352CB5}"/>
              </a:ext>
            </a:extLst>
          </p:cNvPr>
          <p:cNvGrpSpPr/>
          <p:nvPr/>
        </p:nvGrpSpPr>
        <p:grpSpPr>
          <a:xfrm>
            <a:off x="6745525" y="4479042"/>
            <a:ext cx="1440000" cy="1440000"/>
            <a:chOff x="6745525" y="4479042"/>
            <a:chExt cx="1440000" cy="1440000"/>
          </a:xfrm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1C644ED-3B8F-40E9-8210-5DEEDA3A45D9}"/>
                </a:ext>
              </a:extLst>
            </p:cNvPr>
            <p:cNvSpPr/>
            <p:nvPr/>
          </p:nvSpPr>
          <p:spPr>
            <a:xfrm>
              <a:off x="6745525" y="4479042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522CFD20-0456-4744-A80D-B8CE6A9D9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43" y="4810617"/>
              <a:ext cx="1129964" cy="776850"/>
            </a:xfrm>
            <a:prstGeom prst="rect">
              <a:avLst/>
            </a:prstGeom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91309C64-59B3-48FB-9ABE-BE20A22B0B9A}"/>
              </a:ext>
            </a:extLst>
          </p:cNvPr>
          <p:cNvGrpSpPr/>
          <p:nvPr/>
        </p:nvGrpSpPr>
        <p:grpSpPr>
          <a:xfrm>
            <a:off x="5519001" y="3283200"/>
            <a:ext cx="1468399" cy="1440000"/>
            <a:chOff x="5552141" y="3294674"/>
            <a:chExt cx="1468399" cy="1440000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216B2A57-3F30-406C-8C21-FAF2E7577E80}"/>
                </a:ext>
              </a:extLst>
            </p:cNvPr>
            <p:cNvSpPr/>
            <p:nvPr/>
          </p:nvSpPr>
          <p:spPr>
            <a:xfrm>
              <a:off x="5552141" y="3294674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AFAE3B5-C122-4EA7-9DE9-D43DD0E3C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14568">
              <a:off x="6251568" y="3494574"/>
              <a:ext cx="458685" cy="1079259"/>
            </a:xfrm>
            <a:prstGeom prst="rect">
              <a:avLst/>
            </a:prstGeom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23976D-BA49-48A5-8ADD-4FB8E5E28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33" y="2104786"/>
            <a:ext cx="144270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bliotheek, boek, persoon, kamer&#10;&#10;Automatisch gegenereerde beschrijving">
            <a:extLst>
              <a:ext uri="{FF2B5EF4-FFF2-40B4-BE49-F238E27FC236}">
                <a16:creationId xmlns:a16="http://schemas.microsoft.com/office/drawing/2014/main" id="{542944B1-70D3-4B3C-A67C-DD0BE7A4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5"/>
          <a:stretch/>
        </p:blipFill>
        <p:spPr>
          <a:xfrm>
            <a:off x="-56826" y="-1"/>
            <a:ext cx="12248826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360000"/>
            <a:ext cx="8074800" cy="943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Documentation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pic>
        <p:nvPicPr>
          <p:cNvPr id="8" name="Afbeelding 7" descr="Afbeelding met persoon, buiten, man&#10;&#10;Automatisch gegenereerde beschrijving">
            <a:extLst>
              <a:ext uri="{FF2B5EF4-FFF2-40B4-BE49-F238E27FC236}">
                <a16:creationId xmlns:a16="http://schemas.microsoft.com/office/drawing/2014/main" id="{C60D756E-0A19-4930-AAA3-8C02848EFF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72000"/>
            <a:ext cx="324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fbeelding 11" descr="Afbeelding met persoon&#10;&#10;Automatisch gegenereerde beschrijving">
            <a:extLst>
              <a:ext uri="{FF2B5EF4-FFF2-40B4-BE49-F238E27FC236}">
                <a16:creationId xmlns:a16="http://schemas.microsoft.com/office/drawing/2014/main" id="{BF69A0B1-144E-44CA-B8E9-8C45B86F96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564000"/>
            <a:ext cx="324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80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zitten, tekst, grond, laptop&#10;&#10;Automatisch gegenereerde beschrijving">
            <a:extLst>
              <a:ext uri="{FF2B5EF4-FFF2-40B4-BE49-F238E27FC236}">
                <a16:creationId xmlns:a16="http://schemas.microsoft.com/office/drawing/2014/main" id="{835011FA-4C78-4626-A00E-6126DF29D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882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Validation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s-ES" smtClean="0"/>
              <a:pPr/>
              <a:t>19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82D5EB-871A-4F54-A031-095BA4A42B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90" y="134090"/>
            <a:ext cx="2835978" cy="283597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0D08F45-1B9D-4041-84D9-3A886E0CAA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"/>
          <a:stretch/>
        </p:blipFill>
        <p:spPr>
          <a:xfrm>
            <a:off x="9069601" y="4990609"/>
            <a:ext cx="3122397" cy="1847851"/>
          </a:xfrm>
          <a:prstGeom prst="rect">
            <a:avLst/>
          </a:prstGeom>
        </p:spPr>
      </p:pic>
      <p:pic>
        <p:nvPicPr>
          <p:cNvPr id="24" name="Afbeelding 23" descr="Afbeelding met fruit, noot, voedsel&#10;&#10;Automatisch gegenereerde beschrijving">
            <a:extLst>
              <a:ext uri="{FF2B5EF4-FFF2-40B4-BE49-F238E27FC236}">
                <a16:creationId xmlns:a16="http://schemas.microsoft.com/office/drawing/2014/main" id="{5997AAB3-BE3F-4773-AB7D-CF88303C2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083" y="3664477"/>
            <a:ext cx="2773110" cy="312239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A916DC85-6927-44C9-92D9-1C1A80FD2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08" y="2607682"/>
            <a:ext cx="2054999" cy="1800000"/>
          </a:xfrm>
          <a:prstGeom prst="rect">
            <a:avLst/>
          </a:prstGeom>
        </p:spPr>
      </p:pic>
      <p:pic>
        <p:nvPicPr>
          <p:cNvPr id="31" name="Afbeelding 30" descr="Afbeelding met natuur&#10;&#10;Automatisch gegenereerde beschrijving">
            <a:extLst>
              <a:ext uri="{FF2B5EF4-FFF2-40B4-BE49-F238E27FC236}">
                <a16:creationId xmlns:a16="http://schemas.microsoft.com/office/drawing/2014/main" id="{6F8F660F-3E41-4DEF-82A3-D45DEE3FC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08" y="2607682"/>
            <a:ext cx="2055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B718A83-0264-49AA-B197-FB420719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7"/>
          <a:stretch/>
        </p:blipFill>
        <p:spPr>
          <a:xfrm>
            <a:off x="0" y="0"/>
            <a:ext cx="12192000" cy="6870895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Pleased to meet you: Hans van Loenhoud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C735B-4F4B-4A58-A01C-2AD291D89D7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C682EB-068B-4F7F-AB9C-08175616D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02" y="1369390"/>
            <a:ext cx="2143996" cy="9433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F63C90A-E9A8-4E36-9148-301B253F5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36" y="1580682"/>
            <a:ext cx="2972215" cy="52077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6F108B9-064D-4A5C-8A80-BFB11BB85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52" y="1580682"/>
            <a:ext cx="3154951" cy="3154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C2BEF-9079-403D-ACD9-E3C8948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01400" y="106484"/>
            <a:ext cx="99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5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vasthouden, staand, man&#10;&#10;Automatisch gegenereerde beschrijving">
            <a:extLst>
              <a:ext uri="{FF2B5EF4-FFF2-40B4-BE49-F238E27FC236}">
                <a16:creationId xmlns:a16="http://schemas.microsoft.com/office/drawing/2014/main" id="{1F4CC38A-0AB9-48A9-9E52-2B6392FFA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3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FF69209-1ED1-4A14-9EC7-B3055C2B4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2"/>
          <a:stretch/>
        </p:blipFill>
        <p:spPr>
          <a:xfrm>
            <a:off x="398229" y="5777837"/>
            <a:ext cx="2172912" cy="10801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s-ES" smtClean="0"/>
              <a:pPr/>
              <a:t>20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2E4E587-147D-454E-8DCA-F333723F9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72" y="1052968"/>
            <a:ext cx="2366132" cy="2376032"/>
          </a:xfrm>
          <a:prstGeom prst="rect">
            <a:avLst/>
          </a:prstGeom>
        </p:spPr>
      </p:pic>
      <p:pic>
        <p:nvPicPr>
          <p:cNvPr id="14" name="Afbeelding 13" descr="Afbeelding met koekjesvorm&#10;&#10;Automatisch gegenereerde beschrijving">
            <a:extLst>
              <a:ext uri="{FF2B5EF4-FFF2-40B4-BE49-F238E27FC236}">
                <a16:creationId xmlns:a16="http://schemas.microsoft.com/office/drawing/2014/main" id="{2FC26174-C573-4783-86B9-07EAECBB87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9" b="6933"/>
          <a:stretch/>
        </p:blipFill>
        <p:spPr>
          <a:xfrm>
            <a:off x="9869983" y="124085"/>
            <a:ext cx="2160000" cy="211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5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770EE-4307-45C3-8E8F-AD7BF60A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B59B9C36-94BF-4E15-965D-BA0C147D7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615C04E-DE7B-418A-8184-C444803473C9}"/>
              </a:ext>
            </a:extLst>
          </p:cNvPr>
          <p:cNvSpPr/>
          <p:nvPr/>
        </p:nvSpPr>
        <p:spPr>
          <a:xfrm>
            <a:off x="2423592" y="411212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52D6BAA-A8CE-44AE-AB7E-30D0A20FB81C}"/>
              </a:ext>
            </a:extLst>
          </p:cNvPr>
          <p:cNvSpPr/>
          <p:nvPr/>
        </p:nvSpPr>
        <p:spPr>
          <a:xfrm>
            <a:off x="4167975" y="4112124"/>
            <a:ext cx="36004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FDE33D7-4AB5-490F-AB07-9963FA2449CB}"/>
              </a:ext>
            </a:extLst>
          </p:cNvPr>
          <p:cNvSpPr/>
          <p:nvPr/>
        </p:nvSpPr>
        <p:spPr>
          <a:xfrm>
            <a:off x="5912398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F0CF6E7-1FC3-47A4-BE6C-ADD15E2351DF}"/>
              </a:ext>
            </a:extLst>
          </p:cNvPr>
          <p:cNvSpPr/>
          <p:nvPr/>
        </p:nvSpPr>
        <p:spPr>
          <a:xfrm>
            <a:off x="7656821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360497-3CD5-471E-AE9E-FCDA7F401228}"/>
              </a:ext>
            </a:extLst>
          </p:cNvPr>
          <p:cNvSpPr/>
          <p:nvPr/>
        </p:nvSpPr>
        <p:spPr>
          <a:xfrm rot="18000000">
            <a:off x="1823069" y="2489568"/>
            <a:ext cx="3368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Ugly requirements?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E4F0A72-8A2E-4BB5-BD8F-8FD7F28079F1}"/>
              </a:ext>
            </a:extLst>
          </p:cNvPr>
          <p:cNvCxnSpPr>
            <a:cxnSpLocks/>
          </p:cNvCxnSpPr>
          <p:nvPr/>
        </p:nvCxnSpPr>
        <p:spPr>
          <a:xfrm>
            <a:off x="2783593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DAAA759-73F3-4C76-BFBC-99F4F0E347B6}"/>
              </a:ext>
            </a:extLst>
          </p:cNvPr>
          <p:cNvCxnSpPr>
            <a:cxnSpLocks/>
          </p:cNvCxnSpPr>
          <p:nvPr/>
        </p:nvCxnSpPr>
        <p:spPr>
          <a:xfrm>
            <a:off x="4528016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0CB6605-76C5-44EE-BC6F-8EEAF8477704}"/>
              </a:ext>
            </a:extLst>
          </p:cNvPr>
          <p:cNvCxnSpPr>
            <a:cxnSpLocks/>
          </p:cNvCxnSpPr>
          <p:nvPr/>
        </p:nvCxnSpPr>
        <p:spPr>
          <a:xfrm>
            <a:off x="6272439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A8AE5EAC-7816-4CB2-BBD3-8AE9AEDCCD95}"/>
              </a:ext>
            </a:extLst>
          </p:cNvPr>
          <p:cNvSpPr/>
          <p:nvPr/>
        </p:nvSpPr>
        <p:spPr>
          <a:xfrm rot="18000000">
            <a:off x="3756830" y="2787865"/>
            <a:ext cx="2707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saints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19125CF-E947-4991-B6F0-EAFFC2997627}"/>
              </a:ext>
            </a:extLst>
          </p:cNvPr>
          <p:cNvSpPr/>
          <p:nvPr/>
        </p:nvSpPr>
        <p:spPr>
          <a:xfrm rot="18000000">
            <a:off x="5331120" y="2508553"/>
            <a:ext cx="334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bad guys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716E7A2-74E7-4C60-8C8A-119F83A20DC9}"/>
              </a:ext>
            </a:extLst>
          </p:cNvPr>
          <p:cNvSpPr/>
          <p:nvPr/>
        </p:nvSpPr>
        <p:spPr>
          <a:xfrm rot="18000000">
            <a:off x="7425105" y="3102830"/>
            <a:ext cx="1958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 get them!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4E032490-662D-4FDC-8AE0-5F578FE1BC5B}"/>
              </a:ext>
            </a:extLst>
          </p:cNvPr>
          <p:cNvSpPr/>
          <p:nvPr/>
        </p:nvSpPr>
        <p:spPr>
          <a:xfrm>
            <a:off x="9401244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405D013-421D-482D-BF0F-D368838E64FF}"/>
              </a:ext>
            </a:extLst>
          </p:cNvPr>
          <p:cNvCxnSpPr>
            <a:cxnSpLocks/>
          </p:cNvCxnSpPr>
          <p:nvPr/>
        </p:nvCxnSpPr>
        <p:spPr>
          <a:xfrm>
            <a:off x="8016862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82C9D604-8EDD-46A2-A61A-4637AF832C63}"/>
              </a:ext>
            </a:extLst>
          </p:cNvPr>
          <p:cNvSpPr/>
          <p:nvPr/>
        </p:nvSpPr>
        <p:spPr>
          <a:xfrm>
            <a:off x="5948418" y="4148124"/>
            <a:ext cx="288000" cy="2880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28F4746-BD75-4540-B25F-C7A7A126444F}"/>
              </a:ext>
            </a:extLst>
          </p:cNvPr>
          <p:cNvSpPr/>
          <p:nvPr/>
        </p:nvSpPr>
        <p:spPr>
          <a:xfrm rot="18000000">
            <a:off x="8237335" y="4979316"/>
            <a:ext cx="174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 …</a:t>
            </a:r>
          </a:p>
        </p:txBody>
      </p:sp>
    </p:spTree>
    <p:extLst>
      <p:ext uri="{BB962C8B-B14F-4D97-AF65-F5344CB8AC3E}">
        <p14:creationId xmlns:p14="http://schemas.microsoft.com/office/powerpoint/2010/main" val="2206006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go wrong?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pic>
        <p:nvPicPr>
          <p:cNvPr id="7" name="Afbeelding 6" descr="Afbeelding met kist&#10;&#10;Automatisch gegenereerde beschrijving">
            <a:extLst>
              <a:ext uri="{FF2B5EF4-FFF2-40B4-BE49-F238E27FC236}">
                <a16:creationId xmlns:a16="http://schemas.microsoft.com/office/drawing/2014/main" id="{2CE45520-EA6E-422A-AB9D-86FB6FF8EB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08" y="1303200"/>
            <a:ext cx="8900495" cy="5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7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EFFF59-9F50-462B-9D3C-97AB3ED3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Forgotten</a:t>
            </a:r>
          </a:p>
          <a:p>
            <a:pPr lvl="1"/>
            <a:r>
              <a:rPr lang="en-US" dirty="0"/>
              <a:t>Contradictory</a:t>
            </a:r>
          </a:p>
          <a:p>
            <a:pPr lvl="1"/>
            <a:r>
              <a:rPr lang="en-US" dirty="0"/>
              <a:t>Improper stakeholder </a:t>
            </a:r>
            <a:br>
              <a:rPr lang="en-US" dirty="0"/>
            </a:br>
            <a:r>
              <a:rPr lang="en-US" dirty="0"/>
              <a:t>management</a:t>
            </a:r>
          </a:p>
          <a:p>
            <a:pPr lvl="1"/>
            <a:endParaRPr lang="en-US" dirty="0"/>
          </a:p>
          <a:p>
            <a:pPr marL="722313" indent="-369888"/>
            <a:r>
              <a:rPr lang="en-US" dirty="0"/>
              <a:t>Techniques</a:t>
            </a:r>
          </a:p>
          <a:p>
            <a:pPr marL="1068388" lvl="1" indent="-369888"/>
            <a:r>
              <a:rPr lang="en-US" dirty="0"/>
              <a:t>Improper choice</a:t>
            </a:r>
          </a:p>
          <a:p>
            <a:pPr marL="1068388" lvl="1" indent="-369888"/>
            <a:r>
              <a:rPr lang="en-US" dirty="0"/>
              <a:t>Incorrect application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3EDF00-81DF-4B32-83C7-59022C5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Elicitation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A26B58-A6A5-494A-BF17-CF448A143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23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E4E63-07B8-4880-935D-3A11EC65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4927FB28-57BC-47F6-855D-0AA2B3D1FA13}"/>
              </a:ext>
            </a:extLst>
          </p:cNvPr>
          <p:cNvGrpSpPr/>
          <p:nvPr/>
        </p:nvGrpSpPr>
        <p:grpSpPr>
          <a:xfrm>
            <a:off x="6882212" y="1196887"/>
            <a:ext cx="5040000" cy="5210063"/>
            <a:chOff x="6721792" y="1212929"/>
            <a:chExt cx="5040000" cy="521006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69D515-B012-48DA-8700-6E61631E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5873">
              <a:off x="6721792" y="1212929"/>
              <a:ext cx="5040000" cy="5210063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C5F02D9-D4C9-4CBF-B519-4F7EFEDA468B}"/>
                </a:ext>
              </a:extLst>
            </p:cNvPr>
            <p:cNvSpPr txBox="1"/>
            <p:nvPr/>
          </p:nvSpPr>
          <p:spPr>
            <a:xfrm rot="836476">
              <a:off x="7743772" y="2595867"/>
              <a:ext cx="321754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Difficult to detect</a:t>
              </a:r>
            </a:p>
            <a:p>
              <a:pPr algn="ctr"/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Tend to become</a:t>
              </a: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UGLY…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2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EFFF59-9F50-462B-9D3C-97AB3ED3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Natural language</a:t>
            </a:r>
          </a:p>
          <a:p>
            <a:pPr lvl="1"/>
            <a:r>
              <a:rPr lang="en-US" dirty="0"/>
              <a:t>Fuzzy, messy, vague</a:t>
            </a:r>
          </a:p>
          <a:p>
            <a:pPr lvl="1"/>
            <a:r>
              <a:rPr lang="en-US" dirty="0"/>
              <a:t>Not elementary</a:t>
            </a:r>
          </a:p>
          <a:p>
            <a:pPr lvl="1"/>
            <a:r>
              <a:rPr lang="en-US" dirty="0"/>
              <a:t>Not SMART</a:t>
            </a:r>
          </a:p>
          <a:p>
            <a:pPr lvl="1"/>
            <a:r>
              <a:rPr lang="en-US" dirty="0"/>
              <a:t>No glossary</a:t>
            </a:r>
          </a:p>
          <a:p>
            <a:pPr lvl="1"/>
            <a:r>
              <a:rPr lang="en-US" dirty="0"/>
              <a:t>…</a:t>
            </a:r>
            <a:br>
              <a:rPr lang="en-US" dirty="0"/>
            </a:br>
            <a:endParaRPr lang="en-US" dirty="0"/>
          </a:p>
          <a:p>
            <a:pPr marL="722313" indent="-369888"/>
            <a:r>
              <a:rPr lang="en-US" dirty="0"/>
              <a:t>Model-based</a:t>
            </a:r>
          </a:p>
          <a:p>
            <a:pPr marL="1068388" lvl="1" indent="-369888"/>
            <a:r>
              <a:rPr lang="en-US" dirty="0"/>
              <a:t>Improper choice</a:t>
            </a:r>
          </a:p>
          <a:p>
            <a:pPr marL="1068388" lvl="1" indent="-369888"/>
            <a:r>
              <a:rPr lang="en-US" dirty="0"/>
              <a:t>Incorrect application</a:t>
            </a:r>
          </a:p>
          <a:p>
            <a:pPr marL="1068388" lvl="1" indent="-369888"/>
            <a:r>
              <a:rPr lang="en-US" dirty="0"/>
              <a:t>…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3EDF00-81DF-4B32-83C7-59022C5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A26B58-A6A5-494A-BF17-CF448A143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24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E4E63-07B8-4880-935D-3A11EC65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4927FB28-57BC-47F6-855D-0AA2B3D1FA13}"/>
              </a:ext>
            </a:extLst>
          </p:cNvPr>
          <p:cNvGrpSpPr/>
          <p:nvPr/>
        </p:nvGrpSpPr>
        <p:grpSpPr>
          <a:xfrm>
            <a:off x="6995187" y="1673303"/>
            <a:ext cx="4530613" cy="4348085"/>
            <a:chOff x="6800062" y="1840678"/>
            <a:chExt cx="5081613" cy="4886828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69D515-B012-48DA-8700-6E61631E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800062" y="1840678"/>
              <a:ext cx="5081613" cy="4886828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C5F02D9-D4C9-4CBF-B519-4F7EFEDA468B}"/>
                </a:ext>
              </a:extLst>
            </p:cNvPr>
            <p:cNvSpPr txBox="1"/>
            <p:nvPr/>
          </p:nvSpPr>
          <p:spPr>
            <a:xfrm rot="836476">
              <a:off x="7662996" y="2724293"/>
              <a:ext cx="3977438" cy="2179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Overall level:</a:t>
              </a:r>
            </a:p>
            <a:p>
              <a:pPr algn="ctr"/>
              <a:endParaRPr lang="en-US" sz="24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INCONSISTENCIES</a:t>
              </a: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Detectable in input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9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EFFF59-9F50-462B-9D3C-97AB3ED3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Bad validation may mean</a:t>
            </a:r>
          </a:p>
          <a:p>
            <a:pPr lvl="1"/>
            <a:r>
              <a:rPr lang="en-US" dirty="0"/>
              <a:t>Bad requirements can escape</a:t>
            </a:r>
            <a:br>
              <a:rPr lang="en-US" dirty="0"/>
            </a:br>
            <a:endParaRPr lang="en-US" dirty="0"/>
          </a:p>
          <a:p>
            <a:pPr marL="722313" indent="-369888"/>
            <a:r>
              <a:rPr lang="en-US" dirty="0"/>
              <a:t>Look for proof</a:t>
            </a:r>
          </a:p>
          <a:p>
            <a:pPr marL="1068388" lvl="1" indent="-369888"/>
            <a:r>
              <a:rPr lang="en-US" dirty="0"/>
              <a:t>What?</a:t>
            </a:r>
          </a:p>
          <a:p>
            <a:pPr marL="1068388" lvl="1" indent="-369888"/>
            <a:r>
              <a:rPr lang="en-US" dirty="0"/>
              <a:t>How?</a:t>
            </a:r>
          </a:p>
          <a:p>
            <a:pPr marL="1068388" lvl="1" indent="-369888"/>
            <a:r>
              <a:rPr lang="en-US" dirty="0"/>
              <a:t>When?</a:t>
            </a:r>
          </a:p>
          <a:p>
            <a:pPr marL="1068388" lvl="1" indent="-369888"/>
            <a:r>
              <a:rPr lang="en-US" dirty="0"/>
              <a:t>Who?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3EDF00-81DF-4B32-83C7-59022C5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A26B58-A6A5-494A-BF17-CF448A143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25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E4E63-07B8-4880-935D-3A11EC65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4927FB28-57BC-47F6-855D-0AA2B3D1FA13}"/>
              </a:ext>
            </a:extLst>
          </p:cNvPr>
          <p:cNvGrpSpPr/>
          <p:nvPr/>
        </p:nvGrpSpPr>
        <p:grpSpPr>
          <a:xfrm>
            <a:off x="6825053" y="1584807"/>
            <a:ext cx="4797627" cy="4430685"/>
            <a:chOff x="6841936" y="1603832"/>
            <a:chExt cx="4797627" cy="443068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69D515-B012-48DA-8700-6E61631E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426">
              <a:off x="6841936" y="1603832"/>
              <a:ext cx="4797627" cy="4430685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C5F02D9-D4C9-4CBF-B519-4F7EFEDA468B}"/>
                </a:ext>
              </a:extLst>
            </p:cNvPr>
            <p:cNvSpPr txBox="1"/>
            <p:nvPr/>
          </p:nvSpPr>
          <p:spPr>
            <a:xfrm rot="836476">
              <a:off x="8090070" y="2662729"/>
              <a:ext cx="2653290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In case of bad</a:t>
              </a: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validation</a:t>
              </a: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b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40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DIY </a:t>
              </a:r>
              <a:endParaRPr lang="en-US" sz="24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EFFF59-9F50-462B-9D3C-97AB3ED3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Bad management may mean</a:t>
            </a:r>
          </a:p>
          <a:p>
            <a:pPr lvl="1"/>
            <a:r>
              <a:rPr lang="en-US" dirty="0"/>
              <a:t>Confusion</a:t>
            </a:r>
          </a:p>
          <a:p>
            <a:pPr lvl="1"/>
            <a:r>
              <a:rPr lang="en-US" dirty="0"/>
              <a:t>Delay</a:t>
            </a:r>
            <a:br>
              <a:rPr lang="en-US" dirty="0"/>
            </a:br>
            <a:endParaRPr lang="en-US" dirty="0"/>
          </a:p>
          <a:p>
            <a:pPr marL="722313" indent="-369888"/>
            <a:r>
              <a:rPr lang="en-US" dirty="0"/>
              <a:t>Working with wrong </a:t>
            </a:r>
          </a:p>
          <a:p>
            <a:pPr marL="1068388" lvl="1" indent="-369888"/>
            <a:r>
              <a:rPr lang="en-US" dirty="0"/>
              <a:t>Versions</a:t>
            </a:r>
          </a:p>
          <a:p>
            <a:pPr marL="1068388" lvl="1" indent="-369888"/>
            <a:r>
              <a:rPr lang="en-US" dirty="0"/>
              <a:t>Priorities</a:t>
            </a:r>
          </a:p>
          <a:p>
            <a:pPr marL="1068388" lvl="1" indent="-369888"/>
            <a:r>
              <a:rPr lang="en-US" dirty="0"/>
              <a:t>Relations</a:t>
            </a:r>
          </a:p>
          <a:p>
            <a:pPr marL="1068388" lvl="1" indent="-369888"/>
            <a:r>
              <a:rPr lang="en-US" dirty="0"/>
              <a:t>Impacts</a:t>
            </a:r>
          </a:p>
          <a:p>
            <a:pPr marL="1068388" lvl="1" indent="-369888"/>
            <a:r>
              <a:rPr lang="en-US" dirty="0"/>
              <a:t>…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3EDF00-81DF-4B32-83C7-59022C5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A26B58-A6A5-494A-BF17-CF448A143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26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E4E63-07B8-4880-935D-3A11EC65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7D1111E-0CDF-42C0-9F13-12A1BF991E62}"/>
              </a:ext>
            </a:extLst>
          </p:cNvPr>
          <p:cNvGrpSpPr/>
          <p:nvPr/>
        </p:nvGrpSpPr>
        <p:grpSpPr>
          <a:xfrm>
            <a:off x="6825053" y="1584807"/>
            <a:ext cx="4797627" cy="4430685"/>
            <a:chOff x="6841936" y="1603832"/>
            <a:chExt cx="4797627" cy="4430685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4B66C37-9037-4B08-9B7B-98B9091F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426">
              <a:off x="6841936" y="1603832"/>
              <a:ext cx="4797627" cy="4430685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49272A64-0266-4542-A1C0-40349AF98355}"/>
                </a:ext>
              </a:extLst>
            </p:cNvPr>
            <p:cNvSpPr txBox="1"/>
            <p:nvPr/>
          </p:nvSpPr>
          <p:spPr>
            <a:xfrm rot="836476">
              <a:off x="8486074" y="3465231"/>
              <a:ext cx="2021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Waste!</a:t>
              </a:r>
              <a:endParaRPr lang="en-US" sz="24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5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770EE-4307-45C3-8E8F-AD7BF60A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B59B9C36-94BF-4E15-965D-BA0C147D7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615C04E-DE7B-418A-8184-C444803473C9}"/>
              </a:ext>
            </a:extLst>
          </p:cNvPr>
          <p:cNvSpPr/>
          <p:nvPr/>
        </p:nvSpPr>
        <p:spPr>
          <a:xfrm>
            <a:off x="2423592" y="411212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52D6BAA-A8CE-44AE-AB7E-30D0A20FB81C}"/>
              </a:ext>
            </a:extLst>
          </p:cNvPr>
          <p:cNvSpPr/>
          <p:nvPr/>
        </p:nvSpPr>
        <p:spPr>
          <a:xfrm>
            <a:off x="4167975" y="4112124"/>
            <a:ext cx="36004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FDE33D7-4AB5-490F-AB07-9963FA2449CB}"/>
              </a:ext>
            </a:extLst>
          </p:cNvPr>
          <p:cNvSpPr/>
          <p:nvPr/>
        </p:nvSpPr>
        <p:spPr>
          <a:xfrm>
            <a:off x="5912398" y="4112124"/>
            <a:ext cx="36004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F0CF6E7-1FC3-47A4-BE6C-ADD15E2351DF}"/>
              </a:ext>
            </a:extLst>
          </p:cNvPr>
          <p:cNvSpPr/>
          <p:nvPr/>
        </p:nvSpPr>
        <p:spPr>
          <a:xfrm>
            <a:off x="7656821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360497-3CD5-471E-AE9E-FCDA7F401228}"/>
              </a:ext>
            </a:extLst>
          </p:cNvPr>
          <p:cNvSpPr/>
          <p:nvPr/>
        </p:nvSpPr>
        <p:spPr>
          <a:xfrm rot="18000000">
            <a:off x="1823069" y="2489568"/>
            <a:ext cx="3368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Ugly requirements?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E4F0A72-8A2E-4BB5-BD8F-8FD7F28079F1}"/>
              </a:ext>
            </a:extLst>
          </p:cNvPr>
          <p:cNvCxnSpPr>
            <a:cxnSpLocks/>
          </p:cNvCxnSpPr>
          <p:nvPr/>
        </p:nvCxnSpPr>
        <p:spPr>
          <a:xfrm>
            <a:off x="2783593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DAAA759-73F3-4C76-BFBC-99F4F0E347B6}"/>
              </a:ext>
            </a:extLst>
          </p:cNvPr>
          <p:cNvCxnSpPr>
            <a:cxnSpLocks/>
          </p:cNvCxnSpPr>
          <p:nvPr/>
        </p:nvCxnSpPr>
        <p:spPr>
          <a:xfrm>
            <a:off x="4528016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0CB6605-76C5-44EE-BC6F-8EEAF8477704}"/>
              </a:ext>
            </a:extLst>
          </p:cNvPr>
          <p:cNvCxnSpPr>
            <a:cxnSpLocks/>
          </p:cNvCxnSpPr>
          <p:nvPr/>
        </p:nvCxnSpPr>
        <p:spPr>
          <a:xfrm>
            <a:off x="6272439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A8AE5EAC-7816-4CB2-BBD3-8AE9AEDCCD95}"/>
              </a:ext>
            </a:extLst>
          </p:cNvPr>
          <p:cNvSpPr/>
          <p:nvPr/>
        </p:nvSpPr>
        <p:spPr>
          <a:xfrm rot="18000000">
            <a:off x="3756830" y="2787865"/>
            <a:ext cx="2707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saints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19125CF-E947-4991-B6F0-EAFFC2997627}"/>
              </a:ext>
            </a:extLst>
          </p:cNvPr>
          <p:cNvSpPr/>
          <p:nvPr/>
        </p:nvSpPr>
        <p:spPr>
          <a:xfrm rot="18000000">
            <a:off x="5331120" y="2508553"/>
            <a:ext cx="334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bad guys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716E7A2-74E7-4C60-8C8A-119F83A20DC9}"/>
              </a:ext>
            </a:extLst>
          </p:cNvPr>
          <p:cNvSpPr/>
          <p:nvPr/>
        </p:nvSpPr>
        <p:spPr>
          <a:xfrm rot="18000000">
            <a:off x="7425105" y="3102830"/>
            <a:ext cx="1958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 get them!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4E032490-662D-4FDC-8AE0-5F578FE1BC5B}"/>
              </a:ext>
            </a:extLst>
          </p:cNvPr>
          <p:cNvSpPr/>
          <p:nvPr/>
        </p:nvSpPr>
        <p:spPr>
          <a:xfrm>
            <a:off x="9401244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405D013-421D-482D-BF0F-D368838E64FF}"/>
              </a:ext>
            </a:extLst>
          </p:cNvPr>
          <p:cNvCxnSpPr>
            <a:cxnSpLocks/>
          </p:cNvCxnSpPr>
          <p:nvPr/>
        </p:nvCxnSpPr>
        <p:spPr>
          <a:xfrm>
            <a:off x="8016862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82C9D604-8EDD-46A2-A61A-4637AF832C63}"/>
              </a:ext>
            </a:extLst>
          </p:cNvPr>
          <p:cNvSpPr/>
          <p:nvPr/>
        </p:nvSpPr>
        <p:spPr>
          <a:xfrm>
            <a:off x="7692841" y="4148124"/>
            <a:ext cx="288000" cy="2880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28F4746-BD75-4540-B25F-C7A7A126444F}"/>
              </a:ext>
            </a:extLst>
          </p:cNvPr>
          <p:cNvSpPr/>
          <p:nvPr/>
        </p:nvSpPr>
        <p:spPr>
          <a:xfrm rot="18000000">
            <a:off x="8237335" y="4979316"/>
            <a:ext cx="174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 …</a:t>
            </a:r>
          </a:p>
        </p:txBody>
      </p:sp>
    </p:spTree>
    <p:extLst>
      <p:ext uri="{BB962C8B-B14F-4D97-AF65-F5344CB8AC3E}">
        <p14:creationId xmlns:p14="http://schemas.microsoft.com/office/powerpoint/2010/main" val="3628319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4A95CC4-C6A3-4865-9F11-B8877A8B5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53" y="670700"/>
            <a:ext cx="6412746" cy="6187299"/>
          </a:xfrm>
          <a:prstGeom prst="rect">
            <a:avLst/>
          </a:prstGeom>
        </p:spPr>
      </p:pic>
      <p:sp>
        <p:nvSpPr>
          <p:cNvPr id="21" name="Tijdelijke aanduiding voor inhoud 20">
            <a:extLst>
              <a:ext uri="{FF2B5EF4-FFF2-40B4-BE49-F238E27FC236}">
                <a16:creationId xmlns:a16="http://schemas.microsoft.com/office/drawing/2014/main" id="{4BD373C8-BFD8-4010-BA10-C54B1F2E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 &amp; ugly are part</a:t>
            </a:r>
            <a:br>
              <a:rPr lang="en-US" dirty="0"/>
            </a:br>
            <a:r>
              <a:rPr lang="en-US" dirty="0"/>
              <a:t>of your input</a:t>
            </a:r>
          </a:p>
          <a:p>
            <a:r>
              <a:rPr lang="en-US" dirty="0"/>
              <a:t>Catch them before </a:t>
            </a:r>
            <a:br>
              <a:rPr lang="en-US" dirty="0"/>
            </a:br>
            <a:r>
              <a:rPr lang="en-US" dirty="0"/>
              <a:t>they do any harm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them?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s-ES" smtClean="0"/>
              <a:pPr/>
              <a:t>28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DE0D599-D09C-4E60-99C2-99E282234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89" y="2384425"/>
            <a:ext cx="1635037" cy="2698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DA02E78-E581-4BAB-99FF-E51DCE28E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8575">
            <a:off x="7913824" y="3740597"/>
            <a:ext cx="1620460" cy="1350384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4A9E263-5BA1-4772-84FF-B6AA2C86A222}"/>
              </a:ext>
            </a:extLst>
          </p:cNvPr>
          <p:cNvCxnSpPr>
            <a:cxnSpLocks/>
          </p:cNvCxnSpPr>
          <p:nvPr/>
        </p:nvCxnSpPr>
        <p:spPr>
          <a:xfrm>
            <a:off x="6862837" y="2370327"/>
            <a:ext cx="0" cy="8060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497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625DBDF-0E87-4631-89A4-1C1EF848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708"/>
            <a:ext cx="12192001" cy="68807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360000"/>
            <a:ext cx="8074800" cy="943200"/>
          </a:xfrm>
        </p:spPr>
        <p:txBody>
          <a:bodyPr>
            <a:normAutofit/>
          </a:bodyPr>
          <a:lstStyle/>
          <a:p>
            <a:r>
              <a:rPr lang="en-US" dirty="0"/>
              <a:t>Bad elicita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/>
              <a:t>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2388B87E-F696-4C3C-950B-9EA14C990B36}"/>
              </a:ext>
            </a:extLst>
          </p:cNvPr>
          <p:cNvSpPr>
            <a:spLocks noChangeAspect="1"/>
          </p:cNvSpPr>
          <p:nvPr/>
        </p:nvSpPr>
        <p:spPr>
          <a:xfrm>
            <a:off x="8640000" y="72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Forgotten /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contradictory sources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Wrong </a:t>
            </a:r>
            <a:r>
              <a:rPr lang="en-US" sz="1600" dirty="0">
                <a:solidFill>
                  <a:schemeClr val="tx1"/>
                </a:solidFill>
              </a:rPr>
              <a:t>(application of)</a:t>
            </a:r>
            <a:r>
              <a:rPr lang="en-US" sz="2000" dirty="0">
                <a:solidFill>
                  <a:schemeClr val="tx1"/>
                </a:solidFill>
              </a:rPr>
              <a:t> techniques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08130EE5-55F8-4A01-8CA2-E1236CAAF1D0}"/>
              </a:ext>
            </a:extLst>
          </p:cNvPr>
          <p:cNvSpPr>
            <a:spLocks noChangeAspect="1"/>
          </p:cNvSpPr>
          <p:nvPr/>
        </p:nvSpPr>
        <p:spPr>
          <a:xfrm>
            <a:off x="8640000" y="3564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Your weapons: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Domain knowledge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Checklists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5C90AB3F-37B3-4365-92BC-AB5AD0CFC8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0"/>
          <a:stretch/>
        </p:blipFill>
        <p:spPr>
          <a:xfrm>
            <a:off x="5529601" y="2473840"/>
            <a:ext cx="710973" cy="7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60535121-1C43-4401-9771-750B29B5EAFB}"/>
              </a:ext>
            </a:extLst>
          </p:cNvPr>
          <p:cNvGrpSpPr>
            <a:grpSpLocks noChangeAspect="1"/>
          </p:cNvGrpSpPr>
          <p:nvPr/>
        </p:nvGrpSpPr>
        <p:grpSpPr>
          <a:xfrm>
            <a:off x="2060630" y="4267103"/>
            <a:ext cx="4087976" cy="1944000"/>
            <a:chOff x="3860122" y="1807046"/>
            <a:chExt cx="5121526" cy="2435497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032B99E7-1F06-4F08-AC4F-616E8077D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44" r="9094"/>
            <a:stretch/>
          </p:blipFill>
          <p:spPr>
            <a:xfrm>
              <a:off x="3860122" y="1925483"/>
              <a:ext cx="3198404" cy="231706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64F8A53E-9A05-4932-9950-5FD71A4D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5"/>
            <a:stretch/>
          </p:blipFill>
          <p:spPr>
            <a:xfrm>
              <a:off x="6994358" y="1807046"/>
              <a:ext cx="1987290" cy="2194560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60898" y="985327"/>
            <a:ext cx="1800000" cy="180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18" y="1932442"/>
            <a:ext cx="1800000" cy="1800000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360000"/>
            <a:ext cx="8074800" cy="943200"/>
          </a:xfrm>
        </p:spPr>
        <p:txBody>
          <a:bodyPr/>
          <a:lstStyle/>
          <a:p>
            <a:r>
              <a:rPr lang="en-US" dirty="0"/>
              <a:t>We all have requirements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C735B-4F4B-4A58-A01C-2AD291D89D7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1E55AA-379C-48B1-871E-C98148151B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587">
            <a:off x="5317105" y="3133340"/>
            <a:ext cx="1802407" cy="116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7EE4602-45D2-42B2-99D4-ECE44E4203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49" y="2566012"/>
            <a:ext cx="1800000" cy="180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4E1A01-437B-4885-8713-056E9E4F46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422" y="4291988"/>
            <a:ext cx="1800000" cy="180000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184D0BCE-92A6-4572-8655-AE9F725A0D27}"/>
              </a:ext>
            </a:extLst>
          </p:cNvPr>
          <p:cNvGrpSpPr/>
          <p:nvPr/>
        </p:nvGrpSpPr>
        <p:grpSpPr>
          <a:xfrm>
            <a:off x="3015074" y="1319948"/>
            <a:ext cx="793178" cy="612494"/>
            <a:chOff x="2717912" y="1932262"/>
            <a:chExt cx="2124000" cy="1364400"/>
          </a:xfrm>
        </p:grpSpPr>
        <p:sp>
          <p:nvSpPr>
            <p:cNvPr id="19" name="Wolkvormige toelichting 3">
              <a:extLst>
                <a:ext uri="{FF2B5EF4-FFF2-40B4-BE49-F238E27FC236}">
                  <a16:creationId xmlns:a16="http://schemas.microsoft.com/office/drawing/2014/main" id="{DBF361AF-1361-47FF-853E-6AD716D7111C}"/>
                </a:ext>
              </a:extLst>
            </p:cNvPr>
            <p:cNvSpPr/>
            <p:nvPr/>
          </p:nvSpPr>
          <p:spPr>
            <a:xfrm>
              <a:off x="2717912" y="1932262"/>
              <a:ext cx="2124000" cy="1364400"/>
            </a:xfrm>
            <a:prstGeom prst="cloudCallout">
              <a:avLst>
                <a:gd name="adj1" fmla="val 51478"/>
                <a:gd name="adj2" fmla="val 64855"/>
              </a:avLst>
            </a:prstGeom>
            <a:solidFill>
              <a:srgbClr val="800000">
                <a:alpha val="20000"/>
              </a:srgbClr>
            </a:solidFill>
            <a:ln w="952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accent1"/>
                </a:solidFill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AEBD2504-A453-4F4B-9465-2AC59A21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243" y="2047038"/>
              <a:ext cx="1405339" cy="1053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554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bliotheek, boek, persoon, kamer&#10;&#10;Automatisch gegenereerde beschrijving">
            <a:extLst>
              <a:ext uri="{FF2B5EF4-FFF2-40B4-BE49-F238E27FC236}">
                <a16:creationId xmlns:a16="http://schemas.microsoft.com/office/drawing/2014/main" id="{542944B1-70D3-4B3C-A67C-DD0BE7A4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5"/>
          <a:stretch/>
        </p:blipFill>
        <p:spPr>
          <a:xfrm>
            <a:off x="-56826" y="-1"/>
            <a:ext cx="12248826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360000"/>
            <a:ext cx="8074800" cy="943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Bad documentation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29EB5E-B69B-4D04-A9CB-2944C56AC053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361F0EAE-67EB-4339-9AF4-EA728FB29930}"/>
              </a:ext>
            </a:extLst>
          </p:cNvPr>
          <p:cNvSpPr>
            <a:spLocks noChangeAspect="1"/>
          </p:cNvSpPr>
          <p:nvPr/>
        </p:nvSpPr>
        <p:spPr>
          <a:xfrm>
            <a:off x="8640000" y="72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Violation of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standards, norms,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templates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E5F9142F-5297-4531-B541-27E229C7078C}"/>
              </a:ext>
            </a:extLst>
          </p:cNvPr>
          <p:cNvSpPr>
            <a:spLocks noChangeAspect="1"/>
          </p:cNvSpPr>
          <p:nvPr/>
        </p:nvSpPr>
        <p:spPr>
          <a:xfrm>
            <a:off x="8640000" y="3564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Your weapons: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Intakes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Checklists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19D975-EDB5-4B1D-A1D3-03B3631284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7" b="34417"/>
          <a:stretch/>
        </p:blipFill>
        <p:spPr>
          <a:xfrm rot="1440000" flipH="1">
            <a:off x="6872102" y="2743475"/>
            <a:ext cx="1262158" cy="11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zitten, tekst, grond, laptop&#10;&#10;Automatisch gegenereerde beschrijving">
            <a:extLst>
              <a:ext uri="{FF2B5EF4-FFF2-40B4-BE49-F238E27FC236}">
                <a16:creationId xmlns:a16="http://schemas.microsoft.com/office/drawing/2014/main" id="{835011FA-4C78-4626-A00E-6126DF29D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882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Bad validation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s-ES" smtClean="0"/>
              <a:pPr/>
              <a:t>31</a:t>
            </a:fld>
            <a:endParaRPr lang="es-E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BF7B8568-6D71-4209-9207-5C49EDA01527}"/>
              </a:ext>
            </a:extLst>
          </p:cNvPr>
          <p:cNvSpPr>
            <a:spLocks noChangeAspect="1"/>
          </p:cNvSpPr>
          <p:nvPr/>
        </p:nvSpPr>
        <p:spPr>
          <a:xfrm>
            <a:off x="8640000" y="72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Don’t bother!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8C84FDE-7F02-4DA3-AE60-BBB8AF16A77F}"/>
              </a:ext>
            </a:extLst>
          </p:cNvPr>
          <p:cNvSpPr>
            <a:spLocks noChangeAspect="1"/>
          </p:cNvSpPr>
          <p:nvPr/>
        </p:nvSpPr>
        <p:spPr>
          <a:xfrm>
            <a:off x="8640000" y="3564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</a:rPr>
              <a:t>DIY!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F476AF-DF09-4A29-889C-EC93F8331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2" y="4391440"/>
            <a:ext cx="455670" cy="60182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67EE4AA-83BD-45CC-B749-B9FC1D4F3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0"/>
          <a:stretch/>
        </p:blipFill>
        <p:spPr>
          <a:xfrm>
            <a:off x="8958864" y="62023"/>
            <a:ext cx="312001" cy="3079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1B142FD-A5D3-4148-8F8A-88D648219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7" b="34417"/>
          <a:stretch/>
        </p:blipFill>
        <p:spPr>
          <a:xfrm rot="1440000" flipH="1">
            <a:off x="11044984" y="2988387"/>
            <a:ext cx="1262158" cy="11512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F3DCDDD-5C0C-47D4-818C-58958C896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8"/>
          <a:stretch/>
        </p:blipFill>
        <p:spPr>
          <a:xfrm rot="21360000">
            <a:off x="4327984" y="2663352"/>
            <a:ext cx="404339" cy="10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F4CC38A-0AB9-48A9-9E52-2B6392FFA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management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s-ES" smtClean="0"/>
              <a:pPr/>
              <a:t>32</a:t>
            </a:fld>
            <a:endParaRPr lang="es-ES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60F02F-D95A-4C73-8E24-4BEE26E4B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2D5F504D-E380-4FC9-8FA4-8272DE885AAB}"/>
              </a:ext>
            </a:extLst>
          </p:cNvPr>
          <p:cNvSpPr>
            <a:spLocks noChangeAspect="1"/>
          </p:cNvSpPr>
          <p:nvPr/>
        </p:nvSpPr>
        <p:spPr>
          <a:xfrm>
            <a:off x="8640000" y="72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Confusion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Frustration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Waste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Usually, no bad or ugly requirements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82E7A79-6362-4DA7-9921-086BFA057C14}"/>
              </a:ext>
            </a:extLst>
          </p:cNvPr>
          <p:cNvSpPr>
            <a:spLocks noChangeAspect="1"/>
          </p:cNvSpPr>
          <p:nvPr/>
        </p:nvSpPr>
        <p:spPr>
          <a:xfrm>
            <a:off x="8640000" y="3564000"/>
            <a:ext cx="3240000" cy="32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2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Your weapons: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Involvement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Communication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5819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multitool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pic>
        <p:nvPicPr>
          <p:cNvPr id="7" name="Afbeelding 6" descr="Afbeelding met opener, mes, lucht, wapen&#10;&#10;Automatisch gegenereerde beschrijving">
            <a:extLst>
              <a:ext uri="{FF2B5EF4-FFF2-40B4-BE49-F238E27FC236}">
                <a16:creationId xmlns:a16="http://schemas.microsoft.com/office/drawing/2014/main" id="{EF25B0BE-51E5-4E35-8B7E-F4012A5E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2093" r="9714" b="12199"/>
          <a:stretch/>
        </p:blipFill>
        <p:spPr>
          <a:xfrm>
            <a:off x="6429152" y="1431662"/>
            <a:ext cx="5373093" cy="519204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328B656B-9066-4C2C-8C34-87EDC84D9117}"/>
              </a:ext>
            </a:extLst>
          </p:cNvPr>
          <p:cNvGrpSpPr/>
          <p:nvPr/>
        </p:nvGrpSpPr>
        <p:grpSpPr>
          <a:xfrm>
            <a:off x="2781521" y="1620739"/>
            <a:ext cx="4452827" cy="4646428"/>
            <a:chOff x="2781521" y="1620739"/>
            <a:chExt cx="4452827" cy="464642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FB0EEF56-0C40-48E8-AAE1-3ABF1F588739}"/>
                </a:ext>
              </a:extLst>
            </p:cNvPr>
            <p:cNvGrpSpPr/>
            <p:nvPr/>
          </p:nvGrpSpPr>
          <p:grpSpPr>
            <a:xfrm>
              <a:off x="2781521" y="1620739"/>
              <a:ext cx="4452827" cy="4646428"/>
              <a:chOff x="2568870" y="1620739"/>
              <a:chExt cx="4452827" cy="4646428"/>
            </a:xfrm>
          </p:grpSpPr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2889043E-9AA5-491E-A850-A7A677559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870" y="1620739"/>
                <a:ext cx="4452827" cy="4646428"/>
              </a:xfrm>
              <a:prstGeom prst="rect">
                <a:avLst/>
              </a:prstGeom>
            </p:spPr>
          </p:pic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9220E392-95A0-4E78-A994-2D18666EC2D0}"/>
                  </a:ext>
                </a:extLst>
              </p:cNvPr>
              <p:cNvSpPr txBox="1"/>
              <p:nvPr/>
            </p:nvSpPr>
            <p:spPr>
              <a:xfrm rot="542308">
                <a:off x="3787399" y="4639327"/>
                <a:ext cx="138691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7A542E"/>
                    </a:solidFill>
                    <a:latin typeface="Bradley Hand ITC" panose="03070402050302030203" pitchFamily="66" charset="0"/>
                  </a:rPr>
                  <a:t>given</a:t>
                </a: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62B7BEF5-D493-4CDC-9090-F50DF4A30749}"/>
                  </a:ext>
                </a:extLst>
              </p:cNvPr>
              <p:cNvSpPr txBox="1"/>
              <p:nvPr/>
            </p:nvSpPr>
            <p:spPr>
              <a:xfrm rot="20751579">
                <a:off x="4354970" y="3553734"/>
                <a:ext cx="12891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7A542E"/>
                    </a:solidFill>
                    <a:latin typeface="Bradley Hand ITC" panose="03070402050302030203" pitchFamily="66" charset="0"/>
                  </a:rPr>
                  <a:t>when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941672EF-52E1-4DFD-8F6C-6DC899F5821A}"/>
                  </a:ext>
                </a:extLst>
              </p:cNvPr>
              <p:cNvSpPr txBox="1"/>
              <p:nvPr/>
            </p:nvSpPr>
            <p:spPr>
              <a:xfrm rot="237639">
                <a:off x="4326601" y="1730862"/>
                <a:ext cx="11320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7A542E"/>
                    </a:solidFill>
                    <a:latin typeface="Bradley Hand ITC" panose="03070402050302030203" pitchFamily="66" charset="0"/>
                  </a:rPr>
                  <a:t>then</a:t>
                </a:r>
              </a:p>
            </p:txBody>
          </p:sp>
        </p:grp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4913172A-1707-43A5-BF9E-90FB5835AE7B}"/>
                </a:ext>
              </a:extLst>
            </p:cNvPr>
            <p:cNvSpPr txBox="1"/>
            <p:nvPr/>
          </p:nvSpPr>
          <p:spPr>
            <a:xfrm rot="175772">
              <a:off x="4594835" y="5554955"/>
              <a:ext cx="811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A542E"/>
                  </a:solidFill>
                  <a:latin typeface="Bradley Hand ITC" panose="03070402050302030203" pitchFamily="66" charset="0"/>
                </a:rPr>
                <a:t>BDD-map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176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of B&amp;U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80145390-F53F-44D0-A7E1-3A4C07C2FC5E}"/>
              </a:ext>
            </a:extLst>
          </p:cNvPr>
          <p:cNvGrpSpPr/>
          <p:nvPr/>
        </p:nvGrpSpPr>
        <p:grpSpPr>
          <a:xfrm>
            <a:off x="8443949" y="3240299"/>
            <a:ext cx="3584502" cy="3185390"/>
            <a:chOff x="3980396" y="1921782"/>
            <a:chExt cx="3584502" cy="3185390"/>
          </a:xfrm>
        </p:grpSpPr>
        <p:pic>
          <p:nvPicPr>
            <p:cNvPr id="8" name="Afbeelding 7" descr="Afbeelding met visitekaartje, kantoorartikelen&#10;&#10;Automatisch gegenereerde beschrijving">
              <a:extLst>
                <a:ext uri="{FF2B5EF4-FFF2-40B4-BE49-F238E27FC236}">
                  <a16:creationId xmlns:a16="http://schemas.microsoft.com/office/drawing/2014/main" id="{90E6DDAF-6E91-4A06-8443-6F7C4C10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96" y="2332074"/>
              <a:ext cx="3584502" cy="2775098"/>
            </a:xfrm>
            <a:prstGeom prst="rect">
              <a:avLst/>
            </a:prstGeom>
          </p:spPr>
        </p:pic>
        <p:pic>
          <p:nvPicPr>
            <p:cNvPr id="5" name="Afbeelding 4" descr="Afbeelding met tekst, boek&#10;&#10;Automatisch gegenereerde beschrijving">
              <a:extLst>
                <a:ext uri="{FF2B5EF4-FFF2-40B4-BE49-F238E27FC236}">
                  <a16:creationId xmlns:a16="http://schemas.microsoft.com/office/drawing/2014/main" id="{493C206C-3B9E-4AB8-A606-B4AEE853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704" y="1921782"/>
              <a:ext cx="2022928" cy="2901021"/>
            </a:xfrm>
            <a:prstGeom prst="rect">
              <a:avLst/>
            </a:prstGeom>
            <a:scene3d>
              <a:camera prst="perspectiveRelaxedModerately" fov="3600000">
                <a:rot lat="19200000" lon="2400000" rev="19380000"/>
              </a:camera>
              <a:lightRig rig="threePt" dir="t"/>
            </a:scene3d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303824C-8E10-4334-B0D4-FE8C02597ABC}"/>
              </a:ext>
            </a:extLst>
          </p:cNvPr>
          <p:cNvGrpSpPr/>
          <p:nvPr/>
        </p:nvGrpSpPr>
        <p:grpSpPr>
          <a:xfrm rot="20925677">
            <a:off x="2477566" y="1007924"/>
            <a:ext cx="5917634" cy="5922151"/>
            <a:chOff x="6307578" y="2342865"/>
            <a:chExt cx="5081613" cy="4886828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8380D0D2-5679-40C0-B66B-70F31DAB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307578" y="2342865"/>
              <a:ext cx="5081613" cy="4886828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4E850164-FBD2-4138-B002-085505B45E16}"/>
                </a:ext>
              </a:extLst>
            </p:cNvPr>
            <p:cNvSpPr txBox="1"/>
            <p:nvPr/>
          </p:nvSpPr>
          <p:spPr>
            <a:xfrm rot="836476">
              <a:off x="7595534" y="3587549"/>
              <a:ext cx="2860978" cy="2514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As soon as a purchase is made, the system shall print an invoice at the warehouse printer with all items present in the shopping cart</a:t>
              </a:r>
            </a:p>
          </p:txBody>
        </p:sp>
      </p:grp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D2EC3153-CCA9-41D9-AE16-06EA8CFF3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0" b="1"/>
          <a:stretch/>
        </p:blipFill>
        <p:spPr>
          <a:xfrm>
            <a:off x="8601261" y="2389330"/>
            <a:ext cx="3269879" cy="84231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65BB5D0-8F16-425C-BFFD-9E85FD866DB0}"/>
              </a:ext>
            </a:extLst>
          </p:cNvPr>
          <p:cNvSpPr txBox="1"/>
          <p:nvPr/>
        </p:nvSpPr>
        <p:spPr>
          <a:xfrm>
            <a:off x="9070945" y="2026731"/>
            <a:ext cx="2330510" cy="373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</a:t>
            </a:r>
            <a:r>
              <a:rPr lang="en-US" b="1" i="1">
                <a:solidFill>
                  <a:srgbClr val="C00000"/>
                </a:solidFill>
              </a:rPr>
              <a:t>ONLINE</a:t>
            </a:r>
            <a:r>
              <a:rPr lang="en-US"/>
              <a:t> bookstore</a:t>
            </a: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3D695586-271E-49EB-9646-9A83D8C0BDE9}"/>
              </a:ext>
            </a:extLst>
          </p:cNvPr>
          <p:cNvGrpSpPr/>
          <p:nvPr/>
        </p:nvGrpSpPr>
        <p:grpSpPr>
          <a:xfrm>
            <a:off x="4476229" y="2289058"/>
            <a:ext cx="3271454" cy="2389026"/>
            <a:chOff x="5022517" y="2064632"/>
            <a:chExt cx="3271454" cy="2389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9A002115-4997-49C5-AFEE-79F7A5AC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517" y="3112418"/>
              <a:ext cx="1015510" cy="1341240"/>
            </a:xfrm>
            <a:prstGeom prst="rect">
              <a:avLst/>
            </a:prstGeom>
          </p:spPr>
        </p:pic>
        <p:sp>
          <p:nvSpPr>
            <p:cNvPr id="33" name="Bijschrift: lijn met accentbalk 32">
              <a:extLst>
                <a:ext uri="{FF2B5EF4-FFF2-40B4-BE49-F238E27FC236}">
                  <a16:creationId xmlns:a16="http://schemas.microsoft.com/office/drawing/2014/main" id="{6634E9A0-1164-4D25-925F-145655AB2A67}"/>
                </a:ext>
              </a:extLst>
            </p:cNvPr>
            <p:cNvSpPr/>
            <p:nvPr/>
          </p:nvSpPr>
          <p:spPr>
            <a:xfrm>
              <a:off x="6563791" y="2064632"/>
              <a:ext cx="1730180" cy="1116520"/>
            </a:xfrm>
            <a:prstGeom prst="accentCallout1">
              <a:avLst>
                <a:gd name="adj1" fmla="val 72135"/>
                <a:gd name="adj2" fmla="val -4418"/>
                <a:gd name="adj3" fmla="val 112500"/>
                <a:gd name="adj4" fmla="val -3833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Functional &amp; quality requirements mixed</a:t>
              </a: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F67D5DA8-47D0-46A5-9E90-A78A5EDC28F6}"/>
              </a:ext>
            </a:extLst>
          </p:cNvPr>
          <p:cNvGrpSpPr/>
          <p:nvPr/>
        </p:nvGrpSpPr>
        <p:grpSpPr>
          <a:xfrm>
            <a:off x="2105577" y="1181314"/>
            <a:ext cx="2633111" cy="1477405"/>
            <a:chOff x="2105577" y="1181314"/>
            <a:chExt cx="2633111" cy="14774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BE08057D-D7E2-486A-AE53-47A5E4C2A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6293">
              <a:off x="4305720" y="2086875"/>
              <a:ext cx="432968" cy="571844"/>
            </a:xfrm>
            <a:prstGeom prst="rect">
              <a:avLst/>
            </a:prstGeom>
          </p:spPr>
        </p:pic>
        <p:sp>
          <p:nvSpPr>
            <p:cNvPr id="37" name="Bijschrift: lijn met accentbalk 36">
              <a:extLst>
                <a:ext uri="{FF2B5EF4-FFF2-40B4-BE49-F238E27FC236}">
                  <a16:creationId xmlns:a16="http://schemas.microsoft.com/office/drawing/2014/main" id="{71727FC3-B9B5-4018-B43F-B68B9AC1555C}"/>
                </a:ext>
              </a:extLst>
            </p:cNvPr>
            <p:cNvSpPr/>
            <p:nvPr/>
          </p:nvSpPr>
          <p:spPr>
            <a:xfrm>
              <a:off x="2105577" y="1181314"/>
              <a:ext cx="1730180" cy="1116520"/>
            </a:xfrm>
            <a:prstGeom prst="accentCallout1">
              <a:avLst>
                <a:gd name="adj1" fmla="val 56240"/>
                <a:gd name="adj2" fmla="val 103909"/>
                <a:gd name="adj3" fmla="val 88063"/>
                <a:gd name="adj4" fmla="val 134708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How soon is ‘soon’?</a:t>
              </a:r>
            </a:p>
            <a:p>
              <a:pPr algn="ctr"/>
              <a:r>
                <a:rPr lang="en-US"/>
                <a:t>1 min, 1 hr, 1 d?</a:t>
              </a: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9D27AA32-E842-4A9C-A0C8-F53AD10C2CFC}"/>
              </a:ext>
            </a:extLst>
          </p:cNvPr>
          <p:cNvGrpSpPr/>
          <p:nvPr/>
        </p:nvGrpSpPr>
        <p:grpSpPr>
          <a:xfrm>
            <a:off x="7142690" y="3287506"/>
            <a:ext cx="2415679" cy="1447086"/>
            <a:chOff x="7195587" y="3263673"/>
            <a:chExt cx="2415679" cy="1447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9002B7F9-1898-440B-AAF8-D4159E7A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95587" y="3263673"/>
              <a:ext cx="490745" cy="648153"/>
            </a:xfrm>
            <a:prstGeom prst="rect">
              <a:avLst/>
            </a:prstGeom>
          </p:spPr>
        </p:pic>
        <p:sp>
          <p:nvSpPr>
            <p:cNvPr id="41" name="Bijschrift: lijn met accentbalk 40">
              <a:extLst>
                <a:ext uri="{FF2B5EF4-FFF2-40B4-BE49-F238E27FC236}">
                  <a16:creationId xmlns:a16="http://schemas.microsoft.com/office/drawing/2014/main" id="{0A356618-B34D-4B35-8A6F-11221420C2B2}"/>
                </a:ext>
              </a:extLst>
            </p:cNvPr>
            <p:cNvSpPr/>
            <p:nvPr/>
          </p:nvSpPr>
          <p:spPr>
            <a:xfrm>
              <a:off x="7881086" y="3594239"/>
              <a:ext cx="1730180" cy="1116520"/>
            </a:xfrm>
            <a:prstGeom prst="accentCallout1">
              <a:avLst>
                <a:gd name="adj1" fmla="val 50296"/>
                <a:gd name="adj2" fmla="val -5201"/>
                <a:gd name="adj3" fmla="val 24659"/>
                <a:gd name="adj4" fmla="val -1787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An invoice or a packing list or both?</a:t>
              </a: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50202E74-2BCA-4EFC-B7DC-13FBA2508E12}"/>
              </a:ext>
            </a:extLst>
          </p:cNvPr>
          <p:cNvGrpSpPr/>
          <p:nvPr/>
        </p:nvGrpSpPr>
        <p:grpSpPr>
          <a:xfrm>
            <a:off x="1563509" y="3405578"/>
            <a:ext cx="2625485" cy="1116520"/>
            <a:chOff x="1563509" y="3405578"/>
            <a:chExt cx="2625485" cy="1116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E50F028E-5CE2-4095-BB87-ACA1F5789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1974">
              <a:off x="3787470" y="3895526"/>
              <a:ext cx="401524" cy="530315"/>
            </a:xfrm>
            <a:prstGeom prst="rect">
              <a:avLst/>
            </a:prstGeom>
          </p:spPr>
        </p:pic>
        <p:sp>
          <p:nvSpPr>
            <p:cNvPr id="42" name="Bijschrift: lijn met accentbalk 41">
              <a:extLst>
                <a:ext uri="{FF2B5EF4-FFF2-40B4-BE49-F238E27FC236}">
                  <a16:creationId xmlns:a16="http://schemas.microsoft.com/office/drawing/2014/main" id="{700E9D35-1618-463B-AB70-C238246146CF}"/>
                </a:ext>
              </a:extLst>
            </p:cNvPr>
            <p:cNvSpPr/>
            <p:nvPr/>
          </p:nvSpPr>
          <p:spPr>
            <a:xfrm>
              <a:off x="1563509" y="3405578"/>
              <a:ext cx="1730180" cy="1116520"/>
            </a:xfrm>
            <a:prstGeom prst="accentCallout1">
              <a:avLst>
                <a:gd name="adj1" fmla="val 56240"/>
                <a:gd name="adj2" fmla="val 103909"/>
                <a:gd name="adj3" fmla="val 57021"/>
                <a:gd name="adj4" fmla="val 13002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Is there only one printer?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D076CC40-A4F0-4287-A773-5B162A065ADF}"/>
              </a:ext>
            </a:extLst>
          </p:cNvPr>
          <p:cNvGrpSpPr/>
          <p:nvPr/>
        </p:nvGrpSpPr>
        <p:grpSpPr>
          <a:xfrm>
            <a:off x="6915285" y="853859"/>
            <a:ext cx="2662571" cy="1840412"/>
            <a:chOff x="6915285" y="853859"/>
            <a:chExt cx="2662571" cy="1840412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4443B4CA-8CAF-4B7A-93FA-CC04953B1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4027" flipH="1">
              <a:off x="6915285" y="2105548"/>
              <a:ext cx="356678" cy="588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Bijschrift: lijn met accentbalk 16">
              <a:extLst>
                <a:ext uri="{FF2B5EF4-FFF2-40B4-BE49-F238E27FC236}">
                  <a16:creationId xmlns:a16="http://schemas.microsoft.com/office/drawing/2014/main" id="{C57655CE-4BED-4924-BC06-CDEB3C8A6D9F}"/>
                </a:ext>
              </a:extLst>
            </p:cNvPr>
            <p:cNvSpPr/>
            <p:nvPr/>
          </p:nvSpPr>
          <p:spPr>
            <a:xfrm>
              <a:off x="7847676" y="853859"/>
              <a:ext cx="1730180" cy="1116520"/>
            </a:xfrm>
            <a:prstGeom prst="accentCallout1">
              <a:avLst>
                <a:gd name="adj1" fmla="val 50296"/>
                <a:gd name="adj2" fmla="val -5201"/>
                <a:gd name="adj3" fmla="val 112500"/>
                <a:gd name="adj4" fmla="val -3833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What exactly is a ‘purchase’ and when is it ‘made’?</a:t>
              </a: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4F972D76-7192-43E9-95BE-0A6C18D8FC1D}"/>
              </a:ext>
            </a:extLst>
          </p:cNvPr>
          <p:cNvGrpSpPr/>
          <p:nvPr/>
        </p:nvGrpSpPr>
        <p:grpSpPr>
          <a:xfrm>
            <a:off x="3694274" y="5190737"/>
            <a:ext cx="2732548" cy="1578053"/>
            <a:chOff x="4626649" y="4856078"/>
            <a:chExt cx="2732548" cy="1578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0B1DA7F-566A-4C19-8724-2C5256D7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5973">
              <a:off x="7002519" y="4856078"/>
              <a:ext cx="356678" cy="588723"/>
            </a:xfrm>
            <a:prstGeom prst="rect">
              <a:avLst/>
            </a:prstGeom>
          </p:spPr>
        </p:pic>
        <p:sp>
          <p:nvSpPr>
            <p:cNvPr id="45" name="Bijschrift: lijn met accentbalk 44">
              <a:extLst>
                <a:ext uri="{FF2B5EF4-FFF2-40B4-BE49-F238E27FC236}">
                  <a16:creationId xmlns:a16="http://schemas.microsoft.com/office/drawing/2014/main" id="{40DC259D-C90F-480B-87D2-A31FCF523C78}"/>
                </a:ext>
              </a:extLst>
            </p:cNvPr>
            <p:cNvSpPr/>
            <p:nvPr/>
          </p:nvSpPr>
          <p:spPr>
            <a:xfrm>
              <a:off x="4626649" y="5317611"/>
              <a:ext cx="1730180" cy="1116520"/>
            </a:xfrm>
            <a:prstGeom prst="accentCallout1">
              <a:avLst>
                <a:gd name="adj1" fmla="val 36426"/>
                <a:gd name="adj2" fmla="val 104335"/>
                <a:gd name="adj3" fmla="val 6826"/>
                <a:gd name="adj4" fmla="val 134708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How about e-books?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5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3025" y="360068"/>
            <a:ext cx="8074800" cy="943200"/>
          </a:xfrm>
        </p:spPr>
        <p:txBody>
          <a:bodyPr>
            <a:noAutofit/>
          </a:bodyPr>
          <a:lstStyle/>
          <a:p>
            <a:r>
              <a:rPr lang="en-US" sz="3200" dirty="0"/>
              <a:t>GIVEN requirements WHEN in doubt </a:t>
            </a:r>
            <a:br>
              <a:rPr lang="en-US" sz="3200" dirty="0"/>
            </a:br>
            <a:r>
              <a:rPr lang="en-US" sz="3200" dirty="0"/>
              <a:t>THEN apply </a:t>
            </a:r>
            <a:r>
              <a:rPr lang="en-US" sz="3200" dirty="0" err="1"/>
              <a:t>GivenWhenThen</a:t>
            </a:r>
            <a:endParaRPr lang="en-US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6001020-5996-4359-9938-E024E7CF6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048278"/>
            <a:ext cx="2652439" cy="4377411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80145390-F53F-44D0-A7E1-3A4C07C2FC5E}"/>
              </a:ext>
            </a:extLst>
          </p:cNvPr>
          <p:cNvGrpSpPr/>
          <p:nvPr/>
        </p:nvGrpSpPr>
        <p:grpSpPr>
          <a:xfrm>
            <a:off x="8443949" y="3240299"/>
            <a:ext cx="3584502" cy="3185390"/>
            <a:chOff x="3980396" y="1921782"/>
            <a:chExt cx="3584502" cy="3185390"/>
          </a:xfrm>
        </p:grpSpPr>
        <p:pic>
          <p:nvPicPr>
            <p:cNvPr id="8" name="Afbeelding 7" descr="Afbeelding met visitekaartje, kantoorartikelen&#10;&#10;Automatisch gegenereerde beschrijving">
              <a:extLst>
                <a:ext uri="{FF2B5EF4-FFF2-40B4-BE49-F238E27FC236}">
                  <a16:creationId xmlns:a16="http://schemas.microsoft.com/office/drawing/2014/main" id="{90E6DDAF-6E91-4A06-8443-6F7C4C10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96" y="2332074"/>
              <a:ext cx="3584502" cy="2775098"/>
            </a:xfrm>
            <a:prstGeom prst="rect">
              <a:avLst/>
            </a:prstGeom>
          </p:spPr>
        </p:pic>
        <p:pic>
          <p:nvPicPr>
            <p:cNvPr id="5" name="Afbeelding 4" descr="Afbeelding met tekst, boek&#10;&#10;Automatisch gegenereerde beschrijving">
              <a:extLst>
                <a:ext uri="{FF2B5EF4-FFF2-40B4-BE49-F238E27FC236}">
                  <a16:creationId xmlns:a16="http://schemas.microsoft.com/office/drawing/2014/main" id="{493C206C-3B9E-4AB8-A606-B4AEE853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704" y="1921782"/>
              <a:ext cx="2022928" cy="2901021"/>
            </a:xfrm>
            <a:prstGeom prst="rect">
              <a:avLst/>
            </a:prstGeom>
            <a:scene3d>
              <a:camera prst="perspectiveRelaxedModerately" fov="3600000">
                <a:rot lat="19200000" lon="2400000" rev="19380000"/>
              </a:camera>
              <a:lightRig rig="threePt" dir="t"/>
            </a:scene3d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303824C-8E10-4334-B0D4-FE8C02597ABC}"/>
              </a:ext>
            </a:extLst>
          </p:cNvPr>
          <p:cNvGrpSpPr/>
          <p:nvPr/>
        </p:nvGrpSpPr>
        <p:grpSpPr>
          <a:xfrm rot="20925677">
            <a:off x="2477566" y="1074290"/>
            <a:ext cx="5917634" cy="5922151"/>
            <a:chOff x="6307578" y="2342865"/>
            <a:chExt cx="5081613" cy="4886828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8380D0D2-5679-40C0-B66B-70F31DAB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307578" y="2342865"/>
              <a:ext cx="5081613" cy="4886828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4E850164-FBD2-4138-B002-085505B45E16}"/>
                </a:ext>
              </a:extLst>
            </p:cNvPr>
            <p:cNvSpPr txBox="1"/>
            <p:nvPr/>
          </p:nvSpPr>
          <p:spPr>
            <a:xfrm rot="836476">
              <a:off x="7595534" y="3320882"/>
              <a:ext cx="2860978" cy="304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GIVEN the shopping cart contains books</a:t>
              </a: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AND the purchase has been acknowledged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WHEN the amount due is received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THEN a packing list is printed at the ‘work order’-printer of 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the warehouse 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within 1 minute </a:t>
              </a:r>
            </a:p>
          </p:txBody>
        </p:sp>
      </p:grp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D2EC3153-CCA9-41D9-AE16-06EA8CFF35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0" b="1"/>
          <a:stretch/>
        </p:blipFill>
        <p:spPr>
          <a:xfrm>
            <a:off x="8601261" y="2389330"/>
            <a:ext cx="3269879" cy="84231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65BB5D0-8F16-425C-BFFD-9E85FD866DB0}"/>
              </a:ext>
            </a:extLst>
          </p:cNvPr>
          <p:cNvSpPr txBox="1"/>
          <p:nvPr/>
        </p:nvSpPr>
        <p:spPr>
          <a:xfrm>
            <a:off x="9070945" y="2026731"/>
            <a:ext cx="2330510" cy="373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</a:t>
            </a:r>
            <a:r>
              <a:rPr lang="en-US" b="1" i="1">
                <a:solidFill>
                  <a:srgbClr val="C00000"/>
                </a:solidFill>
              </a:rPr>
              <a:t>ONLINE</a:t>
            </a:r>
            <a:r>
              <a:rPr lang="en-US"/>
              <a:t> bookstore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3B4A378A-4BE5-4E3C-BED8-A0B1D8D8B99B}"/>
              </a:ext>
            </a:extLst>
          </p:cNvPr>
          <p:cNvGrpSpPr/>
          <p:nvPr/>
        </p:nvGrpSpPr>
        <p:grpSpPr>
          <a:xfrm rot="20925677">
            <a:off x="2677256" y="1211934"/>
            <a:ext cx="5917634" cy="5922151"/>
            <a:chOff x="6307578" y="2342865"/>
            <a:chExt cx="5081613" cy="4886828"/>
          </a:xfrm>
        </p:grpSpPr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95B8762C-C9C1-4EB8-8EED-84275E25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307578" y="2342865"/>
              <a:ext cx="5081613" cy="4886828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4045A375-5777-4C2B-8EB1-AE0FCBAC3698}"/>
                </a:ext>
              </a:extLst>
            </p:cNvPr>
            <p:cNvSpPr txBox="1"/>
            <p:nvPr/>
          </p:nvSpPr>
          <p:spPr>
            <a:xfrm rot="836476">
              <a:off x="7595534" y="3435168"/>
              <a:ext cx="2860978" cy="281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GIVEN the shopping cart contains </a:t>
              </a:r>
              <a:r>
                <a:rPr lang="en-US" sz="1800" b="1" i="1" dirty="0" err="1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ebooks</a:t>
              </a: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AND the purchase has been acknowledged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WHEN the amount due is received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THEN an email is sent to the customer with the link(s) to the </a:t>
              </a:r>
              <a:r>
                <a:rPr lang="en-US" sz="1800" b="1" i="1" dirty="0" err="1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ebook</a:t>
              </a:r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(s) within 1 minute </a:t>
              </a:r>
            </a:p>
          </p:txBody>
        </p:sp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1656076-F8D7-40DB-9D70-314ACA5A4936}"/>
              </a:ext>
            </a:extLst>
          </p:cNvPr>
          <p:cNvGrpSpPr/>
          <p:nvPr/>
        </p:nvGrpSpPr>
        <p:grpSpPr>
          <a:xfrm rot="20925677">
            <a:off x="3095298" y="1052844"/>
            <a:ext cx="5917634" cy="5922151"/>
            <a:chOff x="6307578" y="2342865"/>
            <a:chExt cx="5081613" cy="4886828"/>
          </a:xfrm>
        </p:grpSpPr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C1F784AD-291B-40C6-B345-B02F028DA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307578" y="2342865"/>
              <a:ext cx="5081613" cy="4886828"/>
            </a:xfrm>
            <a:prstGeom prst="rect">
              <a:avLst/>
            </a:prstGeom>
          </p:spPr>
        </p:pic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1876FAFB-A516-4EEC-AF55-AF017157E4F9}"/>
                </a:ext>
              </a:extLst>
            </p:cNvPr>
            <p:cNvSpPr txBox="1"/>
            <p:nvPr/>
          </p:nvSpPr>
          <p:spPr>
            <a:xfrm rot="836476">
              <a:off x="7595534" y="3435168"/>
              <a:ext cx="2860978" cy="281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GIVEN the purchase  containing book(s) has been acknowledged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WHEN the package with these books has been  shipped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THEN an email is sent to the customer with the invoice  of all (e)books within 1 hour </a:t>
              </a: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62B20446-1345-473E-8FF0-6A46B7225D19}"/>
              </a:ext>
            </a:extLst>
          </p:cNvPr>
          <p:cNvGrpSpPr/>
          <p:nvPr/>
        </p:nvGrpSpPr>
        <p:grpSpPr>
          <a:xfrm rot="20925677">
            <a:off x="3311994" y="1188164"/>
            <a:ext cx="5917634" cy="5922151"/>
            <a:chOff x="6307578" y="2342865"/>
            <a:chExt cx="5081613" cy="4886828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2ACE18D-B658-46DC-9D44-A70CC241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8246">
              <a:off x="6307578" y="2342865"/>
              <a:ext cx="5081613" cy="4886828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F91F6E87-74CC-4819-AE99-5F8348AE6884}"/>
                </a:ext>
              </a:extLst>
            </p:cNvPr>
            <p:cNvSpPr txBox="1"/>
            <p:nvPr/>
          </p:nvSpPr>
          <p:spPr>
            <a:xfrm rot="836476">
              <a:off x="7595534" y="3435168"/>
              <a:ext cx="2860978" cy="281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GIVEN the </a:t>
              </a:r>
              <a:r>
                <a:rPr lang="en-US" sz="1800" b="1" i="1" dirty="0" err="1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ebook</a:t>
              </a:r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(s) only purchase has been acknowledged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WHEN the email with the link(s) has been sent</a:t>
              </a:r>
              <a:b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</a:br>
              <a:endParaRPr lang="en-US" sz="1800" b="1" i="1" dirty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endParaRPr>
            </a:p>
            <a:p>
              <a:pPr algn="ctr"/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THEN an email is sent to the customer with the invoice  of all </a:t>
              </a:r>
              <a:r>
                <a:rPr lang="en-US" sz="1800" b="1" i="1" dirty="0" err="1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ebooks</a:t>
              </a:r>
              <a:r>
                <a:rPr lang="en-US" sz="1800" b="1" i="1" dirty="0">
                  <a:solidFill>
                    <a:schemeClr val="tx2">
                      <a:lumMod val="75000"/>
                    </a:schemeClr>
                  </a:solidFill>
                  <a:latin typeface="Lucida Handwriting" panose="03010101010101010101" pitchFamily="66" charset="0"/>
                </a:rPr>
                <a:t> within 1 minute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1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9227C5C6-7508-4479-B3FB-C6286498D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E34E6-F37F-49DB-A525-3596C095B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you find requirements issues </a:t>
            </a:r>
            <a:br>
              <a:rPr lang="en-US" dirty="0"/>
            </a:br>
            <a:r>
              <a:rPr lang="en-US" dirty="0"/>
              <a:t>during the intake of your work</a:t>
            </a:r>
            <a:br>
              <a:rPr lang="en-US" dirty="0"/>
            </a:br>
            <a:endParaRPr lang="en-US" dirty="0"/>
          </a:p>
          <a:p>
            <a:pPr marL="715963" indent="-358775"/>
            <a:r>
              <a:rPr lang="en-US" dirty="0"/>
              <a:t>Think about … </a:t>
            </a:r>
            <a:r>
              <a:rPr lang="en-US" sz="2400" dirty="0"/>
              <a:t>(based on own examples)</a:t>
            </a:r>
          </a:p>
          <a:p>
            <a:pPr marL="1089026" lvl="2" indent="-358775"/>
            <a:r>
              <a:rPr lang="en-US" dirty="0"/>
              <a:t>Why is it a problem?</a:t>
            </a:r>
          </a:p>
          <a:p>
            <a:pPr marL="1089026" lvl="2" indent="-358775"/>
            <a:r>
              <a:rPr lang="en-US" dirty="0"/>
              <a:t>Who are involved?</a:t>
            </a:r>
          </a:p>
          <a:p>
            <a:pPr marL="1089026" lvl="2" indent="-358775"/>
            <a:r>
              <a:rPr lang="en-US" dirty="0"/>
              <a:t>What will you do?</a:t>
            </a:r>
          </a:p>
          <a:p>
            <a:pPr marL="715963" indent="-358775"/>
            <a:r>
              <a:rPr lang="en-US" sz="4400" dirty="0">
                <a:solidFill>
                  <a:srgbClr val="C00000"/>
                </a:solidFill>
              </a:rPr>
              <a:t>Share &amp; win!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90329D-831D-4F8F-BB36-C3439929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47B2F0-D477-41B4-B0EF-AB4AE5B1C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376A2-9123-4914-A474-569F3BE3248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8" name="Stopwatch">
            <a:extLst>
              <a:ext uri="{FF2B5EF4-FFF2-40B4-BE49-F238E27FC236}">
                <a16:creationId xmlns:a16="http://schemas.microsoft.com/office/drawing/2014/main" id="{DAAEEFE9-9E35-4B9F-99F6-24F8C74D5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1532607"/>
            <a:ext cx="1732173" cy="19585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9" name="Rood rond 0">
            <a:extLst>
              <a:ext uri="{FF2B5EF4-FFF2-40B4-BE49-F238E27FC236}">
                <a16:creationId xmlns:a16="http://schemas.microsoft.com/office/drawing/2014/main" id="{FB1E03D6-D3AB-4B21-921A-D30C3CD632C5}"/>
              </a:ext>
            </a:extLst>
          </p:cNvPr>
          <p:cNvSpPr/>
          <p:nvPr/>
        </p:nvSpPr>
        <p:spPr>
          <a:xfrm>
            <a:off x="10516499" y="2032919"/>
            <a:ext cx="1171575" cy="117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" rIns="36000" bIns="36000" rtlCol="0" anchor="t" anchorCtr="0"/>
          <a:lstStyle/>
          <a:p>
            <a:pPr algn="ctr"/>
            <a:r>
              <a:rPr lang="nl-NL" sz="4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Microsoft Sans Serif" panose="020B0604020202020204" pitchFamily="34" charset="0"/>
              </a:rPr>
              <a:t>00</a:t>
            </a:r>
          </a:p>
        </p:txBody>
      </p:sp>
      <p:sp>
        <p:nvSpPr>
          <p:cNvPr id="30" name="Zwart rond 0">
            <a:extLst>
              <a:ext uri="{FF2B5EF4-FFF2-40B4-BE49-F238E27FC236}">
                <a16:creationId xmlns:a16="http://schemas.microsoft.com/office/drawing/2014/main" id="{A56C3355-35F8-498A-980F-BBA41984DF31}"/>
              </a:ext>
            </a:extLst>
          </p:cNvPr>
          <p:cNvSpPr/>
          <p:nvPr/>
        </p:nvSpPr>
        <p:spPr>
          <a:xfrm>
            <a:off x="10516499" y="2032919"/>
            <a:ext cx="1171575" cy="117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" rIns="36000" bIns="36000" rtlCol="0" anchor="t" anchorCtr="0"/>
          <a:lstStyle/>
          <a:p>
            <a:pPr algn="ctr"/>
            <a:r>
              <a:rPr lang="nl-NL" sz="4400" dirty="0">
                <a:solidFill>
                  <a:srgbClr val="FF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Microsoft Sans Serif" panose="020B0604020202020204" pitchFamily="34" charset="0"/>
              </a:rPr>
              <a:t>00</a:t>
            </a:r>
          </a:p>
        </p:txBody>
      </p:sp>
      <p:sp>
        <p:nvSpPr>
          <p:cNvPr id="31" name="1 rood">
            <a:extLst>
              <a:ext uri="{FF2B5EF4-FFF2-40B4-BE49-F238E27FC236}">
                <a16:creationId xmlns:a16="http://schemas.microsoft.com/office/drawing/2014/main" id="{77F53ED1-BE92-431B-B96F-5B27EAED51F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01</a:t>
            </a:r>
          </a:p>
        </p:txBody>
      </p:sp>
      <p:sp>
        <p:nvSpPr>
          <p:cNvPr id="32" name="2 oranje">
            <a:extLst>
              <a:ext uri="{FF2B5EF4-FFF2-40B4-BE49-F238E27FC236}">
                <a16:creationId xmlns:a16="http://schemas.microsoft.com/office/drawing/2014/main" id="{17B1579B-625C-4FAB-B2E6-A78761C185B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02</a:t>
            </a:r>
          </a:p>
        </p:txBody>
      </p:sp>
      <p:sp>
        <p:nvSpPr>
          <p:cNvPr id="33" name="3 oranje">
            <a:extLst>
              <a:ext uri="{FF2B5EF4-FFF2-40B4-BE49-F238E27FC236}">
                <a16:creationId xmlns:a16="http://schemas.microsoft.com/office/drawing/2014/main" id="{51C6BF5E-5C74-4D98-9734-D8C25CEBBF3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03</a:t>
            </a:r>
          </a:p>
        </p:txBody>
      </p:sp>
      <p:sp>
        <p:nvSpPr>
          <p:cNvPr id="34" name="4 groen">
            <a:extLst>
              <a:ext uri="{FF2B5EF4-FFF2-40B4-BE49-F238E27FC236}">
                <a16:creationId xmlns:a16="http://schemas.microsoft.com/office/drawing/2014/main" id="{EAD32B12-EE56-4F98-BAB8-CD0FDEF68441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04</a:t>
            </a:r>
          </a:p>
        </p:txBody>
      </p:sp>
      <p:sp>
        <p:nvSpPr>
          <p:cNvPr id="35" name="5 groen">
            <a:extLst>
              <a:ext uri="{FF2B5EF4-FFF2-40B4-BE49-F238E27FC236}">
                <a16:creationId xmlns:a16="http://schemas.microsoft.com/office/drawing/2014/main" id="{8AC67277-D61B-41A3-B3F2-019E8A23BAE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05</a:t>
            </a:r>
          </a:p>
        </p:txBody>
      </p:sp>
      <p:sp>
        <p:nvSpPr>
          <p:cNvPr id="36" name="6 groen">
            <a:extLst>
              <a:ext uri="{FF2B5EF4-FFF2-40B4-BE49-F238E27FC236}">
                <a16:creationId xmlns:a16="http://schemas.microsoft.com/office/drawing/2014/main" id="{CD1F829A-64F9-4F40-BA05-BDB7B3F9531B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06</a:t>
            </a:r>
          </a:p>
        </p:txBody>
      </p:sp>
      <p:sp>
        <p:nvSpPr>
          <p:cNvPr id="37" name="7 groen">
            <a:extLst>
              <a:ext uri="{FF2B5EF4-FFF2-40B4-BE49-F238E27FC236}">
                <a16:creationId xmlns:a16="http://schemas.microsoft.com/office/drawing/2014/main" id="{9A9564E3-59FA-47FD-9835-CEB7241C555E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07</a:t>
            </a:r>
          </a:p>
        </p:txBody>
      </p:sp>
      <p:sp>
        <p:nvSpPr>
          <p:cNvPr id="41" name="8 groen">
            <a:extLst>
              <a:ext uri="{FF2B5EF4-FFF2-40B4-BE49-F238E27FC236}">
                <a16:creationId xmlns:a16="http://schemas.microsoft.com/office/drawing/2014/main" id="{075342FC-E9B5-46C6-9735-8EE397C9D00D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08</a:t>
            </a:r>
          </a:p>
        </p:txBody>
      </p:sp>
      <p:sp>
        <p:nvSpPr>
          <p:cNvPr id="42" name="9 groen">
            <a:extLst>
              <a:ext uri="{FF2B5EF4-FFF2-40B4-BE49-F238E27FC236}">
                <a16:creationId xmlns:a16="http://schemas.microsoft.com/office/drawing/2014/main" id="{8CD3B75E-18EF-4820-94A1-5CD2551E99D8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09</a:t>
            </a:r>
          </a:p>
        </p:txBody>
      </p:sp>
      <p:sp>
        <p:nvSpPr>
          <p:cNvPr id="43" name="10 groen">
            <a:extLst>
              <a:ext uri="{FF2B5EF4-FFF2-40B4-BE49-F238E27FC236}">
                <a16:creationId xmlns:a16="http://schemas.microsoft.com/office/drawing/2014/main" id="{76DB004F-08FF-4D99-A347-E9340ABB8A36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rgbClr val="00FF00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10</a:t>
            </a:r>
          </a:p>
        </p:txBody>
      </p:sp>
      <p:sp>
        <p:nvSpPr>
          <p:cNvPr id="44" name="10 wit">
            <a:extLst>
              <a:ext uri="{FF2B5EF4-FFF2-40B4-BE49-F238E27FC236}">
                <a16:creationId xmlns:a16="http://schemas.microsoft.com/office/drawing/2014/main" id="{699067B4-03CD-4672-AFF1-97BEA4D619B2}"/>
              </a:ext>
            </a:extLst>
          </p:cNvPr>
          <p:cNvSpPr txBox="1">
            <a:spLocks noChangeAspect="1"/>
          </p:cNvSpPr>
          <p:nvPr/>
        </p:nvSpPr>
        <p:spPr>
          <a:xfrm>
            <a:off x="10706286" y="2221919"/>
            <a:ext cx="792000" cy="792000"/>
          </a:xfrm>
          <a:prstGeom prst="rect">
            <a:avLst/>
          </a:prstGeom>
          <a:solidFill>
            <a:schemeClr val="tx1"/>
          </a:solidFill>
        </p:spPr>
        <p:txBody>
          <a:bodyPr vert="horz" wrap="none" lIns="36000" tIns="36000" rIns="36000" bIns="36000" rtlCol="0" anchor="t" anchorCtr="0">
            <a:noAutofit/>
          </a:bodyPr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Hadassah Friedlaender" panose="020B0604020202020204" pitchFamily="18" charset="-79"/>
              </a:rPr>
              <a:t>10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3AC68BB-1D37-4D42-AD9D-9729D5E76958}"/>
              </a:ext>
            </a:extLst>
          </p:cNvPr>
          <p:cNvSpPr/>
          <p:nvPr/>
        </p:nvSpPr>
        <p:spPr>
          <a:xfrm>
            <a:off x="2550858" y="5050611"/>
            <a:ext cx="3647242" cy="689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9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9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9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9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9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9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1" presetID="22" presetClass="exit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EFFF59-9F50-462B-9D3C-97AB3ED3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It’s a DEFECT</a:t>
            </a:r>
          </a:p>
          <a:p>
            <a:pPr lvl="1"/>
            <a:r>
              <a:rPr lang="en-US" dirty="0"/>
              <a:t>Treat it like any other defect</a:t>
            </a:r>
          </a:p>
          <a:p>
            <a:pPr lvl="1"/>
            <a:r>
              <a:rPr lang="en-US" dirty="0"/>
              <a:t>Redo the intake when the defect has been solved</a:t>
            </a:r>
            <a:br>
              <a:rPr lang="en-US" dirty="0"/>
            </a:br>
            <a:endParaRPr lang="en-US" dirty="0"/>
          </a:p>
          <a:p>
            <a:pPr marL="722313" indent="-369888"/>
            <a:r>
              <a:rPr lang="en-US" dirty="0"/>
              <a:t>It’s a RISK</a:t>
            </a:r>
          </a:p>
          <a:p>
            <a:pPr marL="1068388" lvl="1" indent="-369888"/>
            <a:r>
              <a:rPr lang="en-US" dirty="0"/>
              <a:t>Report the risk and let the customer decide</a:t>
            </a:r>
            <a:br>
              <a:rPr lang="en-US" dirty="0"/>
            </a:br>
            <a:endParaRPr lang="en-US" dirty="0"/>
          </a:p>
          <a:p>
            <a:pPr marL="722313" indent="-369888"/>
            <a:r>
              <a:rPr lang="en-US" dirty="0"/>
              <a:t>It’s an OPPORTUNITY</a:t>
            </a:r>
          </a:p>
          <a:p>
            <a:pPr marL="1068388" lvl="1" indent="-369888"/>
            <a:r>
              <a:rPr lang="en-US" dirty="0"/>
              <a:t>Use GWT to re(de)fine</a:t>
            </a:r>
          </a:p>
          <a:p>
            <a:pPr marL="1068388" lvl="1" indent="-369888"/>
            <a:r>
              <a:rPr lang="en-US" dirty="0"/>
              <a:t>Report your redefinition and let the customer approve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3EDF00-81DF-4B32-83C7-59022C5F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approaches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A26B58-A6A5-494A-BF17-CF448A143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37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CE4E63-07B8-4880-935D-3A11EC65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75" y="2270275"/>
            <a:ext cx="3135076" cy="41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3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5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C4A5AF-C8AB-415D-B0E6-8DE34E886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917" y="844550"/>
            <a:ext cx="8778164" cy="516889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3E42CC1-D75A-45B5-AA46-DD47ADA22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188" y="23729"/>
            <a:ext cx="8101012" cy="149709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 Good, the Bad and the Ugly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6EB6BB4-2A48-4A15-9D2D-F1FD02EA6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186" y="5995531"/>
            <a:ext cx="8101014" cy="628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You can handle them!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469672-303A-489D-8086-0EC2F7CF5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A90C1-0E26-45F9-B447-BDC6E1BC994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00B9F6A-7DBA-4582-96DE-27CBC1460AA6}"/>
              </a:ext>
            </a:extLst>
          </p:cNvPr>
          <p:cNvSpPr/>
          <p:nvPr/>
        </p:nvSpPr>
        <p:spPr>
          <a:xfrm>
            <a:off x="0" y="5970113"/>
            <a:ext cx="2547053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ebdings" panose="05030102010509060703" pitchFamily="18" charset="2"/>
              <a:buChar char=""/>
            </a:pPr>
            <a: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  <a:t>hans.vanloenhoud@taraxacum.nl</a:t>
            </a:r>
            <a:b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</a:br>
            <a: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  <a:t>hans.vanloenhoud@ireb.org</a:t>
            </a:r>
          </a:p>
          <a:p>
            <a:pPr marL="285750" indent="-285750">
              <a:buFont typeface="Webdings" panose="05030102010509060703" pitchFamily="18" charset="2"/>
              <a:buChar char=""/>
            </a:pPr>
            <a: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  <a:t>www.taraxacum.nl</a:t>
            </a:r>
            <a:b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</a:br>
            <a:r>
              <a:rPr lang="en-US" sz="1200" dirty="0">
                <a:solidFill>
                  <a:srgbClr val="FFFFFF"/>
                </a:solidFill>
                <a:sym typeface="Webdings" panose="05030102010509060703" pitchFamily="18" charset="2"/>
              </a:rPr>
              <a:t>www.ireb.org</a:t>
            </a:r>
          </a:p>
        </p:txBody>
      </p:sp>
    </p:spTree>
    <p:extLst>
      <p:ext uri="{BB962C8B-B14F-4D97-AF65-F5344CB8AC3E}">
        <p14:creationId xmlns:p14="http://schemas.microsoft.com/office/powerpoint/2010/main" val="236299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770EE-4307-45C3-8E8F-AD7BF60A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</a:t>
            </a:r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B59B9C36-94BF-4E15-965D-BA0C147D7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615C04E-DE7B-418A-8184-C444803473C9}"/>
              </a:ext>
            </a:extLst>
          </p:cNvPr>
          <p:cNvSpPr/>
          <p:nvPr/>
        </p:nvSpPr>
        <p:spPr>
          <a:xfrm>
            <a:off x="2423592" y="4112124"/>
            <a:ext cx="36000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52D6BAA-A8CE-44AE-AB7E-30D0A20FB81C}"/>
              </a:ext>
            </a:extLst>
          </p:cNvPr>
          <p:cNvSpPr/>
          <p:nvPr/>
        </p:nvSpPr>
        <p:spPr>
          <a:xfrm>
            <a:off x="4167975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FDE33D7-4AB5-490F-AB07-9963FA2449CB}"/>
              </a:ext>
            </a:extLst>
          </p:cNvPr>
          <p:cNvSpPr/>
          <p:nvPr/>
        </p:nvSpPr>
        <p:spPr>
          <a:xfrm>
            <a:off x="5912398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F0CF6E7-1FC3-47A4-BE6C-ADD15E2351DF}"/>
              </a:ext>
            </a:extLst>
          </p:cNvPr>
          <p:cNvSpPr/>
          <p:nvPr/>
        </p:nvSpPr>
        <p:spPr>
          <a:xfrm>
            <a:off x="7656821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360497-3CD5-471E-AE9E-FCDA7F401228}"/>
              </a:ext>
            </a:extLst>
          </p:cNvPr>
          <p:cNvSpPr/>
          <p:nvPr/>
        </p:nvSpPr>
        <p:spPr>
          <a:xfrm rot="18000000">
            <a:off x="1823069" y="2489568"/>
            <a:ext cx="3368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Ugly requirements?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E4F0A72-8A2E-4BB5-BD8F-8FD7F28079F1}"/>
              </a:ext>
            </a:extLst>
          </p:cNvPr>
          <p:cNvCxnSpPr>
            <a:cxnSpLocks/>
          </p:cNvCxnSpPr>
          <p:nvPr/>
        </p:nvCxnSpPr>
        <p:spPr>
          <a:xfrm>
            <a:off x="2783593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DAAA759-73F3-4C76-BFBC-99F4F0E347B6}"/>
              </a:ext>
            </a:extLst>
          </p:cNvPr>
          <p:cNvCxnSpPr>
            <a:cxnSpLocks/>
          </p:cNvCxnSpPr>
          <p:nvPr/>
        </p:nvCxnSpPr>
        <p:spPr>
          <a:xfrm>
            <a:off x="4528016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0CB6605-76C5-44EE-BC6F-8EEAF8477704}"/>
              </a:ext>
            </a:extLst>
          </p:cNvPr>
          <p:cNvCxnSpPr>
            <a:cxnSpLocks/>
          </p:cNvCxnSpPr>
          <p:nvPr/>
        </p:nvCxnSpPr>
        <p:spPr>
          <a:xfrm>
            <a:off x="6272439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A8AE5EAC-7816-4CB2-BBD3-8AE9AEDCCD95}"/>
              </a:ext>
            </a:extLst>
          </p:cNvPr>
          <p:cNvSpPr/>
          <p:nvPr/>
        </p:nvSpPr>
        <p:spPr>
          <a:xfrm rot="18000000">
            <a:off x="3756830" y="2787865"/>
            <a:ext cx="2707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saints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19125CF-E947-4991-B6F0-EAFFC2997627}"/>
              </a:ext>
            </a:extLst>
          </p:cNvPr>
          <p:cNvSpPr/>
          <p:nvPr/>
        </p:nvSpPr>
        <p:spPr>
          <a:xfrm rot="18000000">
            <a:off x="5331120" y="2508553"/>
            <a:ext cx="334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bad guys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716E7A2-74E7-4C60-8C8A-119F83A20DC9}"/>
              </a:ext>
            </a:extLst>
          </p:cNvPr>
          <p:cNvSpPr/>
          <p:nvPr/>
        </p:nvSpPr>
        <p:spPr>
          <a:xfrm rot="18000000">
            <a:off x="7425105" y="3102830"/>
            <a:ext cx="1958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 get them!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4E032490-662D-4FDC-8AE0-5F578FE1BC5B}"/>
              </a:ext>
            </a:extLst>
          </p:cNvPr>
          <p:cNvSpPr/>
          <p:nvPr/>
        </p:nvSpPr>
        <p:spPr>
          <a:xfrm>
            <a:off x="9401244" y="4112124"/>
            <a:ext cx="360040" cy="360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405D013-421D-482D-BF0F-D368838E64FF}"/>
              </a:ext>
            </a:extLst>
          </p:cNvPr>
          <p:cNvCxnSpPr>
            <a:cxnSpLocks/>
          </p:cNvCxnSpPr>
          <p:nvPr/>
        </p:nvCxnSpPr>
        <p:spPr>
          <a:xfrm>
            <a:off x="8016862" y="4292124"/>
            <a:ext cx="1384383" cy="0"/>
          </a:xfrm>
          <a:prstGeom prst="lin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82C9D604-8EDD-46A2-A61A-4637AF832C63}"/>
              </a:ext>
            </a:extLst>
          </p:cNvPr>
          <p:cNvSpPr/>
          <p:nvPr/>
        </p:nvSpPr>
        <p:spPr>
          <a:xfrm>
            <a:off x="2459592" y="4148124"/>
            <a:ext cx="288000" cy="2880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28F4746-BD75-4540-B25F-C7A7A126444F}"/>
              </a:ext>
            </a:extLst>
          </p:cNvPr>
          <p:cNvSpPr/>
          <p:nvPr/>
        </p:nvSpPr>
        <p:spPr>
          <a:xfrm rot="18000000">
            <a:off x="8237335" y="4979316"/>
            <a:ext cx="174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 …</a:t>
            </a:r>
          </a:p>
        </p:txBody>
      </p:sp>
    </p:spTree>
    <p:extLst>
      <p:ext uri="{BB962C8B-B14F-4D97-AF65-F5344CB8AC3E}">
        <p14:creationId xmlns:p14="http://schemas.microsoft.com/office/powerpoint/2010/main" val="201116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D6F5B0-47B1-4F03-83B6-2C2755B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 big </a:t>
            </a:r>
            <a:r>
              <a:rPr lang="en-US" dirty="0"/>
              <a:t>jump</a:t>
            </a:r>
            <a:r>
              <a:rPr lang="nl-NL" dirty="0"/>
              <a:t> …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F38AA2-5363-4042-9657-5357931C9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nl-NL" smtClean="0"/>
              <a:t>5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194860-E17E-4713-B52C-DC6AA1961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  <p:pic>
        <p:nvPicPr>
          <p:cNvPr id="12" name="Afbeelding 11" descr="Afbeelding met binnen&#10;&#10;Automatisch gegenereerde beschrijving">
            <a:extLst>
              <a:ext uri="{FF2B5EF4-FFF2-40B4-BE49-F238E27FC236}">
                <a16:creationId xmlns:a16="http://schemas.microsoft.com/office/drawing/2014/main" id="{DA616BB9-0C76-4351-A9A9-E83E6A022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34" y="5284024"/>
            <a:ext cx="4515723" cy="121397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C7CA71A-61C1-4B30-A512-107014272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02" y="1520825"/>
            <a:ext cx="4515723" cy="3800777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0B91E21-97F7-402A-A11B-71BD205F8B75}"/>
              </a:ext>
            </a:extLst>
          </p:cNvPr>
          <p:cNvSpPr/>
          <p:nvPr/>
        </p:nvSpPr>
        <p:spPr>
          <a:xfrm>
            <a:off x="7761942" y="1303200"/>
            <a:ext cx="157415" cy="50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EF7B7D0-6864-4E94-9066-D8ECE0D026D7}"/>
              </a:ext>
            </a:extLst>
          </p:cNvPr>
          <p:cNvGrpSpPr/>
          <p:nvPr/>
        </p:nvGrpSpPr>
        <p:grpSpPr>
          <a:xfrm>
            <a:off x="4003284" y="3369856"/>
            <a:ext cx="4514528" cy="1916187"/>
            <a:chOff x="4003284" y="3369856"/>
            <a:chExt cx="4514528" cy="1916187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3DA038C-C5E4-42CE-B358-05BEE603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284" y="3432219"/>
              <a:ext cx="4514528" cy="1853824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485DFEB-A1D1-463C-9A55-FACD74B7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34730" y="3369856"/>
              <a:ext cx="931199" cy="650869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F71FA163-136C-45C6-AA2B-A08D9308D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79" y="2511188"/>
            <a:ext cx="2677921" cy="26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00052 -0.1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5718 L -0.00052 -0.314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72C2EAF-5E0A-4DC4-961A-280D83548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44" y="1516062"/>
            <a:ext cx="8101012" cy="479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3133B81-DAE4-41D7-8CBC-7F4EDF11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Inconsistency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0182DF-A1CB-4969-BD78-FCBE6E780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6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62D2A8-EFC3-44F4-8AD9-0495BC37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7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073A91D-3A14-43C8-B3BC-EEFFA3DEF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83" y="1609314"/>
            <a:ext cx="8019413" cy="519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3D6F5B0-47B1-4F03-83B6-2C2755B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money?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F38AA2-5363-4042-9657-5357931C9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194860-E17E-4713-B52C-DC6AA1961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0B91E21-97F7-402A-A11B-71BD205F8B75}"/>
              </a:ext>
            </a:extLst>
          </p:cNvPr>
          <p:cNvSpPr/>
          <p:nvPr/>
        </p:nvSpPr>
        <p:spPr>
          <a:xfrm>
            <a:off x="7749480" y="1303200"/>
            <a:ext cx="169877" cy="56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17A5E02-258C-472C-878D-AF0493905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74" y="1597819"/>
            <a:ext cx="7293631" cy="5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 Kano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EB5E-B69B-4D04-A9CB-2944C56AC05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A41C788-E07D-4D99-B810-E5B356511621}"/>
              </a:ext>
            </a:extLst>
          </p:cNvPr>
          <p:cNvGrpSpPr/>
          <p:nvPr/>
        </p:nvGrpSpPr>
        <p:grpSpPr>
          <a:xfrm>
            <a:off x="1581925" y="1270453"/>
            <a:ext cx="9314609" cy="5793154"/>
            <a:chOff x="1305533" y="867399"/>
            <a:chExt cx="6697925" cy="4087761"/>
          </a:xfrm>
        </p:grpSpPr>
        <p:sp>
          <p:nvSpPr>
            <p:cNvPr id="48" name="Gelijkbenige driehoek 47"/>
            <p:cNvSpPr/>
            <p:nvPr/>
          </p:nvSpPr>
          <p:spPr>
            <a:xfrm>
              <a:off x="2421099" y="3151825"/>
              <a:ext cx="4707236" cy="1674944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Boog 48"/>
            <p:cNvSpPr/>
            <p:nvPr/>
          </p:nvSpPr>
          <p:spPr>
            <a:xfrm rot="4524380" flipH="1" flipV="1">
              <a:off x="4406099" y="1357800"/>
              <a:ext cx="1553600" cy="5641119"/>
            </a:xfrm>
            <a:prstGeom prst="arc">
              <a:avLst>
                <a:gd name="adj1" fmla="val 16273812"/>
                <a:gd name="adj2" fmla="val 4594838"/>
              </a:avLst>
            </a:prstGeom>
            <a:solidFill>
              <a:schemeClr val="bg1">
                <a:lumMod val="85000"/>
              </a:schemeClr>
            </a:solidFill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ep 49"/>
            <p:cNvGrpSpPr/>
            <p:nvPr/>
          </p:nvGrpSpPr>
          <p:grpSpPr>
            <a:xfrm>
              <a:off x="1305533" y="867399"/>
              <a:ext cx="5641119" cy="1816034"/>
              <a:chOff x="234962" y="1334657"/>
              <a:chExt cx="7521492" cy="2421378"/>
            </a:xfrm>
          </p:grpSpPr>
          <p:sp>
            <p:nvSpPr>
              <p:cNvPr id="51" name="Gelijkbenige driehoek 50"/>
              <p:cNvSpPr/>
              <p:nvPr/>
            </p:nvSpPr>
            <p:spPr>
              <a:xfrm flipH="1" flipV="1">
                <a:off x="1401793" y="1522776"/>
                <a:ext cx="6276315" cy="2233259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Boog 51"/>
              <p:cNvSpPr/>
              <p:nvPr/>
            </p:nvSpPr>
            <p:spPr>
              <a:xfrm rot="4524380">
                <a:off x="2959975" y="-1390356"/>
                <a:ext cx="2071466" cy="7521492"/>
              </a:xfrm>
              <a:prstGeom prst="arc">
                <a:avLst>
                  <a:gd name="adj1" fmla="val 16249373"/>
                  <a:gd name="adj2" fmla="val 45948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5" name="Rechte verbindingslijn met pijl 14"/>
            <p:cNvCxnSpPr/>
            <p:nvPr/>
          </p:nvCxnSpPr>
          <p:spPr>
            <a:xfrm>
              <a:off x="1983434" y="2898678"/>
              <a:ext cx="53190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kstvak 31"/>
            <p:cNvSpPr txBox="1"/>
            <p:nvPr/>
          </p:nvSpPr>
          <p:spPr>
            <a:xfrm>
              <a:off x="2261390" y="982524"/>
              <a:ext cx="1647415" cy="67644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Excitement factors</a:t>
              </a:r>
            </a:p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Delight!</a:t>
              </a: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5932988" y="4091342"/>
              <a:ext cx="1187495" cy="67644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Basic factors</a:t>
              </a:r>
            </a:p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Implicit</a:t>
              </a:r>
            </a:p>
          </p:txBody>
        </p:sp>
        <p:sp>
          <p:nvSpPr>
            <p:cNvPr id="28" name="Tekstvak 27"/>
            <p:cNvSpPr txBox="1"/>
            <p:nvPr/>
          </p:nvSpPr>
          <p:spPr>
            <a:xfrm rot="16200000">
              <a:off x="4269596" y="1368813"/>
              <a:ext cx="821411" cy="18447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67" dirty="0">
                  <a:latin typeface="Arial" pitchFamily="34" charset="0"/>
                  <a:cs typeface="Arial" pitchFamily="34" charset="0"/>
                </a:rPr>
                <a:t>high satisfaction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 rot="16200000">
              <a:off x="4071090" y="4255468"/>
              <a:ext cx="785217" cy="18447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67" dirty="0">
                  <a:latin typeface="Arial" pitchFamily="34" charset="0"/>
                  <a:cs typeface="Arial" pitchFamily="34" charset="0"/>
                </a:rPr>
                <a:t>low satisfaction</a:t>
              </a:r>
            </a:p>
          </p:txBody>
        </p:sp>
        <p:cxnSp>
          <p:nvCxnSpPr>
            <p:cNvPr id="43" name="Rechte verbindingslijn 42"/>
            <p:cNvCxnSpPr/>
            <p:nvPr/>
          </p:nvCxnSpPr>
          <p:spPr>
            <a:xfrm flipV="1">
              <a:off x="1987458" y="1854846"/>
              <a:ext cx="5113891" cy="2127695"/>
            </a:xfrm>
            <a:prstGeom prst="line">
              <a:avLst/>
            </a:prstGeom>
            <a:ln w="3810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43"/>
            <p:cNvCxnSpPr/>
            <p:nvPr/>
          </p:nvCxnSpPr>
          <p:spPr>
            <a:xfrm>
              <a:off x="4575939" y="955236"/>
              <a:ext cx="0" cy="386100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kstvak 44"/>
            <p:cNvSpPr txBox="1"/>
            <p:nvPr/>
          </p:nvSpPr>
          <p:spPr>
            <a:xfrm rot="20220000">
              <a:off x="1936772" y="3237852"/>
              <a:ext cx="1790347" cy="67644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Performance factors</a:t>
              </a:r>
            </a:p>
            <a:p>
              <a:pPr algn="r">
                <a:lnSpc>
                  <a:spcPct val="150000"/>
                </a:lnSpc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Explicit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6435862" y="2712582"/>
              <a:ext cx="790971" cy="181023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nl-NL" sz="1067" dirty="0">
                  <a:latin typeface="Arial" pitchFamily="34" charset="0"/>
                  <a:cs typeface="Arial" pitchFamily="34" charset="0"/>
                </a:rPr>
                <a:t>feature present</a:t>
              </a: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2075612" y="2906251"/>
              <a:ext cx="758696" cy="181023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nl-NL" sz="1067" dirty="0">
                  <a:latin typeface="Arial" pitchFamily="34" charset="0"/>
                  <a:cs typeface="Arial" pitchFamily="34" charset="0"/>
                </a:rPr>
                <a:t>feature absent</a:t>
              </a:r>
            </a:p>
          </p:txBody>
        </p: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E8247DA-19D3-4FCE-9DDB-24B967E83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4027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D6F5B0-47B1-4F03-83B6-2C2755B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you looking for?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F38AA2-5363-4042-9657-5357931C9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10FC-FA3F-46B8-A5FB-6593E039F949}" type="slidenum">
              <a:rPr lang="en-US" smtClean="0"/>
              <a:t>9</a:t>
            </a:fld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F5D91A-D483-49A9-9B20-CC970E5D75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8" y="1463573"/>
            <a:ext cx="7154862" cy="4792663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194860-E17E-4713-B52C-DC6AA1961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35665"/>
            <a:ext cx="2652439" cy="437804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0B91E21-97F7-402A-A11B-71BD205F8B75}"/>
              </a:ext>
            </a:extLst>
          </p:cNvPr>
          <p:cNvSpPr/>
          <p:nvPr/>
        </p:nvSpPr>
        <p:spPr>
          <a:xfrm>
            <a:off x="7761942" y="1303200"/>
            <a:ext cx="157415" cy="50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8F51D8B-88EB-4A44-A45F-526EF69F0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5" y="3203153"/>
            <a:ext cx="3000908" cy="36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" id="{0A833CD2-4E5D-4B49-8F7A-3C01D7D905FA}" vid="{3267A895-CD71-4BE7-8F0B-4F5A6B4B3A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</Template>
  <TotalTime>11586</TotalTime>
  <Words>574</Words>
  <Application>Microsoft Office PowerPoint</Application>
  <PresentationFormat>Breedbeeld</PresentationFormat>
  <Paragraphs>275</Paragraphs>
  <Slides>38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8" baseType="lpstr">
      <vt:lpstr>KaiTi</vt:lpstr>
      <vt:lpstr>Arial</vt:lpstr>
      <vt:lpstr>Bradley Hand ITC</vt:lpstr>
      <vt:lpstr>Calibri</vt:lpstr>
      <vt:lpstr>Hadassah Friedlaender</vt:lpstr>
      <vt:lpstr>Lucida Handwriting</vt:lpstr>
      <vt:lpstr>Microsoft Sans Serif</vt:lpstr>
      <vt:lpstr>Verdana</vt:lpstr>
      <vt:lpstr>Webdings</vt:lpstr>
      <vt:lpstr>Basis</vt:lpstr>
      <vt:lpstr>The Good, the Bad and the Ugly</vt:lpstr>
      <vt:lpstr>Pleased to meet you: Hans van Loenhoud</vt:lpstr>
      <vt:lpstr>We all have requirements</vt:lpstr>
      <vt:lpstr>Route</vt:lpstr>
      <vt:lpstr>A big jump …</vt:lpstr>
      <vt:lpstr>Inconsistency</vt:lpstr>
      <vt:lpstr>Where is the money?</vt:lpstr>
      <vt:lpstr>Look for Kano</vt:lpstr>
      <vt:lpstr>What are you looking for?</vt:lpstr>
      <vt:lpstr>Don’t forget a stakeholder</vt:lpstr>
      <vt:lpstr>More light, please!</vt:lpstr>
      <vt:lpstr>Real life is the reference</vt:lpstr>
      <vt:lpstr>Ugly requirements</vt:lpstr>
      <vt:lpstr>Your story?</vt:lpstr>
      <vt:lpstr>Route</vt:lpstr>
      <vt:lpstr>How to bake good requirements?</vt:lpstr>
      <vt:lpstr>Elicitation</vt:lpstr>
      <vt:lpstr>Documentation</vt:lpstr>
      <vt:lpstr>Validation</vt:lpstr>
      <vt:lpstr>Management</vt:lpstr>
      <vt:lpstr>Route</vt:lpstr>
      <vt:lpstr>What can go wrong?</vt:lpstr>
      <vt:lpstr>Elicitation</vt:lpstr>
      <vt:lpstr>Documentation</vt:lpstr>
      <vt:lpstr>Validation</vt:lpstr>
      <vt:lpstr>Management</vt:lpstr>
      <vt:lpstr>Route</vt:lpstr>
      <vt:lpstr>How to get them?</vt:lpstr>
      <vt:lpstr>Bad elicitation</vt:lpstr>
      <vt:lpstr>Bad documentation</vt:lpstr>
      <vt:lpstr>      Bad validation</vt:lpstr>
      <vt:lpstr>Bad management</vt:lpstr>
      <vt:lpstr>Your multitool</vt:lpstr>
      <vt:lpstr>An example of B&amp;U</vt:lpstr>
      <vt:lpstr>GIVEN requirements WHEN in doubt  THEN apply GivenWhenThen</vt:lpstr>
      <vt:lpstr>And now?</vt:lpstr>
      <vt:lpstr>Three approaches</vt:lpstr>
      <vt:lpstr>The Good, the Bad and the Ugly</vt:lpstr>
    </vt:vector>
  </TitlesOfParts>
  <Company>(c) 2018, Taraxacum BV, the Netherlands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Good, the Bad and the Ugly</dc:title>
  <dc:subject>Why requirements matter</dc:subject>
  <dc:creator>hans.vanloenhoud@taraxacum.nl</dc:creator>
  <dc:description>SQA Days #24</dc:description>
  <cp:lastModifiedBy>Taraxacum BV</cp:lastModifiedBy>
  <cp:revision>448</cp:revision>
  <dcterms:created xsi:type="dcterms:W3CDTF">2018-02-08T12:35:44Z</dcterms:created>
  <dcterms:modified xsi:type="dcterms:W3CDTF">2018-11-21T10:29:32Z</dcterms:modified>
  <cp:category>Regular presentation 1,5 hr</cp:category>
</cp:coreProperties>
</file>