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28"/>
  </p:notesMasterIdLst>
  <p:handoutMasterIdLst>
    <p:handoutMasterId r:id="rId29"/>
  </p:handout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79" r:id="rId11"/>
    <p:sldId id="280" r:id="rId12"/>
    <p:sldId id="283" r:id="rId13"/>
    <p:sldId id="284" r:id="rId14"/>
    <p:sldId id="285" r:id="rId15"/>
    <p:sldId id="286" r:id="rId16"/>
    <p:sldId id="287" r:id="rId17"/>
    <p:sldId id="288" r:id="rId18"/>
    <p:sldId id="276" r:id="rId19"/>
    <p:sldId id="270" r:id="rId20"/>
    <p:sldId id="289" r:id="rId21"/>
    <p:sldId id="290" r:id="rId22"/>
    <p:sldId id="269" r:id="rId23"/>
    <p:sldId id="291" r:id="rId24"/>
    <p:sldId id="271" r:id="rId25"/>
    <p:sldId id="272" r:id="rId26"/>
    <p:sldId id="274" r:id="rId2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19" autoAdjust="0"/>
  </p:normalViewPr>
  <p:slideViewPr>
    <p:cSldViewPr snapToObjects="1">
      <p:cViewPr varScale="1">
        <p:scale>
          <a:sx n="68" d="100"/>
          <a:sy n="68" d="100"/>
        </p:scale>
        <p:origin x="-113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pitchFamily="67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pitchFamily="67" charset="-128"/>
              </a:defRPr>
            </a:lvl1pPr>
          </a:lstStyle>
          <a:p>
            <a:pPr>
              <a:defRPr/>
            </a:pPr>
            <a:fld id="{15C6919B-507F-40C4-8CC1-7FC4312D5960}" type="datetimeFigureOut">
              <a:rPr lang="ru-RU"/>
              <a:pPr>
                <a:defRPr/>
              </a:pPr>
              <a:t>15.08.2014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pitchFamily="67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ＭＳ Ｐゴシック" pitchFamily="67" charset="-128"/>
              </a:defRPr>
            </a:lvl1pPr>
          </a:lstStyle>
          <a:p>
            <a:pPr>
              <a:defRPr/>
            </a:pPr>
            <a:fld id="{6EC925D0-9AA2-47FF-9A45-A3590786AF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54501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pitchFamily="67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pitchFamily="67" charset="-128"/>
              </a:defRPr>
            </a:lvl1pPr>
          </a:lstStyle>
          <a:p>
            <a:pPr>
              <a:defRPr/>
            </a:pPr>
            <a:fld id="{3278C01B-CB11-4E26-8EC9-D4A59BAB827F}" type="datetimeFigureOut">
              <a:rPr lang="ru-RU"/>
              <a:pPr>
                <a:defRPr/>
              </a:pPr>
              <a:t>15.08.2014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pitchFamily="67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ＭＳ Ｐゴシック" pitchFamily="67" charset="-128"/>
              </a:defRPr>
            </a:lvl1pPr>
          </a:lstStyle>
          <a:p>
            <a:pPr>
              <a:defRPr/>
            </a:pPr>
            <a:fld id="{99DEDEF0-64AD-4998-9B3A-53BD697CCA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81058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E835144-0FA5-4908-8CCC-ECABA1AEAF15}" type="slidenum">
              <a:rPr lang="ru-RU" smtClean="0">
                <a:ea typeface="ＭＳ Ｐゴシック" pitchFamily="34" charset="-128"/>
              </a:rPr>
              <a:pPr/>
              <a:t>1</a:t>
            </a:fld>
            <a:endParaRPr lang="ru-RU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59179"/>
            <a:ext cx="7772400" cy="1170072"/>
          </a:xfrm>
        </p:spPr>
        <p:txBody>
          <a:bodyPr/>
          <a:lstStyle/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582653"/>
            <a:ext cx="6400800" cy="673768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subtitle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731963" y="274638"/>
            <a:ext cx="69548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  <a:endParaRPr lang="en-US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67" charset="0"/>
          <a:ea typeface="Verdana" pitchFamily="67" charset="0"/>
          <a:cs typeface="Verdana" pitchFamily="67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67" charset="0"/>
          <a:ea typeface="Verdana" pitchFamily="67" charset="0"/>
          <a:cs typeface="Verdana" pitchFamily="67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67" charset="0"/>
          <a:ea typeface="Verdana" pitchFamily="67" charset="0"/>
          <a:cs typeface="Verdana" pitchFamily="67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67" charset="0"/>
          <a:ea typeface="Verdana" pitchFamily="67" charset="0"/>
          <a:cs typeface="Verdana" pitchFamily="67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7" charset="0"/>
          <a:ea typeface="ＭＳ Ｐゴシック" pitchFamily="67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7" charset="0"/>
          <a:ea typeface="ＭＳ Ｐゴシック" pitchFamily="67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7" charset="0"/>
          <a:ea typeface="ＭＳ Ｐゴシック" pitchFamily="67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7" charset="0"/>
          <a:ea typeface="ＭＳ Ｐゴシック" pitchFamily="67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tqb.org/downloads/syllabi.html" TargetMode="External"/><Relationship Id="rId2" Type="http://schemas.openxmlformats.org/officeDocument/2006/relationships/hyperlink" Target="http://www.istqb.org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hyperlink" Target="http://www.istqb.org/references/books/istqb-related-books.html" TargetMode="External"/><Relationship Id="rId4" Type="http://schemas.openxmlformats.org/officeDocument/2006/relationships/hyperlink" Target="http://www.istqb.org/references/articles/istqb-related-articles.html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vexperts.com/ru/products/services/istqb/cert.html" TargetMode="External"/><Relationship Id="rId2" Type="http://schemas.openxmlformats.org/officeDocument/2006/relationships/hyperlink" Target="mailto:kravchenko@devexperts.com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hyperlink" Target="mailto:istqb@devexperts.co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5"/>
          <p:cNvSpPr>
            <a:spLocks noGrp="1"/>
          </p:cNvSpPr>
          <p:nvPr>
            <p:ph type="ctrTitle"/>
          </p:nvPr>
        </p:nvSpPr>
        <p:spPr>
          <a:xfrm>
            <a:off x="685800" y="4419600"/>
            <a:ext cx="7772400" cy="10668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ISTQB</a:t>
            </a:r>
            <a:r>
              <a:rPr lang="ru-RU" sz="3200" b="1" dirty="0" smtClean="0"/>
              <a:t> сертификация: Приводим </a:t>
            </a:r>
            <a:r>
              <a:rPr lang="ru-RU" sz="3200" b="1" dirty="0" smtClean="0"/>
              <a:t>знания</a:t>
            </a:r>
            <a:r>
              <a:rPr lang="en-US" sz="3200" b="1" dirty="0" smtClean="0"/>
              <a:t> </a:t>
            </a:r>
            <a:r>
              <a:rPr lang="ru-RU" sz="3200" b="1" dirty="0" smtClean="0"/>
              <a:t>в </a:t>
            </a:r>
            <a:r>
              <a:rPr lang="ru-RU" sz="3200" b="1" dirty="0" smtClean="0"/>
              <a:t>порядок</a:t>
            </a:r>
            <a:endParaRPr lang="en-US" sz="3400" dirty="0" smtClean="0"/>
          </a:p>
        </p:txBody>
      </p:sp>
      <p:sp>
        <p:nvSpPr>
          <p:cNvPr id="3075" name="Subtitle 6"/>
          <p:cNvSpPr>
            <a:spLocks noGrp="1"/>
          </p:cNvSpPr>
          <p:nvPr>
            <p:ph type="subTitle" idx="1"/>
          </p:nvPr>
        </p:nvSpPr>
        <p:spPr>
          <a:xfrm>
            <a:off x="685800" y="5638800"/>
            <a:ext cx="7772400" cy="533400"/>
          </a:xfrm>
        </p:spPr>
        <p:txBody>
          <a:bodyPr anchor="ctr"/>
          <a:lstStyle/>
          <a:p>
            <a:pPr eaLnBrk="1" hangingPunct="1"/>
            <a:r>
              <a:rPr lang="en-US" dirty="0" smtClean="0">
                <a:solidFill>
                  <a:srgbClr val="898989"/>
                </a:solidFill>
              </a:rPr>
              <a:t>Mike Kravchenko</a:t>
            </a:r>
            <a:r>
              <a:rPr lang="ru-RU" dirty="0" smtClean="0">
                <a:solidFill>
                  <a:srgbClr val="898989"/>
                </a:solidFill>
              </a:rPr>
              <a:t>. </a:t>
            </a:r>
            <a:r>
              <a:rPr lang="en-US" dirty="0" err="1" smtClean="0">
                <a:solidFill>
                  <a:srgbClr val="898989"/>
                </a:solidFill>
              </a:rPr>
              <a:t>Devexperts</a:t>
            </a:r>
            <a:r>
              <a:rPr lang="en-US" dirty="0" smtClean="0">
                <a:solidFill>
                  <a:srgbClr val="898989"/>
                </a:solidFill>
              </a:rPr>
              <a:t>.</a:t>
            </a:r>
            <a:endParaRPr lang="en-US" dirty="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ISTQB</a:t>
            </a:r>
            <a:r>
              <a:rPr lang="ru-RU" dirty="0" smtClean="0"/>
              <a:t>: </a:t>
            </a:r>
            <a:r>
              <a:rPr lang="en-US" dirty="0" smtClean="0"/>
              <a:t>Foundation Level</a:t>
            </a:r>
            <a:endParaRPr lang="ru-RU" dirty="0" smtClean="0"/>
          </a:p>
        </p:txBody>
      </p:sp>
      <p:sp>
        <p:nvSpPr>
          <p:cNvPr id="8806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1"/>
            <a:ext cx="8229600" cy="3043246"/>
          </a:xfrm>
        </p:spPr>
        <p:txBody>
          <a:bodyPr/>
          <a:lstStyle/>
          <a:p>
            <a:r>
              <a:rPr lang="en-US" dirty="0" smtClean="0"/>
              <a:t>Foundation Base</a:t>
            </a:r>
            <a:r>
              <a:rPr lang="ru-RU" dirty="0" smtClean="0"/>
              <a:t> </a:t>
            </a:r>
            <a:r>
              <a:rPr lang="en-US" dirty="0" smtClean="0"/>
              <a:t>Content</a:t>
            </a:r>
          </a:p>
          <a:p>
            <a:pPr lvl="1">
              <a:buFontTx/>
              <a:buChar char="-"/>
            </a:pPr>
            <a:r>
              <a:rPr lang="ru-RU" sz="1800" dirty="0" smtClean="0"/>
              <a:t>Основы теории тестирования</a:t>
            </a:r>
          </a:p>
          <a:p>
            <a:pPr lvl="1">
              <a:buFontTx/>
              <a:buChar char="-"/>
            </a:pPr>
            <a:r>
              <a:rPr lang="ru-RU" sz="1800" dirty="0" smtClean="0"/>
              <a:t>Жизненный цикл разработки и тестирования ПО</a:t>
            </a:r>
          </a:p>
          <a:p>
            <a:pPr lvl="1">
              <a:buFontTx/>
              <a:buChar char="-"/>
            </a:pPr>
            <a:r>
              <a:rPr lang="ru-RU" sz="1800" dirty="0" smtClean="0"/>
              <a:t>Статические техники</a:t>
            </a:r>
          </a:p>
          <a:p>
            <a:pPr lvl="1">
              <a:buFontTx/>
              <a:buChar char="-"/>
            </a:pPr>
            <a:r>
              <a:rPr lang="ru-RU" sz="1800" dirty="0" smtClean="0"/>
              <a:t>Техники тест-дизайна</a:t>
            </a:r>
          </a:p>
          <a:p>
            <a:pPr lvl="1">
              <a:buFontTx/>
              <a:buChar char="-"/>
            </a:pPr>
            <a:r>
              <a:rPr lang="ru-RU" sz="1800" dirty="0" smtClean="0"/>
              <a:t>Тест-менеджмент</a:t>
            </a:r>
          </a:p>
          <a:p>
            <a:pPr lvl="1">
              <a:buFontTx/>
              <a:buChar char="-"/>
            </a:pPr>
            <a:r>
              <a:rPr lang="ru-RU" sz="1800" dirty="0" smtClean="0"/>
              <a:t>Использование тулов</a:t>
            </a:r>
            <a:endParaRPr lang="en-US" sz="1800" dirty="0" smtClean="0"/>
          </a:p>
          <a:p>
            <a:pPr lvl="1"/>
            <a:endParaRPr lang="ru-RU" sz="1800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4857760"/>
            <a:ext cx="52387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ISTQB</a:t>
            </a:r>
            <a:r>
              <a:rPr lang="ru-RU" dirty="0" smtClean="0"/>
              <a:t>: </a:t>
            </a:r>
            <a:r>
              <a:rPr lang="en-US" dirty="0" smtClean="0"/>
              <a:t>Foundation Level</a:t>
            </a:r>
            <a:endParaRPr lang="ru-RU" dirty="0" smtClean="0"/>
          </a:p>
        </p:txBody>
      </p:sp>
      <p:sp>
        <p:nvSpPr>
          <p:cNvPr id="8806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1"/>
            <a:ext cx="8229600" cy="3043246"/>
          </a:xfrm>
        </p:spPr>
        <p:txBody>
          <a:bodyPr/>
          <a:lstStyle/>
          <a:p>
            <a:r>
              <a:rPr lang="en-US" dirty="0" smtClean="0"/>
              <a:t>Foundation Base</a:t>
            </a:r>
            <a:r>
              <a:rPr lang="ru-RU" dirty="0" smtClean="0"/>
              <a:t> </a:t>
            </a:r>
            <a:r>
              <a:rPr lang="en-US" dirty="0" smtClean="0"/>
              <a:t>Objectives</a:t>
            </a:r>
          </a:p>
          <a:p>
            <a:pPr lvl="1"/>
            <a:r>
              <a:rPr lang="ru-RU" sz="1800" dirty="0" smtClean="0"/>
              <a:t>Использование общего глоссария для взаимодействия с командой</a:t>
            </a:r>
          </a:p>
          <a:p>
            <a:pPr lvl="1"/>
            <a:r>
              <a:rPr lang="ru-RU" sz="1800" dirty="0" smtClean="0"/>
              <a:t>Понимание основ тестирования, подходов и принципов</a:t>
            </a:r>
          </a:p>
          <a:p>
            <a:pPr lvl="1"/>
            <a:r>
              <a:rPr lang="ru-RU" sz="1800" dirty="0" smtClean="0"/>
              <a:t>Разработка тестов, анализ спецификаций</a:t>
            </a:r>
          </a:p>
          <a:p>
            <a:pPr lvl="1"/>
            <a:r>
              <a:rPr lang="ru-RU" sz="1800" dirty="0" smtClean="0"/>
              <a:t>Корректное и понятное описание проблем</a:t>
            </a:r>
          </a:p>
          <a:p>
            <a:pPr lvl="1"/>
            <a:r>
              <a:rPr lang="ru-RU" sz="1800" dirty="0" smtClean="0"/>
              <a:t>Участие в ревью</a:t>
            </a:r>
          </a:p>
          <a:p>
            <a:pPr lvl="1"/>
            <a:r>
              <a:rPr lang="ru-RU" sz="1800" dirty="0" smtClean="0"/>
              <a:t>Участие в выборе и внедрении вспомогательных тулов</a:t>
            </a:r>
          </a:p>
          <a:p>
            <a:pPr lvl="1"/>
            <a:endParaRPr lang="ru-RU" sz="1800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4857760"/>
            <a:ext cx="52387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ISTQB</a:t>
            </a:r>
            <a:r>
              <a:rPr lang="ru-RU" dirty="0" smtClean="0"/>
              <a:t>: </a:t>
            </a:r>
            <a:r>
              <a:rPr lang="en-US" dirty="0" smtClean="0"/>
              <a:t>Foundation Level</a:t>
            </a:r>
            <a:endParaRPr lang="ru-RU" dirty="0" smtClean="0"/>
          </a:p>
        </p:txBody>
      </p:sp>
      <p:sp>
        <p:nvSpPr>
          <p:cNvPr id="8806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1"/>
            <a:ext cx="8229600" cy="3043246"/>
          </a:xfrm>
        </p:spPr>
        <p:txBody>
          <a:bodyPr/>
          <a:lstStyle/>
          <a:p>
            <a:r>
              <a:rPr lang="en-US" dirty="0" smtClean="0"/>
              <a:t>Foundation Agile</a:t>
            </a:r>
          </a:p>
          <a:p>
            <a:pPr lvl="1">
              <a:buFontTx/>
              <a:buChar char="-"/>
            </a:pPr>
            <a:r>
              <a:rPr lang="ru-RU" sz="1800" dirty="0" smtClean="0"/>
              <a:t>Основы </a:t>
            </a:r>
            <a:r>
              <a:rPr lang="en-US" sz="1800" dirty="0" smtClean="0"/>
              <a:t>Agile software development</a:t>
            </a:r>
          </a:p>
          <a:p>
            <a:pPr lvl="1">
              <a:buFontTx/>
              <a:buChar char="-"/>
            </a:pPr>
            <a:r>
              <a:rPr lang="ru-RU" sz="1800" dirty="0" smtClean="0"/>
              <a:t>Представление о разных подходах </a:t>
            </a:r>
            <a:r>
              <a:rPr lang="en-US" sz="1800" dirty="0" smtClean="0"/>
              <a:t>Agile</a:t>
            </a:r>
          </a:p>
          <a:p>
            <a:pPr lvl="1">
              <a:buFontTx/>
              <a:buChar char="-"/>
            </a:pPr>
            <a:r>
              <a:rPr lang="ru-RU" sz="1800" dirty="0" smtClean="0"/>
              <a:t>Определение разницы тестирования </a:t>
            </a:r>
            <a:r>
              <a:rPr lang="en-US" sz="1800" dirty="0" smtClean="0"/>
              <a:t>Agile </a:t>
            </a:r>
            <a:r>
              <a:rPr lang="ru-RU" sz="1800" dirty="0" smtClean="0"/>
              <a:t>и </a:t>
            </a:r>
            <a:r>
              <a:rPr lang="en-US" sz="1800" dirty="0" smtClean="0"/>
              <a:t>Traditional</a:t>
            </a:r>
          </a:p>
          <a:p>
            <a:pPr lvl="1">
              <a:buFontTx/>
              <a:buChar char="-"/>
            </a:pPr>
            <a:r>
              <a:rPr lang="ru-RU" sz="1800" dirty="0" smtClean="0"/>
              <a:t>Оценка </a:t>
            </a:r>
            <a:r>
              <a:rPr lang="en-US" sz="1800" dirty="0" smtClean="0"/>
              <a:t>testing efforts </a:t>
            </a:r>
            <a:r>
              <a:rPr lang="ru-RU" sz="1800" dirty="0" smtClean="0"/>
              <a:t>в итеративной разработке</a:t>
            </a:r>
          </a:p>
          <a:p>
            <a:pPr lvl="1">
              <a:buFontTx/>
              <a:buChar char="-"/>
            </a:pPr>
            <a:r>
              <a:rPr lang="ru-RU" sz="1800" dirty="0" smtClean="0"/>
              <a:t>Выбор и внедрение необходимых тулов</a:t>
            </a:r>
          </a:p>
          <a:p>
            <a:pPr lvl="1">
              <a:buFontTx/>
              <a:buChar char="-"/>
            </a:pPr>
            <a:endParaRPr lang="en-US" sz="1800" dirty="0" smtClean="0"/>
          </a:p>
          <a:p>
            <a:pPr lvl="1"/>
            <a:endParaRPr lang="ru-RU" sz="1800" dirty="0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4857760"/>
            <a:ext cx="52387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ISTQB</a:t>
            </a:r>
            <a:r>
              <a:rPr lang="ru-RU" dirty="0" smtClean="0"/>
              <a:t>: </a:t>
            </a:r>
            <a:r>
              <a:rPr lang="en-US" dirty="0" smtClean="0"/>
              <a:t>Advanced Level</a:t>
            </a:r>
            <a:endParaRPr lang="ru-RU" dirty="0" smtClean="0"/>
          </a:p>
        </p:txBody>
      </p:sp>
      <p:sp>
        <p:nvSpPr>
          <p:cNvPr id="8806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1"/>
            <a:ext cx="8229600" cy="3043246"/>
          </a:xfrm>
        </p:spPr>
        <p:txBody>
          <a:bodyPr/>
          <a:lstStyle/>
          <a:p>
            <a:pPr lvl="1">
              <a:buFontTx/>
              <a:buChar char="-"/>
            </a:pPr>
            <a:r>
              <a:rPr lang="en-US" sz="1800" dirty="0" smtClean="0"/>
              <a:t>Test Manager</a:t>
            </a:r>
          </a:p>
          <a:p>
            <a:pPr lvl="1">
              <a:buFontTx/>
              <a:buChar char="-"/>
            </a:pPr>
            <a:r>
              <a:rPr lang="en-US" sz="1800" dirty="0" smtClean="0"/>
              <a:t>Test Analyst</a:t>
            </a:r>
          </a:p>
          <a:p>
            <a:pPr lvl="1">
              <a:buFontTx/>
              <a:buChar char="-"/>
            </a:pPr>
            <a:r>
              <a:rPr lang="en-US" sz="1800" dirty="0" smtClean="0"/>
              <a:t>Technical Test Analyst</a:t>
            </a:r>
          </a:p>
          <a:p>
            <a:pPr lvl="1"/>
            <a:endParaRPr lang="ru-RU" sz="1800" dirty="0" smtClean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4786322"/>
            <a:ext cx="52292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ISTQB</a:t>
            </a:r>
            <a:r>
              <a:rPr lang="ru-RU" dirty="0" smtClean="0"/>
              <a:t>: </a:t>
            </a:r>
            <a:r>
              <a:rPr lang="en-US" dirty="0" smtClean="0"/>
              <a:t>Advanced Level</a:t>
            </a:r>
            <a:endParaRPr lang="ru-RU" dirty="0" smtClean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4786322"/>
            <a:ext cx="52292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3"/>
          <p:cNvSpPr txBox="1">
            <a:spLocks/>
          </p:cNvSpPr>
          <p:nvPr/>
        </p:nvSpPr>
        <p:spPr bwMode="auto">
          <a:xfrm>
            <a:off x="457200" y="1600201"/>
            <a:ext cx="8229600" cy="3043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>
                <a:latin typeface="+mn-lt"/>
                <a:ea typeface="+mn-ea"/>
              </a:rPr>
              <a:t>Test Manager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ru-RU" dirty="0" smtClean="0">
                <a:latin typeface="+mj-lt"/>
                <a:ea typeface="+mn-ea"/>
              </a:rPr>
              <a:t>Процесс тестирования ПО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Test Management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ru-RU" dirty="0" smtClean="0">
                <a:latin typeface="+mj-lt"/>
                <a:ea typeface="+mn-ea"/>
              </a:rPr>
              <a:t>Ревью и метрики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Defect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Management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Improving Testing Process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Выбор</a:t>
            </a: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и внедрение необходимых тулов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Работа с командой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ISTQB</a:t>
            </a:r>
            <a:r>
              <a:rPr lang="ru-RU" dirty="0" smtClean="0"/>
              <a:t>: </a:t>
            </a:r>
            <a:r>
              <a:rPr lang="en-US" dirty="0" smtClean="0"/>
              <a:t>Advanced Level</a:t>
            </a:r>
            <a:endParaRPr lang="ru-RU" dirty="0" smtClean="0"/>
          </a:p>
        </p:txBody>
      </p:sp>
      <p:sp>
        <p:nvSpPr>
          <p:cNvPr id="6" name="Rectangle 3"/>
          <p:cNvSpPr txBox="1">
            <a:spLocks/>
          </p:cNvSpPr>
          <p:nvPr/>
        </p:nvSpPr>
        <p:spPr bwMode="auto">
          <a:xfrm>
            <a:off x="457200" y="1600201"/>
            <a:ext cx="8229600" cy="3043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>
                <a:latin typeface="+mn-lt"/>
                <a:ea typeface="+mn-ea"/>
              </a:rPr>
              <a:t>Test Analyst 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ru-RU" dirty="0" smtClean="0">
                <a:latin typeface="+mj-lt"/>
                <a:ea typeface="+mn-ea"/>
              </a:rPr>
              <a:t>Процесс тестирования ПО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Test Management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(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monitoring,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control, risks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)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Техники</a:t>
            </a: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тестирования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ru-RU" dirty="0" smtClean="0">
                <a:latin typeface="+mj-lt"/>
                <a:ea typeface="+mn-ea"/>
              </a:rPr>
              <a:t>Ревью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Defect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Management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Выбор</a:t>
            </a: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и внедрение необходимых тулов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4786322"/>
            <a:ext cx="52292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ISTQB</a:t>
            </a:r>
            <a:r>
              <a:rPr lang="ru-RU" dirty="0" smtClean="0"/>
              <a:t>: </a:t>
            </a:r>
            <a:r>
              <a:rPr lang="en-US" dirty="0" smtClean="0"/>
              <a:t>Advanced Level</a:t>
            </a:r>
            <a:endParaRPr lang="ru-RU" dirty="0" smtClean="0"/>
          </a:p>
        </p:txBody>
      </p:sp>
      <p:sp>
        <p:nvSpPr>
          <p:cNvPr id="6" name="Rectangle 3"/>
          <p:cNvSpPr txBox="1">
            <a:spLocks/>
          </p:cNvSpPr>
          <p:nvPr/>
        </p:nvSpPr>
        <p:spPr bwMode="auto">
          <a:xfrm>
            <a:off x="457200" y="1600201"/>
            <a:ext cx="8229600" cy="3043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>
                <a:latin typeface="+mn-lt"/>
                <a:ea typeface="+mn-ea"/>
              </a:rPr>
              <a:t>Technical Test Analyst 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>
                <a:latin typeface="+mj-lt"/>
                <a:ea typeface="+mn-ea"/>
              </a:rPr>
              <a:t>Risk Based Testing</a:t>
            </a:r>
            <a:endParaRPr lang="ru-RU" dirty="0" smtClean="0">
              <a:latin typeface="+mj-lt"/>
              <a:ea typeface="+mn-ea"/>
            </a:endParaRP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Structure Based Testing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ru-RU" dirty="0" smtClean="0">
                <a:latin typeface="+mj-lt"/>
                <a:ea typeface="+mn-ea"/>
              </a:rPr>
              <a:t>Техники анализа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Review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Выбор</a:t>
            </a: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и внедрение необходимых тулов</a:t>
            </a:r>
            <a:endParaRPr kumimoji="0" lang="en-US" sz="1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Автоматизация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4786322"/>
            <a:ext cx="52292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ISTQB</a:t>
            </a:r>
            <a:r>
              <a:rPr lang="ru-RU" dirty="0" smtClean="0"/>
              <a:t>: </a:t>
            </a:r>
            <a:r>
              <a:rPr lang="en-US" dirty="0" smtClean="0"/>
              <a:t>Expert Level</a:t>
            </a:r>
            <a:endParaRPr lang="ru-RU" dirty="0" smtClean="0"/>
          </a:p>
        </p:txBody>
      </p:sp>
      <p:sp>
        <p:nvSpPr>
          <p:cNvPr id="6" name="Rectangle 3"/>
          <p:cNvSpPr txBox="1">
            <a:spLocks/>
          </p:cNvSpPr>
          <p:nvPr/>
        </p:nvSpPr>
        <p:spPr bwMode="auto">
          <a:xfrm>
            <a:off x="457200" y="1600201"/>
            <a:ext cx="8229600" cy="3043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Management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baseline="0" dirty="0" smtClean="0">
                <a:latin typeface="+mn-lt"/>
                <a:ea typeface="+mn-ea"/>
              </a:rPr>
              <a:t>Improving</a:t>
            </a:r>
            <a:r>
              <a:rPr lang="en-US" dirty="0" smtClean="0">
                <a:latin typeface="+mn-lt"/>
                <a:ea typeface="+mn-ea"/>
              </a:rPr>
              <a:t> the Test Process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Automation Engineering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Test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 Automation Management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Security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Testing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4786322"/>
            <a:ext cx="5153025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Требования к кандидатам</a:t>
            </a:r>
            <a:endParaRPr lang="ru-RU" dirty="0" smtClean="0"/>
          </a:p>
        </p:txBody>
      </p:sp>
      <p:sp>
        <p:nvSpPr>
          <p:cNvPr id="8806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417638"/>
            <a:ext cx="8229600" cy="5011758"/>
          </a:xfrm>
        </p:spPr>
        <p:txBody>
          <a:bodyPr/>
          <a:lstStyle/>
          <a:p>
            <a:r>
              <a:rPr lang="en-US" dirty="0" smtClean="0"/>
              <a:t>Foundation Level</a:t>
            </a:r>
          </a:p>
          <a:p>
            <a:pPr lvl="1"/>
            <a:r>
              <a:rPr lang="ru-RU" sz="1800" dirty="0" smtClean="0"/>
              <a:t>Особых требований нет, но...</a:t>
            </a:r>
            <a:endParaRPr lang="en-US" sz="1800" dirty="0" smtClean="0"/>
          </a:p>
          <a:p>
            <a:pPr lvl="1"/>
            <a:r>
              <a:rPr lang="ru-RU" sz="1800" dirty="0" smtClean="0"/>
              <a:t>Желательно иметь полугодовой опыт в отрасли</a:t>
            </a:r>
          </a:p>
          <a:p>
            <a:pPr lvl="1"/>
            <a:endParaRPr lang="en-US" sz="1800" dirty="0" smtClean="0"/>
          </a:p>
          <a:p>
            <a:r>
              <a:rPr lang="en-US" dirty="0" smtClean="0"/>
              <a:t>Advanced </a:t>
            </a:r>
            <a:r>
              <a:rPr lang="en-US" dirty="0" smtClean="0"/>
              <a:t>Level</a:t>
            </a:r>
          </a:p>
          <a:p>
            <a:pPr lvl="1"/>
            <a:r>
              <a:rPr lang="ru-RU" sz="1800" dirty="0" smtClean="0"/>
              <a:t>Сертификат </a:t>
            </a:r>
            <a:r>
              <a:rPr lang="en-US" sz="1800" dirty="0" smtClean="0"/>
              <a:t>Foundation Level</a:t>
            </a:r>
            <a:endParaRPr lang="en-US" sz="1800" dirty="0" smtClean="0"/>
          </a:p>
          <a:p>
            <a:pPr lvl="1"/>
            <a:r>
              <a:rPr lang="ru-RU" sz="1800" dirty="0" smtClean="0"/>
              <a:t>Опыт в отрасле от 3-х лет</a:t>
            </a:r>
            <a:endParaRPr lang="en-US" sz="1800" dirty="0" smtClean="0"/>
          </a:p>
          <a:p>
            <a:pPr lvl="1"/>
            <a:endParaRPr lang="en-US" sz="1800" dirty="0" smtClean="0"/>
          </a:p>
          <a:p>
            <a:r>
              <a:rPr lang="en-US" dirty="0" smtClean="0"/>
              <a:t>Expert </a:t>
            </a:r>
            <a:r>
              <a:rPr lang="en-US" dirty="0" smtClean="0"/>
              <a:t>Level</a:t>
            </a:r>
          </a:p>
          <a:p>
            <a:pPr lvl="1"/>
            <a:r>
              <a:rPr lang="ru-RU" sz="1800" dirty="0" smtClean="0"/>
              <a:t>Сертификат </a:t>
            </a:r>
            <a:r>
              <a:rPr lang="en-US" sz="1800" dirty="0" smtClean="0"/>
              <a:t>Foundation Level</a:t>
            </a:r>
          </a:p>
          <a:p>
            <a:pPr lvl="1"/>
            <a:r>
              <a:rPr lang="ru-RU" sz="1800" dirty="0" smtClean="0"/>
              <a:t>Сертификат </a:t>
            </a:r>
            <a:r>
              <a:rPr lang="en-US" sz="1800" dirty="0" smtClean="0"/>
              <a:t>Advanced Level </a:t>
            </a:r>
            <a:r>
              <a:rPr lang="ru-RU" sz="1800" dirty="0" smtClean="0"/>
              <a:t>соответствующего направления</a:t>
            </a:r>
            <a:endParaRPr lang="en-US" sz="1800" dirty="0" smtClean="0"/>
          </a:p>
          <a:p>
            <a:pPr lvl="1"/>
            <a:r>
              <a:rPr lang="ru-RU" sz="1800" dirty="0" smtClean="0"/>
              <a:t>Как минимум </a:t>
            </a:r>
            <a:r>
              <a:rPr lang="en-US" sz="1800" dirty="0" smtClean="0"/>
              <a:t>7</a:t>
            </a:r>
            <a:r>
              <a:rPr lang="ru-RU" sz="1800" dirty="0" smtClean="0"/>
              <a:t> лет опыта практического тестирования</a:t>
            </a:r>
            <a:endParaRPr lang="en-US" sz="1800" dirty="0" smtClean="0"/>
          </a:p>
          <a:p>
            <a:pPr lvl="1"/>
            <a:r>
              <a:rPr lang="ru-RU" sz="1800" dirty="0" smtClean="0"/>
              <a:t>Из них как минимум 2 года опыта по направлению экзамена</a:t>
            </a:r>
          </a:p>
          <a:p>
            <a:pPr lvl="1"/>
            <a:r>
              <a:rPr lang="ru-RU" sz="1800" dirty="0" smtClean="0"/>
              <a:t>Прохождение курсов </a:t>
            </a:r>
            <a:r>
              <a:rPr lang="en-US" sz="1800" dirty="0" smtClean="0"/>
              <a:t>Expert Level</a:t>
            </a:r>
          </a:p>
          <a:p>
            <a:pPr lvl="1"/>
            <a:r>
              <a:rPr lang="ru-RU" sz="1800" dirty="0" smtClean="0"/>
              <a:t>Необходимо подтверждать уровень раз в 5 лет</a:t>
            </a:r>
            <a:endParaRPr lang="en-US" sz="1800" dirty="0" smtClean="0"/>
          </a:p>
          <a:p>
            <a:endParaRPr lang="en-US" sz="1800" dirty="0" smtClean="0"/>
          </a:p>
          <a:p>
            <a:pPr lvl="1"/>
            <a:endParaRPr lang="ru-RU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Как готовиться</a:t>
            </a:r>
            <a:endParaRPr lang="ru-RU" dirty="0" smtClean="0"/>
          </a:p>
        </p:txBody>
      </p:sp>
      <p:sp>
        <p:nvSpPr>
          <p:cNvPr id="8806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5614998" cy="4525963"/>
          </a:xfrm>
        </p:spPr>
        <p:txBody>
          <a:bodyPr/>
          <a:lstStyle/>
          <a:p>
            <a:r>
              <a:rPr lang="ru-RU" dirty="0" smtClean="0"/>
              <a:t>Самостоятельная подготовка</a:t>
            </a:r>
          </a:p>
          <a:p>
            <a:endParaRPr lang="ru-RU" dirty="0" smtClean="0"/>
          </a:p>
          <a:p>
            <a:pPr lvl="1"/>
            <a:r>
              <a:rPr lang="ru-RU" sz="1800" dirty="0" smtClean="0"/>
              <a:t>Материалы для подготовки:</a:t>
            </a:r>
          </a:p>
          <a:p>
            <a:pPr lvl="2"/>
            <a:r>
              <a:rPr lang="en-US" sz="1400" dirty="0" smtClean="0"/>
              <a:t>Syllabus</a:t>
            </a:r>
          </a:p>
          <a:p>
            <a:pPr lvl="2"/>
            <a:r>
              <a:rPr lang="en-US" sz="1400" dirty="0" smtClean="0"/>
              <a:t>Glossary</a:t>
            </a:r>
          </a:p>
          <a:p>
            <a:pPr lvl="2"/>
            <a:r>
              <a:rPr lang="en-US" sz="1400" dirty="0" smtClean="0"/>
              <a:t>ISTQB Books</a:t>
            </a:r>
          </a:p>
          <a:p>
            <a:pPr lvl="2"/>
            <a:r>
              <a:rPr lang="en-US" sz="1400" dirty="0" smtClean="0"/>
              <a:t>Exam samples</a:t>
            </a:r>
          </a:p>
          <a:p>
            <a:pPr lvl="1"/>
            <a:endParaRPr lang="ru-RU" sz="1800" dirty="0" smtClean="0"/>
          </a:p>
          <a:p>
            <a:pPr lvl="1"/>
            <a:r>
              <a:rPr lang="ru-RU" sz="1800" dirty="0" smtClean="0"/>
              <a:t>Плюсы:</a:t>
            </a:r>
          </a:p>
          <a:p>
            <a:pPr lvl="2"/>
            <a:r>
              <a:rPr lang="ru-RU" sz="1400" dirty="0" smtClean="0"/>
              <a:t>Удобное время</a:t>
            </a:r>
          </a:p>
          <a:p>
            <a:pPr lvl="2"/>
            <a:r>
              <a:rPr lang="ru-RU" sz="1400" dirty="0" smtClean="0"/>
              <a:t>Ваша ответственность</a:t>
            </a:r>
          </a:p>
          <a:p>
            <a:pPr lvl="1"/>
            <a:r>
              <a:rPr lang="ru-RU" sz="1800" dirty="0" smtClean="0"/>
              <a:t>Минусы:</a:t>
            </a:r>
          </a:p>
          <a:p>
            <a:pPr lvl="2"/>
            <a:r>
              <a:rPr lang="ru-RU" sz="1400" dirty="0" smtClean="0"/>
              <a:t>Мотивация</a:t>
            </a:r>
            <a:endParaRPr lang="ru-RU" sz="14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500" y="3143248"/>
            <a:ext cx="46863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Обо мне...</a:t>
            </a:r>
            <a:endParaRPr lang="ru-RU" dirty="0" smtClean="0"/>
          </a:p>
        </p:txBody>
      </p:sp>
      <p:sp>
        <p:nvSpPr>
          <p:cNvPr id="8806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ru-RU" dirty="0" smtClean="0"/>
              <a:t>В тестировании 1</a:t>
            </a:r>
            <a:r>
              <a:rPr lang="en-US" dirty="0" smtClean="0"/>
              <a:t>3</a:t>
            </a:r>
            <a:r>
              <a:rPr lang="ru-RU" dirty="0" smtClean="0"/>
              <a:t> лет.</a:t>
            </a:r>
          </a:p>
          <a:p>
            <a:r>
              <a:rPr lang="ru-RU" dirty="0" smtClean="0"/>
              <a:t>Последние </a:t>
            </a:r>
            <a:r>
              <a:rPr lang="en-US" dirty="0" smtClean="0"/>
              <a:t>5</a:t>
            </a:r>
            <a:r>
              <a:rPr lang="ru-RU" dirty="0" smtClean="0"/>
              <a:t> лет</a:t>
            </a:r>
            <a:r>
              <a:rPr lang="en-US" dirty="0" smtClean="0"/>
              <a:t>:</a:t>
            </a:r>
            <a:r>
              <a:rPr lang="ru-RU" dirty="0" smtClean="0"/>
              <a:t> </a:t>
            </a:r>
            <a:r>
              <a:rPr lang="en-US" dirty="0" smtClean="0"/>
              <a:t>QA team lead </a:t>
            </a:r>
            <a:r>
              <a:rPr lang="ru-RU" dirty="0" smtClean="0"/>
              <a:t>в компании </a:t>
            </a:r>
            <a:r>
              <a:rPr lang="en-US" dirty="0" err="1" smtClean="0"/>
              <a:t>Devexperts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Последние 3 года</a:t>
            </a:r>
            <a:r>
              <a:rPr lang="en-US" dirty="0" smtClean="0"/>
              <a:t>:</a:t>
            </a:r>
            <a:r>
              <a:rPr lang="ru-RU" dirty="0" smtClean="0"/>
              <a:t> </a:t>
            </a:r>
            <a:r>
              <a:rPr lang="en-US" dirty="0" smtClean="0"/>
              <a:t>Proctor of </a:t>
            </a:r>
            <a:r>
              <a:rPr lang="en-US" dirty="0" err="1" smtClean="0"/>
              <a:t>Devexperts</a:t>
            </a:r>
            <a:r>
              <a:rPr lang="en-US" dirty="0" smtClean="0"/>
              <a:t> ISTQB Certification Center.</a:t>
            </a:r>
            <a:endParaRPr lang="ru-RU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81388" y="2643182"/>
            <a:ext cx="5219700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Как готовиться</a:t>
            </a:r>
            <a:endParaRPr lang="ru-RU" dirty="0" smtClean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9" y="3474732"/>
            <a:ext cx="4400552" cy="3026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3"/>
          <p:cNvSpPr txBox="1">
            <a:spLocks/>
          </p:cNvSpPr>
          <p:nvPr/>
        </p:nvSpPr>
        <p:spPr bwMode="auto">
          <a:xfrm>
            <a:off x="457200" y="1600200"/>
            <a:ext cx="561499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Объединяться</a:t>
            </a: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 группы по интересам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Материалы для подготовки:</a:t>
            </a:r>
          </a:p>
          <a:p>
            <a:pPr marL="1143000" marR="0" lvl="2" indent="-2286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Syllabus</a:t>
            </a:r>
          </a:p>
          <a:p>
            <a:pPr marL="1143000" marR="0" lvl="2" indent="-2286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Glossary</a:t>
            </a:r>
          </a:p>
          <a:p>
            <a:pPr marL="1143000" marR="0" lvl="2" indent="-2286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ISTQB Books</a:t>
            </a:r>
          </a:p>
          <a:p>
            <a:pPr marL="1143000" marR="0" lvl="2" indent="-2286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Exam samples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Плюсы:</a:t>
            </a:r>
          </a:p>
          <a:p>
            <a:pPr marL="1143000" marR="0" lvl="2" indent="-2286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ru-RU" sz="1400" dirty="0" smtClean="0">
                <a:latin typeface="+mj-lt"/>
                <a:ea typeface="+mn-ea"/>
              </a:rPr>
              <a:t>Общение, дискуссии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1143000" marR="0" lvl="2" indent="-2286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ru-RU" sz="1400" dirty="0" smtClean="0">
                <a:latin typeface="+mj-lt"/>
                <a:ea typeface="+mn-ea"/>
              </a:rPr>
              <a:t>Обсуждения, чекпоинты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Минусы:</a:t>
            </a:r>
          </a:p>
          <a:p>
            <a:pPr marL="1143000" marR="0" lvl="2" indent="-2286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ru-RU" sz="1400" dirty="0" smtClean="0">
                <a:latin typeface="+mj-lt"/>
                <a:ea typeface="+mn-ea"/>
              </a:rPr>
              <a:t>Организация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Как готовиться</a:t>
            </a:r>
            <a:endParaRPr lang="ru-RU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60070" y="3071810"/>
            <a:ext cx="3841350" cy="3357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3"/>
          <p:cNvSpPr txBox="1">
            <a:spLocks/>
          </p:cNvSpPr>
          <p:nvPr/>
        </p:nvSpPr>
        <p:spPr bwMode="auto">
          <a:xfrm>
            <a:off x="642910" y="1600200"/>
            <a:ext cx="561499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Проходить обучение в центрах сертификации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Материалы для подготовки:</a:t>
            </a:r>
          </a:p>
          <a:p>
            <a:pPr marL="1143000" marR="0" lvl="2" indent="-2286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Предоставляются центром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Плюсы:</a:t>
            </a:r>
          </a:p>
          <a:p>
            <a:pPr marL="1143000" marR="0" lvl="2" indent="-2286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ru-RU" sz="1400" dirty="0" smtClean="0">
                <a:latin typeface="+mj-lt"/>
                <a:ea typeface="+mn-ea"/>
              </a:rPr>
              <a:t>Квалифицированный тренер</a:t>
            </a:r>
          </a:p>
          <a:p>
            <a:pPr marL="1143000" marR="0" lvl="2" indent="-2286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Отработанный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процесс обучения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Минусы:</a:t>
            </a:r>
          </a:p>
          <a:p>
            <a:pPr marL="1143000" marR="0" lvl="2" indent="-2286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Стоимость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обучения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Как сдавать</a:t>
            </a:r>
            <a:endParaRPr lang="ru-RU" dirty="0" smtClean="0"/>
          </a:p>
        </p:txBody>
      </p:sp>
      <p:sp>
        <p:nvSpPr>
          <p:cNvPr id="8806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ru-RU" dirty="0" smtClean="0"/>
              <a:t>Определиться с вариантом подготовки</a:t>
            </a:r>
          </a:p>
          <a:p>
            <a:r>
              <a:rPr lang="ru-RU" dirty="0" smtClean="0"/>
              <a:t>Найти удобный Центр Сертификации</a:t>
            </a:r>
          </a:p>
          <a:p>
            <a:r>
              <a:rPr lang="ru-RU" dirty="0" smtClean="0"/>
              <a:t>Зарегистрироваться на экзамен</a:t>
            </a:r>
          </a:p>
          <a:p>
            <a:r>
              <a:rPr lang="ru-RU" dirty="0" smtClean="0"/>
              <a:t>Подготовиться к экзамену</a:t>
            </a:r>
          </a:p>
          <a:p>
            <a:r>
              <a:rPr lang="ru-RU" dirty="0" smtClean="0"/>
              <a:t>Сдать сертификационный экзамен</a:t>
            </a:r>
          </a:p>
          <a:p>
            <a:r>
              <a:rPr lang="ru-RU" dirty="0" smtClean="0"/>
              <a:t>Получить сертификат международного образца</a:t>
            </a:r>
            <a:endParaRPr lang="ru-RU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3643314"/>
            <a:ext cx="3766575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Рекомендации</a:t>
            </a:r>
            <a:endParaRPr lang="ru-RU" dirty="0" smtClean="0"/>
          </a:p>
        </p:txBody>
      </p:sp>
      <p:sp>
        <p:nvSpPr>
          <p:cNvPr id="8806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ru-RU" dirty="0" smtClean="0"/>
              <a:t>Нет ничего лучше самостоятельной подготовки</a:t>
            </a:r>
          </a:p>
          <a:p>
            <a:r>
              <a:rPr lang="ru-RU" dirty="0" smtClean="0"/>
              <a:t>Используйте несколько источников</a:t>
            </a:r>
          </a:p>
          <a:p>
            <a:r>
              <a:rPr lang="ru-RU" dirty="0" smtClean="0"/>
              <a:t>Ранняя регистрация – сильная мотивация</a:t>
            </a:r>
          </a:p>
          <a:p>
            <a:r>
              <a:rPr lang="ru-RU" dirty="0" smtClean="0"/>
              <a:t>Период подготовки в режиме 2-3 часа в день:</a:t>
            </a:r>
          </a:p>
          <a:p>
            <a:pPr lvl="1"/>
            <a:r>
              <a:rPr lang="en-US" sz="1800" dirty="0" smtClean="0"/>
              <a:t>FL: 2 </a:t>
            </a:r>
            <a:r>
              <a:rPr lang="ru-RU" sz="1800" dirty="0" smtClean="0"/>
              <a:t>недели</a:t>
            </a:r>
          </a:p>
          <a:p>
            <a:pPr lvl="1"/>
            <a:r>
              <a:rPr lang="en-US" sz="1800" dirty="0" smtClean="0"/>
              <a:t>AL: </a:t>
            </a:r>
            <a:r>
              <a:rPr lang="ru-RU" sz="1800" dirty="0" smtClean="0"/>
              <a:t>6 недель</a:t>
            </a:r>
            <a:endParaRPr lang="ru-RU" sz="1800" dirty="0" smtClean="0"/>
          </a:p>
          <a:p>
            <a:r>
              <a:rPr lang="ru-RU" dirty="0" smtClean="0"/>
              <a:t>Не сдавайте экзамены на русском языке</a:t>
            </a:r>
          </a:p>
          <a:p>
            <a:endParaRPr lang="ru-RU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2714620"/>
            <a:ext cx="2996006" cy="3614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Полезные ссылки</a:t>
            </a:r>
            <a:endParaRPr lang="ru-RU" dirty="0" smtClean="0"/>
          </a:p>
        </p:txBody>
      </p:sp>
      <p:sp>
        <p:nvSpPr>
          <p:cNvPr id="8806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1"/>
            <a:ext cx="8229600" cy="1971676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www.istqb.org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www.istqb.org/downloads/syllabi.html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www.istqb.org/references/articles/istqb-related-articles.html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www.istqb.org/references/books/istqb-related-books.html</a:t>
            </a:r>
            <a:endParaRPr lang="ru-RU" dirty="0" smtClean="0"/>
          </a:p>
          <a:p>
            <a:endParaRPr lang="ru-RU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28926" y="3000372"/>
            <a:ext cx="3329771" cy="3525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214422"/>
            <a:ext cx="52768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Контакты</a:t>
            </a:r>
            <a:endParaRPr lang="ru-RU" dirty="0" smtClean="0"/>
          </a:p>
        </p:txBody>
      </p:sp>
      <p:sp>
        <p:nvSpPr>
          <p:cNvPr id="8806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Mike Kravchenko</a:t>
            </a:r>
          </a:p>
          <a:p>
            <a:r>
              <a:rPr lang="en-US" dirty="0" smtClean="0"/>
              <a:t>Skype: </a:t>
            </a:r>
            <a:r>
              <a:rPr lang="en-US" dirty="0" err="1" smtClean="0"/>
              <a:t>mike.kravchenko</a:t>
            </a:r>
            <a:endParaRPr lang="en-US" dirty="0" smtClean="0"/>
          </a:p>
          <a:p>
            <a:r>
              <a:rPr lang="en-US" dirty="0" smtClean="0"/>
              <a:t>Email: </a:t>
            </a:r>
            <a:r>
              <a:rPr lang="en-US" dirty="0" smtClean="0">
                <a:hlinkClick r:id="rId2"/>
              </a:rPr>
              <a:t>kravchenko@devexperts.com</a:t>
            </a:r>
            <a:r>
              <a:rPr lang="en-US" dirty="0" smtClean="0"/>
              <a:t> </a:t>
            </a:r>
          </a:p>
          <a:p>
            <a:r>
              <a:rPr lang="en-US" dirty="0" smtClean="0"/>
              <a:t>ICQ: 121239649</a:t>
            </a:r>
            <a:endParaRPr lang="en-US" dirty="0" smtClean="0"/>
          </a:p>
          <a:p>
            <a:endParaRPr lang="ru-RU" dirty="0" smtClean="0"/>
          </a:p>
          <a:p>
            <a:pPr>
              <a:buNone/>
            </a:pPr>
            <a:r>
              <a:rPr lang="en-US" dirty="0" err="1" smtClean="0"/>
              <a:t>Devexperts</a:t>
            </a:r>
            <a:r>
              <a:rPr lang="en-US" dirty="0" smtClean="0"/>
              <a:t> ISTQB Certification Center:</a:t>
            </a:r>
          </a:p>
          <a:p>
            <a:r>
              <a:rPr lang="en-US" sz="1800" dirty="0" smtClean="0">
                <a:hlinkClick r:id="rId3"/>
              </a:rPr>
              <a:t>http</a:t>
            </a:r>
            <a:r>
              <a:rPr lang="en-US" sz="1800" dirty="0" smtClean="0">
                <a:hlinkClick r:id="rId3"/>
              </a:rPr>
              <a:t>://</a:t>
            </a:r>
            <a:r>
              <a:rPr lang="en-US" sz="1800" dirty="0" smtClean="0">
                <a:hlinkClick r:id="rId3"/>
              </a:rPr>
              <a:t>www.devexperts.com/ru/products/services/istqb/cert.html</a:t>
            </a:r>
            <a:endParaRPr lang="en-US" dirty="0" smtClean="0"/>
          </a:p>
          <a:p>
            <a:r>
              <a:rPr lang="en-US" sz="1800" dirty="0" smtClean="0"/>
              <a:t>Email: </a:t>
            </a:r>
            <a:r>
              <a:rPr lang="en-US" sz="1800" dirty="0" smtClean="0">
                <a:hlinkClick r:id="rId4"/>
              </a:rPr>
              <a:t>istqb@devexperts.com</a:t>
            </a:r>
            <a:r>
              <a:rPr lang="en-US" sz="1800" dirty="0" smtClean="0"/>
              <a:t>  </a:t>
            </a:r>
            <a:endParaRPr lang="en-US" sz="1800" dirty="0" smtClean="0"/>
          </a:p>
          <a:p>
            <a:endParaRPr lang="ru-RU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4000504"/>
            <a:ext cx="3971924" cy="254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О чем поговорим</a:t>
            </a:r>
            <a:endParaRPr lang="ru-RU" dirty="0" smtClean="0"/>
          </a:p>
        </p:txBody>
      </p:sp>
      <p:sp>
        <p:nvSpPr>
          <p:cNvPr id="8806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43050"/>
            <a:ext cx="5043494" cy="4368816"/>
          </a:xfrm>
        </p:spPr>
        <p:txBody>
          <a:bodyPr/>
          <a:lstStyle/>
          <a:p>
            <a:r>
              <a:rPr lang="ru-RU" sz="2000" dirty="0" smtClean="0">
                <a:latin typeface="+mj-lt"/>
              </a:rPr>
              <a:t>Сертификация:</a:t>
            </a:r>
          </a:p>
          <a:p>
            <a:pPr lvl="1"/>
            <a:r>
              <a:rPr lang="ru-RU" sz="2000" dirty="0" smtClean="0"/>
              <a:t>Что это?</a:t>
            </a:r>
          </a:p>
          <a:p>
            <a:pPr lvl="1"/>
            <a:r>
              <a:rPr lang="ru-RU" sz="2000" dirty="0" smtClean="0"/>
              <a:t>Зачем нужна?</a:t>
            </a:r>
          </a:p>
          <a:p>
            <a:pPr lvl="1"/>
            <a:r>
              <a:rPr lang="ru-RU" sz="2000" dirty="0" smtClean="0"/>
              <a:t>Кому нужна?</a:t>
            </a:r>
          </a:p>
          <a:p>
            <a:pPr lvl="1"/>
            <a:endParaRPr lang="ru-RU" sz="2000" dirty="0" smtClean="0"/>
          </a:p>
          <a:p>
            <a:r>
              <a:rPr lang="ru-RU" dirty="0" smtClean="0">
                <a:latin typeface="+mj-lt"/>
              </a:rPr>
              <a:t>Почему </a:t>
            </a:r>
            <a:r>
              <a:rPr lang="en-US" dirty="0" smtClean="0">
                <a:latin typeface="+mj-lt"/>
              </a:rPr>
              <a:t>ISTQB</a:t>
            </a:r>
            <a:r>
              <a:rPr lang="ru-RU" dirty="0" smtClean="0">
                <a:latin typeface="+mj-lt"/>
              </a:rPr>
              <a:t>, а не...</a:t>
            </a:r>
            <a:r>
              <a:rPr lang="en-US" dirty="0" smtClean="0">
                <a:latin typeface="+mj-lt"/>
              </a:rPr>
              <a:t>?</a:t>
            </a:r>
            <a:endParaRPr lang="ru-RU" dirty="0" smtClean="0">
              <a:latin typeface="+mj-lt"/>
            </a:endParaRPr>
          </a:p>
          <a:p>
            <a:r>
              <a:rPr lang="ru-RU" dirty="0" smtClean="0">
                <a:latin typeface="+mj-lt"/>
              </a:rPr>
              <a:t>Уровни и требования к кандидатам</a:t>
            </a:r>
          </a:p>
          <a:p>
            <a:endParaRPr lang="ru-RU" dirty="0" smtClean="0">
              <a:latin typeface="+mj-lt"/>
            </a:endParaRPr>
          </a:p>
          <a:p>
            <a:r>
              <a:rPr lang="ru-RU" dirty="0" smtClean="0">
                <a:latin typeface="+mj-lt"/>
              </a:rPr>
              <a:t>Как сдавать?</a:t>
            </a:r>
          </a:p>
          <a:p>
            <a:r>
              <a:rPr lang="ru-RU" dirty="0" smtClean="0">
                <a:latin typeface="+mj-lt"/>
              </a:rPr>
              <a:t>Как готовиться?</a:t>
            </a:r>
          </a:p>
          <a:p>
            <a:endParaRPr lang="ru-RU" dirty="0" smtClean="0">
              <a:latin typeface="+mj-lt"/>
            </a:endParaRPr>
          </a:p>
          <a:p>
            <a:r>
              <a:rPr lang="ru-RU" dirty="0" smtClean="0">
                <a:latin typeface="+mj-lt"/>
              </a:rPr>
              <a:t>Ссылки, контакты, вопросы</a:t>
            </a:r>
            <a:endParaRPr lang="ru-RU" dirty="0" smtClean="0">
              <a:latin typeface="+mj-lt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4433893" y="2138347"/>
            <a:ext cx="5343525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Сертификация</a:t>
            </a:r>
            <a:endParaRPr lang="ru-RU" dirty="0" smtClean="0"/>
          </a:p>
        </p:txBody>
      </p:sp>
      <p:sp>
        <p:nvSpPr>
          <p:cNvPr id="8806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714488"/>
            <a:ext cx="4900618" cy="1571636"/>
          </a:xfrm>
        </p:spPr>
        <p:txBody>
          <a:bodyPr/>
          <a:lstStyle/>
          <a:p>
            <a:r>
              <a:rPr lang="ru-RU" dirty="0" smtClean="0"/>
              <a:t>Сертификация – это...</a:t>
            </a:r>
          </a:p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/>
              <a:t>...</a:t>
            </a:r>
            <a:r>
              <a:rPr lang="ru-RU" dirty="0" smtClean="0"/>
              <a:t>форма </a:t>
            </a:r>
            <a:r>
              <a:rPr lang="ru-RU" u="sng" dirty="0" smtClean="0"/>
              <a:t>подтверждения соответсвия</a:t>
            </a:r>
            <a:r>
              <a:rPr lang="ru-RU" dirty="0" smtClean="0"/>
              <a:t> чего-либо требованиям каких-либо регламентов, стандартов, правил.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67848" y="1600200"/>
            <a:ext cx="3418952" cy="4824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 rot="20831233">
            <a:off x="904024" y="3922431"/>
            <a:ext cx="16558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знания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 rot="18223945">
            <a:off x="1932325" y="4426745"/>
            <a:ext cx="17203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навыки</a:t>
            </a:r>
            <a:endParaRPr lang="ru-RU" sz="3200" b="1" dirty="0"/>
          </a:p>
        </p:txBody>
      </p:sp>
      <p:sp>
        <p:nvSpPr>
          <p:cNvPr id="8" name="TextBox 7"/>
          <p:cNvSpPr txBox="1"/>
          <p:nvPr/>
        </p:nvSpPr>
        <p:spPr>
          <a:xfrm rot="19119472">
            <a:off x="3198909" y="4695654"/>
            <a:ext cx="16764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умения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Сертификация: Зачем?</a:t>
            </a:r>
            <a:endParaRPr lang="ru-RU" dirty="0" smtClean="0"/>
          </a:p>
        </p:txBody>
      </p:sp>
      <p:sp>
        <p:nvSpPr>
          <p:cNvPr id="8806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4257676" cy="4525963"/>
          </a:xfrm>
        </p:spPr>
        <p:txBody>
          <a:bodyPr/>
          <a:lstStyle/>
          <a:p>
            <a:r>
              <a:rPr lang="ru-RU" dirty="0" smtClean="0"/>
              <a:t>...чтобы подтвердить уровень</a:t>
            </a:r>
            <a:endParaRPr lang="en-US" dirty="0" smtClean="0"/>
          </a:p>
          <a:p>
            <a:r>
              <a:rPr lang="ru-RU" dirty="0" smtClean="0"/>
              <a:t>...чтобы заполнить пробелы</a:t>
            </a:r>
          </a:p>
          <a:p>
            <a:r>
              <a:rPr lang="ru-RU" dirty="0" smtClean="0"/>
              <a:t>...чтобы систематизировать</a:t>
            </a:r>
          </a:p>
          <a:p>
            <a:r>
              <a:rPr lang="ru-RU" dirty="0" smtClean="0"/>
              <a:t>...чтобы структурировать</a:t>
            </a:r>
          </a:p>
          <a:p>
            <a:r>
              <a:rPr lang="ru-RU" dirty="0" smtClean="0"/>
              <a:t>...чтобы освежить</a:t>
            </a:r>
          </a:p>
          <a:p>
            <a:r>
              <a:rPr lang="ru-RU" dirty="0" smtClean="0"/>
              <a:t>...чтобы научиться</a:t>
            </a:r>
            <a:r>
              <a:rPr lang="ru-RU" dirty="0" smtClean="0"/>
              <a:t> </a:t>
            </a:r>
          </a:p>
          <a:p>
            <a:r>
              <a:rPr lang="ru-RU" dirty="0" smtClean="0"/>
              <a:t>...чтобы не стоять на месте</a:t>
            </a:r>
            <a:endParaRPr lang="ru-RU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7238" y="1600200"/>
            <a:ext cx="4019562" cy="3608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Сертификация: Кому?</a:t>
            </a:r>
            <a:endParaRPr lang="ru-RU" dirty="0" smtClean="0"/>
          </a:p>
        </p:txBody>
      </p:sp>
      <p:sp>
        <p:nvSpPr>
          <p:cNvPr id="8806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943097"/>
            <a:ext cx="3114668" cy="685792"/>
          </a:xfrm>
        </p:spPr>
        <p:txBody>
          <a:bodyPr/>
          <a:lstStyle/>
          <a:p>
            <a:pPr>
              <a:buNone/>
            </a:pPr>
            <a:r>
              <a:rPr lang="ru-RU" sz="3600" b="1" dirty="0" smtClean="0"/>
              <a:t>Мне</a:t>
            </a:r>
          </a:p>
          <a:p>
            <a:endParaRPr lang="ru-RU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40134" y="1600201"/>
            <a:ext cx="4846666" cy="4811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3"/>
          <p:cNvSpPr txBox="1">
            <a:spLocks/>
          </p:cNvSpPr>
          <p:nvPr/>
        </p:nvSpPr>
        <p:spPr bwMode="auto">
          <a:xfrm>
            <a:off x="1100142" y="3314681"/>
            <a:ext cx="2471726" cy="685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3600" b="1" dirty="0" smtClean="0">
                <a:latin typeface="+mn-lt"/>
                <a:ea typeface="+mn-ea"/>
              </a:rPr>
              <a:t>Компании</a:t>
            </a: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/>
          </p:cNvSpPr>
          <p:nvPr/>
        </p:nvSpPr>
        <p:spPr bwMode="auto">
          <a:xfrm>
            <a:off x="446079" y="4929198"/>
            <a:ext cx="2571768" cy="685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Клиентам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ISTQB</a:t>
            </a:r>
            <a:endParaRPr lang="ru-RU" dirty="0" smtClean="0"/>
          </a:p>
        </p:txBody>
      </p:sp>
      <p:sp>
        <p:nvSpPr>
          <p:cNvPr id="8806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5972188" cy="4525963"/>
          </a:xfrm>
        </p:spPr>
        <p:txBody>
          <a:bodyPr/>
          <a:lstStyle/>
          <a:p>
            <a:r>
              <a:rPr lang="en-US" dirty="0" smtClean="0"/>
              <a:t>International Software Testing Qualifications Board</a:t>
            </a:r>
          </a:p>
          <a:p>
            <a:endParaRPr lang="en-US" dirty="0" smtClean="0"/>
          </a:p>
          <a:p>
            <a:r>
              <a:rPr lang="ru-RU" dirty="0" smtClean="0"/>
              <a:t>Особенности:</a:t>
            </a:r>
          </a:p>
          <a:p>
            <a:pPr lvl="1"/>
            <a:r>
              <a:rPr lang="ru-RU" sz="1800" dirty="0" smtClean="0"/>
              <a:t>Международная</a:t>
            </a:r>
          </a:p>
          <a:p>
            <a:pPr lvl="1"/>
            <a:r>
              <a:rPr lang="ru-RU" sz="1800" dirty="0" smtClean="0"/>
              <a:t>Развивающаяся</a:t>
            </a:r>
          </a:p>
          <a:p>
            <a:pPr lvl="1"/>
            <a:r>
              <a:rPr lang="ru-RU" sz="1800" dirty="0" smtClean="0"/>
              <a:t>Открытая</a:t>
            </a:r>
          </a:p>
          <a:p>
            <a:pPr lvl="1"/>
            <a:r>
              <a:rPr lang="ru-RU" sz="1800" dirty="0" smtClean="0"/>
              <a:t>Официальная</a:t>
            </a:r>
            <a:endParaRPr lang="en-US" sz="1800" dirty="0" smtClean="0"/>
          </a:p>
          <a:p>
            <a:pPr lvl="1"/>
            <a:r>
              <a:rPr lang="ru-RU" sz="1800" dirty="0" smtClean="0"/>
              <a:t>Независимая</a:t>
            </a:r>
            <a:endParaRPr lang="en-US" dirty="0" smtClean="0"/>
          </a:p>
          <a:p>
            <a:endParaRPr lang="ru-RU" dirty="0" smtClean="0"/>
          </a:p>
          <a:p>
            <a:r>
              <a:rPr lang="ru-RU" dirty="0" smtClean="0"/>
              <a:t>Что еще?</a:t>
            </a:r>
          </a:p>
          <a:p>
            <a:pPr lvl="1"/>
            <a:r>
              <a:rPr lang="en-US" sz="1800" dirty="0" smtClean="0"/>
              <a:t>IIST</a:t>
            </a:r>
          </a:p>
          <a:p>
            <a:pPr lvl="1"/>
            <a:r>
              <a:rPr lang="en-US" sz="1800" dirty="0" smtClean="0"/>
              <a:t>QAI Global Institute</a:t>
            </a:r>
          </a:p>
          <a:p>
            <a:pPr lvl="1"/>
            <a:r>
              <a:rPr lang="en-US" sz="1800" dirty="0" smtClean="0"/>
              <a:t>ISEB</a:t>
            </a:r>
            <a:endParaRPr lang="ru-RU" sz="1800" dirty="0" smtClean="0"/>
          </a:p>
          <a:p>
            <a:pPr lvl="1"/>
            <a:endParaRPr lang="ru-RU" sz="1800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7650" y="3571876"/>
            <a:ext cx="4943475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Структура </a:t>
            </a:r>
            <a:r>
              <a:rPr lang="en-US" dirty="0" smtClean="0"/>
              <a:t>ISTQB</a:t>
            </a:r>
            <a:endParaRPr lang="ru-RU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417638"/>
            <a:ext cx="676275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ISTQB</a:t>
            </a:r>
            <a:r>
              <a:rPr lang="ru-RU" dirty="0" smtClean="0"/>
              <a:t>: </a:t>
            </a:r>
            <a:r>
              <a:rPr lang="en-US" dirty="0" smtClean="0"/>
              <a:t>Foundation Level</a:t>
            </a:r>
            <a:endParaRPr lang="ru-RU" dirty="0" smtClean="0"/>
          </a:p>
        </p:txBody>
      </p:sp>
      <p:sp>
        <p:nvSpPr>
          <p:cNvPr id="8806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1"/>
            <a:ext cx="8229600" cy="3043246"/>
          </a:xfrm>
        </p:spPr>
        <p:txBody>
          <a:bodyPr/>
          <a:lstStyle/>
          <a:p>
            <a:r>
              <a:rPr lang="en-US" dirty="0" smtClean="0"/>
              <a:t>Foundation Base</a:t>
            </a:r>
          </a:p>
          <a:p>
            <a:pPr lvl="1" algn="just">
              <a:buFontTx/>
              <a:buChar char="-"/>
            </a:pPr>
            <a:r>
              <a:rPr lang="ru-RU" sz="1800" dirty="0" smtClean="0"/>
              <a:t>Основа основ</a:t>
            </a:r>
          </a:p>
          <a:p>
            <a:pPr lvl="1">
              <a:buFontTx/>
              <a:buChar char="-"/>
            </a:pPr>
            <a:r>
              <a:rPr lang="ru-RU" sz="1800" dirty="0" smtClean="0"/>
              <a:t>Подходит всем (</a:t>
            </a:r>
            <a:r>
              <a:rPr lang="en-US" sz="1800" dirty="0" smtClean="0"/>
              <a:t>test designers, test analysts, test engineers, test </a:t>
            </a:r>
            <a:r>
              <a:rPr lang="en-US" sz="1800" dirty="0" smtClean="0"/>
              <a:t>consultants, etc.)</a:t>
            </a:r>
          </a:p>
          <a:p>
            <a:pPr lvl="1">
              <a:buFontTx/>
              <a:buChar char="-"/>
            </a:pPr>
            <a:r>
              <a:rPr lang="ru-RU" sz="1800" dirty="0" smtClean="0"/>
              <a:t>И даже... (</a:t>
            </a:r>
            <a:r>
              <a:rPr lang="en-US" sz="1800" dirty="0" smtClean="0"/>
              <a:t>project managers, quality managers, software </a:t>
            </a:r>
            <a:r>
              <a:rPr lang="en-US" sz="1800" dirty="0" smtClean="0"/>
              <a:t>developers, etc.</a:t>
            </a:r>
            <a:r>
              <a:rPr lang="ru-RU" sz="1800" dirty="0" smtClean="0"/>
              <a:t>)</a:t>
            </a:r>
            <a:endParaRPr lang="en-US" sz="1800" dirty="0" smtClean="0"/>
          </a:p>
          <a:p>
            <a:pPr lvl="1">
              <a:buFontTx/>
              <a:buChar char="-"/>
            </a:pPr>
            <a:endParaRPr lang="en-US" sz="1800" dirty="0" smtClean="0"/>
          </a:p>
          <a:p>
            <a:pPr lvl="1"/>
            <a:endParaRPr lang="ru-RU" sz="1800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4857760"/>
            <a:ext cx="52387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_Office Theme">
      <a:majorFont>
        <a:latin typeface="Verdana"/>
        <a:ea typeface="Verdana"/>
        <a:cs typeface="Verdana"/>
      </a:majorFont>
      <a:minorFont>
        <a:latin typeface="Arial"/>
        <a:ea typeface="Verdana"/>
        <a:cs typeface="Verdan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6424</TotalTime>
  <Words>630</Words>
  <Application>Microsoft Office PowerPoint</Application>
  <PresentationFormat>On-screen Show (4:3)</PresentationFormat>
  <Paragraphs>201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2_Office Theme</vt:lpstr>
      <vt:lpstr>ISTQB сертификация: Приводим знания в порядок</vt:lpstr>
      <vt:lpstr>Обо мне...</vt:lpstr>
      <vt:lpstr>О чем поговорим</vt:lpstr>
      <vt:lpstr>Сертификация</vt:lpstr>
      <vt:lpstr>Сертификация: Зачем?</vt:lpstr>
      <vt:lpstr>Сертификация: Кому?</vt:lpstr>
      <vt:lpstr>ISTQB</vt:lpstr>
      <vt:lpstr>Структура ISTQB</vt:lpstr>
      <vt:lpstr>ISTQB: Foundation Level</vt:lpstr>
      <vt:lpstr>ISTQB: Foundation Level</vt:lpstr>
      <vt:lpstr>ISTQB: Foundation Level</vt:lpstr>
      <vt:lpstr>ISTQB: Foundation Level</vt:lpstr>
      <vt:lpstr>ISTQB: Advanced Level</vt:lpstr>
      <vt:lpstr>ISTQB: Advanced Level</vt:lpstr>
      <vt:lpstr>ISTQB: Advanced Level</vt:lpstr>
      <vt:lpstr>ISTQB: Advanced Level</vt:lpstr>
      <vt:lpstr>ISTQB: Expert Level</vt:lpstr>
      <vt:lpstr>Требования к кандидатам</vt:lpstr>
      <vt:lpstr>Как готовиться</vt:lpstr>
      <vt:lpstr>Как готовиться</vt:lpstr>
      <vt:lpstr>Как готовиться</vt:lpstr>
      <vt:lpstr>Как сдавать</vt:lpstr>
      <vt:lpstr>Рекомендации</vt:lpstr>
      <vt:lpstr>Полезные ссылки</vt:lpstr>
      <vt:lpstr>Slide 25</vt:lpstr>
      <vt:lpstr>Контакты</vt:lpstr>
    </vt:vector>
  </TitlesOfParts>
  <Company>УЦ Люксофт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Управление тестированием. Анализ типичных проблем</dc:title>
  <dc:creator>Александр Александров</dc:creator>
  <cp:lastModifiedBy>kravchenko</cp:lastModifiedBy>
  <cp:revision>230</cp:revision>
  <dcterms:created xsi:type="dcterms:W3CDTF">2008-04-02T17:11:54Z</dcterms:created>
  <dcterms:modified xsi:type="dcterms:W3CDTF">2014-08-19T06:52:28Z</dcterms:modified>
</cp:coreProperties>
</file>