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omments/comment2.xml" ContentType="application/vnd.openxmlformats-officedocument.presentationml.comments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74" r:id="rId5"/>
    <p:sldId id="263" r:id="rId6"/>
    <p:sldId id="262" r:id="rId7"/>
    <p:sldId id="264" r:id="rId8"/>
    <p:sldId id="265" r:id="rId9"/>
    <p:sldId id="272" r:id="rId10"/>
    <p:sldId id="266" r:id="rId11"/>
    <p:sldId id="273" r:id="rId12"/>
    <p:sldId id="270" r:id="rId13"/>
    <p:sldId id="269" r:id="rId14"/>
    <p:sldId id="268" r:id="rId15"/>
    <p:sldId id="267" r:id="rId16"/>
    <p:sldId id="275" r:id="rId17"/>
    <p:sldId id="271" r:id="rId18"/>
  </p:sldIdLst>
  <p:sldSz cx="10080625" cy="7559675"/>
  <p:notesSz cx="7559675" cy="10691813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Викор Ганелес" initials="ВГ" lastIdx="7" clrIdx="0">
    <p:extLst>
      <p:ext uri="{19B8F6BF-5375-455C-9EA6-DF929625EA0E}">
        <p15:presenceInfo xmlns:p15="http://schemas.microsoft.com/office/powerpoint/2012/main" userId="Викор Ганелес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50" autoAdjust="0"/>
    <p:restoredTop sz="61939" autoAdjust="0"/>
  </p:normalViewPr>
  <p:slideViewPr>
    <p:cSldViewPr>
      <p:cViewPr varScale="1">
        <p:scale>
          <a:sx n="74" d="100"/>
          <a:sy n="74" d="100"/>
        </p:scale>
        <p:origin x="1584" y="7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Documents\OwnCloud\Documents\&#1048;&#1085;&#1089;&#1090;&#1088;&#1091;&#1082;&#1094;&#1080;&#1103;%20&#1087;&#1086;%20&#1087;&#1088;&#1086;&#1092;&#1080;&#1083;&#1102;\&#1057;&#1086;&#1089;&#1090;&#1072;&#1074;&#1083;&#1077;&#1085;&#1080;&#1077;%20&#1087;&#1088;&#1086;&#1092;&#1080;&#1083;&#1103;%20&#1053;&#1058;_&#1057;&#1047;&#1055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Documents\OwnCloud\Documents\&#1048;&#1085;&#1089;&#1090;&#1088;&#1091;&#1082;&#1094;&#1080;&#1103;%20&#1087;&#1086;%20&#1087;&#1088;&#1086;&#1092;&#1080;&#1083;&#1102;\&#1057;&#1086;&#1089;&#1090;&#1072;&#1074;&#1083;&#1077;&#1085;&#1080;&#1077;%20&#1087;&#1088;&#1086;&#1092;&#1080;&#1083;&#1103;%20&#1053;&#1058;_&#1057;&#1047;&#1055;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ru-RU" sz="1800" b="1" baseline="0" dirty="0"/>
              <a:t>Дни</a:t>
            </a:r>
          </a:p>
        </c:rich>
      </c:tx>
      <c:layout>
        <c:manualLayout>
          <c:xMode val="edge"/>
          <c:yMode val="edge"/>
          <c:x val="0.48555503648861692"/>
          <c:y val="1.705609171073942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15872215002250933"/>
          <c:y val="0.13769821178214917"/>
          <c:w val="0.80803965038350789"/>
          <c:h val="0.58095535711153645"/>
        </c:manualLayout>
      </c:layout>
      <c:lineChart>
        <c:grouping val="standard"/>
        <c:varyColors val="0"/>
        <c:ser>
          <c:idx val="0"/>
          <c:order val="0"/>
          <c:tx>
            <c:strRef>
              <c:f>'Плохой подход'!$C$3</c:f>
              <c:strCache>
                <c:ptCount val="1"/>
                <c:pt idx="0">
                  <c:v>Макс</c:v>
                </c:pt>
              </c:strCache>
            </c:strRef>
          </c:tx>
          <c:spPr>
            <a:ln w="635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'Плохой подход'!$A$4:$A$31</c:f>
              <c:numCache>
                <c:formatCode>ddd\ dd/mm/yyyy</c:formatCode>
                <c:ptCount val="28"/>
                <c:pt idx="0">
                  <c:v>42917</c:v>
                </c:pt>
                <c:pt idx="1">
                  <c:v>42918</c:v>
                </c:pt>
                <c:pt idx="2">
                  <c:v>42919</c:v>
                </c:pt>
                <c:pt idx="3">
                  <c:v>42920</c:v>
                </c:pt>
                <c:pt idx="4">
                  <c:v>42921</c:v>
                </c:pt>
                <c:pt idx="5">
                  <c:v>42922</c:v>
                </c:pt>
                <c:pt idx="6">
                  <c:v>42923</c:v>
                </c:pt>
                <c:pt idx="7">
                  <c:v>42924</c:v>
                </c:pt>
                <c:pt idx="8">
                  <c:v>42925</c:v>
                </c:pt>
                <c:pt idx="9">
                  <c:v>42926</c:v>
                </c:pt>
                <c:pt idx="10">
                  <c:v>42927</c:v>
                </c:pt>
                <c:pt idx="11">
                  <c:v>42928</c:v>
                </c:pt>
                <c:pt idx="12">
                  <c:v>42929</c:v>
                </c:pt>
                <c:pt idx="13">
                  <c:v>42930</c:v>
                </c:pt>
                <c:pt idx="14">
                  <c:v>42931</c:v>
                </c:pt>
                <c:pt idx="15">
                  <c:v>42932</c:v>
                </c:pt>
                <c:pt idx="16">
                  <c:v>42933</c:v>
                </c:pt>
                <c:pt idx="17">
                  <c:v>42934</c:v>
                </c:pt>
                <c:pt idx="18">
                  <c:v>42935</c:v>
                </c:pt>
                <c:pt idx="19">
                  <c:v>42936</c:v>
                </c:pt>
                <c:pt idx="20">
                  <c:v>42937</c:v>
                </c:pt>
                <c:pt idx="21">
                  <c:v>42938</c:v>
                </c:pt>
                <c:pt idx="22">
                  <c:v>42939</c:v>
                </c:pt>
                <c:pt idx="23">
                  <c:v>42940</c:v>
                </c:pt>
                <c:pt idx="24">
                  <c:v>42941</c:v>
                </c:pt>
                <c:pt idx="25">
                  <c:v>42942</c:v>
                </c:pt>
                <c:pt idx="26">
                  <c:v>42943</c:v>
                </c:pt>
                <c:pt idx="27">
                  <c:v>42944</c:v>
                </c:pt>
              </c:numCache>
            </c:numRef>
          </c:cat>
          <c:val>
            <c:numLit>
              <c:formatCode>General</c:formatCode>
              <c:ptCount val="28"/>
              <c:pt idx="0">
                <c:v>15594</c:v>
              </c:pt>
              <c:pt idx="1">
                <c:v>15594</c:v>
              </c:pt>
              <c:pt idx="2">
                <c:v>15594</c:v>
              </c:pt>
              <c:pt idx="3">
                <c:v>15594</c:v>
              </c:pt>
              <c:pt idx="4">
                <c:v>15594</c:v>
              </c:pt>
              <c:pt idx="5">
                <c:v>15594</c:v>
              </c:pt>
              <c:pt idx="6">
                <c:v>15594</c:v>
              </c:pt>
              <c:pt idx="7">
                <c:v>15594</c:v>
              </c:pt>
              <c:pt idx="8">
                <c:v>15594</c:v>
              </c:pt>
              <c:pt idx="9">
                <c:v>15594</c:v>
              </c:pt>
              <c:pt idx="10">
                <c:v>15594</c:v>
              </c:pt>
              <c:pt idx="11">
                <c:v>15594</c:v>
              </c:pt>
              <c:pt idx="12">
                <c:v>15594</c:v>
              </c:pt>
              <c:pt idx="13">
                <c:v>15594</c:v>
              </c:pt>
              <c:pt idx="14">
                <c:v>15594</c:v>
              </c:pt>
              <c:pt idx="15">
                <c:v>15594</c:v>
              </c:pt>
              <c:pt idx="16">
                <c:v>15594</c:v>
              </c:pt>
              <c:pt idx="17">
                <c:v>15594</c:v>
              </c:pt>
              <c:pt idx="18">
                <c:v>15594</c:v>
              </c:pt>
              <c:pt idx="19">
                <c:v>15594</c:v>
              </c:pt>
              <c:pt idx="20">
                <c:v>15594</c:v>
              </c:pt>
              <c:pt idx="21">
                <c:v>15594</c:v>
              </c:pt>
              <c:pt idx="22">
                <c:v>15594</c:v>
              </c:pt>
              <c:pt idx="23">
                <c:v>15594</c:v>
              </c:pt>
              <c:pt idx="24">
                <c:v>15594</c:v>
              </c:pt>
              <c:pt idx="25">
                <c:v>15594</c:v>
              </c:pt>
              <c:pt idx="26">
                <c:v>15594</c:v>
              </c:pt>
              <c:pt idx="27">
                <c:v>15594</c:v>
              </c:pt>
            </c:numLit>
          </c:val>
          <c:smooth val="0"/>
        </c:ser>
        <c:ser>
          <c:idx val="1"/>
          <c:order val="1"/>
          <c:tx>
            <c:strRef>
              <c:f>'Плохой подход'!$B$3</c:f>
              <c:strCache>
                <c:ptCount val="1"/>
                <c:pt idx="0">
                  <c:v>Сумма по полю OPERATION_COUNT</c:v>
                </c:pt>
              </c:strCache>
            </c:strRef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cat>
            <c:numRef>
              <c:f>'Плохой подход'!$A$4:$A$31</c:f>
              <c:numCache>
                <c:formatCode>ddd\ dd/mm/yyyy</c:formatCode>
                <c:ptCount val="28"/>
                <c:pt idx="0">
                  <c:v>42917</c:v>
                </c:pt>
                <c:pt idx="1">
                  <c:v>42918</c:v>
                </c:pt>
                <c:pt idx="2">
                  <c:v>42919</c:v>
                </c:pt>
                <c:pt idx="3">
                  <c:v>42920</c:v>
                </c:pt>
                <c:pt idx="4">
                  <c:v>42921</c:v>
                </c:pt>
                <c:pt idx="5">
                  <c:v>42922</c:v>
                </c:pt>
                <c:pt idx="6">
                  <c:v>42923</c:v>
                </c:pt>
                <c:pt idx="7">
                  <c:v>42924</c:v>
                </c:pt>
                <c:pt idx="8">
                  <c:v>42925</c:v>
                </c:pt>
                <c:pt idx="9">
                  <c:v>42926</c:v>
                </c:pt>
                <c:pt idx="10">
                  <c:v>42927</c:v>
                </c:pt>
                <c:pt idx="11">
                  <c:v>42928</c:v>
                </c:pt>
                <c:pt idx="12">
                  <c:v>42929</c:v>
                </c:pt>
                <c:pt idx="13">
                  <c:v>42930</c:v>
                </c:pt>
                <c:pt idx="14">
                  <c:v>42931</c:v>
                </c:pt>
                <c:pt idx="15">
                  <c:v>42932</c:v>
                </c:pt>
                <c:pt idx="16">
                  <c:v>42933</c:v>
                </c:pt>
                <c:pt idx="17">
                  <c:v>42934</c:v>
                </c:pt>
                <c:pt idx="18">
                  <c:v>42935</c:v>
                </c:pt>
                <c:pt idx="19">
                  <c:v>42936</c:v>
                </c:pt>
                <c:pt idx="20">
                  <c:v>42937</c:v>
                </c:pt>
                <c:pt idx="21">
                  <c:v>42938</c:v>
                </c:pt>
                <c:pt idx="22">
                  <c:v>42939</c:v>
                </c:pt>
                <c:pt idx="23">
                  <c:v>42940</c:v>
                </c:pt>
                <c:pt idx="24">
                  <c:v>42941</c:v>
                </c:pt>
                <c:pt idx="25">
                  <c:v>42942</c:v>
                </c:pt>
                <c:pt idx="26">
                  <c:v>42943</c:v>
                </c:pt>
                <c:pt idx="27">
                  <c:v>42944</c:v>
                </c:pt>
              </c:numCache>
            </c:numRef>
          </c:cat>
          <c:val>
            <c:numRef>
              <c:f>'Плохой подход'!$B$4:$B$31</c:f>
              <c:numCache>
                <c:formatCode>General</c:formatCode>
                <c:ptCount val="28"/>
                <c:pt idx="0">
                  <c:v>33</c:v>
                </c:pt>
                <c:pt idx="1">
                  <c:v>4</c:v>
                </c:pt>
                <c:pt idx="2">
                  <c:v>5753</c:v>
                </c:pt>
                <c:pt idx="3">
                  <c:v>7303</c:v>
                </c:pt>
                <c:pt idx="4">
                  <c:v>10570</c:v>
                </c:pt>
                <c:pt idx="5">
                  <c:v>9104</c:v>
                </c:pt>
                <c:pt idx="6">
                  <c:v>11904</c:v>
                </c:pt>
                <c:pt idx="7">
                  <c:v>297</c:v>
                </c:pt>
                <c:pt idx="8">
                  <c:v>89</c:v>
                </c:pt>
                <c:pt idx="9">
                  <c:v>11522</c:v>
                </c:pt>
                <c:pt idx="10">
                  <c:v>7409</c:v>
                </c:pt>
                <c:pt idx="11">
                  <c:v>7923</c:v>
                </c:pt>
                <c:pt idx="12">
                  <c:v>9367</c:v>
                </c:pt>
                <c:pt idx="13">
                  <c:v>15594</c:v>
                </c:pt>
                <c:pt idx="14">
                  <c:v>368</c:v>
                </c:pt>
                <c:pt idx="15">
                  <c:v>202</c:v>
                </c:pt>
                <c:pt idx="16">
                  <c:v>7210</c:v>
                </c:pt>
                <c:pt idx="17">
                  <c:v>6768</c:v>
                </c:pt>
                <c:pt idx="18">
                  <c:v>7349</c:v>
                </c:pt>
                <c:pt idx="19">
                  <c:v>13896</c:v>
                </c:pt>
                <c:pt idx="20">
                  <c:v>10584</c:v>
                </c:pt>
                <c:pt idx="21">
                  <c:v>283</c:v>
                </c:pt>
                <c:pt idx="22">
                  <c:v>106</c:v>
                </c:pt>
                <c:pt idx="23">
                  <c:v>7148</c:v>
                </c:pt>
                <c:pt idx="24">
                  <c:v>10393</c:v>
                </c:pt>
                <c:pt idx="25">
                  <c:v>7564</c:v>
                </c:pt>
                <c:pt idx="26">
                  <c:v>6304</c:v>
                </c:pt>
                <c:pt idx="27">
                  <c:v>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77406248"/>
        <c:axId val="242589464"/>
      </c:lineChart>
      <c:dateAx>
        <c:axId val="17740624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ddd\ dd/mm/yy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42589464"/>
        <c:crosses val="autoZero"/>
        <c:auto val="1"/>
        <c:lblOffset val="100"/>
        <c:baseTimeUnit val="days"/>
      </c:dateAx>
      <c:valAx>
        <c:axId val="2425894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/>
                  <a:t>Операций в день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ru-RU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774062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="0">
          <a:solidFill>
            <a:sysClr val="windowText" lastClr="000000"/>
          </a:solidFill>
        </a:defRPr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800" b="1" dirty="0">
                <a:solidFill>
                  <a:schemeClr val="tx1"/>
                </a:solidFill>
              </a:rPr>
              <a:t>Часы</a:t>
            </a:r>
          </a:p>
        </c:rich>
      </c:tx>
      <c:layout>
        <c:manualLayout>
          <c:xMode val="edge"/>
          <c:yMode val="edge"/>
          <c:x val="0.45828724698973161"/>
          <c:y val="2.720245264738410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'Плохой подход'!$C$37</c:f>
              <c:strCache>
                <c:ptCount val="1"/>
                <c:pt idx="0">
                  <c:v>Макс</c:v>
                </c:pt>
              </c:strCache>
            </c:strRef>
          </c:tx>
          <c:spPr>
            <a:ln w="635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'Плохой подход'!$A$38:$A$59</c:f>
              <c:numCache>
                <c:formatCode>General</c:formatCode>
                <c:ptCount val="22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  <c:pt idx="7">
                  <c:v>9</c:v>
                </c:pt>
                <c:pt idx="8">
                  <c:v>10</c:v>
                </c:pt>
                <c:pt idx="9">
                  <c:v>11</c:v>
                </c:pt>
                <c:pt idx="10">
                  <c:v>12</c:v>
                </c:pt>
                <c:pt idx="11">
                  <c:v>13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17</c:v>
                </c:pt>
                <c:pt idx="16">
                  <c:v>18</c:v>
                </c:pt>
                <c:pt idx="17">
                  <c:v>19</c:v>
                </c:pt>
                <c:pt idx="18">
                  <c:v>20</c:v>
                </c:pt>
                <c:pt idx="19">
                  <c:v>21</c:v>
                </c:pt>
                <c:pt idx="20">
                  <c:v>22</c:v>
                </c:pt>
                <c:pt idx="21">
                  <c:v>23</c:v>
                </c:pt>
              </c:numCache>
            </c:numRef>
          </c:cat>
          <c:val>
            <c:numLit>
              <c:formatCode>General</c:formatCode>
              <c:ptCount val="22"/>
              <c:pt idx="0">
                <c:v>2235</c:v>
              </c:pt>
              <c:pt idx="1">
                <c:v>2235</c:v>
              </c:pt>
              <c:pt idx="2">
                <c:v>2235</c:v>
              </c:pt>
              <c:pt idx="3">
                <c:v>2235</c:v>
              </c:pt>
              <c:pt idx="4">
                <c:v>2235</c:v>
              </c:pt>
              <c:pt idx="5">
                <c:v>2235</c:v>
              </c:pt>
              <c:pt idx="6">
                <c:v>2235</c:v>
              </c:pt>
              <c:pt idx="7">
                <c:v>2235</c:v>
              </c:pt>
              <c:pt idx="8">
                <c:v>2235</c:v>
              </c:pt>
              <c:pt idx="9">
                <c:v>2235</c:v>
              </c:pt>
              <c:pt idx="10">
                <c:v>2235</c:v>
              </c:pt>
              <c:pt idx="11">
                <c:v>2235</c:v>
              </c:pt>
              <c:pt idx="12">
                <c:v>2235</c:v>
              </c:pt>
              <c:pt idx="13">
                <c:v>2235</c:v>
              </c:pt>
              <c:pt idx="14">
                <c:v>2235</c:v>
              </c:pt>
              <c:pt idx="15">
                <c:v>2235</c:v>
              </c:pt>
              <c:pt idx="16">
                <c:v>2235</c:v>
              </c:pt>
              <c:pt idx="17">
                <c:v>2235</c:v>
              </c:pt>
              <c:pt idx="18">
                <c:v>2235</c:v>
              </c:pt>
              <c:pt idx="19">
                <c:v>2235</c:v>
              </c:pt>
              <c:pt idx="20">
                <c:v>2235</c:v>
              </c:pt>
              <c:pt idx="21">
                <c:v>2235</c:v>
              </c:pt>
            </c:numLit>
          </c:val>
          <c:smooth val="0"/>
        </c:ser>
        <c:ser>
          <c:idx val="1"/>
          <c:order val="1"/>
          <c:tx>
            <c:strRef>
              <c:f>'Плохой подход'!$B$37</c:f>
              <c:strCache>
                <c:ptCount val="1"/>
                <c:pt idx="0">
                  <c:v>Сумма по полю OPERATION_COUNT</c:v>
                </c:pt>
              </c:strCache>
            </c:strRef>
          </c:tx>
          <c:spPr>
            <a:ln w="28575" cap="rnd">
              <a:solidFill>
                <a:srgbClr val="7030A0"/>
              </a:solidFill>
              <a:round/>
            </a:ln>
            <a:effectLst/>
          </c:spPr>
          <c:marker>
            <c:symbol val="none"/>
          </c:marker>
          <c:cat>
            <c:numRef>
              <c:f>'Плохой подход'!$A$38:$A$59</c:f>
              <c:numCache>
                <c:formatCode>General</c:formatCode>
                <c:ptCount val="22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  <c:pt idx="4">
                  <c:v>6</c:v>
                </c:pt>
                <c:pt idx="5">
                  <c:v>7</c:v>
                </c:pt>
                <c:pt idx="6">
                  <c:v>8</c:v>
                </c:pt>
                <c:pt idx="7">
                  <c:v>9</c:v>
                </c:pt>
                <c:pt idx="8">
                  <c:v>10</c:v>
                </c:pt>
                <c:pt idx="9">
                  <c:v>11</c:v>
                </c:pt>
                <c:pt idx="10">
                  <c:v>12</c:v>
                </c:pt>
                <c:pt idx="11">
                  <c:v>13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17</c:v>
                </c:pt>
                <c:pt idx="16">
                  <c:v>18</c:v>
                </c:pt>
                <c:pt idx="17">
                  <c:v>19</c:v>
                </c:pt>
                <c:pt idx="18">
                  <c:v>20</c:v>
                </c:pt>
                <c:pt idx="19">
                  <c:v>21</c:v>
                </c:pt>
                <c:pt idx="20">
                  <c:v>22</c:v>
                </c:pt>
                <c:pt idx="21">
                  <c:v>23</c:v>
                </c:pt>
              </c:numCache>
            </c:numRef>
          </c:cat>
          <c:val>
            <c:numRef>
              <c:f>'Плохой подход'!$B$38:$B$59</c:f>
              <c:numCache>
                <c:formatCode>General</c:formatCode>
                <c:ptCount val="22"/>
                <c:pt idx="0">
                  <c:v>49</c:v>
                </c:pt>
                <c:pt idx="1">
                  <c:v>296</c:v>
                </c:pt>
                <c:pt idx="2">
                  <c:v>285</c:v>
                </c:pt>
                <c:pt idx="3">
                  <c:v>325</c:v>
                </c:pt>
                <c:pt idx="4">
                  <c:v>320</c:v>
                </c:pt>
                <c:pt idx="5">
                  <c:v>560</c:v>
                </c:pt>
                <c:pt idx="6">
                  <c:v>457</c:v>
                </c:pt>
                <c:pt idx="7">
                  <c:v>766</c:v>
                </c:pt>
                <c:pt idx="8">
                  <c:v>1608</c:v>
                </c:pt>
                <c:pt idx="9">
                  <c:v>2146</c:v>
                </c:pt>
                <c:pt idx="10">
                  <c:v>1539</c:v>
                </c:pt>
                <c:pt idx="11">
                  <c:v>2235</c:v>
                </c:pt>
                <c:pt idx="12">
                  <c:v>1101</c:v>
                </c:pt>
                <c:pt idx="13">
                  <c:v>1293</c:v>
                </c:pt>
                <c:pt idx="14">
                  <c:v>1303</c:v>
                </c:pt>
                <c:pt idx="15">
                  <c:v>700</c:v>
                </c:pt>
                <c:pt idx="16">
                  <c:v>416</c:v>
                </c:pt>
                <c:pt idx="17">
                  <c:v>116</c:v>
                </c:pt>
                <c:pt idx="18">
                  <c:v>36</c:v>
                </c:pt>
                <c:pt idx="19">
                  <c:v>33</c:v>
                </c:pt>
                <c:pt idx="20">
                  <c:v>8</c:v>
                </c:pt>
                <c:pt idx="21">
                  <c:v>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42589856"/>
        <c:axId val="242590248"/>
      </c:lineChart>
      <c:catAx>
        <c:axId val="24258985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42590248"/>
        <c:crosses val="autoZero"/>
        <c:auto val="1"/>
        <c:lblAlgn val="ctr"/>
        <c:lblOffset val="100"/>
        <c:noMultiLvlLbl val="0"/>
      </c:catAx>
      <c:valAx>
        <c:axId val="2425902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/>
                  <a:t>Операций в час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ru-RU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425898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7-08-11T12:45:35.438" idx="7">
    <p:pos x="5687" y="1126"/>
    <p:text>Повтор слова "периоды". Не нашёл, чем заменить.</p:text>
    <p:extLst>
      <p:ext uri="{C676402C-5697-4E1C-873F-D02D1690AC5C}">
        <p15:threadingInfo xmlns:p15="http://schemas.microsoft.com/office/powerpoint/2012/main" timeZoneBias="-18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7-08-11T12:11:49.692" idx="2">
    <p:pos x="6014" y="2562"/>
    <p:text>Срезать текст, заменить картинку?</p:text>
    <p:extLst>
      <p:ext uri="{C676402C-5697-4E1C-873F-D02D1690AC5C}">
        <p15:threadingInfo xmlns:p15="http://schemas.microsoft.com/office/powerpoint/2012/main" timeZoneBias="-180"/>
      </p:ext>
    </p:extLst>
  </p:cm>
  <p:cm authorId="1" dt="2017-08-11T12:14:24.536" idx="4">
    <p:pos x="6014" y="2698"/>
    <p:text>Может вынести на следующий лист</p:text>
    <p:extLst>
      <p:ext uri="{C676402C-5697-4E1C-873F-D02D1690AC5C}">
        <p15:threadingInfo xmlns:p15="http://schemas.microsoft.com/office/powerpoint/2012/main" timeZoneBias="-180">
          <p15:parentCm authorId="1" idx="2"/>
        </p15:threadingInfo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xmlns="" id="{36AD3545-0CFE-4C08-9DD9-30BDD7F96602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altLang="ru-RU" noProof="0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xmlns="" id="{CA3D5979-350E-44FF-99AF-3C6EDB409D99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Microsoft YaHei" charset="-122"/>
                <a:cs typeface="Arial Unicode MS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xmlns="" id="{DA9F38A7-7DD8-4F46-83F2-D8C3B59EBCEC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Microsoft YaHei" charset="-122"/>
                <a:cs typeface="Arial Unicode MS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xmlns="" id="{4F1FB32A-EACC-4E9B-9E53-2AFF48D88EE0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Microsoft YaHei" charset="-122"/>
                <a:cs typeface="Arial Unicode MS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xmlns="" id="{837E51B6-97FA-4983-A018-6CBE0B9961AF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fld id="{56BEF676-0843-4BCB-AAD7-348A60A2148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906663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0685EEEE-D33F-4FBD-9D76-0DD959D14976}" type="slidenum">
              <a:rPr lang="ru-RU" altLang="ru-RU" sz="1400" smtClean="0"/>
              <a:pPr>
                <a:spcBef>
                  <a:spcPct val="0"/>
                </a:spcBef>
              </a:pPr>
              <a:t>1</a:t>
            </a:fld>
            <a:endParaRPr lang="ru-RU" altLang="ru-RU" sz="1400" smtClean="0"/>
          </a:p>
        </p:txBody>
      </p:sp>
      <p:sp>
        <p:nvSpPr>
          <p:cNvPr id="40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1200" b="1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Профиль нагрузочного тестирования</a:t>
            </a:r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 – это набор операций и их интенсивности, подобранные таким образом, чтобы в совокупности они составляли нагрузку, сопоставимую с типичной продуктивной.</a:t>
            </a:r>
          </a:p>
          <a:p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Подготовка профиля нагрузки – один из важнейших этапов нагрузочного тестирования.</a:t>
            </a:r>
            <a:b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</a:br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Составив неверный профиль, вы получите результаты тестирования, не относящиеся к реальному применению тестируемой системы.</a:t>
            </a:r>
          </a:p>
          <a:p>
            <a:endParaRPr lang="ru-RU" sz="1200" kern="1200" dirty="0" smtClean="0">
              <a:solidFill>
                <a:srgbClr val="000000"/>
              </a:solidFill>
              <a:effectLst/>
              <a:latin typeface="Times New Roman" pitchFamily="16" charset="0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Начать подготовку профиля стоит с изучения </a:t>
            </a:r>
            <a:r>
              <a:rPr lang="ru-RU" sz="1200" b="1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цели тестирования</a:t>
            </a:r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, например</a:t>
            </a:r>
            <a:r>
              <a:rPr lang="ru-RU" sz="1200" kern="1200" baseline="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:</a:t>
            </a:r>
            <a:endParaRPr lang="ru-RU" sz="1200" kern="1200" dirty="0" smtClean="0">
              <a:solidFill>
                <a:srgbClr val="000000"/>
              </a:solidFill>
              <a:effectLst/>
              <a:latin typeface="Times New Roman" pitchFamily="16" charset="0"/>
              <a:ea typeface="+mn-ea"/>
              <a:cs typeface="+mn-cs"/>
            </a:endParaRPr>
          </a:p>
          <a:p>
            <a:pPr lvl="0"/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* Для определения максимальной производительности – требуется подготовить профиль, максимально нагружающий систему;</a:t>
            </a:r>
          </a:p>
          <a:p>
            <a:pPr lvl="0"/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* Для оценки влияния конкретных процессов на работу системы – требуется подготовить профиль за период, когда на продуктивном контуре работают эти процессы и оценивать их влияние не на всю систему, а только на те операции, которые работают совместно с изучаемыми процессами;</a:t>
            </a:r>
          </a:p>
          <a:p>
            <a:pPr lvl="0"/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* Выявление наиболее тяжёлых операций для дальнейшей оптимизации – требуется сперва согласовать список операций-кандидатов, а потом подготовить один или несколько профилей для их изучения</a:t>
            </a:r>
          </a:p>
          <a:p>
            <a:endParaRPr lang="ru-RU" sz="1200" kern="1200" dirty="0" smtClean="0">
              <a:solidFill>
                <a:srgbClr val="000000"/>
              </a:solidFill>
              <a:effectLst/>
              <a:latin typeface="Times New Roman" pitchFamily="16" charset="0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и так далее.</a:t>
            </a:r>
          </a:p>
          <a:p>
            <a:endParaRPr lang="ru-RU" altLang="ru-RU" dirty="0" smtClean="0">
              <a:latin typeface="Times New Roman" panose="02020603050405020304" pitchFamily="18" charset="0"/>
            </a:endParaRPr>
          </a:p>
          <a:p>
            <a:r>
              <a:rPr lang="ru-RU" altLang="ru-RU" dirty="0" smtClean="0">
                <a:latin typeface="Times New Roman" panose="02020603050405020304" pitchFamily="18" charset="0"/>
              </a:rPr>
              <a:t>Не смотря на всё обилие задач, которые могут встретиться</a:t>
            </a:r>
            <a:r>
              <a:rPr lang="ru-RU" altLang="ru-RU" baseline="0" dirty="0" smtClean="0">
                <a:latin typeface="Times New Roman" panose="02020603050405020304" pitchFamily="18" charset="0"/>
              </a:rPr>
              <a:t> в НТ, наиболее частой является определение уровня максимальной производительности (и </a:t>
            </a:r>
            <a:r>
              <a:rPr lang="ru-RU" altLang="ru-RU" baseline="0" dirty="0" smtClean="0">
                <a:latin typeface="Times New Roman" panose="02020603050405020304" pitchFamily="18" charset="0"/>
              </a:rPr>
              <a:t>его </a:t>
            </a:r>
            <a:r>
              <a:rPr lang="ru-RU" altLang="ru-RU" baseline="0" dirty="0" smtClean="0">
                <a:latin typeface="Times New Roman" panose="02020603050405020304" pitchFamily="18" charset="0"/>
              </a:rPr>
              <a:t>последующая проверка).</a:t>
            </a:r>
            <a:endParaRPr lang="ru-RU" altLang="ru-RU" dirty="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6287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DEDC5C5-205A-4352-B0D1-E609E2DA4B86}" type="slidenum">
              <a:rPr lang="ru-RU" altLang="ru-RU" sz="1400" smtClean="0"/>
              <a:pPr>
                <a:spcBef>
                  <a:spcPct val="0"/>
                </a:spcBef>
              </a:pPr>
              <a:t>10</a:t>
            </a:fld>
            <a:endParaRPr lang="ru-RU" altLang="ru-RU" sz="1400" smtClean="0"/>
          </a:p>
        </p:txBody>
      </p:sp>
      <p:sp>
        <p:nvSpPr>
          <p:cNvPr id="61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На основе </a:t>
            </a:r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пик-часа </a:t>
            </a:r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необходимо выбрать операции, включаемые в профиль.</a:t>
            </a:r>
          </a:p>
          <a:p>
            <a:pPr lvl="0"/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Для начала следует определиться с требуемой </a:t>
            </a:r>
            <a:r>
              <a:rPr lang="ru-RU" sz="1200" b="1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точностью</a:t>
            </a:r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 профиля. Обычно она составляет 90% и более. </a:t>
            </a:r>
            <a:b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</a:br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Это значит, что необходимо упорядочить операции по убыванию интенсивности и включить в профиль те, что суммарно подают не менее 90% нагрузки. </a:t>
            </a:r>
            <a:b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</a:br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Так же в профиль могут быть включены операции, находящиеся за пределами требуемой точности профиля: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Критичные операции – операции, которые необходимо включить в профиль вне зависимости от интенсивности из-за их важности для бизнеса или влияния на работу системы.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Операции, включение которых в профиль не требует трудозатрат (уже существует СНТ и не</a:t>
            </a:r>
            <a:r>
              <a:rPr lang="ru-RU" sz="1200" kern="1200" baseline="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 требуются пулы данных</a:t>
            </a:r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).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И наоборот, операции, которые тяжело реализовать в СНТ</a:t>
            </a:r>
            <a:r>
              <a:rPr lang="ru-RU" sz="1200" kern="1200" baseline="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 можно попробовать заменить другими, подающими соответствующую нагрузку.</a:t>
            </a:r>
          </a:p>
          <a:p>
            <a:pPr marL="0" lvl="0" indent="0">
              <a:buFont typeface="Arial" panose="020B0604020202020204" pitchFamily="34" charset="0"/>
              <a:buNone/>
            </a:pPr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В некоторых моделях подачи нагрузки может возникнуть требование к интенсивности операций профиля: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Интенсивность каждой операции должна быть достаточной, чтобы на каждой ступени теста операция выполнялась достаточное количество раз для проверки на соответствие требованиям.</a:t>
            </a:r>
          </a:p>
        </p:txBody>
      </p:sp>
    </p:spTree>
    <p:extLst>
      <p:ext uri="{BB962C8B-B14F-4D97-AF65-F5344CB8AC3E}">
        <p14:creationId xmlns:p14="http://schemas.microsoft.com/office/powerpoint/2010/main" val="20752745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DEDC5C5-205A-4352-B0D1-E609E2DA4B86}" type="slidenum">
              <a:rPr lang="ru-RU" altLang="ru-RU" sz="1400" smtClean="0"/>
              <a:pPr>
                <a:spcBef>
                  <a:spcPct val="0"/>
                </a:spcBef>
              </a:pPr>
              <a:t>11</a:t>
            </a:fld>
            <a:endParaRPr lang="ru-RU" altLang="ru-RU" sz="1400" smtClean="0"/>
          </a:p>
        </p:txBody>
      </p:sp>
      <p:sp>
        <p:nvSpPr>
          <p:cNvPr id="61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altLang="ru-RU" dirty="0" smtClean="0">
                <a:latin typeface="Times New Roman" panose="02020603050405020304" pitchFamily="18" charset="0"/>
              </a:rPr>
              <a:t>Например: Требуемая</a:t>
            </a:r>
            <a:r>
              <a:rPr lang="ru-RU" altLang="ru-RU" baseline="0" dirty="0" smtClean="0">
                <a:latin typeface="Times New Roman" panose="02020603050405020304" pitchFamily="18" charset="0"/>
              </a:rPr>
              <a:t> точность профиля – 90%. Требуемая интенсивность – 100 оп/ч</a:t>
            </a:r>
            <a:endParaRPr lang="ru-RU" altLang="ru-RU" dirty="0" smtClean="0">
              <a:latin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altLang="ru-RU" dirty="0" smtClean="0">
                <a:latin typeface="Times New Roman" panose="02020603050405020304" pitchFamily="18" charset="0"/>
              </a:rPr>
              <a:t>Операции 1-6 включены в профиль в соответствии</a:t>
            </a:r>
            <a:r>
              <a:rPr lang="ru-RU" altLang="ru-RU" baseline="0" dirty="0" smtClean="0">
                <a:latin typeface="Times New Roman" panose="02020603050405020304" pitchFamily="18" charset="0"/>
              </a:rPr>
              <a:t> с требованиями к точности профиля.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altLang="ru-RU" baseline="0" dirty="0" smtClean="0">
                <a:latin typeface="Times New Roman" panose="02020603050405020304" pitchFamily="18" charset="0"/>
              </a:rPr>
              <a:t>Операция 8 включена в профиль даже за пределами точности профиля, поскольку её реализация не требует ресурсов.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altLang="ru-RU" baseline="0" dirty="0" smtClean="0">
                <a:latin typeface="Times New Roman" panose="02020603050405020304" pitchFamily="18" charset="0"/>
              </a:rPr>
              <a:t>Операция 9 включена в профиль в связи с критичностью</a:t>
            </a:r>
            <a:endParaRPr lang="ru-RU" altLang="ru-RU" dirty="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74152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DEDC5C5-205A-4352-B0D1-E609E2DA4B86}" type="slidenum">
              <a:rPr lang="ru-RU" altLang="ru-RU" sz="1400" smtClean="0"/>
              <a:pPr>
                <a:spcBef>
                  <a:spcPct val="0"/>
                </a:spcBef>
              </a:pPr>
              <a:t>12</a:t>
            </a:fld>
            <a:endParaRPr lang="ru-RU" altLang="ru-RU" sz="1400" smtClean="0"/>
          </a:p>
        </p:txBody>
      </p:sp>
      <p:sp>
        <p:nvSpPr>
          <p:cNvPr id="61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По результатам предыдущих шагов составлен список операций и диапазон времени работы системы, который будет покрыт профилем. В итоговый профиль включается </a:t>
            </a:r>
            <a:r>
              <a:rPr lang="ru-RU" sz="1200" b="1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наивысшая</a:t>
            </a:r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 интенсивность каждой операции за покрываемый профилем диапазон времени. </a:t>
            </a:r>
          </a:p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Таким образом, итоговый профиль эмулирует наивысшую возможную нагрузку.</a:t>
            </a:r>
          </a:p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lang="ru-RU" sz="1200" kern="1200" dirty="0" smtClean="0">
              <a:solidFill>
                <a:srgbClr val="000000"/>
              </a:solidFill>
              <a:effectLst/>
              <a:latin typeface="Times New Roman" pitchFamily="16" charset="0"/>
              <a:ea typeface="+mn-ea"/>
              <a:cs typeface="+mn-cs"/>
            </a:endParaRPr>
          </a:p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После этого оценивается, насколько получившийся профиль перекрывает по интенсивности пиковый час. Допустимое значение – порядка 10%. </a:t>
            </a:r>
          </a:p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В случае превышения допустимого значения необходимо скорректировать диапазон времени, покрываемый профилем или масштабировать профиль. </a:t>
            </a:r>
            <a:b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</a:br>
            <a:endParaRPr lang="ru-RU" sz="1200" kern="1200" dirty="0" smtClean="0">
              <a:solidFill>
                <a:srgbClr val="000000"/>
              </a:solidFill>
              <a:effectLst/>
              <a:latin typeface="Times New Roman" pitchFamily="1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193583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DEDC5C5-205A-4352-B0D1-E609E2DA4B86}" type="slidenum">
              <a:rPr lang="ru-RU" altLang="ru-RU" sz="1400" smtClean="0"/>
              <a:pPr>
                <a:spcBef>
                  <a:spcPct val="0"/>
                </a:spcBef>
              </a:pPr>
              <a:t>13</a:t>
            </a:fld>
            <a:endParaRPr lang="ru-RU" altLang="ru-RU" sz="1400" smtClean="0"/>
          </a:p>
        </p:txBody>
      </p:sp>
      <p:sp>
        <p:nvSpPr>
          <p:cNvPr id="61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altLang="ru-RU" dirty="0" smtClean="0">
                <a:latin typeface="Times New Roman" panose="02020603050405020304" pitchFamily="18" charset="0"/>
              </a:rPr>
              <a:t>По таблице</a:t>
            </a:r>
            <a:r>
              <a:rPr lang="ru-RU" altLang="ru-RU" baseline="0" dirty="0" smtClean="0">
                <a:latin typeface="Times New Roman" panose="02020603050405020304" pitchFamily="18" charset="0"/>
              </a:rPr>
              <a:t> видно, что по операциям 1, 4, 8 пиковая нагрузка пришлась на 14 часов – пиковый час.</a:t>
            </a:r>
          </a:p>
          <a:p>
            <a:r>
              <a:rPr lang="ru-RU" altLang="ru-RU" baseline="0" dirty="0" smtClean="0">
                <a:latin typeface="Times New Roman" panose="02020603050405020304" pitchFamily="18" charset="0"/>
              </a:rPr>
              <a:t>А по операциям 2, 3, 6, 9 0 не на пиковый час, а на 13 часов. Добавим эти отклонения в профиль.</a:t>
            </a:r>
          </a:p>
          <a:p>
            <a:r>
              <a:rPr lang="ru-RU" altLang="ru-RU" baseline="0" dirty="0" smtClean="0">
                <a:latin typeface="Times New Roman" panose="02020603050405020304" pitchFamily="18" charset="0"/>
              </a:rPr>
              <a:t>Для операции 5 пиковый час был в 12 часов.</a:t>
            </a:r>
          </a:p>
          <a:p>
            <a:endParaRPr lang="ru-RU" altLang="ru-RU" baseline="0" dirty="0" smtClean="0">
              <a:latin typeface="Times New Roman" panose="02020603050405020304" pitchFamily="18" charset="0"/>
            </a:endParaRPr>
          </a:p>
          <a:p>
            <a:r>
              <a:rPr lang="ru-RU" altLang="ru-RU" baseline="0" dirty="0" smtClean="0">
                <a:latin typeface="Times New Roman" panose="02020603050405020304" pitchFamily="18" charset="0"/>
              </a:rPr>
              <a:t>Сложив все эти пики получим отклонение от 14 часов всего на 4%. Так как отклонение незначительное, нас это вполне устроит.</a:t>
            </a:r>
            <a:endParaRPr lang="ru-RU" altLang="ru-RU" dirty="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98662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DEDC5C5-205A-4352-B0D1-E609E2DA4B86}" type="slidenum">
              <a:rPr lang="ru-RU" altLang="ru-RU" sz="1400" smtClean="0"/>
              <a:pPr>
                <a:spcBef>
                  <a:spcPct val="0"/>
                </a:spcBef>
              </a:pPr>
              <a:t>14</a:t>
            </a:fld>
            <a:endParaRPr lang="ru-RU" altLang="ru-RU" sz="1400" smtClean="0"/>
          </a:p>
        </p:txBody>
      </p:sp>
      <p:sp>
        <p:nvSpPr>
          <p:cNvPr id="61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Некоторые операции могут выполняться как атомарно, так и в связке с другими операциями. </a:t>
            </a:r>
          </a:p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Например, в банковской сфере после создания клиента для него обычно следует создание счетов. </a:t>
            </a:r>
          </a:p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lang="ru-RU" sz="1200" kern="1200" dirty="0" smtClean="0">
              <a:solidFill>
                <a:srgbClr val="000000"/>
              </a:solidFill>
              <a:effectLst/>
              <a:latin typeface="Times New Roman" pitchFamily="16" charset="0"/>
              <a:ea typeface="+mn-ea"/>
              <a:cs typeface="+mn-cs"/>
            </a:endParaRPr>
          </a:p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Пакетные операции могут формировать нагрузку, отличную от выполнения тех же операций атомарно (например, из-за кэширования). </a:t>
            </a:r>
          </a:p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В таких случаях из собранного профиля сперва выделяется необходимая интенсивность для пакетных операций, а оставшаяся интенсивность </a:t>
            </a:r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операций подаётся </a:t>
            </a:r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атомарно.</a:t>
            </a:r>
          </a:p>
          <a:p>
            <a:endParaRPr lang="ru-RU" altLang="ru-RU" dirty="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86958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DEDC5C5-205A-4352-B0D1-E609E2DA4B86}" type="slidenum">
              <a:rPr lang="ru-RU" altLang="ru-RU" sz="1400" smtClean="0"/>
              <a:pPr>
                <a:spcBef>
                  <a:spcPct val="0"/>
                </a:spcBef>
              </a:pPr>
              <a:t>15</a:t>
            </a:fld>
            <a:endParaRPr lang="ru-RU" altLang="ru-RU" sz="1400" smtClean="0"/>
          </a:p>
        </p:txBody>
      </p:sp>
      <p:sp>
        <p:nvSpPr>
          <p:cNvPr id="61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После составления профиля рекомендуется сравнить его с предыдущим профилем, в случае его наличия. </a:t>
            </a:r>
            <a:b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</a:br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В сравнение входит:</a:t>
            </a:r>
          </a:p>
          <a:p>
            <a:pPr lvl="0"/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Сравнение </a:t>
            </a:r>
            <a:r>
              <a:rPr lang="ru-RU" sz="1200" b="1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суммарного</a:t>
            </a:r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 количества операций</a:t>
            </a:r>
          </a:p>
          <a:p>
            <a:pPr lvl="0"/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Сравнение интенсивности каждой отдельной операции в профиле </a:t>
            </a:r>
            <a:b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</a:br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(выполняется после нормирования старого профиля до уровня нового: интенсивность каждой операции старого профиля умножают на такой коэффициент, что бы суммарное число операций старого профиля совпадала с суммарным числом операций нового профиля).</a:t>
            </a:r>
          </a:p>
          <a:p>
            <a:endParaRPr lang="ru-RU" altLang="ru-RU" dirty="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800137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DEDC5C5-205A-4352-B0D1-E609E2DA4B86}" type="slidenum">
              <a:rPr lang="ru-RU" altLang="ru-RU" sz="1400" smtClean="0"/>
              <a:pPr>
                <a:spcBef>
                  <a:spcPct val="0"/>
                </a:spcBef>
              </a:pPr>
              <a:t>16</a:t>
            </a:fld>
            <a:endParaRPr lang="ru-RU" altLang="ru-RU" sz="1400" smtClean="0"/>
          </a:p>
        </p:txBody>
      </p:sp>
      <p:sp>
        <p:nvSpPr>
          <p:cNvPr id="61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После составления профиля рекомендуется сравнить его с предыдущим профилем, в случае его наличия. </a:t>
            </a:r>
            <a:b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</a:br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В сравнение входит:</a:t>
            </a:r>
          </a:p>
          <a:p>
            <a:pPr lvl="0"/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Сравнение </a:t>
            </a:r>
            <a:r>
              <a:rPr lang="ru-RU" sz="1200" b="1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суммарного</a:t>
            </a:r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 количества операций</a:t>
            </a:r>
          </a:p>
          <a:p>
            <a:pPr lvl="0"/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Сравнение интенсивности каждой отдельной операции в профиле </a:t>
            </a:r>
            <a:b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</a:br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(выполняется после нормирования старого профиля до уровня нового: интенсивность каждой операции старого профиля умножают на такой коэффициент, что бы суммарное число операций старого профиля совпадала с суммарным числом операций нового профиля).</a:t>
            </a:r>
          </a:p>
          <a:p>
            <a:endParaRPr lang="ru-RU" altLang="ru-RU" dirty="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549767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DEDC5C5-205A-4352-B0D1-E609E2DA4B86}" type="slidenum">
              <a:rPr lang="ru-RU" altLang="ru-RU" sz="1400" smtClean="0"/>
              <a:pPr>
                <a:spcBef>
                  <a:spcPct val="0"/>
                </a:spcBef>
              </a:pPr>
              <a:t>17</a:t>
            </a:fld>
            <a:endParaRPr lang="ru-RU" altLang="ru-RU" sz="1400" smtClean="0"/>
          </a:p>
        </p:txBody>
      </p:sp>
      <p:sp>
        <p:nvSpPr>
          <p:cNvPr id="61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altLang="ru-RU" dirty="0" smtClean="0">
                <a:latin typeface="Times New Roman" panose="02020603050405020304" pitchFamily="18" charset="0"/>
              </a:rPr>
              <a:t>Вопросы?</a:t>
            </a:r>
          </a:p>
        </p:txBody>
      </p:sp>
    </p:spTree>
    <p:extLst>
      <p:ext uri="{BB962C8B-B14F-4D97-AF65-F5344CB8AC3E}">
        <p14:creationId xmlns:p14="http://schemas.microsoft.com/office/powerpoint/2010/main" val="1426689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DEDC5C5-205A-4352-B0D1-E609E2DA4B86}" type="slidenum">
              <a:rPr lang="ru-RU" altLang="ru-RU" sz="1400" smtClean="0"/>
              <a:pPr>
                <a:spcBef>
                  <a:spcPct val="0"/>
                </a:spcBef>
              </a:pPr>
              <a:t>2</a:t>
            </a:fld>
            <a:endParaRPr lang="ru-RU" altLang="ru-RU" sz="1400" smtClean="0"/>
          </a:p>
        </p:txBody>
      </p:sp>
      <p:sp>
        <p:nvSpPr>
          <p:cNvPr id="61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altLang="ru-RU" baseline="0" dirty="0" smtClean="0">
                <a:latin typeface="Times New Roman" panose="02020603050405020304" pitchFamily="18" charset="0"/>
              </a:rPr>
              <a:t>Типичная ошибка при составлении профиля НТ:</a:t>
            </a:r>
          </a:p>
          <a:p>
            <a:r>
              <a:rPr lang="ru-RU" altLang="ru-RU" baseline="0" dirty="0" smtClean="0">
                <a:latin typeface="Times New Roman" panose="02020603050405020304" pitchFamily="18" charset="0"/>
              </a:rPr>
              <a:t>Шаг 1: выбор пикового дня</a:t>
            </a:r>
          </a:p>
          <a:p>
            <a:r>
              <a:rPr lang="ru-RU" altLang="ru-RU" baseline="0" dirty="0" smtClean="0">
                <a:latin typeface="Times New Roman" panose="02020603050405020304" pitchFamily="18" charset="0"/>
              </a:rPr>
              <a:t>Шаг 2: выбор пикового часа пикового дня</a:t>
            </a:r>
          </a:p>
          <a:p>
            <a:r>
              <a:rPr lang="ru-RU" altLang="ru-RU" baseline="0" dirty="0" smtClean="0">
                <a:latin typeface="Times New Roman" panose="02020603050405020304" pitchFamily="18" charset="0"/>
              </a:rPr>
              <a:t>Шаг 3: подготовка профиля на основе этого часа</a:t>
            </a:r>
          </a:p>
          <a:p>
            <a:endParaRPr lang="ru-RU" altLang="ru-RU" baseline="0" dirty="0" smtClean="0">
              <a:latin typeface="Times New Roman" panose="02020603050405020304" pitchFamily="18" charset="0"/>
            </a:endParaRPr>
          </a:p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r>
              <a:rPr lang="ru-RU" altLang="ru-RU" dirty="0" smtClean="0">
                <a:latin typeface="Times New Roman" panose="02020603050405020304" pitchFamily="18" charset="0"/>
              </a:rPr>
              <a:t>Данный вариант годится для стресс-тестирования, то есть моделирования конкретной продуктивной проблемы.</a:t>
            </a:r>
          </a:p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lang="ru-RU" altLang="ru-RU" dirty="0" smtClean="0">
              <a:latin typeface="Times New Roman" panose="02020603050405020304" pitchFamily="18" charset="0"/>
            </a:endParaRPr>
          </a:p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r>
              <a:rPr lang="ru-RU" altLang="ru-RU" dirty="0" smtClean="0">
                <a:latin typeface="Times New Roman" panose="02020603050405020304" pitchFamily="18" charset="0"/>
              </a:rPr>
              <a:t>Почему же этот вариант не годится для обычного</a:t>
            </a:r>
            <a:r>
              <a:rPr lang="ru-RU" altLang="ru-RU" baseline="0" dirty="0" smtClean="0">
                <a:latin typeface="Times New Roman" panose="02020603050405020304" pitchFamily="18" charset="0"/>
              </a:rPr>
              <a:t> тестирования с целью определения максимальной производительности?</a:t>
            </a:r>
            <a:endParaRPr lang="ru-RU" altLang="ru-RU" dirty="0" smtClean="0">
              <a:latin typeface="Times New Roman" panose="02020603050405020304" pitchFamily="18" charset="0"/>
            </a:endParaRPr>
          </a:p>
          <a:p>
            <a:endParaRPr lang="ru-RU" altLang="ru-RU" dirty="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5129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DEDC5C5-205A-4352-B0D1-E609E2DA4B86}" type="slidenum">
              <a:rPr lang="ru-RU" altLang="ru-RU" sz="1400" smtClean="0"/>
              <a:pPr>
                <a:spcBef>
                  <a:spcPct val="0"/>
                </a:spcBef>
              </a:pPr>
              <a:t>3</a:t>
            </a:fld>
            <a:endParaRPr lang="ru-RU" altLang="ru-RU" sz="1400" smtClean="0"/>
          </a:p>
        </p:txBody>
      </p:sp>
      <p:sp>
        <p:nvSpPr>
          <p:cNvPr id="61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altLang="ru-RU" dirty="0" smtClean="0">
                <a:latin typeface="Times New Roman" panose="02020603050405020304" pitchFamily="18" charset="0"/>
              </a:rPr>
              <a:t>При таком подходе профиль может быть построен по часу, когда </a:t>
            </a:r>
            <a:r>
              <a:rPr lang="ru-RU" altLang="ru-RU" baseline="0" dirty="0" smtClean="0">
                <a:latin typeface="Times New Roman" panose="02020603050405020304" pitchFamily="18" charset="0"/>
              </a:rPr>
              <a:t>случился сбой (нетипичная ситуация) из-за которого низкоинтенсивная операция выполнялась активнее обычного.</a:t>
            </a:r>
          </a:p>
          <a:p>
            <a:r>
              <a:rPr lang="ru-RU" altLang="ru-RU" baseline="0" dirty="0" smtClean="0">
                <a:latin typeface="Times New Roman" panose="02020603050405020304" pitchFamily="18" charset="0"/>
              </a:rPr>
              <a:t>Это может привести не только к увеличению интенсивности сбойной операции, но и к уменьшению интенсивности прочих операций.</a:t>
            </a:r>
          </a:p>
          <a:p>
            <a:endParaRPr lang="ru-RU" altLang="ru-RU" baseline="0" dirty="0" smtClean="0">
              <a:latin typeface="Times New Roman" panose="02020603050405020304" pitchFamily="18" charset="0"/>
            </a:endParaRPr>
          </a:p>
          <a:p>
            <a:r>
              <a:rPr lang="ru-RU" altLang="ru-RU" baseline="0" dirty="0" smtClean="0">
                <a:latin typeface="Times New Roman" panose="02020603050405020304" pitchFamily="18" charset="0"/>
              </a:rPr>
              <a:t>Так же, операции, не выполнявшиеся в этот час, не попадут в профиль вовсе</a:t>
            </a:r>
            <a:r>
              <a:rPr lang="ru-RU" altLang="ru-RU" baseline="0" dirty="0" smtClean="0">
                <a:latin typeface="Times New Roman" panose="02020603050405020304" pitchFamily="18" charset="0"/>
              </a:rPr>
              <a:t>.</a:t>
            </a:r>
            <a:endParaRPr lang="ru-RU" altLang="ru-RU" baseline="0" dirty="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53830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DEDC5C5-205A-4352-B0D1-E609E2DA4B86}" type="slidenum">
              <a:rPr lang="ru-RU" altLang="ru-RU" sz="1400" smtClean="0"/>
              <a:pPr>
                <a:spcBef>
                  <a:spcPct val="0"/>
                </a:spcBef>
              </a:pPr>
              <a:t>4</a:t>
            </a:fld>
            <a:endParaRPr lang="ru-RU" altLang="ru-RU" sz="1400" smtClean="0"/>
          </a:p>
        </p:txBody>
      </p:sp>
      <p:sp>
        <p:nvSpPr>
          <p:cNvPr id="61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altLang="ru-RU" dirty="0" smtClean="0">
                <a:latin typeface="Times New Roman" panose="02020603050405020304" pitchFamily="18" charset="0"/>
              </a:rPr>
              <a:t>На данном слайде представлен график дней,</a:t>
            </a:r>
            <a:r>
              <a:rPr lang="ru-RU" altLang="ru-RU" baseline="0" dirty="0" smtClean="0">
                <a:latin typeface="Times New Roman" panose="02020603050405020304" pitchFamily="18" charset="0"/>
              </a:rPr>
              <a:t> два из которых явно более нагружены, чем остальные.</a:t>
            </a:r>
          </a:p>
          <a:p>
            <a:r>
              <a:rPr lang="ru-RU" baseline="0" dirty="0" smtClean="0">
                <a:effectLst/>
                <a:latin typeface="Times New Roman" panose="02020603050405020304" pitchFamily="18" charset="0"/>
              </a:rPr>
              <a:t>Что это? Случайный сбой или целевая нагрузка?</a:t>
            </a:r>
          </a:p>
          <a:p>
            <a:endParaRPr lang="ru-RU" baseline="0" dirty="0" smtClean="0">
              <a:effectLst/>
              <a:latin typeface="Times New Roman" panose="02020603050405020304" pitchFamily="18" charset="0"/>
            </a:endParaRPr>
          </a:p>
          <a:p>
            <a:r>
              <a:rPr lang="ru-RU" baseline="0" dirty="0" smtClean="0">
                <a:effectLst/>
                <a:latin typeface="Times New Roman" panose="02020603050405020304" pitchFamily="18" charset="0"/>
              </a:rPr>
              <a:t>В данном случае мы тестировали систему, занимавшуюся выдачей зарплат, так что повышенная нагрузка несколько дней в месяце может оказаться не просто нормальной, но как раз целевой для составления профиля.</a:t>
            </a:r>
          </a:p>
          <a:p>
            <a:endParaRPr lang="ru-RU" baseline="0" dirty="0" smtClean="0">
              <a:effectLst/>
              <a:latin typeface="Times New Roman" panose="02020603050405020304" pitchFamily="18" charset="0"/>
            </a:endParaRPr>
          </a:p>
          <a:p>
            <a:r>
              <a:rPr lang="ru-RU" baseline="0" dirty="0" smtClean="0">
                <a:effectLst/>
                <a:latin typeface="Times New Roman" panose="02020603050405020304" pitchFamily="18" charset="0"/>
              </a:rPr>
              <a:t>Но когда мы изучили график операций, выяснилось, что в эти дни интенсивность «ремонтных» операций повысилась с нуля до тысячи операций в час.</a:t>
            </a:r>
          </a:p>
          <a:p>
            <a:endParaRPr lang="ru-RU" baseline="0" dirty="0" smtClean="0">
              <a:effectLst/>
              <a:latin typeface="Times New Roman" panose="02020603050405020304" pitchFamily="18" charset="0"/>
            </a:endParaRPr>
          </a:p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r>
              <a:rPr lang="ru-RU" baseline="0" dirty="0" smtClean="0">
                <a:effectLst/>
                <a:latin typeface="Times New Roman" panose="02020603050405020304" pitchFamily="18" charset="0"/>
              </a:rPr>
              <a:t>А когда поговорили с технологами, отвечающими за систему, выяснилось, что за день до этого большая часть транзакций обрабатывалась неуспешно, и поэтому их пришлось повторять на следующие дни. Проблема была связана с переходом на новую версию ПО и уже исправлена (не повторится).</a:t>
            </a:r>
          </a:p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lang="ru-RU" baseline="0" dirty="0" smtClean="0">
              <a:effectLst/>
              <a:latin typeface="Times New Roman" panose="02020603050405020304" pitchFamily="18" charset="0"/>
            </a:endParaRPr>
          </a:p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r>
              <a:rPr lang="ru-RU" baseline="0" dirty="0" smtClean="0">
                <a:effectLst/>
                <a:latin typeface="Times New Roman" panose="02020603050405020304" pitchFamily="18" charset="0"/>
              </a:rPr>
              <a:t>А дни выдачи зарплат на графике присутствуют, и их интенсивность (</a:t>
            </a:r>
            <a:r>
              <a:rPr lang="en-US" baseline="0" dirty="0" smtClean="0">
                <a:effectLst/>
                <a:latin typeface="Times New Roman" panose="02020603050405020304" pitchFamily="18" charset="0"/>
              </a:rPr>
              <a:t>~</a:t>
            </a:r>
            <a:r>
              <a:rPr lang="ru-RU" baseline="0" dirty="0" smtClean="0">
                <a:effectLst/>
                <a:latin typeface="Times New Roman" panose="02020603050405020304" pitchFamily="18" charset="0"/>
              </a:rPr>
              <a:t>1500 оп/ч) действительно </a:t>
            </a:r>
            <a:r>
              <a:rPr lang="ru-RU" baseline="0" dirty="0" smtClean="0">
                <a:effectLst/>
                <a:latin typeface="Times New Roman" panose="02020603050405020304" pitchFamily="18" charset="0"/>
              </a:rPr>
              <a:t>выше интенсивности в обычные дни </a:t>
            </a:r>
            <a:r>
              <a:rPr lang="ru-RU" baseline="0" dirty="0" smtClean="0">
                <a:effectLst/>
                <a:latin typeface="Times New Roman" panose="02020603050405020304" pitchFamily="18" charset="0"/>
              </a:rPr>
              <a:t>(</a:t>
            </a:r>
            <a:r>
              <a:rPr lang="en-US" baseline="0" dirty="0" smtClean="0">
                <a:effectLst/>
                <a:latin typeface="Times New Roman" panose="02020603050405020304" pitchFamily="18" charset="0"/>
              </a:rPr>
              <a:t>~</a:t>
            </a:r>
            <a:r>
              <a:rPr lang="ru-RU" baseline="0" dirty="0" smtClean="0">
                <a:effectLst/>
                <a:latin typeface="Times New Roman" panose="02020603050405020304" pitchFamily="18" charset="0"/>
              </a:rPr>
              <a:t>1000 оп/ч)</a:t>
            </a:r>
            <a:r>
              <a:rPr lang="en-US" baseline="0" dirty="0" smtClean="0">
                <a:effectLst/>
                <a:latin typeface="Times New Roman" panose="02020603050405020304" pitchFamily="18" charset="0"/>
              </a:rPr>
              <a:t> – </a:t>
            </a:r>
            <a:r>
              <a:rPr lang="ru-RU" baseline="0" dirty="0" smtClean="0">
                <a:effectLst/>
                <a:latin typeface="Times New Roman" panose="02020603050405020304" pitchFamily="18" charset="0"/>
              </a:rPr>
              <a:t>синяя, серая и оранжевая линии на графике</a:t>
            </a:r>
            <a:r>
              <a:rPr lang="ru-RU" baseline="0" dirty="0" smtClean="0">
                <a:effectLst/>
                <a:latin typeface="Times New Roman" panose="02020603050405020304" pitchFamily="18" charset="0"/>
              </a:rPr>
              <a:t>.</a:t>
            </a:r>
          </a:p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lang="ru-RU" baseline="0" dirty="0" smtClean="0">
              <a:effectLst/>
              <a:latin typeface="Times New Roman" panose="02020603050405020304" pitchFamily="18" charset="0"/>
            </a:endParaRPr>
          </a:p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r>
              <a:rPr lang="ru-RU" baseline="0" dirty="0" smtClean="0">
                <a:effectLst/>
                <a:latin typeface="Times New Roman" panose="02020603050405020304" pitchFamily="18" charset="0"/>
              </a:rPr>
              <a:t>Если бы мы построили профиль по пиковым дням – он был бы некорректным.</a:t>
            </a:r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5165371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DEDC5C5-205A-4352-B0D1-E609E2DA4B86}" type="slidenum">
              <a:rPr lang="ru-RU" altLang="ru-RU" sz="1400" smtClean="0"/>
              <a:pPr>
                <a:spcBef>
                  <a:spcPct val="0"/>
                </a:spcBef>
              </a:pPr>
              <a:t>5</a:t>
            </a:fld>
            <a:endParaRPr lang="ru-RU" altLang="ru-RU" sz="1400" smtClean="0"/>
          </a:p>
        </p:txBody>
      </p:sp>
      <p:sp>
        <p:nvSpPr>
          <p:cNvPr id="61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altLang="ru-RU" dirty="0" smtClean="0">
                <a:latin typeface="Times New Roman" panose="02020603050405020304" pitchFamily="18" charset="0"/>
              </a:rPr>
              <a:t>Правильный подход заключается в последовательном</a:t>
            </a:r>
            <a:r>
              <a:rPr lang="ru-RU" altLang="ru-RU" baseline="0" dirty="0" smtClean="0">
                <a:latin typeface="Times New Roman" panose="02020603050405020304" pitchFamily="18" charset="0"/>
              </a:rPr>
              <a:t> прохождении следующего ряда этапов: (см. слайд).</a:t>
            </a:r>
          </a:p>
          <a:p>
            <a:r>
              <a:rPr lang="ru-RU" altLang="ru-RU" baseline="0" dirty="0" smtClean="0">
                <a:latin typeface="Times New Roman" panose="02020603050405020304" pitchFamily="18" charset="0"/>
              </a:rPr>
              <a:t>(со слайда не читать)</a:t>
            </a:r>
            <a:endParaRPr lang="ru-RU" altLang="ru-RU" baseline="0" dirty="0" smtClean="0">
              <a:latin typeface="Times New Roman" panose="02020603050405020304" pitchFamily="18" charset="0"/>
            </a:endParaRPr>
          </a:p>
          <a:p>
            <a:endParaRPr lang="ru-RU" altLang="ru-RU" baseline="0" dirty="0" smtClean="0">
              <a:latin typeface="Times New Roman" panose="02020603050405020304" pitchFamily="18" charset="0"/>
            </a:endParaRPr>
          </a:p>
          <a:p>
            <a:r>
              <a:rPr lang="ru-RU" altLang="ru-RU" baseline="0" dirty="0" smtClean="0">
                <a:latin typeface="Times New Roman" panose="02020603050405020304" pitchFamily="18" charset="0"/>
              </a:rPr>
              <a:t>Рассмотрим подробнее каждый из них:</a:t>
            </a:r>
            <a:endParaRPr lang="ru-RU" altLang="ru-RU" dirty="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14253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DEDC5C5-205A-4352-B0D1-E609E2DA4B86}" type="slidenum">
              <a:rPr lang="ru-RU" altLang="ru-RU" sz="1400" smtClean="0"/>
              <a:pPr>
                <a:spcBef>
                  <a:spcPct val="0"/>
                </a:spcBef>
              </a:pPr>
              <a:t>6</a:t>
            </a:fld>
            <a:endParaRPr lang="ru-RU" altLang="ru-RU" sz="1400" smtClean="0"/>
          </a:p>
        </p:txBody>
      </p:sp>
      <p:sp>
        <p:nvSpPr>
          <p:cNvPr id="61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lvl="1"/>
            <a:r>
              <a:rPr lang="ru-RU" sz="1200" b="1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Циклы нагрузки</a:t>
            </a:r>
          </a:p>
          <a:p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У большинства систем есть более и менее нагруженные периоды: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день и ночь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будние и выходные дни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дни недели (в понедельники нагрузка часто выше, чем в пятницы).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нагрузка может быть привязана к числам месяца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порядковым дням недели (например, первые четверги месяца)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или даже сезонам года (например в туристическом бизнесе).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ru-RU" sz="1200" kern="1200" dirty="0" smtClean="0">
              <a:solidFill>
                <a:srgbClr val="000000"/>
              </a:solidFill>
              <a:effectLst/>
              <a:latin typeface="Times New Roman" pitchFamily="16" charset="0"/>
              <a:ea typeface="+mn-ea"/>
              <a:cs typeface="+mn-cs"/>
            </a:endParaRPr>
          </a:p>
          <a:p>
            <a:pPr lvl="1"/>
            <a:r>
              <a:rPr lang="ru-RU" sz="1200" b="1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Период</a:t>
            </a:r>
          </a:p>
          <a:p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Период анализируемой статистики должен включать несколько циклов продуктивной нагрузки, по которым можно выделить </a:t>
            </a:r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типичный</a:t>
            </a:r>
            <a:r>
              <a:rPr lang="ru-RU" sz="1200" kern="1200" baseline="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 уровень</a:t>
            </a:r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 нагрузки. </a:t>
            </a:r>
            <a:endParaRPr lang="ru-RU" sz="1200" kern="1200" dirty="0" smtClean="0">
              <a:solidFill>
                <a:srgbClr val="000000"/>
              </a:solidFill>
              <a:effectLst/>
              <a:latin typeface="Times New Roman" pitchFamily="16" charset="0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Рекомендуется брать статистику за период не меньше месяца.</a:t>
            </a:r>
            <a:b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</a:br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Период не должен быть слишком большим – если взять статистику за полгода, итоговый профиль будет отображать усреднённую нагрузку за </a:t>
            </a:r>
            <a:r>
              <a:rPr lang="ru-RU" sz="1200" b="1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весь</a:t>
            </a:r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 период, что неверно, если уровень нагрузки постоянно растёт. Кроме того, большое количество данных усложнит анализ. </a:t>
            </a:r>
          </a:p>
          <a:p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При этом следует учесть, что месяцы тоже отличаются: в декабре нагрузка стандартно выше, зато в январе или мае много праздничных дней. Статистика за эти месяцы может быть не показательной. В таких случаях рекомендуется сравнить её со статистикой за соседние месяцы для оценки отклонения. Как вариант, можно увеличить анализируемый период.</a:t>
            </a:r>
          </a:p>
          <a:p>
            <a:pPr lvl="1"/>
            <a:endParaRPr lang="ru-RU" sz="1200" b="1" kern="1200" dirty="0" smtClean="0">
              <a:solidFill>
                <a:srgbClr val="000000"/>
              </a:solidFill>
              <a:effectLst/>
              <a:latin typeface="Times New Roman" pitchFamily="16" charset="0"/>
              <a:ea typeface="+mn-ea"/>
              <a:cs typeface="+mn-cs"/>
            </a:endParaRPr>
          </a:p>
          <a:p>
            <a:pPr lvl="1"/>
            <a:r>
              <a:rPr lang="ru-RU" sz="1200" b="1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Агрегация</a:t>
            </a:r>
          </a:p>
          <a:p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В рядовых случаях интенсивность операций агрегируют по часам (в случае, если интенсивность составляет более 100 операций в час).</a:t>
            </a:r>
          </a:p>
          <a:p>
            <a:endParaRPr lang="ru-RU" altLang="ru-RU" dirty="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83498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DEDC5C5-205A-4352-B0D1-E609E2DA4B86}" type="slidenum">
              <a:rPr lang="ru-RU" altLang="ru-RU" sz="1400" smtClean="0"/>
              <a:pPr>
                <a:spcBef>
                  <a:spcPct val="0"/>
                </a:spcBef>
              </a:pPr>
              <a:t>7</a:t>
            </a:fld>
            <a:endParaRPr lang="ru-RU" altLang="ru-RU" sz="1400" smtClean="0"/>
          </a:p>
        </p:txBody>
      </p:sp>
      <p:sp>
        <p:nvSpPr>
          <p:cNvPr id="61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Необходимо выделить дни с типичной для требуемого профиля нагрузкой. </a:t>
            </a:r>
            <a:b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</a:br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Для поиска максимальной производительности это набор дней, нагрузка в которые похожа и является наивысшей. Количество отобранных дней должно быть достаточным, что бы формируемую ими нагрузку можно было назвать </a:t>
            </a:r>
            <a:r>
              <a:rPr lang="ru-RU" sz="1200" b="1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типичной</a:t>
            </a:r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.</a:t>
            </a:r>
          </a:p>
          <a:p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Например, один день в месяц с нагрузкой, заметно отличающейся от нагрузки в другие дни выглядит не типично и на его основе составлять профиль нельзя – даже если это нагрузка в этот день наивысшая. </a:t>
            </a:r>
            <a:b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</a:br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А вот если таких дней несколько и работа системы подразумевает соответствующее количество дней с наивысшей нагрузкой в месяце – профиль надо строить именно на основе этих дней.</a:t>
            </a:r>
          </a:p>
          <a:p>
            <a:endParaRPr lang="ru-RU" altLang="ru-RU" dirty="0" smtClean="0">
              <a:latin typeface="Times New Roman" panose="02020603050405020304" pitchFamily="18" charset="0"/>
            </a:endParaRPr>
          </a:p>
          <a:p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На графике </a:t>
            </a:r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каждая </a:t>
            </a:r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линия отражает суммарную нагрузку в час в разбивке </a:t>
            </a:r>
            <a:r>
              <a:rPr lang="ru-RU" sz="1200" b="1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по дням</a:t>
            </a:r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:</a:t>
            </a:r>
            <a:endParaRPr lang="ru-RU" sz="1200" kern="1200" dirty="0">
              <a:solidFill>
                <a:srgbClr val="000000"/>
              </a:solidFill>
              <a:effectLst/>
              <a:latin typeface="Times New Roman" pitchFamily="1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96143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DEDC5C5-205A-4352-B0D1-E609E2DA4B86}" type="slidenum">
              <a:rPr lang="ru-RU" altLang="ru-RU" sz="1400" smtClean="0"/>
              <a:pPr>
                <a:spcBef>
                  <a:spcPct val="0"/>
                </a:spcBef>
              </a:pPr>
              <a:t>8</a:t>
            </a:fld>
            <a:endParaRPr lang="ru-RU" altLang="ru-RU" sz="1400" smtClean="0"/>
          </a:p>
        </p:txBody>
      </p:sp>
      <p:sp>
        <p:nvSpPr>
          <p:cNvPr id="61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Для выбранных дней производится разбивка по операциям с усреднением интенсивности операций по часам.</a:t>
            </a:r>
          </a:p>
          <a:p>
            <a:endParaRPr lang="ru-RU" sz="1200" kern="1200" dirty="0" smtClean="0">
              <a:solidFill>
                <a:srgbClr val="000000"/>
              </a:solidFill>
              <a:effectLst/>
              <a:latin typeface="Times New Roman" pitchFamily="16" charset="0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Основой для профиля служит час пиковой нагрузки – час, когда суммарная нагрузка по операциям наивысшая.</a:t>
            </a:r>
          </a:p>
          <a:p>
            <a:endParaRPr lang="ru-RU" sz="1200" kern="1200" dirty="0" smtClean="0">
              <a:solidFill>
                <a:srgbClr val="000000"/>
              </a:solidFill>
              <a:effectLst/>
              <a:latin typeface="Times New Roman" pitchFamily="16" charset="0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Так же необходимо </a:t>
            </a:r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оценить диапазон времени, в котором отношение операций друг к другу незначительно отличается от пик-часа. Этот период будет покрыт профилем тестирования. Для остального времени требуется составление отдельного профиля.</a:t>
            </a:r>
            <a:endParaRPr lang="ru-RU" sz="1200" kern="1200" dirty="0">
              <a:solidFill>
                <a:srgbClr val="000000"/>
              </a:solidFill>
              <a:effectLst/>
              <a:latin typeface="Times New Roman" pitchFamily="1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35381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DEDC5C5-205A-4352-B0D1-E609E2DA4B86}" type="slidenum">
              <a:rPr lang="ru-RU" altLang="ru-RU" sz="1400" smtClean="0"/>
              <a:pPr>
                <a:spcBef>
                  <a:spcPct val="0"/>
                </a:spcBef>
              </a:pPr>
              <a:t>9</a:t>
            </a:fld>
            <a:endParaRPr lang="ru-RU" altLang="ru-RU" sz="1400" smtClean="0"/>
          </a:p>
        </p:txBody>
      </p:sp>
      <p:sp>
        <p:nvSpPr>
          <p:cNvPr id="61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На графике каждая линия отражает нагрузку в час в разбивке </a:t>
            </a:r>
            <a:r>
              <a:rPr lang="ru-RU" sz="1200" b="1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по операциям</a:t>
            </a:r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.</a:t>
            </a:r>
          </a:p>
          <a:p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Вертикальными линиями обозначены:</a:t>
            </a:r>
          </a:p>
          <a:p>
            <a:pPr lvl="0"/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Зелёным – пиковый час.</a:t>
            </a:r>
          </a:p>
          <a:p>
            <a:pPr lvl="0"/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Желтым – границы периода, покрываемого профилем, составленному по пиковому часу.</a:t>
            </a:r>
          </a:p>
          <a:p>
            <a:pPr lvl="0"/>
            <a:endParaRPr lang="ru-RU" sz="1200" kern="1200" dirty="0" smtClean="0">
              <a:solidFill>
                <a:srgbClr val="000000"/>
              </a:solidFill>
              <a:effectLst/>
              <a:latin typeface="Times New Roman" pitchFamily="16" charset="0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Для профиля отбираются операции, с наивысшей нагрузкой в пиковый час.</a:t>
            </a:r>
          </a:p>
          <a:p>
            <a:endParaRPr lang="ru-RU" sz="1200" kern="1200" dirty="0" smtClean="0">
              <a:solidFill>
                <a:srgbClr val="000000"/>
              </a:solidFill>
              <a:effectLst/>
              <a:latin typeface="Times New Roman" pitchFamily="16" charset="0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Если профиль строится для анализа конкретных операций, следует убедиться, что выбраны дни и часы с </a:t>
            </a:r>
            <a:r>
              <a:rPr lang="ru-RU" sz="1200" b="1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максимальной</a:t>
            </a:r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 интенсивностью именно по </a:t>
            </a:r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целевым операциям</a:t>
            </a:r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. </a:t>
            </a:r>
            <a:b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</a:br>
            <a:r>
              <a:rPr lang="ru-RU" sz="1200" kern="1200" dirty="0" smtClean="0">
                <a:solidFill>
                  <a:srgbClr val="000000"/>
                </a:solidFill>
                <a:effectLst/>
                <a:latin typeface="Times New Roman" pitchFamily="16" charset="0"/>
                <a:ea typeface="+mn-ea"/>
                <a:cs typeface="+mn-cs"/>
              </a:rPr>
              <a:t>И наоборот, в случае наличия малозначимых но высокоинтенсивных операций следует выбирать пик-час без их учёта.</a:t>
            </a:r>
          </a:p>
          <a:p>
            <a:endParaRPr lang="ru-RU" altLang="ru-RU" dirty="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2645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ABF665B8-740B-4A51-9087-8190E2364C1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3BA8DC6F-8548-434E-A23D-20C50EE73CA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72EF128E-B4C2-4BF1-B02F-9DCC45A300B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475ECA-961A-479B-9518-824750D1063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71169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ABF665B8-740B-4A51-9087-8190E2364C1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3BA8DC6F-8548-434E-A23D-20C50EE73CA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72EF128E-B4C2-4BF1-B02F-9DCC45A300B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DAD5D0-AF6C-4CB1-BB6F-95A5E5CC568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0952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05675" y="301625"/>
            <a:ext cx="2266950" cy="645477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0037" cy="64547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ABF665B8-740B-4A51-9087-8190E2364C1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3BA8DC6F-8548-434E-A23D-20C50EE73CA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72EF128E-B4C2-4BF1-B02F-9DCC45A300B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5CBA4-09BB-43DC-82FD-BDE0F20AD14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17320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ABF665B8-740B-4A51-9087-8190E2364C1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3BA8DC6F-8548-434E-A23D-20C50EE73CA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72EF128E-B4C2-4BF1-B02F-9DCC45A300B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D31DF1-569F-4C47-918E-42432FE72C2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39841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ABF665B8-740B-4A51-9087-8190E2364C1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3BA8DC6F-8548-434E-A23D-20C50EE73CA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72EF128E-B4C2-4BF1-B02F-9DCC45A300B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339D0A-BC5B-4CB5-B2D6-F062EEAE88A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51525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9287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xmlns="" id="{ABF665B8-740B-4A51-9087-8190E2364C1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xmlns="" id="{3BA8DC6F-8548-434E-A23D-20C50EE73CA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xmlns="" id="{72EF128E-B4C2-4BF1-B02F-9DCC45A300B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302B25-2CBA-4AC6-A2E6-1B530368400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4163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xmlns="" id="{ABF665B8-740B-4A51-9087-8190E2364C1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xmlns="" id="{3BA8DC6F-8548-434E-A23D-20C50EE73CA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xmlns="" id="{72EF128E-B4C2-4BF1-B02F-9DCC45A300B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8A4D5E-256C-4685-AC41-8B2BF85297F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98229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xmlns="" id="{ABF665B8-740B-4A51-9087-8190E2364C1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3BA8DC6F-8548-434E-A23D-20C50EE73CA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72EF128E-B4C2-4BF1-B02F-9DCC45A300B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766CC7-5696-43F4-96D6-83923E3C45C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73629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xmlns="" id="{ABF665B8-740B-4A51-9087-8190E2364C1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3BA8DC6F-8548-434E-A23D-20C50EE73CA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72EF128E-B4C2-4BF1-B02F-9DCC45A300B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2FFFAA-FDAB-489D-A256-95D64ECF20F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8900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xmlns="" id="{ABF665B8-740B-4A51-9087-8190E2364C1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xmlns="" id="{3BA8DC6F-8548-434E-A23D-20C50EE73CA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xmlns="" id="{72EF128E-B4C2-4BF1-B02F-9DCC45A300B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E72F21-9F73-4A15-BB2B-66F46851188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15566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xmlns="" id="{ABF665B8-740B-4A51-9087-8190E2364C1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xmlns="" id="{3BA8DC6F-8548-434E-A23D-20C50EE73CAA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xmlns="" id="{72EF128E-B4C2-4BF1-B02F-9DCC45A300B3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F0A4BB-82AD-4154-9DC8-32E3FAC6038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15480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Для правки текста заголовка щелкните мышью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987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Для правки структуры щелкните мышью</a:t>
            </a:r>
          </a:p>
          <a:p>
            <a:pPr lvl="1"/>
            <a:r>
              <a:rPr lang="en-GB" altLang="ru-RU" smtClean="0"/>
              <a:t>Второй уровень структуры</a:t>
            </a:r>
          </a:p>
          <a:p>
            <a:pPr lvl="2"/>
            <a:r>
              <a:rPr lang="en-GB" altLang="ru-RU" smtClean="0"/>
              <a:t>Третий уровень структуры</a:t>
            </a:r>
          </a:p>
          <a:p>
            <a:pPr lvl="3"/>
            <a:r>
              <a:rPr lang="en-GB" altLang="ru-RU" smtClean="0"/>
              <a:t>Четвёртый уровень структуры</a:t>
            </a:r>
          </a:p>
          <a:p>
            <a:pPr lvl="4"/>
            <a:r>
              <a:rPr lang="en-GB" altLang="ru-RU" smtClean="0"/>
              <a:t>Пятый уровень структуры</a:t>
            </a:r>
          </a:p>
          <a:p>
            <a:pPr lvl="4"/>
            <a:r>
              <a:rPr lang="en-GB" altLang="ru-RU" smtClean="0"/>
              <a:t>Шестой уровень структуры</a:t>
            </a:r>
          </a:p>
          <a:p>
            <a:pPr lvl="4"/>
            <a:r>
              <a:rPr lang="en-GB" altLang="ru-RU" smtClean="0"/>
              <a:t>Седьмой уровень структуры</a:t>
            </a:r>
          </a:p>
          <a:p>
            <a:pPr lvl="4"/>
            <a:r>
              <a:rPr lang="en-GB" altLang="ru-RU" smtClean="0"/>
              <a:t>Восьмой уровень структуры</a:t>
            </a:r>
          </a:p>
          <a:p>
            <a:pPr lvl="4"/>
            <a:r>
              <a:rPr lang="en-GB" altLang="ru-RU" smtClean="0"/>
              <a:t>Девятый уровень структуры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xmlns="" id="{ABF665B8-740B-4A51-9087-8190E2364C12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Microsoft YaHei" charset="-122"/>
                <a:cs typeface="Arial Unicode MS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3BA8DC6F-8548-434E-A23D-20C50EE73CAA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Microsoft YaHei" charset="-122"/>
                <a:cs typeface="Arial Unicode MS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72EF128E-B4C2-4BF1-B02F-9DCC45A300B3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fld id="{FB959F97-7B9E-4BE3-8FAB-6783AA91C95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ea typeface="Microsoft YaHei" charset="-122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ea typeface="Microsoft YaHei" charset="-122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ea typeface="Microsoft YaHei" charset="-122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charset="0"/>
          <a:ea typeface="Microsoft YaHei" charset="-122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icrosoft YaHei" charset="-122"/>
        </a:defRPr>
      </a:lvl9pPr>
    </p:titleStyle>
    <p:bodyStyle>
      <a:lvl1pPr marL="342900" indent="-342900" algn="l" defTabSz="449263" rtl="0" eaLnBrk="0" fontAlgn="base" hangingPunct="0">
        <a:lnSpc>
          <a:spcPct val="93000"/>
        </a:lnSpc>
        <a:spcBef>
          <a:spcPct val="0"/>
        </a:spcBef>
        <a:spcAft>
          <a:spcPts val="1413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1"/>
          <p:cNvSpPr>
            <a:spLocks noChangeArrowheads="1"/>
          </p:cNvSpPr>
          <p:nvPr/>
        </p:nvSpPr>
        <p:spPr bwMode="auto">
          <a:xfrm>
            <a:off x="0" y="0"/>
            <a:ext cx="10080625" cy="2663825"/>
          </a:xfrm>
          <a:prstGeom prst="roundRect">
            <a:avLst>
              <a:gd name="adj" fmla="val 56"/>
            </a:avLst>
          </a:prstGeom>
          <a:solidFill>
            <a:srgbClr val="24877A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3824288" y="254000"/>
            <a:ext cx="5895975" cy="617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113000"/>
              </a:lnSpc>
              <a:spcAft>
                <a:spcPct val="0"/>
              </a:spcAft>
            </a:pPr>
            <a:r>
              <a:rPr lang="ru-RU" altLang="ru-RU" sz="3000">
                <a:solidFill>
                  <a:srgbClr val="79C6BB"/>
                </a:solidFill>
                <a:latin typeface="Open Sans" pitchFamily="32" charset="0"/>
              </a:rPr>
              <a:t>Software quality assurance days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3824288" y="863600"/>
            <a:ext cx="5861050" cy="976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113000"/>
              </a:lnSpc>
              <a:spcAft>
                <a:spcPct val="0"/>
              </a:spcAft>
            </a:pPr>
            <a:r>
              <a:rPr lang="en-US" altLang="ru-RU" sz="2700">
                <a:solidFill>
                  <a:srgbClr val="FFFFFF"/>
                </a:solidFill>
                <a:latin typeface="Open Sans" pitchFamily="32" charset="0"/>
              </a:rPr>
              <a:t>22</a:t>
            </a:r>
            <a:r>
              <a:rPr lang="ru-RU" altLang="ru-RU" sz="2700">
                <a:solidFill>
                  <a:srgbClr val="FFFFFF"/>
                </a:solidFill>
                <a:latin typeface="Open Sans" pitchFamily="32" charset="0"/>
              </a:rPr>
              <a:t> Международная конференция </a:t>
            </a:r>
          </a:p>
          <a:p>
            <a:pPr eaLnBrk="1">
              <a:lnSpc>
                <a:spcPct val="102000"/>
              </a:lnSpc>
              <a:spcAft>
                <a:spcPct val="0"/>
              </a:spcAft>
            </a:pPr>
            <a:r>
              <a:rPr lang="ru-RU" altLang="ru-RU" sz="2700">
                <a:solidFill>
                  <a:srgbClr val="FFFFFF"/>
                </a:solidFill>
                <a:latin typeface="Open Sans" pitchFamily="32" charset="0"/>
              </a:rPr>
              <a:t>по вопросам качества ПО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3824288" y="1830388"/>
            <a:ext cx="1873250" cy="471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113000"/>
              </a:lnSpc>
              <a:spcAft>
                <a:spcPct val="0"/>
              </a:spcAft>
            </a:pPr>
            <a:r>
              <a:rPr lang="ru-RU" altLang="ru-RU" sz="2200">
                <a:solidFill>
                  <a:srgbClr val="FFFFFF"/>
                </a:solidFill>
                <a:latin typeface="Open Sans" pitchFamily="32" charset="0"/>
              </a:rPr>
              <a:t>sqadays.com</a:t>
            </a:r>
          </a:p>
        </p:txBody>
      </p:sp>
      <p:sp>
        <p:nvSpPr>
          <p:cNvPr id="3078" name="AutoShape 6"/>
          <p:cNvSpPr>
            <a:spLocks noChangeArrowheads="1"/>
          </p:cNvSpPr>
          <p:nvPr/>
        </p:nvSpPr>
        <p:spPr bwMode="auto">
          <a:xfrm>
            <a:off x="0" y="6911975"/>
            <a:ext cx="10080625" cy="647700"/>
          </a:xfrm>
          <a:prstGeom prst="roundRect">
            <a:avLst>
              <a:gd name="adj" fmla="val 241"/>
            </a:avLst>
          </a:prstGeom>
          <a:solidFill>
            <a:srgbClr val="333333"/>
          </a:solidFill>
          <a:ln w="9525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ru-RU" altLang="ru-RU"/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431800" y="7019925"/>
            <a:ext cx="2725738" cy="401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113000"/>
              </a:lnSpc>
              <a:spcAft>
                <a:spcPct val="0"/>
              </a:spcAft>
            </a:pPr>
            <a:r>
              <a:rPr lang="ru-RU" altLang="ru-RU" sz="1800">
                <a:solidFill>
                  <a:srgbClr val="FFFFFF"/>
                </a:solidFill>
                <a:latin typeface="Open Sans" pitchFamily="32" charset="0"/>
              </a:rPr>
              <a:t>Санкт-Петербург. 17–18 ноября 2017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431800" y="2987675"/>
            <a:ext cx="9359900" cy="64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113000"/>
              </a:lnSpc>
              <a:spcAft>
                <a:spcPct val="0"/>
              </a:spcAft>
            </a:pPr>
            <a:r>
              <a:rPr lang="ru-RU" altLang="ru-RU" dirty="0" smtClean="0">
                <a:latin typeface="Open Sans" pitchFamily="32" charset="0"/>
              </a:rPr>
              <a:t>Виктор Ганелес</a:t>
            </a:r>
            <a:endParaRPr lang="ru-RU" altLang="ru-RU" dirty="0">
              <a:latin typeface="Open Sans" pitchFamily="32" charset="0"/>
            </a:endParaRP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431800" y="3563938"/>
            <a:ext cx="9288463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>
              <a:lnSpc>
                <a:spcPct val="113000"/>
              </a:lnSpc>
              <a:spcAft>
                <a:spcPct val="0"/>
              </a:spcAft>
            </a:pPr>
            <a:r>
              <a:rPr lang="ru-RU" altLang="ru-RU" sz="1400" dirty="0" err="1" smtClean="0">
                <a:latin typeface="Open Sans" pitchFamily="32" charset="0"/>
              </a:rPr>
              <a:t>Перфоманс</a:t>
            </a:r>
            <a:r>
              <a:rPr lang="ru-RU" altLang="ru-RU" sz="1400" dirty="0" smtClean="0">
                <a:latin typeface="Open Sans" pitchFamily="32" charset="0"/>
              </a:rPr>
              <a:t> Лаб. Москва, Россия</a:t>
            </a:r>
            <a:endParaRPr lang="ru-RU" altLang="ru-RU" sz="1400" dirty="0">
              <a:latin typeface="Open Sans" pitchFamily="32" charset="0"/>
            </a:endParaRP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395411" y="4129882"/>
            <a:ext cx="9374187" cy="7246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lnSpc>
                <a:spcPct val="102000"/>
              </a:lnSpc>
              <a:spcAft>
                <a:spcPct val="0"/>
              </a:spcAft>
            </a:pPr>
            <a:r>
              <a:rPr lang="ru-RU" sz="4000" dirty="0" smtClean="0"/>
              <a:t>Правильный подход к составлению профиля НТ</a:t>
            </a:r>
            <a:endParaRPr lang="ru-RU" altLang="ru-RU" sz="4000" dirty="0">
              <a:solidFill>
                <a:srgbClr val="24877A"/>
              </a:solidFill>
              <a:latin typeface="Open Sans" pitchFamily="32" charset="0"/>
            </a:endParaRPr>
          </a:p>
        </p:txBody>
      </p:sp>
      <p:pic>
        <p:nvPicPr>
          <p:cNvPr id="3085" name="Рисунок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125413"/>
            <a:ext cx="2413000" cy="149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Подзаголовок 2"/>
          <p:cNvSpPr txBox="1">
            <a:spLocks/>
          </p:cNvSpPr>
          <p:nvPr/>
        </p:nvSpPr>
        <p:spPr>
          <a:xfrm>
            <a:off x="431801" y="5688013"/>
            <a:ext cx="9253538" cy="862012"/>
          </a:xfrm>
          <a:prstGeom prst="rect">
            <a:avLst/>
          </a:prstGeom>
        </p:spPr>
        <p:txBody>
          <a:bodyPr/>
          <a:lstStyle>
            <a:lvl1pPr marL="342900" indent="-3429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3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800">
                <a:solidFill>
                  <a:srgbClr val="000000"/>
                </a:solidFill>
                <a:latin typeface="+mn-lt"/>
                <a:ea typeface="+mn-ea"/>
              </a:defRPr>
            </a:lvl2pPr>
            <a:lvl3pPr marL="11430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3pPr>
            <a:lvl4pPr marL="16002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4pPr>
            <a:lvl5pPr marL="20574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 algn="ctr"/>
            <a:r>
              <a:rPr lang="ru-RU" sz="2800" kern="0" dirty="0" smtClean="0"/>
              <a:t>исправление типичных ошибок</a:t>
            </a:r>
            <a:endParaRPr lang="ru-RU" sz="2800" kern="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4. </a:t>
            </a:r>
            <a:r>
              <a:rPr lang="ru-RU" dirty="0" smtClean="0"/>
              <a:t>Выбор операций для включения в профиль</a:t>
            </a:r>
            <a:endParaRPr lang="ru-RU" dirty="0"/>
          </a:p>
        </p:txBody>
      </p:sp>
      <p:sp>
        <p:nvSpPr>
          <p:cNvPr id="14" name="Объект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400" dirty="0" smtClean="0"/>
              <a:t>Операции выбираются на основе следующих факторов: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 smtClean="0"/>
              <a:t>Точность профиля (% суммарной нагрузки операций системы, который должен быть в профиле)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 smtClean="0"/>
              <a:t>Модель нагрузки (минимальная интенсивность и ряд других параметров)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 smtClean="0"/>
              <a:t>Критичность (некоторые операции должны попасть в профиль в любом случае)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400" dirty="0" smtClean="0"/>
              <a:t>Трудозатраты (очень сложные операции можно заменить другими. </a:t>
            </a:r>
            <a:br>
              <a:rPr lang="ru-RU" sz="2400" dirty="0" smtClean="0"/>
            </a:br>
            <a:r>
              <a:rPr lang="ru-RU" sz="2400" dirty="0" smtClean="0"/>
              <a:t>С другой стороны, если по операции есть СНТ, можно оставить её, даже если она за пределами требуемой точности профиля)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2400" dirty="0"/>
          </a:p>
        </p:txBody>
      </p:sp>
      <p:grpSp>
        <p:nvGrpSpPr>
          <p:cNvPr id="8" name="Группа 7"/>
          <p:cNvGrpSpPr/>
          <p:nvPr/>
        </p:nvGrpSpPr>
        <p:grpSpPr>
          <a:xfrm>
            <a:off x="0" y="7015581"/>
            <a:ext cx="10080625" cy="544093"/>
            <a:chOff x="0" y="7015581"/>
            <a:chExt cx="10080625" cy="544093"/>
          </a:xfrm>
        </p:grpSpPr>
        <p:sp>
          <p:nvSpPr>
            <p:cNvPr id="9" name="AutoShape 1"/>
            <p:cNvSpPr>
              <a:spLocks noChangeArrowheads="1"/>
            </p:cNvSpPr>
            <p:nvPr/>
          </p:nvSpPr>
          <p:spPr bwMode="auto">
            <a:xfrm>
              <a:off x="0" y="7015581"/>
              <a:ext cx="10080625" cy="544093"/>
            </a:xfrm>
            <a:prstGeom prst="roundRect">
              <a:avLst>
                <a:gd name="adj" fmla="val 241"/>
              </a:avLst>
            </a:prstGeom>
            <a:solidFill>
              <a:srgbClr val="333333"/>
            </a:solidFill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ru-RU" altLang="ru-RU"/>
            </a:p>
          </p:txBody>
        </p:sp>
        <p:pic>
          <p:nvPicPr>
            <p:cNvPr id="11" name="Рисунок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463" y="7092205"/>
              <a:ext cx="703262" cy="394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1368425" y="7157805"/>
            <a:ext cx="8423275" cy="328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Правильный подход к составлению профиля НТ (исправление типичных ошибок)</a:t>
            </a:r>
          </a:p>
        </p:txBody>
      </p:sp>
    </p:spTree>
    <p:extLst>
      <p:ext uri="{BB962C8B-B14F-4D97-AF65-F5344CB8AC3E}">
        <p14:creationId xmlns:p14="http://schemas.microsoft.com/office/powerpoint/2010/main" val="244469346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4. </a:t>
            </a:r>
            <a:r>
              <a:rPr lang="ru-RU" dirty="0" smtClean="0"/>
              <a:t>Выбор операций для включения в профиль</a:t>
            </a:r>
            <a:endParaRPr lang="ru-RU" dirty="0"/>
          </a:p>
        </p:txBody>
      </p:sp>
      <p:grpSp>
        <p:nvGrpSpPr>
          <p:cNvPr id="8" name="Группа 7"/>
          <p:cNvGrpSpPr/>
          <p:nvPr/>
        </p:nvGrpSpPr>
        <p:grpSpPr>
          <a:xfrm>
            <a:off x="0" y="7015581"/>
            <a:ext cx="10080625" cy="544093"/>
            <a:chOff x="0" y="7015581"/>
            <a:chExt cx="10080625" cy="544093"/>
          </a:xfrm>
        </p:grpSpPr>
        <p:sp>
          <p:nvSpPr>
            <p:cNvPr id="9" name="AutoShape 1"/>
            <p:cNvSpPr>
              <a:spLocks noChangeArrowheads="1"/>
            </p:cNvSpPr>
            <p:nvPr/>
          </p:nvSpPr>
          <p:spPr bwMode="auto">
            <a:xfrm>
              <a:off x="0" y="7015581"/>
              <a:ext cx="10080625" cy="544093"/>
            </a:xfrm>
            <a:prstGeom prst="roundRect">
              <a:avLst>
                <a:gd name="adj" fmla="val 241"/>
              </a:avLst>
            </a:prstGeom>
            <a:solidFill>
              <a:srgbClr val="333333"/>
            </a:solidFill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ru-RU" altLang="ru-RU"/>
            </a:p>
          </p:txBody>
        </p:sp>
        <p:pic>
          <p:nvPicPr>
            <p:cNvPr id="11" name="Рисунок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463" y="7092205"/>
              <a:ext cx="703262" cy="394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Требуемая точность 90%, интенсивность </a:t>
            </a:r>
            <a:r>
              <a:rPr lang="en-US" dirty="0" smtClean="0"/>
              <a:t>&gt;100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4343074"/>
              </p:ext>
            </p:extLst>
          </p:nvPr>
        </p:nvGraphicFramePr>
        <p:xfrm>
          <a:off x="503238" y="2627705"/>
          <a:ext cx="9288463" cy="4128695"/>
        </p:xfrm>
        <a:graphic>
          <a:graphicData uri="http://schemas.openxmlformats.org/drawingml/2006/table">
            <a:tbl>
              <a:tblPr/>
              <a:tblGrid>
                <a:gridCol w="2664866"/>
                <a:gridCol w="2088232"/>
                <a:gridCol w="2071656"/>
                <a:gridCol w="1104421"/>
                <a:gridCol w="1359288"/>
              </a:tblGrid>
              <a:tr h="95277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Принадлежность к профилю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Операция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Интенсивность операций (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AVG)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Точность профиля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317592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Профиль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Операция 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911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22,48%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22,48%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</a:tr>
              <a:tr h="317592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Профиль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Операция 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780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19,25%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41,73%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</a:tr>
              <a:tr h="317592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Профиль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Операция 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612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15,10%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56,84%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</a:tr>
              <a:tr h="317592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Профиль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Операция 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581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14,34%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71,17%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</a:tr>
              <a:tr h="317592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Профиль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Операция 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487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12,02%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83,19%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</a:tr>
              <a:tr h="317592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Профиль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Операция 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290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7,16%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90,35%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</a:tr>
              <a:tr h="317592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Операция 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150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94,05%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592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Профиль (есть СНТ)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Операция 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132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97,31%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592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Профиль (крит.)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Операция 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99,73%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592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Операция 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1368425" y="7157805"/>
            <a:ext cx="8423275" cy="328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Правильный подход к составлению профиля НТ (исправление типичных ошибок)</a:t>
            </a:r>
          </a:p>
        </p:txBody>
      </p:sp>
    </p:spTree>
    <p:extLst>
      <p:ext uri="{BB962C8B-B14F-4D97-AF65-F5344CB8AC3E}">
        <p14:creationId xmlns:p14="http://schemas.microsoft.com/office/powerpoint/2010/main" val="366572015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5. </a:t>
            </a:r>
            <a:r>
              <a:rPr lang="ru-RU" dirty="0" smtClean="0"/>
              <a:t>Определение интенсивности операций профиля</a:t>
            </a:r>
            <a:endParaRPr lang="ru-RU" dirty="0"/>
          </a:p>
        </p:txBody>
      </p:sp>
      <p:sp>
        <p:nvSpPr>
          <p:cNvPr id="14" name="Объект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dirty="0" smtClean="0"/>
              <a:t>В периоде, покрытом профилем, интенсивность разных операций колеблется немного по-разному.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dirty="0" smtClean="0"/>
              <a:t>Необходимо создать «наихудший» уровень нагрузки на систему – т.е. собрать пики всех операций за весь период покрытия.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dirty="0" smtClean="0"/>
              <a:t>Необходимо так же убедиться, что итоговый профиль незначительно отличается от типичной пиковой дневной нагрузки</a:t>
            </a:r>
            <a:endParaRPr lang="ru-RU" dirty="0"/>
          </a:p>
        </p:txBody>
      </p:sp>
      <p:grpSp>
        <p:nvGrpSpPr>
          <p:cNvPr id="8" name="Группа 7"/>
          <p:cNvGrpSpPr/>
          <p:nvPr/>
        </p:nvGrpSpPr>
        <p:grpSpPr>
          <a:xfrm>
            <a:off x="0" y="7015581"/>
            <a:ext cx="10080625" cy="544093"/>
            <a:chOff x="0" y="7015581"/>
            <a:chExt cx="10080625" cy="544093"/>
          </a:xfrm>
        </p:grpSpPr>
        <p:sp>
          <p:nvSpPr>
            <p:cNvPr id="9" name="AutoShape 1"/>
            <p:cNvSpPr>
              <a:spLocks noChangeArrowheads="1"/>
            </p:cNvSpPr>
            <p:nvPr/>
          </p:nvSpPr>
          <p:spPr bwMode="auto">
            <a:xfrm>
              <a:off x="0" y="7015581"/>
              <a:ext cx="10080625" cy="544093"/>
            </a:xfrm>
            <a:prstGeom prst="roundRect">
              <a:avLst>
                <a:gd name="adj" fmla="val 241"/>
              </a:avLst>
            </a:prstGeom>
            <a:solidFill>
              <a:srgbClr val="333333"/>
            </a:solidFill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ru-RU" altLang="ru-RU"/>
            </a:p>
          </p:txBody>
        </p:sp>
        <p:pic>
          <p:nvPicPr>
            <p:cNvPr id="11" name="Рисунок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463" y="7092205"/>
              <a:ext cx="703262" cy="394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1368425" y="7157805"/>
            <a:ext cx="8423275" cy="328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Правильный подход к составлению профиля НТ (исправление типичных ошибок)</a:t>
            </a:r>
          </a:p>
        </p:txBody>
      </p:sp>
    </p:spTree>
    <p:extLst>
      <p:ext uri="{BB962C8B-B14F-4D97-AF65-F5344CB8AC3E}">
        <p14:creationId xmlns:p14="http://schemas.microsoft.com/office/powerpoint/2010/main" val="380746898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6. </a:t>
            </a:r>
            <a:r>
              <a:rPr lang="ru-RU" dirty="0" smtClean="0"/>
              <a:t>Определение интенсивности операций профиля</a:t>
            </a:r>
            <a:endParaRPr lang="ru-RU" dirty="0"/>
          </a:p>
        </p:txBody>
      </p:sp>
      <p:grpSp>
        <p:nvGrpSpPr>
          <p:cNvPr id="8" name="Группа 7"/>
          <p:cNvGrpSpPr/>
          <p:nvPr/>
        </p:nvGrpSpPr>
        <p:grpSpPr>
          <a:xfrm>
            <a:off x="0" y="7015581"/>
            <a:ext cx="10080625" cy="544093"/>
            <a:chOff x="0" y="7015581"/>
            <a:chExt cx="10080625" cy="544093"/>
          </a:xfrm>
        </p:grpSpPr>
        <p:sp>
          <p:nvSpPr>
            <p:cNvPr id="9" name="AutoShape 1"/>
            <p:cNvSpPr>
              <a:spLocks noChangeArrowheads="1"/>
            </p:cNvSpPr>
            <p:nvPr/>
          </p:nvSpPr>
          <p:spPr bwMode="auto">
            <a:xfrm>
              <a:off x="0" y="7015581"/>
              <a:ext cx="10080625" cy="544093"/>
            </a:xfrm>
            <a:prstGeom prst="roundRect">
              <a:avLst>
                <a:gd name="adj" fmla="val 241"/>
              </a:avLst>
            </a:prstGeom>
            <a:solidFill>
              <a:srgbClr val="333333"/>
            </a:solidFill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ru-RU" altLang="ru-RU"/>
            </a:p>
          </p:txBody>
        </p:sp>
        <p:pic>
          <p:nvPicPr>
            <p:cNvPr id="11" name="Рисунок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463" y="7092205"/>
              <a:ext cx="703262" cy="394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13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4438468"/>
              </p:ext>
            </p:extLst>
          </p:nvPr>
        </p:nvGraphicFramePr>
        <p:xfrm>
          <a:off x="431800" y="1907629"/>
          <a:ext cx="9069390" cy="4588134"/>
        </p:xfrm>
        <a:graphic>
          <a:graphicData uri="http://schemas.openxmlformats.org/drawingml/2006/table">
            <a:tbl>
              <a:tblPr/>
              <a:tblGrid>
                <a:gridCol w="1511565"/>
                <a:gridCol w="687075"/>
                <a:gridCol w="687075"/>
                <a:gridCol w="687075"/>
                <a:gridCol w="687075"/>
                <a:gridCol w="687075"/>
                <a:gridCol w="687075"/>
                <a:gridCol w="687075"/>
                <a:gridCol w="687075"/>
                <a:gridCol w="687075"/>
                <a:gridCol w="687075"/>
                <a:gridCol w="687075"/>
              </a:tblGrid>
              <a:tr h="53353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Часы → 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10   </a:t>
                      </a:r>
                      <a:endParaRPr lang="ru-RU" sz="2000" b="1" i="0" u="none" strike="noStrike" dirty="0">
                        <a:solidFill>
                          <a:srgbClr val="0061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11   </a:t>
                      </a:r>
                      <a:endParaRPr lang="ru-RU" sz="2000" b="1" i="0" u="none" strike="noStrike" dirty="0">
                        <a:solidFill>
                          <a:srgbClr val="0061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12   </a:t>
                      </a:r>
                      <a:endParaRPr lang="ru-RU" sz="2000" b="1" i="0" u="none" strike="noStrike" dirty="0">
                        <a:solidFill>
                          <a:srgbClr val="0061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13   </a:t>
                      </a:r>
                      <a:endParaRPr lang="ru-RU" sz="2000" b="1" i="0" u="none" strike="noStrike" dirty="0">
                        <a:solidFill>
                          <a:srgbClr val="0061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14   </a:t>
                      </a:r>
                      <a:endParaRPr lang="ru-RU" sz="2000" b="1" i="0" u="none" strike="noStrike" dirty="0">
                        <a:solidFill>
                          <a:srgbClr val="0061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15   </a:t>
                      </a:r>
                      <a:endParaRPr lang="ru-RU" sz="2000" b="1" i="0" u="none" strike="noStrike" dirty="0">
                        <a:solidFill>
                          <a:srgbClr val="0061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16   </a:t>
                      </a:r>
                      <a:endParaRPr lang="ru-RU" sz="2000" b="1" i="0" u="none" strike="noStrike" dirty="0">
                        <a:solidFill>
                          <a:srgbClr val="0061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 smtClean="0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17   </a:t>
                      </a:r>
                      <a:endParaRPr lang="ru-RU" sz="2000" b="1" i="0" u="none" strike="noStrike" dirty="0">
                        <a:solidFill>
                          <a:srgbClr val="0061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360056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Операция 1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911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56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Операция 2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842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56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Операция 3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612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56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Операция 4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581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56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Операция 5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589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56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Операция 6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290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290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56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Операция 8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140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056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Операция 9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4550"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Итого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6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4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3030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D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3765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CC5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3852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4BF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1" i="0" u="none" strike="noStrike">
                          <a:solidFill>
                            <a:srgbClr val="006100"/>
                          </a:solidFill>
                          <a:effectLst/>
                          <a:latin typeface="Calibri" panose="020F0502020204030204" pitchFamily="34" charset="0"/>
                        </a:rPr>
                        <a:t>3891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3585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C7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2426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D6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6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4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8770"/>
                    </a:solidFill>
                  </a:tcPr>
                </a:tc>
              </a:tr>
              <a:tr h="413953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Профиль / час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4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3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7D6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806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D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A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8C97E"/>
                    </a:solidFill>
                  </a:tcPr>
                </a:tc>
              </a:tr>
            </a:tbl>
          </a:graphicData>
        </a:graphic>
      </p:graphicFrame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1368425" y="7157805"/>
            <a:ext cx="8423275" cy="328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Правильный подход к составлению профиля НТ (исправление типичных ошибок)</a:t>
            </a:r>
          </a:p>
        </p:txBody>
      </p:sp>
    </p:spTree>
    <p:extLst>
      <p:ext uri="{BB962C8B-B14F-4D97-AF65-F5344CB8AC3E}">
        <p14:creationId xmlns:p14="http://schemas.microsoft.com/office/powerpoint/2010/main" val="153468336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7. </a:t>
            </a:r>
            <a:r>
              <a:rPr lang="ru-RU" dirty="0" smtClean="0"/>
              <a:t>Составление пакетных операций</a:t>
            </a:r>
            <a:endParaRPr lang="ru-RU" dirty="0"/>
          </a:p>
        </p:txBody>
      </p:sp>
      <p:sp>
        <p:nvSpPr>
          <p:cNvPr id="14" name="Объект 13"/>
          <p:cNvSpPr>
            <a:spLocks noGrp="1"/>
          </p:cNvSpPr>
          <p:nvPr>
            <p:ph idx="1"/>
          </p:nvPr>
        </p:nvSpPr>
        <p:spPr>
          <a:xfrm>
            <a:off x="503238" y="1768475"/>
            <a:ext cx="9069387" cy="3272890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400" dirty="0" smtClean="0"/>
              <a:t>Часть операции выполняются в связке с другими операциями. (Например, после создания клиента для него обычно следует создание счета).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400" dirty="0" smtClean="0"/>
              <a:t>Пакетные операции могут формировать нагрузку, отличную от одиночного выполнения тех же операций (из-за кэширования, или наоборот, поиска редких данных).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400" dirty="0" smtClean="0"/>
              <a:t>В таких случаях из собранного профиля сперва выделяется необходимая интенсивность для пакетных операций.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400" dirty="0" smtClean="0"/>
              <a:t>Оставшаяся интенсивность подаётся атомарно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2400" dirty="0"/>
          </a:p>
        </p:txBody>
      </p:sp>
      <p:grpSp>
        <p:nvGrpSpPr>
          <p:cNvPr id="8" name="Группа 7"/>
          <p:cNvGrpSpPr/>
          <p:nvPr/>
        </p:nvGrpSpPr>
        <p:grpSpPr>
          <a:xfrm>
            <a:off x="0" y="7015581"/>
            <a:ext cx="10080625" cy="544093"/>
            <a:chOff x="0" y="7015581"/>
            <a:chExt cx="10080625" cy="544093"/>
          </a:xfrm>
        </p:grpSpPr>
        <p:sp>
          <p:nvSpPr>
            <p:cNvPr id="9" name="AutoShape 1"/>
            <p:cNvSpPr>
              <a:spLocks noChangeArrowheads="1"/>
            </p:cNvSpPr>
            <p:nvPr/>
          </p:nvSpPr>
          <p:spPr bwMode="auto">
            <a:xfrm>
              <a:off x="0" y="7015581"/>
              <a:ext cx="10080625" cy="544093"/>
            </a:xfrm>
            <a:prstGeom prst="roundRect">
              <a:avLst>
                <a:gd name="adj" fmla="val 241"/>
              </a:avLst>
            </a:prstGeom>
            <a:solidFill>
              <a:srgbClr val="333333"/>
            </a:solidFill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ru-RU" altLang="ru-RU"/>
            </a:p>
          </p:txBody>
        </p:sp>
        <p:pic>
          <p:nvPicPr>
            <p:cNvPr id="11" name="Рисунок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463" y="7092205"/>
              <a:ext cx="703262" cy="394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" name="TextBox 12"/>
          <p:cNvSpPr txBox="1"/>
          <p:nvPr/>
        </p:nvSpPr>
        <p:spPr>
          <a:xfrm>
            <a:off x="844016" y="4748657"/>
            <a:ext cx="24844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Статистика:</a:t>
            </a:r>
            <a:endParaRPr lang="ru-RU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5756956" y="4778612"/>
            <a:ext cx="24844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Профиль НТ:</a:t>
            </a:r>
            <a:endParaRPr lang="ru-RU" b="1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625718" y="4778612"/>
            <a:ext cx="4136095" cy="2151937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5535555" y="4787949"/>
            <a:ext cx="3706912" cy="2142601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1019053"/>
              </p:ext>
            </p:extLst>
          </p:nvPr>
        </p:nvGraphicFramePr>
        <p:xfrm>
          <a:off x="844016" y="5113418"/>
          <a:ext cx="3688530" cy="1717215"/>
        </p:xfrm>
        <a:graphic>
          <a:graphicData uri="http://schemas.openxmlformats.org/drawingml/2006/table">
            <a:tbl>
              <a:tblPr firstRow="1" firstCol="1" bandRow="1"/>
              <a:tblGrid>
                <a:gridCol w="451880"/>
                <a:gridCol w="2664296"/>
                <a:gridCol w="572354"/>
              </a:tblGrid>
              <a:tr h="5828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Операция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Оп/час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4358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Создание клиента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100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913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Создание счёта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80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1184333"/>
              </p:ext>
            </p:extLst>
          </p:nvPr>
        </p:nvGraphicFramePr>
        <p:xfrm>
          <a:off x="5688385" y="5130528"/>
          <a:ext cx="3384374" cy="1630680"/>
        </p:xfrm>
        <a:graphic>
          <a:graphicData uri="http://schemas.openxmlformats.org/drawingml/2006/table">
            <a:tbl>
              <a:tblPr firstRow="1" firstCol="1" bandRow="1"/>
              <a:tblGrid>
                <a:gridCol w="468615"/>
                <a:gridCol w="2359124"/>
                <a:gridCol w="556635"/>
              </a:tblGrid>
              <a:tr h="3152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Скрипт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Оп/час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63055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1.2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Создание клиента</a:t>
                      </a:r>
                      <a:endParaRPr lang="ru-RU" sz="20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Создание счёта</a:t>
                      </a:r>
                      <a:endParaRPr lang="ru-RU" sz="20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80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2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Создание клиента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9" name="Стрелка вправо 18"/>
          <p:cNvSpPr/>
          <p:nvPr/>
        </p:nvSpPr>
        <p:spPr>
          <a:xfrm>
            <a:off x="4940572" y="5531089"/>
            <a:ext cx="416224" cy="646981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 Box 3"/>
          <p:cNvSpPr txBox="1">
            <a:spLocks noChangeArrowheads="1"/>
          </p:cNvSpPr>
          <p:nvPr/>
        </p:nvSpPr>
        <p:spPr bwMode="auto">
          <a:xfrm>
            <a:off x="1368425" y="7157805"/>
            <a:ext cx="8423275" cy="328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Правильный подход к составлению профиля НТ (исправление типичных ошибок)</a:t>
            </a:r>
          </a:p>
        </p:txBody>
      </p:sp>
    </p:spTree>
    <p:extLst>
      <p:ext uri="{BB962C8B-B14F-4D97-AF65-F5344CB8AC3E}">
        <p14:creationId xmlns:p14="http://schemas.microsoft.com/office/powerpoint/2010/main" val="250106889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8. </a:t>
            </a:r>
            <a:r>
              <a:rPr lang="ru-RU" dirty="0" smtClean="0"/>
              <a:t>Сравнение профиля с предыдущим (при актуализации)</a:t>
            </a:r>
            <a:endParaRPr lang="ru-RU" dirty="0"/>
          </a:p>
        </p:txBody>
      </p:sp>
      <p:sp>
        <p:nvSpPr>
          <p:cNvPr id="14" name="Объект 13"/>
          <p:cNvSpPr>
            <a:spLocks noGrp="1"/>
          </p:cNvSpPr>
          <p:nvPr>
            <p:ph idx="1"/>
          </p:nvPr>
        </p:nvSpPr>
        <p:spPr>
          <a:xfrm>
            <a:off x="503239" y="1768476"/>
            <a:ext cx="9069386" cy="2299393"/>
          </a:xfrm>
        </p:spPr>
        <p:txBody>
          <a:bodyPr>
            <a:normAutofit fontScale="92500" lnSpcReduction="10000"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dirty="0" smtClean="0"/>
              <a:t>Сравнение </a:t>
            </a:r>
            <a:r>
              <a:rPr lang="ru-RU" b="1" dirty="0" smtClean="0"/>
              <a:t>суммарного</a:t>
            </a:r>
            <a:r>
              <a:rPr lang="ru-RU" dirty="0" smtClean="0"/>
              <a:t> количества операций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ru-RU" dirty="0" smtClean="0"/>
              <a:t>Сравнение интенсивности каждой отдельной операции в профиле (выполняется после </a:t>
            </a:r>
            <a:r>
              <a:rPr lang="ru-RU" b="1" dirty="0" smtClean="0"/>
              <a:t>нормирования </a:t>
            </a:r>
            <a:r>
              <a:rPr lang="ru-RU" dirty="0" smtClean="0"/>
              <a:t>старого профиля до уровня нового).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dirty="0"/>
          </a:p>
        </p:txBody>
      </p:sp>
      <p:grpSp>
        <p:nvGrpSpPr>
          <p:cNvPr id="8" name="Группа 7"/>
          <p:cNvGrpSpPr/>
          <p:nvPr/>
        </p:nvGrpSpPr>
        <p:grpSpPr>
          <a:xfrm>
            <a:off x="0" y="7015581"/>
            <a:ext cx="10080625" cy="544093"/>
            <a:chOff x="0" y="7015581"/>
            <a:chExt cx="10080625" cy="544093"/>
          </a:xfrm>
        </p:grpSpPr>
        <p:sp>
          <p:nvSpPr>
            <p:cNvPr id="9" name="AutoShape 1"/>
            <p:cNvSpPr>
              <a:spLocks noChangeArrowheads="1"/>
            </p:cNvSpPr>
            <p:nvPr/>
          </p:nvSpPr>
          <p:spPr bwMode="auto">
            <a:xfrm>
              <a:off x="0" y="7015581"/>
              <a:ext cx="10080625" cy="544093"/>
            </a:xfrm>
            <a:prstGeom prst="roundRect">
              <a:avLst>
                <a:gd name="adj" fmla="val 241"/>
              </a:avLst>
            </a:prstGeom>
            <a:solidFill>
              <a:srgbClr val="333333"/>
            </a:solidFill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ru-RU" altLang="ru-RU"/>
            </a:p>
          </p:txBody>
        </p:sp>
        <p:pic>
          <p:nvPicPr>
            <p:cNvPr id="11" name="Рисунок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463" y="7092205"/>
              <a:ext cx="703262" cy="394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1368425" y="7157805"/>
            <a:ext cx="8423275" cy="328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Правильный подход к составлению профиля НТ (исправление типичных ошибок)</a:t>
            </a:r>
          </a:p>
        </p:txBody>
      </p:sp>
    </p:spTree>
    <p:extLst>
      <p:ext uri="{BB962C8B-B14F-4D97-AF65-F5344CB8AC3E}">
        <p14:creationId xmlns:p14="http://schemas.microsoft.com/office/powerpoint/2010/main" val="268937093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/>
              <a:t>Пример: Сравнение профиля с ошибочным (по пик-дню)</a:t>
            </a:r>
            <a:endParaRPr lang="ru-RU" dirty="0"/>
          </a:p>
        </p:txBody>
      </p:sp>
      <p:grpSp>
        <p:nvGrpSpPr>
          <p:cNvPr id="8" name="Группа 7"/>
          <p:cNvGrpSpPr/>
          <p:nvPr/>
        </p:nvGrpSpPr>
        <p:grpSpPr>
          <a:xfrm>
            <a:off x="0" y="7015581"/>
            <a:ext cx="10080625" cy="544093"/>
            <a:chOff x="0" y="7015581"/>
            <a:chExt cx="10080625" cy="544093"/>
          </a:xfrm>
        </p:grpSpPr>
        <p:sp>
          <p:nvSpPr>
            <p:cNvPr id="9" name="AutoShape 1"/>
            <p:cNvSpPr>
              <a:spLocks noChangeArrowheads="1"/>
            </p:cNvSpPr>
            <p:nvPr/>
          </p:nvSpPr>
          <p:spPr bwMode="auto">
            <a:xfrm>
              <a:off x="0" y="7015581"/>
              <a:ext cx="10080625" cy="544093"/>
            </a:xfrm>
            <a:prstGeom prst="roundRect">
              <a:avLst>
                <a:gd name="adj" fmla="val 241"/>
              </a:avLst>
            </a:prstGeom>
            <a:solidFill>
              <a:srgbClr val="333333"/>
            </a:solidFill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ru-RU" altLang="ru-RU"/>
            </a:p>
          </p:txBody>
        </p:sp>
        <p:pic>
          <p:nvPicPr>
            <p:cNvPr id="11" name="Рисунок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463" y="7092205"/>
              <a:ext cx="703262" cy="394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1368425" y="7157805"/>
            <a:ext cx="8423275" cy="328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Правильный подход к составлению профиля НТ (исправление типичных ошибок)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8476036"/>
              </p:ext>
            </p:extLst>
          </p:nvPr>
        </p:nvGraphicFramePr>
        <p:xfrm>
          <a:off x="503238" y="1835622"/>
          <a:ext cx="9288462" cy="4748088"/>
        </p:xfrm>
        <a:graphic>
          <a:graphicData uri="http://schemas.openxmlformats.org/drawingml/2006/table">
            <a:tbl>
              <a:tblPr/>
              <a:tblGrid>
                <a:gridCol w="1872778"/>
                <a:gridCol w="1872208"/>
                <a:gridCol w="1512168"/>
                <a:gridCol w="1872208"/>
                <a:gridCol w="2159100"/>
              </a:tblGrid>
              <a:tr h="1568085">
                <a:tc>
                  <a:txBody>
                    <a:bodyPr/>
                    <a:lstStyle/>
                    <a:p>
                      <a:pPr algn="ctr" fontAlgn="b"/>
                      <a:r>
                        <a:rPr lang="ru-RU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Операция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Правильный</a:t>
                      </a:r>
                      <a:r>
                        <a:rPr lang="ru-RU" sz="2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профиль</a:t>
                      </a:r>
                      <a:endParaRPr lang="ru-RU" sz="2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Профиль по </a:t>
                      </a:r>
                      <a:r>
                        <a:rPr lang="ru-RU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пик-дню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Нормиров</a:t>
                      </a:r>
                      <a:r>
                        <a:rPr lang="ru-RU" sz="2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 профиль </a:t>
                      </a:r>
                    </a:p>
                    <a:p>
                      <a:pPr algn="ctr" fontAlgn="b"/>
                      <a:r>
                        <a:rPr lang="ru-RU" sz="2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по </a:t>
                      </a:r>
                      <a:r>
                        <a:rPr lang="ru-RU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пик-дню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Отл</a:t>
                      </a:r>
                      <a:r>
                        <a:rPr lang="ru-RU" sz="2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 </a:t>
                      </a:r>
                      <a:r>
                        <a:rPr lang="ru-RU" sz="22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правильн</a:t>
                      </a:r>
                      <a:r>
                        <a:rPr lang="ru-RU" sz="2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 профиля от профиля по пик-дню, </a:t>
                      </a:r>
                      <a:r>
                        <a:rPr lang="ru-RU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</a:tr>
              <a:tr h="313617">
                <a:tc>
                  <a:txBody>
                    <a:bodyPr/>
                    <a:lstStyle/>
                    <a:p>
                      <a:pPr algn="ctr" fontAlgn="b"/>
                      <a:r>
                        <a:rPr lang="ru-RU" sz="2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Оп. 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200" b="0" i="0" u="none" strike="noStrike" dirty="0">
                          <a:solidFill>
                            <a:srgbClr val="006100"/>
                          </a:solidFill>
                          <a:effectLst/>
                          <a:latin typeface="+mn-lt"/>
                        </a:rPr>
                        <a:t>822 (64%)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200" b="0" i="0" u="none" strike="noStrike" dirty="0">
                          <a:solidFill>
                            <a:srgbClr val="9C0006"/>
                          </a:solidFill>
                          <a:effectLst/>
                          <a:latin typeface="+mn-lt"/>
                        </a:rPr>
                        <a:t>713 (29%)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200" b="0" i="0" u="none" strike="noStrike" dirty="0">
                          <a:solidFill>
                            <a:srgbClr val="9C6500"/>
                          </a:solidFill>
                          <a:effectLst/>
                          <a:latin typeface="+mn-lt"/>
                        </a:rPr>
                        <a:t>370 (29%)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200" b="0" i="0" u="none" strike="noStrike" dirty="0" smtClean="0">
                          <a:solidFill>
                            <a:srgbClr val="9C6500"/>
                          </a:solidFill>
                          <a:effectLst/>
                          <a:latin typeface="+mn-lt"/>
                        </a:rPr>
                        <a:t>+222</a:t>
                      </a:r>
                      <a:r>
                        <a:rPr lang="ru-RU" sz="2200" b="0" i="0" u="none" strike="noStrike" dirty="0">
                          <a:solidFill>
                            <a:srgbClr val="9C65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</a:tr>
              <a:tr h="325002">
                <a:tc>
                  <a:txBody>
                    <a:bodyPr/>
                    <a:lstStyle/>
                    <a:p>
                      <a:pPr algn="ctr" fontAlgn="b"/>
                      <a:r>
                        <a:rPr lang="ru-RU" sz="2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Оп. 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200" b="0" i="0" u="none" strike="noStrike" dirty="0">
                          <a:solidFill>
                            <a:srgbClr val="006100"/>
                          </a:solidFill>
                          <a:effectLst/>
                          <a:latin typeface="+mn-lt"/>
                        </a:rPr>
                        <a:t>188 (15%)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200" b="0" i="0" u="none" strike="noStrike" dirty="0">
                          <a:solidFill>
                            <a:srgbClr val="9C0006"/>
                          </a:solidFill>
                          <a:effectLst/>
                          <a:latin typeface="+mn-lt"/>
                        </a:rPr>
                        <a:t>282 (11%)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200" b="0" i="0" u="none" strike="noStrike" dirty="0">
                          <a:solidFill>
                            <a:srgbClr val="9C6500"/>
                          </a:solidFill>
                          <a:effectLst/>
                          <a:latin typeface="+mn-lt"/>
                        </a:rPr>
                        <a:t>146 (11%)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200" b="0" i="0" u="none" strike="noStrike" dirty="0" smtClean="0">
                          <a:solidFill>
                            <a:srgbClr val="9C6500"/>
                          </a:solidFill>
                          <a:effectLst/>
                          <a:latin typeface="+mn-lt"/>
                        </a:rPr>
                        <a:t>+129</a:t>
                      </a:r>
                      <a:r>
                        <a:rPr lang="ru-RU" sz="2200" b="0" i="0" u="none" strike="noStrike" dirty="0">
                          <a:solidFill>
                            <a:srgbClr val="9C65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</a:tr>
              <a:tr h="313617">
                <a:tc>
                  <a:txBody>
                    <a:bodyPr/>
                    <a:lstStyle/>
                    <a:p>
                      <a:pPr algn="ctr" fontAlgn="b"/>
                      <a:r>
                        <a:rPr lang="ru-RU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Оп</a:t>
                      </a:r>
                      <a:r>
                        <a:rPr lang="ru-RU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 </a:t>
                      </a:r>
                      <a:r>
                        <a:rPr lang="ru-RU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200" b="0" i="0" u="none" strike="noStrike" dirty="0">
                          <a:solidFill>
                            <a:srgbClr val="006100"/>
                          </a:solidFill>
                          <a:effectLst/>
                          <a:latin typeface="+mn-lt"/>
                        </a:rPr>
                        <a:t>153 (12%)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200" b="0" i="0" u="none" strike="noStrike" dirty="0">
                          <a:solidFill>
                            <a:srgbClr val="9C0006"/>
                          </a:solidFill>
                          <a:effectLst/>
                          <a:latin typeface="+mn-lt"/>
                        </a:rPr>
                        <a:t>151 (6%)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200" b="0" i="0" u="none" strike="noStrike" dirty="0">
                          <a:solidFill>
                            <a:srgbClr val="9C6500"/>
                          </a:solidFill>
                          <a:effectLst/>
                          <a:latin typeface="+mn-lt"/>
                        </a:rPr>
                        <a:t>78 (6%)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200" b="0" i="0" u="none" strike="noStrike" dirty="0" smtClean="0">
                          <a:solidFill>
                            <a:srgbClr val="9C6500"/>
                          </a:solidFill>
                          <a:effectLst/>
                          <a:latin typeface="+mn-lt"/>
                        </a:rPr>
                        <a:t>+196</a:t>
                      </a:r>
                      <a:r>
                        <a:rPr lang="ru-RU" sz="2200" b="0" i="0" u="none" strike="noStrike" dirty="0">
                          <a:solidFill>
                            <a:srgbClr val="9C65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</a:tr>
              <a:tr h="414103">
                <a:tc>
                  <a:txBody>
                    <a:bodyPr/>
                    <a:lstStyle/>
                    <a:p>
                      <a:pPr algn="ctr" fontAlgn="b"/>
                      <a:r>
                        <a:rPr lang="ru-RU" sz="2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Оп. 4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200" b="0" i="0" u="none" strike="noStrike" dirty="0">
                          <a:solidFill>
                            <a:srgbClr val="006100"/>
                          </a:solidFill>
                          <a:effectLst/>
                          <a:latin typeface="+mn-lt"/>
                        </a:rPr>
                        <a:t>128 (10%)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200" b="0" i="0" u="none" strike="noStrike" dirty="0">
                          <a:solidFill>
                            <a:srgbClr val="9C0006"/>
                          </a:solidFill>
                          <a:effectLst/>
                          <a:latin typeface="+mn-lt"/>
                        </a:rPr>
                        <a:t>228 (9%)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200" b="0" i="0" u="none" strike="noStrike" dirty="0">
                          <a:solidFill>
                            <a:srgbClr val="9C6500"/>
                          </a:solidFill>
                          <a:effectLst/>
                          <a:latin typeface="+mn-lt"/>
                        </a:rPr>
                        <a:t>118 (9%)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200" b="0" i="0" u="none" strike="noStrike" dirty="0" smtClean="0">
                          <a:solidFill>
                            <a:srgbClr val="9C6500"/>
                          </a:solidFill>
                          <a:effectLst/>
                          <a:latin typeface="+mn-lt"/>
                        </a:rPr>
                        <a:t>+108</a:t>
                      </a:r>
                      <a:r>
                        <a:rPr lang="ru-RU" sz="2200" b="0" i="0" u="none" strike="noStrike" dirty="0">
                          <a:solidFill>
                            <a:srgbClr val="9C65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 fontAlgn="b"/>
                      <a:r>
                        <a:rPr lang="ru-RU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Оп. Ремонт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200" b="0" i="0" u="none" strike="noStrike" dirty="0">
                          <a:solidFill>
                            <a:srgbClr val="006100"/>
                          </a:solidFill>
                          <a:effectLst/>
                          <a:latin typeface="+mn-lt"/>
                        </a:rPr>
                        <a:t> (0%)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6EF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200" b="0" i="0" u="none" strike="noStrike" dirty="0">
                          <a:solidFill>
                            <a:srgbClr val="9C0006"/>
                          </a:solidFill>
                          <a:effectLst/>
                          <a:latin typeface="+mn-lt"/>
                        </a:rPr>
                        <a:t>1116 (45%)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200" b="0" i="0" u="none" strike="noStrike" dirty="0">
                          <a:solidFill>
                            <a:srgbClr val="9C6500"/>
                          </a:solidFill>
                          <a:effectLst/>
                          <a:latin typeface="+mn-lt"/>
                        </a:rPr>
                        <a:t>579 (45%)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200" b="0" i="0" u="none" strike="noStrike" dirty="0" smtClean="0">
                          <a:solidFill>
                            <a:srgbClr val="9C6500"/>
                          </a:solidFill>
                          <a:effectLst/>
                          <a:latin typeface="+mn-lt"/>
                        </a:rPr>
                        <a:t>-100</a:t>
                      </a:r>
                      <a:r>
                        <a:rPr lang="ru-RU" sz="2200" b="0" i="0" u="none" strike="noStrike" dirty="0">
                          <a:solidFill>
                            <a:srgbClr val="9C65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</a:tr>
              <a:tr h="330910">
                <a:tc>
                  <a:txBody>
                    <a:bodyPr/>
                    <a:lstStyle/>
                    <a:p>
                      <a:pPr algn="ctr" fontAlgn="b"/>
                      <a:r>
                        <a:rPr lang="ru-RU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Итого: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1291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2490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1291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2F2"/>
                    </a:solidFill>
                  </a:tcPr>
                </a:tc>
              </a:tr>
              <a:tr h="992732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2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Суммарная разница между профилями:</a:t>
                      </a:r>
                      <a:endParaRPr lang="ru-RU" sz="2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ctr"/>
                      <a:endParaRPr lang="ru-RU" sz="2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-48%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533213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</a:t>
            </a:r>
            <a:endParaRPr lang="ru-RU" dirty="0"/>
          </a:p>
        </p:txBody>
      </p:sp>
      <p:pic>
        <p:nvPicPr>
          <p:cNvPr id="2" name="Объект 1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238" y="1821280"/>
            <a:ext cx="4457700" cy="2966879"/>
          </a:xfrm>
        </p:spPr>
      </p:pic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5113338" y="1704325"/>
            <a:ext cx="4459287" cy="3083834"/>
          </a:xfrm>
          <a:noFill/>
          <a:ln>
            <a:noFill/>
          </a:ln>
        </p:spPr>
        <p:txBody>
          <a:bodyPr anchor="ctr"/>
          <a:lstStyle/>
          <a:p>
            <a:pPr marL="0" indent="0"/>
            <a:r>
              <a:rPr lang="ru-RU" dirty="0" smtClean="0"/>
              <a:t>Виктор</a:t>
            </a:r>
            <a:r>
              <a:rPr lang="ru-RU" dirty="0"/>
              <a:t> </a:t>
            </a:r>
            <a:r>
              <a:rPr lang="ru-RU" dirty="0" smtClean="0"/>
              <a:t>Ганелес</a:t>
            </a:r>
            <a:endParaRPr lang="en-US" dirty="0" smtClean="0"/>
          </a:p>
          <a:p>
            <a:pPr marL="0" indent="0"/>
            <a:r>
              <a:rPr lang="en-US" dirty="0" smtClean="0"/>
              <a:t>Email: </a:t>
            </a:r>
            <a:r>
              <a:rPr lang="en-US" dirty="0" smtClean="0">
                <a:solidFill>
                  <a:srgbClr val="0070C0"/>
                </a:solidFill>
              </a:rPr>
              <a:t>V.Ganeles@pflb.ru</a:t>
            </a:r>
          </a:p>
          <a:p>
            <a:pPr marL="0" indent="0"/>
            <a:r>
              <a:rPr lang="en-US" dirty="0" smtClean="0"/>
              <a:t>Skype: </a:t>
            </a:r>
            <a:r>
              <a:rPr lang="en-US" dirty="0" err="1" smtClean="0"/>
              <a:t>Viktor.Tomilin</a:t>
            </a:r>
            <a:endParaRPr lang="ru-RU" dirty="0"/>
          </a:p>
        </p:txBody>
      </p:sp>
      <p:grpSp>
        <p:nvGrpSpPr>
          <p:cNvPr id="8" name="Группа 7"/>
          <p:cNvGrpSpPr/>
          <p:nvPr/>
        </p:nvGrpSpPr>
        <p:grpSpPr>
          <a:xfrm>
            <a:off x="0" y="7015581"/>
            <a:ext cx="10080625" cy="544093"/>
            <a:chOff x="0" y="7015581"/>
            <a:chExt cx="10080625" cy="544093"/>
          </a:xfrm>
        </p:grpSpPr>
        <p:sp>
          <p:nvSpPr>
            <p:cNvPr id="9" name="AutoShape 1"/>
            <p:cNvSpPr>
              <a:spLocks noChangeArrowheads="1"/>
            </p:cNvSpPr>
            <p:nvPr/>
          </p:nvSpPr>
          <p:spPr bwMode="auto">
            <a:xfrm>
              <a:off x="0" y="7015581"/>
              <a:ext cx="10080625" cy="544093"/>
            </a:xfrm>
            <a:prstGeom prst="roundRect">
              <a:avLst>
                <a:gd name="adj" fmla="val 241"/>
              </a:avLst>
            </a:prstGeom>
            <a:solidFill>
              <a:srgbClr val="333333"/>
            </a:solidFill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ru-RU" altLang="ru-RU"/>
            </a:p>
          </p:txBody>
        </p:sp>
        <p:sp>
          <p:nvSpPr>
            <p:cNvPr id="10" name="Text Box 3"/>
            <p:cNvSpPr txBox="1">
              <a:spLocks noChangeArrowheads="1"/>
            </p:cNvSpPr>
            <p:nvPr/>
          </p:nvSpPr>
          <p:spPr bwMode="auto">
            <a:xfrm>
              <a:off x="1368425" y="7157805"/>
              <a:ext cx="8423275" cy="3288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52056" rIns="90000" bIns="45000"/>
            <a:lstStyle>
              <a:lvl1pPr>
                <a:lnSpc>
                  <a:spcPct val="93000"/>
                </a:lnSpc>
                <a:spcAft>
                  <a:spcPts val="14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</a:tabLst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1pPr>
              <a:lvl2pPr>
                <a:lnSpc>
                  <a:spcPct val="93000"/>
                </a:lnSpc>
                <a:spcAft>
                  <a:spcPts val="113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</a:tabLst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2pPr>
              <a:lvl3pPr>
                <a:lnSpc>
                  <a:spcPct val="93000"/>
                </a:lnSpc>
                <a:spcAft>
                  <a:spcPts val="85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</a:tabLst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3pPr>
              <a:lvl4pPr>
                <a:lnSpc>
                  <a:spcPct val="93000"/>
                </a:lnSpc>
                <a:spcAft>
                  <a:spcPts val="575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4pPr>
              <a:lvl5pPr>
                <a:lnSpc>
                  <a:spcPct val="93000"/>
                </a:lnSpc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9pPr>
            </a:lstStyle>
            <a:p>
              <a:pPr algn="ctr" eaLnBrk="1">
                <a:lnSpc>
                  <a:spcPct val="96000"/>
                </a:lnSpc>
                <a:spcAft>
                  <a:spcPct val="0"/>
                </a:spcAft>
              </a:pPr>
              <a:r>
                <a:rPr lang="ru-RU" altLang="ru-RU" sz="1400" dirty="0" smtClean="0">
                  <a:solidFill>
                    <a:srgbClr val="FFFFFF"/>
                  </a:solidFill>
                  <a:latin typeface="Open Sans" pitchFamily="32" charset="0"/>
                </a:rPr>
                <a:t>Правильный подход к составлению профиля НТ (и его отличия от типичного подхода)</a:t>
              </a:r>
            </a:p>
          </p:txBody>
        </p:sp>
        <p:pic>
          <p:nvPicPr>
            <p:cNvPr id="11" name="Рисунок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463" y="7092205"/>
              <a:ext cx="703262" cy="394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Объект 2"/>
          <p:cNvSpPr txBox="1">
            <a:spLocks/>
          </p:cNvSpPr>
          <p:nvPr/>
        </p:nvSpPr>
        <p:spPr bwMode="auto">
          <a:xfrm>
            <a:off x="647824" y="4930383"/>
            <a:ext cx="8208912" cy="19457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8224" rIns="0" bIns="0" numCol="1" anchor="ctr" anchorCtr="0" compatLnSpc="1">
            <a:prstTxWarp prst="textNoShape">
              <a:avLst/>
            </a:prstTxWarp>
          </a:bodyPr>
          <a:lstStyle>
            <a:lvl1pPr marL="342900" indent="-3429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8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400">
                <a:solidFill>
                  <a:srgbClr val="000000"/>
                </a:solidFill>
                <a:latin typeface="+mn-lt"/>
                <a:ea typeface="+mn-ea"/>
              </a:defRPr>
            </a:lvl2pPr>
            <a:lvl3pPr marL="11430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3pPr>
            <a:lvl4pPr marL="16002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800">
                <a:solidFill>
                  <a:srgbClr val="000000"/>
                </a:solidFill>
                <a:latin typeface="+mn-lt"/>
                <a:ea typeface="+mn-ea"/>
              </a:defRPr>
            </a:lvl4pPr>
            <a:lvl5pPr marL="2057400" indent="-228600" algn="l" defTabSz="449263" rtl="0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8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defRPr sz="18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defRPr sz="18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defRPr sz="18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49263" rtl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itchFamily="16" charset="0"/>
              <a:defRPr sz="18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 marL="0" indent="0"/>
            <a:r>
              <a:rPr lang="ru-RU" sz="2400" kern="0" dirty="0" smtClean="0"/>
              <a:t>Выражаю благодарность учителям:</a:t>
            </a:r>
          </a:p>
          <a:p>
            <a:pPr marL="0" indent="0"/>
            <a:r>
              <a:rPr lang="ru-RU" sz="2400" b="1" kern="0" dirty="0" smtClean="0"/>
              <a:t>Макаров Александр </a:t>
            </a:r>
            <a:r>
              <a:rPr lang="ru-RU" sz="2400" kern="0" dirty="0" smtClean="0"/>
              <a:t>(</a:t>
            </a:r>
            <a:r>
              <a:rPr lang="ru-RU" sz="2400" kern="0" dirty="0" err="1" smtClean="0"/>
              <a:t>Перфоманс</a:t>
            </a:r>
            <a:r>
              <a:rPr lang="ru-RU" sz="2400" kern="0" dirty="0" smtClean="0"/>
              <a:t> </a:t>
            </a:r>
            <a:r>
              <a:rPr lang="ru-RU" sz="2400" kern="0" dirty="0" err="1" smtClean="0"/>
              <a:t>Лаб</a:t>
            </a:r>
            <a:r>
              <a:rPr lang="ru-RU" sz="2400" kern="0" dirty="0" smtClean="0"/>
              <a:t>)</a:t>
            </a:r>
          </a:p>
          <a:p>
            <a:pPr marL="0" indent="0"/>
            <a:r>
              <a:rPr lang="ru-RU" sz="2400" b="1" kern="0" dirty="0" smtClean="0"/>
              <a:t>Рябцев Владимир</a:t>
            </a:r>
            <a:r>
              <a:rPr lang="ru-RU" sz="2400" b="1" kern="0" dirty="0"/>
              <a:t> </a:t>
            </a:r>
            <a:r>
              <a:rPr lang="ru-RU" sz="2400" kern="0" dirty="0" smtClean="0"/>
              <a:t>(</a:t>
            </a:r>
            <a:r>
              <a:rPr lang="ru-RU" sz="2400" kern="0" dirty="0" err="1" smtClean="0"/>
              <a:t>Перфоманс</a:t>
            </a:r>
            <a:r>
              <a:rPr lang="ru-RU" sz="2400" kern="0" dirty="0" smtClean="0"/>
              <a:t> </a:t>
            </a:r>
            <a:r>
              <a:rPr lang="ru-RU" sz="2400" kern="0" dirty="0" err="1"/>
              <a:t>Лаб</a:t>
            </a:r>
            <a:r>
              <a:rPr lang="ru-RU" sz="2400" kern="0" dirty="0"/>
              <a:t>)</a:t>
            </a:r>
          </a:p>
          <a:p>
            <a:pPr marL="0" indent="0"/>
            <a:r>
              <a:rPr lang="ru-RU" sz="2400" b="1" kern="0" dirty="0" err="1" smtClean="0"/>
              <a:t>Антохов</a:t>
            </a:r>
            <a:r>
              <a:rPr lang="ru-RU" sz="2400" b="1" kern="0" dirty="0" smtClean="0"/>
              <a:t> Денис </a:t>
            </a:r>
            <a:r>
              <a:rPr lang="ru-RU" sz="2400" kern="0" dirty="0" smtClean="0"/>
              <a:t>(ВТБ24)</a:t>
            </a:r>
            <a:endParaRPr lang="ru-RU" sz="2400" kern="0" dirty="0"/>
          </a:p>
        </p:txBody>
      </p:sp>
    </p:spTree>
    <p:extLst>
      <p:ext uri="{BB962C8B-B14F-4D97-AF65-F5344CB8AC3E}">
        <p14:creationId xmlns:p14="http://schemas.microsoft.com/office/powerpoint/2010/main" val="183061256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Группа 15"/>
          <p:cNvGrpSpPr/>
          <p:nvPr/>
        </p:nvGrpSpPr>
        <p:grpSpPr>
          <a:xfrm>
            <a:off x="0" y="7015581"/>
            <a:ext cx="10080625" cy="544093"/>
            <a:chOff x="0" y="7015581"/>
            <a:chExt cx="10080625" cy="544093"/>
          </a:xfrm>
        </p:grpSpPr>
        <p:sp>
          <p:nvSpPr>
            <p:cNvPr id="5122" name="AutoShape 1"/>
            <p:cNvSpPr>
              <a:spLocks noChangeArrowheads="1"/>
            </p:cNvSpPr>
            <p:nvPr/>
          </p:nvSpPr>
          <p:spPr bwMode="auto">
            <a:xfrm>
              <a:off x="0" y="7015581"/>
              <a:ext cx="10080625" cy="544093"/>
            </a:xfrm>
            <a:prstGeom prst="roundRect">
              <a:avLst>
                <a:gd name="adj" fmla="val 241"/>
              </a:avLst>
            </a:prstGeom>
            <a:solidFill>
              <a:srgbClr val="333333"/>
            </a:solidFill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ru-RU" altLang="ru-RU"/>
            </a:p>
          </p:txBody>
        </p:sp>
        <p:sp>
          <p:nvSpPr>
            <p:cNvPr id="5123" name="Text Box 3"/>
            <p:cNvSpPr txBox="1">
              <a:spLocks noChangeArrowheads="1"/>
            </p:cNvSpPr>
            <p:nvPr/>
          </p:nvSpPr>
          <p:spPr bwMode="auto">
            <a:xfrm>
              <a:off x="1368425" y="7157805"/>
              <a:ext cx="8423275" cy="3288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52056" rIns="90000" bIns="45000"/>
            <a:lstStyle>
              <a:lvl1pPr>
                <a:lnSpc>
                  <a:spcPct val="93000"/>
                </a:lnSpc>
                <a:spcAft>
                  <a:spcPts val="1413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</a:tabLst>
                <a:defRPr sz="32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1pPr>
              <a:lvl2pPr>
                <a:lnSpc>
                  <a:spcPct val="93000"/>
                </a:lnSpc>
                <a:spcAft>
                  <a:spcPts val="113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</a:tabLst>
                <a:defRPr sz="28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2pPr>
              <a:lvl3pPr>
                <a:lnSpc>
                  <a:spcPct val="93000"/>
                </a:lnSpc>
                <a:spcAft>
                  <a:spcPts val="85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</a:tabLst>
                <a:defRPr sz="24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3pPr>
              <a:lvl4pPr>
                <a:lnSpc>
                  <a:spcPct val="93000"/>
                </a:lnSpc>
                <a:spcAft>
                  <a:spcPts val="575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4pPr>
              <a:lvl5pPr>
                <a:lnSpc>
                  <a:spcPct val="93000"/>
                </a:lnSpc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5pPr>
              <a:lvl6pPr marL="25146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6pPr>
              <a:lvl7pPr marL="29718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7pPr>
              <a:lvl8pPr marL="34290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8pPr>
              <a:lvl9pPr marL="3886200" indent="-228600" defTabSz="449263" eaLnBrk="0" fontAlgn="base" hangingPunct="0">
                <a:lnSpc>
                  <a:spcPct val="9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723900" algn="l"/>
                  <a:tab pos="1447800" algn="l"/>
                  <a:tab pos="2171700" algn="l"/>
                  <a:tab pos="2895600" algn="l"/>
                  <a:tab pos="3619500" algn="l"/>
                  <a:tab pos="4343400" algn="l"/>
                  <a:tab pos="5067300" algn="l"/>
                  <a:tab pos="5791200" algn="l"/>
                  <a:tab pos="6515100" algn="l"/>
                  <a:tab pos="7239000" algn="l"/>
                  <a:tab pos="7962900" algn="l"/>
                </a:tabLst>
                <a:defRPr sz="2000">
                  <a:solidFill>
                    <a:srgbClr val="000000"/>
                  </a:solidFill>
                  <a:latin typeface="Arial" panose="020B0604020202020204" pitchFamily="34" charset="0"/>
                  <a:ea typeface="Microsoft YaHei" panose="020B0503020204020204" pitchFamily="34" charset="-122"/>
                </a:defRPr>
              </a:lvl9pPr>
            </a:lstStyle>
            <a:p>
              <a:pPr algn="ctr" eaLnBrk="1">
                <a:lnSpc>
                  <a:spcPct val="96000"/>
                </a:lnSpc>
                <a:spcAft>
                  <a:spcPct val="0"/>
                </a:spcAft>
              </a:pPr>
              <a:r>
                <a:rPr lang="ru-RU" altLang="ru-RU" sz="1400" dirty="0" smtClean="0">
                  <a:solidFill>
                    <a:srgbClr val="FFFFFF"/>
                  </a:solidFill>
                  <a:latin typeface="Open Sans" pitchFamily="32" charset="0"/>
                </a:rPr>
                <a:t>Правильный подход к составлению профиля НТ (исправление типичных ошибок)</a:t>
              </a:r>
            </a:p>
          </p:txBody>
        </p:sp>
        <p:pic>
          <p:nvPicPr>
            <p:cNvPr id="5124" name="Рисунок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463" y="7092205"/>
              <a:ext cx="703262" cy="394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/>
              <a:t>Типичная ошибка</a:t>
            </a:r>
            <a:endParaRPr lang="ru-RU" dirty="0"/>
          </a:p>
        </p:txBody>
      </p:sp>
      <p:sp>
        <p:nvSpPr>
          <p:cNvPr id="14" name="Объект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dirty="0" smtClean="0"/>
              <a:t>Выбирается день с наибольшей нагрузкой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dirty="0" smtClean="0"/>
              <a:t>Выбирается час с наибольшей нагрузкой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dirty="0" smtClean="0"/>
              <a:t>По этому часу строиться профиль НТ</a:t>
            </a:r>
          </a:p>
          <a:p>
            <a:endParaRPr lang="ru-RU" dirty="0"/>
          </a:p>
        </p:txBody>
      </p:sp>
      <p:grpSp>
        <p:nvGrpSpPr>
          <p:cNvPr id="18" name="Группа 17"/>
          <p:cNvGrpSpPr/>
          <p:nvPr/>
        </p:nvGrpSpPr>
        <p:grpSpPr>
          <a:xfrm>
            <a:off x="144463" y="3952385"/>
            <a:ext cx="3850927" cy="2978408"/>
            <a:chOff x="144463" y="3952385"/>
            <a:chExt cx="3997433" cy="2978408"/>
          </a:xfrm>
        </p:grpSpPr>
        <p:graphicFrame>
          <p:nvGraphicFramePr>
            <p:cNvPr id="19" name="Диаграмма 18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4146034461"/>
                </p:ext>
              </p:extLst>
            </p:nvPr>
          </p:nvGraphicFramePr>
          <p:xfrm>
            <a:off x="144463" y="3952385"/>
            <a:ext cx="3997433" cy="297840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cxnSp>
          <p:nvCxnSpPr>
            <p:cNvPr id="20" name="Прямая со стрелкой 19"/>
            <p:cNvCxnSpPr/>
            <p:nvPr/>
          </p:nvCxnSpPr>
          <p:spPr>
            <a:xfrm>
              <a:off x="1583928" y="4073116"/>
              <a:ext cx="707366" cy="448574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Группа 20"/>
          <p:cNvGrpSpPr/>
          <p:nvPr/>
        </p:nvGrpSpPr>
        <p:grpSpPr>
          <a:xfrm>
            <a:off x="4139853" y="3952385"/>
            <a:ext cx="3658893" cy="2801218"/>
            <a:chOff x="4117904" y="3952385"/>
            <a:chExt cx="3920178" cy="2801218"/>
          </a:xfrm>
        </p:grpSpPr>
        <p:graphicFrame>
          <p:nvGraphicFramePr>
            <p:cNvPr id="22" name="Диаграмма 21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816557057"/>
                </p:ext>
              </p:extLst>
            </p:nvPr>
          </p:nvGraphicFramePr>
          <p:xfrm>
            <a:off x="4117904" y="3952385"/>
            <a:ext cx="3920178" cy="280121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cxnSp>
          <p:nvCxnSpPr>
            <p:cNvPr id="23" name="Прямая со стрелкой 22"/>
            <p:cNvCxnSpPr/>
            <p:nvPr/>
          </p:nvCxnSpPr>
          <p:spPr>
            <a:xfrm>
              <a:off x="5663053" y="4098833"/>
              <a:ext cx="707366" cy="448574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27" name="Таблица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3621582"/>
              </p:ext>
            </p:extLst>
          </p:nvPr>
        </p:nvGraphicFramePr>
        <p:xfrm>
          <a:off x="8136656" y="4297403"/>
          <a:ext cx="1435969" cy="24911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36614"/>
                <a:gridCol w="599355"/>
              </a:tblGrid>
              <a:tr h="569381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1" u="none" strike="noStrike" dirty="0" smtClean="0">
                          <a:effectLst/>
                        </a:rPr>
                        <a:t>Назв.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Оп/ч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384357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1" u="none" strike="noStrike" dirty="0">
                          <a:effectLst/>
                        </a:rPr>
                        <a:t>Оп. 1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u="none" strike="noStrike" dirty="0">
                          <a:effectLst/>
                        </a:rPr>
                        <a:t>721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357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1" u="none" strike="noStrike" dirty="0">
                          <a:effectLst/>
                        </a:rPr>
                        <a:t>Оп. 2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u="none" strike="noStrike" dirty="0">
                          <a:effectLst/>
                        </a:rPr>
                        <a:t>438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357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1" u="none" strike="noStrike">
                          <a:effectLst/>
                        </a:rPr>
                        <a:t>Оп. 3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u="none" strike="noStrike" dirty="0">
                          <a:effectLst/>
                        </a:rPr>
                        <a:t>325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357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1" u="none" strike="noStrike">
                          <a:effectLst/>
                        </a:rPr>
                        <a:t>Оп. 4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u="none" strike="noStrike" dirty="0">
                          <a:effectLst/>
                        </a:rPr>
                        <a:t>321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357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1" u="none" strike="noStrike">
                          <a:effectLst/>
                        </a:rPr>
                        <a:t>Оп. 5</a:t>
                      </a:r>
                      <a:endParaRPr lang="ru-RU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u="none" strike="noStrike" dirty="0">
                          <a:effectLst/>
                        </a:rPr>
                        <a:t>210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8" name="Стрелка вправо 27"/>
          <p:cNvSpPr/>
          <p:nvPr/>
        </p:nvSpPr>
        <p:spPr>
          <a:xfrm>
            <a:off x="3905060" y="5108690"/>
            <a:ext cx="416224" cy="646981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право 28"/>
          <p:cNvSpPr/>
          <p:nvPr/>
        </p:nvSpPr>
        <p:spPr>
          <a:xfrm>
            <a:off x="7632600" y="5108689"/>
            <a:ext cx="416224" cy="646981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/>
              <a:t>Минусы такого подхода</a:t>
            </a:r>
            <a:endParaRPr lang="ru-RU" dirty="0"/>
          </a:p>
        </p:txBody>
      </p:sp>
      <p:sp>
        <p:nvSpPr>
          <p:cNvPr id="14" name="Объект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dirty="0" smtClean="0"/>
              <a:t>Профиль может быть построен по дню-исключению (например, сбойному) =</a:t>
            </a:r>
            <a:r>
              <a:rPr lang="en-US" dirty="0" smtClean="0"/>
              <a:t>&gt; </a:t>
            </a:r>
            <a:r>
              <a:rPr lang="ru-RU" dirty="0" smtClean="0"/>
              <a:t>интенсивность прочих операций будет вытеснена и уменьшена.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dirty="0" smtClean="0"/>
              <a:t>Операции, выполняющиеся не каждый день (или час), могут не попасть в профиль</a:t>
            </a:r>
          </a:p>
          <a:p>
            <a:pPr marL="0" indent="0"/>
            <a:r>
              <a:rPr lang="ru-RU" dirty="0" smtClean="0"/>
              <a:t>При этом НТ обычно преследует цели выяснить максимальный уровень производительности для </a:t>
            </a:r>
            <a:r>
              <a:rPr lang="ru-RU" b="1" dirty="0" smtClean="0"/>
              <a:t>типичного</a:t>
            </a:r>
            <a:r>
              <a:rPr lang="ru-RU" dirty="0" smtClean="0"/>
              <a:t> дня.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dirty="0"/>
          </a:p>
        </p:txBody>
      </p:sp>
      <p:grpSp>
        <p:nvGrpSpPr>
          <p:cNvPr id="30" name="Группа 29"/>
          <p:cNvGrpSpPr/>
          <p:nvPr/>
        </p:nvGrpSpPr>
        <p:grpSpPr>
          <a:xfrm>
            <a:off x="0" y="7015581"/>
            <a:ext cx="10080625" cy="544093"/>
            <a:chOff x="0" y="7015581"/>
            <a:chExt cx="10080625" cy="544093"/>
          </a:xfrm>
        </p:grpSpPr>
        <p:sp>
          <p:nvSpPr>
            <p:cNvPr id="31" name="AutoShape 1"/>
            <p:cNvSpPr>
              <a:spLocks noChangeArrowheads="1"/>
            </p:cNvSpPr>
            <p:nvPr/>
          </p:nvSpPr>
          <p:spPr bwMode="auto">
            <a:xfrm>
              <a:off x="0" y="7015581"/>
              <a:ext cx="10080625" cy="544093"/>
            </a:xfrm>
            <a:prstGeom prst="roundRect">
              <a:avLst>
                <a:gd name="adj" fmla="val 241"/>
              </a:avLst>
            </a:prstGeom>
            <a:solidFill>
              <a:srgbClr val="333333"/>
            </a:solidFill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ru-RU" altLang="ru-RU"/>
            </a:p>
          </p:txBody>
        </p:sp>
        <p:pic>
          <p:nvPicPr>
            <p:cNvPr id="33" name="Рисунок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463" y="7092205"/>
              <a:ext cx="703262" cy="394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1368425" y="7157805"/>
            <a:ext cx="8423275" cy="328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Правильный подход к составлению профиля НТ (исправление типичных ошибок)</a:t>
            </a:r>
          </a:p>
        </p:txBody>
      </p:sp>
    </p:spTree>
    <p:extLst>
      <p:ext uri="{BB962C8B-B14F-4D97-AF65-F5344CB8AC3E}">
        <p14:creationId xmlns:p14="http://schemas.microsoft.com/office/powerpoint/2010/main" val="156405437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/>
              <a:t>Пример</a:t>
            </a:r>
            <a:endParaRPr lang="ru-RU" dirty="0"/>
          </a:p>
        </p:txBody>
      </p:sp>
      <p:pic>
        <p:nvPicPr>
          <p:cNvPr id="2" name="Объект 1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44463" y="1879253"/>
            <a:ext cx="9191653" cy="5049063"/>
          </a:xfrm>
          <a:prstGeom prst="rect">
            <a:avLst/>
          </a:prstGeom>
        </p:spPr>
      </p:pic>
      <p:grpSp>
        <p:nvGrpSpPr>
          <p:cNvPr id="30" name="Группа 29"/>
          <p:cNvGrpSpPr/>
          <p:nvPr/>
        </p:nvGrpSpPr>
        <p:grpSpPr>
          <a:xfrm>
            <a:off x="0" y="7015581"/>
            <a:ext cx="10080625" cy="544093"/>
            <a:chOff x="0" y="7015581"/>
            <a:chExt cx="10080625" cy="544093"/>
          </a:xfrm>
        </p:grpSpPr>
        <p:sp>
          <p:nvSpPr>
            <p:cNvPr id="31" name="AutoShape 1"/>
            <p:cNvSpPr>
              <a:spLocks noChangeArrowheads="1"/>
            </p:cNvSpPr>
            <p:nvPr/>
          </p:nvSpPr>
          <p:spPr bwMode="auto">
            <a:xfrm>
              <a:off x="0" y="7015581"/>
              <a:ext cx="10080625" cy="544093"/>
            </a:xfrm>
            <a:prstGeom prst="roundRect">
              <a:avLst>
                <a:gd name="adj" fmla="val 241"/>
              </a:avLst>
            </a:prstGeom>
            <a:solidFill>
              <a:srgbClr val="333333"/>
            </a:solidFill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ru-RU" altLang="ru-RU"/>
            </a:p>
          </p:txBody>
        </p:sp>
        <p:pic>
          <p:nvPicPr>
            <p:cNvPr id="33" name="Рисунок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463" y="7092205"/>
              <a:ext cx="703262" cy="394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1368425" y="7157805"/>
            <a:ext cx="8423275" cy="328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Правильный подход к составлению профиля НТ (исправление типичных ошибок)</a:t>
            </a:r>
          </a:p>
        </p:txBody>
      </p:sp>
    </p:spTree>
    <p:extLst>
      <p:ext uri="{BB962C8B-B14F-4D97-AF65-F5344CB8AC3E}">
        <p14:creationId xmlns:p14="http://schemas.microsoft.com/office/powerpoint/2010/main" val="229509239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/>
              <a:t>Правильный подход</a:t>
            </a:r>
            <a:endParaRPr lang="ru-RU" dirty="0"/>
          </a:p>
        </p:txBody>
      </p:sp>
      <p:sp>
        <p:nvSpPr>
          <p:cNvPr id="14" name="Объект 13"/>
          <p:cNvSpPr>
            <a:spLocks noGrp="1"/>
          </p:cNvSpPr>
          <p:nvPr>
            <p:ph idx="1"/>
          </p:nvPr>
        </p:nvSpPr>
        <p:spPr>
          <a:xfrm>
            <a:off x="503238" y="1768475"/>
            <a:ext cx="9069387" cy="5107705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Выбор периода сбора статистики в зависимости от целей НТ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Анализ и отсеивание неподходящих дней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Выбор пик-часа и покрываемого им </a:t>
            </a:r>
            <a:r>
              <a:rPr lang="ru-RU" sz="2800" dirty="0" smtClean="0"/>
              <a:t>диапазона времени</a:t>
            </a:r>
            <a:endParaRPr lang="ru-RU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Выбор операций для включения в профиль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Определение интенсивности операций профиля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Составление пакетных </a:t>
            </a:r>
            <a:r>
              <a:rPr lang="ru-RU" sz="2800" dirty="0" smtClean="0"/>
              <a:t>операций (при их наличии)</a:t>
            </a:r>
            <a:endParaRPr lang="ru-RU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Сравнение профиля с предыдущим (при актуализации профиля)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sz="2800" dirty="0"/>
          </a:p>
        </p:txBody>
      </p:sp>
      <p:grpSp>
        <p:nvGrpSpPr>
          <p:cNvPr id="8" name="Группа 7"/>
          <p:cNvGrpSpPr/>
          <p:nvPr/>
        </p:nvGrpSpPr>
        <p:grpSpPr>
          <a:xfrm>
            <a:off x="0" y="7015581"/>
            <a:ext cx="10080625" cy="544093"/>
            <a:chOff x="0" y="7015581"/>
            <a:chExt cx="10080625" cy="544093"/>
          </a:xfrm>
        </p:grpSpPr>
        <p:sp>
          <p:nvSpPr>
            <p:cNvPr id="9" name="AutoShape 1"/>
            <p:cNvSpPr>
              <a:spLocks noChangeArrowheads="1"/>
            </p:cNvSpPr>
            <p:nvPr/>
          </p:nvSpPr>
          <p:spPr bwMode="auto">
            <a:xfrm>
              <a:off x="0" y="7015581"/>
              <a:ext cx="10080625" cy="544093"/>
            </a:xfrm>
            <a:prstGeom prst="roundRect">
              <a:avLst>
                <a:gd name="adj" fmla="val 241"/>
              </a:avLst>
            </a:prstGeom>
            <a:solidFill>
              <a:srgbClr val="333333"/>
            </a:solidFill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ru-RU" altLang="ru-RU"/>
            </a:p>
          </p:txBody>
        </p:sp>
        <p:pic>
          <p:nvPicPr>
            <p:cNvPr id="11" name="Рисунок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463" y="7092205"/>
              <a:ext cx="703262" cy="394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" name="Text Box 3"/>
          <p:cNvSpPr txBox="1">
            <a:spLocks noChangeArrowheads="1"/>
          </p:cNvSpPr>
          <p:nvPr/>
        </p:nvSpPr>
        <p:spPr bwMode="auto">
          <a:xfrm>
            <a:off x="1368425" y="7157805"/>
            <a:ext cx="8423275" cy="328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Правильный подход к составлению профиля НТ (исправление типичных ошибок)</a:t>
            </a:r>
          </a:p>
        </p:txBody>
      </p:sp>
    </p:spTree>
    <p:extLst>
      <p:ext uri="{BB962C8B-B14F-4D97-AF65-F5344CB8AC3E}">
        <p14:creationId xmlns:p14="http://schemas.microsoft.com/office/powerpoint/2010/main" val="175897826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1. </a:t>
            </a:r>
            <a:r>
              <a:rPr lang="ru-RU" dirty="0" smtClean="0"/>
              <a:t>Выбор периода статистики </a:t>
            </a:r>
            <a:r>
              <a:rPr lang="en-US" dirty="0" smtClean="0"/>
              <a:t>(</a:t>
            </a:r>
            <a:r>
              <a:rPr lang="ru-RU" dirty="0" smtClean="0"/>
              <a:t>в зависимости от </a:t>
            </a:r>
            <a:r>
              <a:rPr lang="ru-RU" dirty="0" smtClean="0"/>
              <a:t>целей НТ</a:t>
            </a:r>
            <a:r>
              <a:rPr lang="en-US" dirty="0" smtClean="0"/>
              <a:t>)</a:t>
            </a:r>
            <a:endParaRPr lang="ru-RU" dirty="0"/>
          </a:p>
        </p:txBody>
      </p:sp>
      <p:sp>
        <p:nvSpPr>
          <p:cNvPr id="14" name="Объект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ru-RU" sz="2800" dirty="0" smtClean="0"/>
              <a:t>Встречаются более и менее нагруженные периоды</a:t>
            </a:r>
          </a:p>
          <a:p>
            <a:pPr marL="457200" lvl="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u-RU" sz="2800" dirty="0" smtClean="0"/>
              <a:t>День и ночь</a:t>
            </a:r>
          </a:p>
          <a:p>
            <a:pPr marL="457200" lvl="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u-RU" sz="2800" dirty="0" smtClean="0"/>
              <a:t>Будние и выходные дни</a:t>
            </a:r>
          </a:p>
          <a:p>
            <a:pPr marL="457200" lvl="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u-RU" sz="2800" dirty="0" smtClean="0"/>
              <a:t>Дни недели </a:t>
            </a:r>
          </a:p>
          <a:p>
            <a:pPr marL="457200" lvl="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u-RU" sz="2800" dirty="0" smtClean="0"/>
              <a:t>Числам месяца или порядковые дни недели</a:t>
            </a:r>
          </a:p>
          <a:p>
            <a:pPr marL="457200" lvl="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u-RU" sz="2800" dirty="0" smtClean="0"/>
              <a:t>Сезоны года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sz="2800" dirty="0" smtClean="0"/>
              <a:t>Анализируемая статистика должна содержать достаточное количество нагруженных периодов для выделения </a:t>
            </a:r>
            <a:r>
              <a:rPr lang="ru-RU" sz="2800" b="1" dirty="0" smtClean="0"/>
              <a:t>типичной</a:t>
            </a:r>
            <a:r>
              <a:rPr lang="ru-RU" sz="2800" dirty="0" smtClean="0"/>
              <a:t> пиковой нагрузки</a:t>
            </a:r>
          </a:p>
          <a:p>
            <a:pPr marL="457200" indent="-45720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ru-RU" sz="2800" dirty="0"/>
          </a:p>
        </p:txBody>
      </p:sp>
      <p:grpSp>
        <p:nvGrpSpPr>
          <p:cNvPr id="8" name="Группа 7"/>
          <p:cNvGrpSpPr/>
          <p:nvPr/>
        </p:nvGrpSpPr>
        <p:grpSpPr>
          <a:xfrm>
            <a:off x="0" y="7015581"/>
            <a:ext cx="10080625" cy="544093"/>
            <a:chOff x="0" y="7015581"/>
            <a:chExt cx="10080625" cy="544093"/>
          </a:xfrm>
        </p:grpSpPr>
        <p:sp>
          <p:nvSpPr>
            <p:cNvPr id="9" name="AutoShape 1"/>
            <p:cNvSpPr>
              <a:spLocks noChangeArrowheads="1"/>
            </p:cNvSpPr>
            <p:nvPr/>
          </p:nvSpPr>
          <p:spPr bwMode="auto">
            <a:xfrm>
              <a:off x="0" y="7015581"/>
              <a:ext cx="10080625" cy="544093"/>
            </a:xfrm>
            <a:prstGeom prst="roundRect">
              <a:avLst>
                <a:gd name="adj" fmla="val 241"/>
              </a:avLst>
            </a:prstGeom>
            <a:solidFill>
              <a:srgbClr val="333333"/>
            </a:solidFill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ru-RU" altLang="ru-RU"/>
            </a:p>
          </p:txBody>
        </p:sp>
        <p:pic>
          <p:nvPicPr>
            <p:cNvPr id="11" name="Рисунок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463" y="7092205"/>
              <a:ext cx="703262" cy="394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1368425" y="7157805"/>
            <a:ext cx="8423275" cy="328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Правильный подход к составлению профиля НТ (исправление типичных ошибок)</a:t>
            </a:r>
          </a:p>
        </p:txBody>
      </p:sp>
    </p:spTree>
    <p:extLst>
      <p:ext uri="{BB962C8B-B14F-4D97-AF65-F5344CB8AC3E}">
        <p14:creationId xmlns:p14="http://schemas.microsoft.com/office/powerpoint/2010/main" val="43381704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2. </a:t>
            </a:r>
            <a:r>
              <a:rPr lang="ru-RU" dirty="0" smtClean="0"/>
              <a:t>Анализ статистики и отсеивание нетипичных дней</a:t>
            </a:r>
            <a:endParaRPr lang="ru-RU" dirty="0"/>
          </a:p>
        </p:txBody>
      </p:sp>
      <p:sp>
        <p:nvSpPr>
          <p:cNvPr id="14" name="Объект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Необходимо выбрать дни с типичной нагрузкой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	нетипичные дни</a:t>
            </a:r>
            <a:r>
              <a:rPr lang="ru-RU" dirty="0" smtClean="0"/>
              <a:t>, </a:t>
            </a:r>
            <a:r>
              <a:rPr lang="ru-RU" dirty="0" smtClean="0">
                <a:solidFill>
                  <a:srgbClr val="00B050"/>
                </a:solidFill>
              </a:rPr>
              <a:t>типичные дни</a:t>
            </a:r>
            <a:r>
              <a:rPr lang="ru-RU" dirty="0" smtClean="0"/>
              <a:t>, </a:t>
            </a:r>
            <a:r>
              <a:rPr lang="ru-RU" dirty="0" smtClean="0">
                <a:solidFill>
                  <a:srgbClr val="0070C0"/>
                </a:solidFill>
              </a:rPr>
              <a:t>выходные</a:t>
            </a:r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dirty="0"/>
          </a:p>
        </p:txBody>
      </p:sp>
      <p:grpSp>
        <p:nvGrpSpPr>
          <p:cNvPr id="8" name="Группа 7"/>
          <p:cNvGrpSpPr/>
          <p:nvPr/>
        </p:nvGrpSpPr>
        <p:grpSpPr>
          <a:xfrm>
            <a:off x="0" y="7015581"/>
            <a:ext cx="10080625" cy="544093"/>
            <a:chOff x="0" y="7015581"/>
            <a:chExt cx="10080625" cy="544093"/>
          </a:xfrm>
        </p:grpSpPr>
        <p:sp>
          <p:nvSpPr>
            <p:cNvPr id="9" name="AutoShape 1"/>
            <p:cNvSpPr>
              <a:spLocks noChangeArrowheads="1"/>
            </p:cNvSpPr>
            <p:nvPr/>
          </p:nvSpPr>
          <p:spPr bwMode="auto">
            <a:xfrm>
              <a:off x="0" y="7015581"/>
              <a:ext cx="10080625" cy="544093"/>
            </a:xfrm>
            <a:prstGeom prst="roundRect">
              <a:avLst>
                <a:gd name="adj" fmla="val 241"/>
              </a:avLst>
            </a:prstGeom>
            <a:solidFill>
              <a:srgbClr val="333333"/>
            </a:solidFill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ru-RU" altLang="ru-RU"/>
            </a:p>
          </p:txBody>
        </p:sp>
        <p:pic>
          <p:nvPicPr>
            <p:cNvPr id="11" name="Рисунок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463" y="7092205"/>
              <a:ext cx="703262" cy="394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4"/>
          <a:srcRect t="14178"/>
          <a:stretch/>
        </p:blipFill>
        <p:spPr>
          <a:xfrm>
            <a:off x="360888" y="2987749"/>
            <a:ext cx="8853650" cy="3768651"/>
          </a:xfrm>
          <a:prstGeom prst="rect">
            <a:avLst/>
          </a:prstGeom>
        </p:spPr>
      </p:pic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1368425" y="7157805"/>
            <a:ext cx="8423275" cy="328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Правильный подход к составлению профиля НТ (исправление типичных ошибок)</a:t>
            </a:r>
          </a:p>
        </p:txBody>
      </p:sp>
    </p:spTree>
    <p:extLst>
      <p:ext uri="{BB962C8B-B14F-4D97-AF65-F5344CB8AC3E}">
        <p14:creationId xmlns:p14="http://schemas.microsoft.com/office/powerpoint/2010/main" val="323967992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3. </a:t>
            </a:r>
            <a:r>
              <a:rPr lang="ru-RU" dirty="0" smtClean="0"/>
              <a:t>Выбор пик-часа и покрываемого им диапазона</a:t>
            </a:r>
            <a:endParaRPr lang="ru-RU" dirty="0"/>
          </a:p>
        </p:txBody>
      </p:sp>
      <p:sp>
        <p:nvSpPr>
          <p:cNvPr id="14" name="Объект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600" dirty="0" smtClean="0"/>
              <a:t>Пик-час – час наибольшей нагрузки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3600" dirty="0" smtClean="0"/>
              <a:t>Покрываемый диапазон  - период, в котором %-е отношение операций сходно с пик-часом. </a:t>
            </a:r>
          </a:p>
          <a:p>
            <a:pPr marL="0" indent="0"/>
            <a:r>
              <a:rPr lang="ru-RU" sz="3600" dirty="0" smtClean="0"/>
              <a:t>	Этот период будет покрыт профилем 	тестирования</a:t>
            </a:r>
          </a:p>
          <a:p>
            <a:pPr marL="0" indent="0"/>
            <a:r>
              <a:rPr lang="ru-RU" sz="3600" dirty="0" smtClean="0"/>
              <a:t>	Для остальных нужен отдельный 	профиль.</a:t>
            </a:r>
            <a:endParaRPr lang="ru-RU" sz="3600" dirty="0"/>
          </a:p>
        </p:txBody>
      </p:sp>
      <p:grpSp>
        <p:nvGrpSpPr>
          <p:cNvPr id="8" name="Группа 7"/>
          <p:cNvGrpSpPr/>
          <p:nvPr/>
        </p:nvGrpSpPr>
        <p:grpSpPr>
          <a:xfrm>
            <a:off x="0" y="7015581"/>
            <a:ext cx="10080625" cy="544093"/>
            <a:chOff x="0" y="7015581"/>
            <a:chExt cx="10080625" cy="544093"/>
          </a:xfrm>
        </p:grpSpPr>
        <p:sp>
          <p:nvSpPr>
            <p:cNvPr id="9" name="AutoShape 1"/>
            <p:cNvSpPr>
              <a:spLocks noChangeArrowheads="1"/>
            </p:cNvSpPr>
            <p:nvPr/>
          </p:nvSpPr>
          <p:spPr bwMode="auto">
            <a:xfrm>
              <a:off x="0" y="7015581"/>
              <a:ext cx="10080625" cy="544093"/>
            </a:xfrm>
            <a:prstGeom prst="roundRect">
              <a:avLst>
                <a:gd name="adj" fmla="val 241"/>
              </a:avLst>
            </a:prstGeom>
            <a:solidFill>
              <a:srgbClr val="333333"/>
            </a:solidFill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ru-RU" altLang="ru-RU"/>
            </a:p>
          </p:txBody>
        </p:sp>
        <p:pic>
          <p:nvPicPr>
            <p:cNvPr id="11" name="Рисунок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463" y="7092205"/>
              <a:ext cx="703262" cy="394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1368425" y="7157805"/>
            <a:ext cx="8423275" cy="328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Правильный подход к составлению профиля НТ (исправление типичных ошибок)</a:t>
            </a:r>
          </a:p>
        </p:txBody>
      </p:sp>
    </p:spTree>
    <p:extLst>
      <p:ext uri="{BB962C8B-B14F-4D97-AF65-F5344CB8AC3E}">
        <p14:creationId xmlns:p14="http://schemas.microsoft.com/office/powerpoint/2010/main" val="262772928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3. </a:t>
            </a:r>
            <a:r>
              <a:rPr lang="ru-RU" dirty="0" smtClean="0"/>
              <a:t>Выбор пик-часа и покрываемого им диапазона</a:t>
            </a:r>
            <a:endParaRPr lang="ru-RU" dirty="0"/>
          </a:p>
        </p:txBody>
      </p:sp>
      <p:grpSp>
        <p:nvGrpSpPr>
          <p:cNvPr id="8" name="Группа 7"/>
          <p:cNvGrpSpPr/>
          <p:nvPr/>
        </p:nvGrpSpPr>
        <p:grpSpPr>
          <a:xfrm>
            <a:off x="0" y="7015581"/>
            <a:ext cx="10080625" cy="544093"/>
            <a:chOff x="0" y="7015581"/>
            <a:chExt cx="10080625" cy="544093"/>
          </a:xfrm>
        </p:grpSpPr>
        <p:sp>
          <p:nvSpPr>
            <p:cNvPr id="9" name="AutoShape 1"/>
            <p:cNvSpPr>
              <a:spLocks noChangeArrowheads="1"/>
            </p:cNvSpPr>
            <p:nvPr/>
          </p:nvSpPr>
          <p:spPr bwMode="auto">
            <a:xfrm>
              <a:off x="0" y="7015581"/>
              <a:ext cx="10080625" cy="544093"/>
            </a:xfrm>
            <a:prstGeom prst="roundRect">
              <a:avLst>
                <a:gd name="adj" fmla="val 241"/>
              </a:avLst>
            </a:prstGeom>
            <a:solidFill>
              <a:srgbClr val="333333"/>
            </a:solidFill>
            <a:ln w="9525">
              <a:solidFill>
                <a:srgbClr val="80808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1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</a:pPr>
              <a:endParaRPr lang="ru-RU" altLang="ru-RU"/>
            </a:p>
          </p:txBody>
        </p:sp>
        <p:pic>
          <p:nvPicPr>
            <p:cNvPr id="11" name="Рисунок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463" y="7092205"/>
              <a:ext cx="703262" cy="394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7725" y="1652729"/>
            <a:ext cx="8510754" cy="4730906"/>
          </a:xfrm>
          <a:prstGeom prst="rect">
            <a:avLst/>
          </a:prstGeom>
        </p:spPr>
      </p:pic>
      <p:cxnSp>
        <p:nvCxnSpPr>
          <p:cNvPr id="5" name="Прямая соединительная линия 4"/>
          <p:cNvCxnSpPr/>
          <p:nvPr/>
        </p:nvCxnSpPr>
        <p:spPr bwMode="auto">
          <a:xfrm flipV="1">
            <a:off x="4896296" y="2915741"/>
            <a:ext cx="0" cy="2880320"/>
          </a:xfrm>
          <a:prstGeom prst="line">
            <a:avLst/>
          </a:prstGeom>
          <a:solidFill>
            <a:srgbClr val="00B8FF"/>
          </a:solidFill>
          <a:ln w="2857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Прямая соединительная линия 17"/>
          <p:cNvCxnSpPr/>
          <p:nvPr/>
        </p:nvCxnSpPr>
        <p:spPr bwMode="auto">
          <a:xfrm flipV="1">
            <a:off x="7128544" y="2915741"/>
            <a:ext cx="0" cy="2880320"/>
          </a:xfrm>
          <a:prstGeom prst="line">
            <a:avLst/>
          </a:prstGeom>
          <a:solidFill>
            <a:srgbClr val="00B8FF"/>
          </a:solidFill>
          <a:ln w="2857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Прямая соединительная линия 18"/>
          <p:cNvCxnSpPr/>
          <p:nvPr/>
        </p:nvCxnSpPr>
        <p:spPr bwMode="auto">
          <a:xfrm flipV="1">
            <a:off x="6192440" y="2195661"/>
            <a:ext cx="0" cy="3744416"/>
          </a:xfrm>
          <a:prstGeom prst="line">
            <a:avLst/>
          </a:prstGeom>
          <a:solidFill>
            <a:srgbClr val="00B8FF"/>
          </a:solidFill>
          <a:ln w="2857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2" name="Прямоугольник 21"/>
          <p:cNvSpPr/>
          <p:nvPr/>
        </p:nvSpPr>
        <p:spPr bwMode="auto">
          <a:xfrm>
            <a:off x="1799952" y="2194046"/>
            <a:ext cx="3096344" cy="3602015"/>
          </a:xfrm>
          <a:prstGeom prst="rect">
            <a:avLst/>
          </a:prstGeom>
          <a:solidFill>
            <a:schemeClr val="tx1">
              <a:alpha val="20000"/>
            </a:schemeClr>
          </a:solidFill>
          <a:ln w="9525" cap="flat" cmpd="sng" algn="ctr">
            <a:solidFill>
              <a:schemeClr val="tx1"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effectLst/>
              <a:latin typeface="Arial" charset="0"/>
              <a:ea typeface="Microsoft YaHei" charset="-122"/>
            </a:endParaRPr>
          </a:p>
        </p:txBody>
      </p:sp>
      <p:sp>
        <p:nvSpPr>
          <p:cNvPr id="23" name="Прямоугольник 22"/>
          <p:cNvSpPr/>
          <p:nvPr/>
        </p:nvSpPr>
        <p:spPr bwMode="auto">
          <a:xfrm>
            <a:off x="7128544" y="2195661"/>
            <a:ext cx="1944216" cy="3602015"/>
          </a:xfrm>
          <a:prstGeom prst="rect">
            <a:avLst/>
          </a:prstGeom>
          <a:solidFill>
            <a:schemeClr val="tx1">
              <a:alpha val="20000"/>
            </a:schemeClr>
          </a:solidFill>
          <a:ln w="9525" cap="flat" cmpd="sng" algn="ctr">
            <a:solidFill>
              <a:schemeClr val="tx1"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effectLst/>
              <a:latin typeface="Arial" charset="0"/>
              <a:ea typeface="Microsoft YaHei" charset="-122"/>
            </a:endParaRPr>
          </a:p>
        </p:txBody>
      </p:sp>
      <p:sp>
        <p:nvSpPr>
          <p:cNvPr id="13" name="Text Box 3"/>
          <p:cNvSpPr txBox="1">
            <a:spLocks noChangeArrowheads="1"/>
          </p:cNvSpPr>
          <p:nvPr/>
        </p:nvSpPr>
        <p:spPr bwMode="auto">
          <a:xfrm>
            <a:off x="1368425" y="7157805"/>
            <a:ext cx="8423275" cy="328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52056" rIns="90000" bIns="45000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>
              <a:lnSpc>
                <a:spcPct val="96000"/>
              </a:lnSpc>
              <a:spcAft>
                <a:spcPct val="0"/>
              </a:spcAft>
            </a:pPr>
            <a:r>
              <a:rPr lang="ru-RU" altLang="ru-RU" sz="1400" dirty="0" smtClean="0">
                <a:solidFill>
                  <a:srgbClr val="FFFFFF"/>
                </a:solidFill>
                <a:latin typeface="Open Sans" pitchFamily="32" charset="0"/>
              </a:rPr>
              <a:t>Правильный подход к составлению профиля НТ (исправление типичных ошибок)</a:t>
            </a:r>
          </a:p>
        </p:txBody>
      </p:sp>
    </p:spTree>
    <p:extLst>
      <p:ext uri="{BB962C8B-B14F-4D97-AF65-F5344CB8AC3E}">
        <p14:creationId xmlns:p14="http://schemas.microsoft.com/office/powerpoint/2010/main" val="364832035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Arial"/>
        <a:ea typeface="Microsoft YaHei"/>
        <a:cs typeface=""/>
      </a:majorFont>
      <a:minorFont>
        <a:latin typeface="Arial"/>
        <a:ea typeface="Microsoft YaHei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altLang="ru-RU" sz="1800" b="0" i="0" u="none" strike="noStrike" cap="none" normalizeH="0" baseline="0" smtClean="0">
            <a:ln>
              <a:noFill/>
            </a:ln>
            <a:effectLst/>
            <a:latin typeface="Arial" charset="0"/>
            <a:ea typeface="Microsoft YaHei" charset="-122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9767</TotalTime>
  <Words>2119</Words>
  <Application>Microsoft Office PowerPoint</Application>
  <PresentationFormat>Произвольный</PresentationFormat>
  <Paragraphs>474</Paragraphs>
  <Slides>17</Slides>
  <Notes>17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Arial Unicode MS</vt:lpstr>
      <vt:lpstr>Microsoft YaHei</vt:lpstr>
      <vt:lpstr>Arial</vt:lpstr>
      <vt:lpstr>Calibri</vt:lpstr>
      <vt:lpstr>Open Sans</vt:lpstr>
      <vt:lpstr>Times New Roman</vt:lpstr>
      <vt:lpstr>Тема Office</vt:lpstr>
      <vt:lpstr>Презентация PowerPoint</vt:lpstr>
      <vt:lpstr>Типичная ошибка</vt:lpstr>
      <vt:lpstr>Минусы такого подхода</vt:lpstr>
      <vt:lpstr>Пример</vt:lpstr>
      <vt:lpstr>Правильный подход</vt:lpstr>
      <vt:lpstr>1. Выбор периода статистики (в зависимости от целей НТ)</vt:lpstr>
      <vt:lpstr>2. Анализ статистики и отсеивание нетипичных дней</vt:lpstr>
      <vt:lpstr>3. Выбор пик-часа и покрываемого им диапазона</vt:lpstr>
      <vt:lpstr>3. Выбор пик-часа и покрываемого им диапазона</vt:lpstr>
      <vt:lpstr>4. Выбор операций для включения в профиль</vt:lpstr>
      <vt:lpstr>4. Выбор операций для включения в профиль</vt:lpstr>
      <vt:lpstr>5. Определение интенсивности операций профиля</vt:lpstr>
      <vt:lpstr>6. Определение интенсивности операций профиля</vt:lpstr>
      <vt:lpstr>7. Составление пакетных операций</vt:lpstr>
      <vt:lpstr>8. Сравнение профиля с предыдущим (при актуализации)</vt:lpstr>
      <vt:lpstr>Пример: Сравнение профиля с ошибочным (по пик-дню)</vt:lpstr>
      <vt:lpstr>Спасибо за внимание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Victor Ganeles</dc:creator>
  <cp:lastModifiedBy>Victor Ganeles</cp:lastModifiedBy>
  <cp:revision>50</cp:revision>
  <cp:lastPrinted>1601-01-01T00:00:00Z</cp:lastPrinted>
  <dcterms:created xsi:type="dcterms:W3CDTF">2015-01-21T10:52:29Z</dcterms:created>
  <dcterms:modified xsi:type="dcterms:W3CDTF">2017-09-07T12:12:43Z</dcterms:modified>
</cp:coreProperties>
</file>