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82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370" r:id="rId9"/>
    <p:sldId id="374" r:id="rId10"/>
    <p:sldId id="371" r:id="rId11"/>
    <p:sldId id="375" r:id="rId12"/>
    <p:sldId id="372" r:id="rId13"/>
    <p:sldId id="326" r:id="rId14"/>
    <p:sldId id="358" r:id="rId15"/>
    <p:sldId id="362" r:id="rId16"/>
    <p:sldId id="360" r:id="rId17"/>
    <p:sldId id="325" r:id="rId18"/>
    <p:sldId id="324" r:id="rId19"/>
    <p:sldId id="353" r:id="rId20"/>
    <p:sldId id="267" r:id="rId21"/>
    <p:sldId id="269" r:id="rId22"/>
    <p:sldId id="270" r:id="rId23"/>
    <p:sldId id="272" r:id="rId24"/>
    <p:sldId id="368" r:id="rId25"/>
    <p:sldId id="273" r:id="rId26"/>
    <p:sldId id="361" r:id="rId27"/>
    <p:sldId id="274" r:id="rId28"/>
    <p:sldId id="366" r:id="rId29"/>
    <p:sldId id="276" r:id="rId30"/>
    <p:sldId id="277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369" r:id="rId45"/>
    <p:sldId id="292" r:id="rId46"/>
    <p:sldId id="293" r:id="rId47"/>
    <p:sldId id="294" r:id="rId48"/>
    <p:sldId id="373" r:id="rId49"/>
    <p:sldId id="354" r:id="rId50"/>
    <p:sldId id="295" r:id="rId51"/>
    <p:sldId id="296" r:id="rId52"/>
    <p:sldId id="297" r:id="rId53"/>
    <p:sldId id="298" r:id="rId54"/>
    <p:sldId id="299" r:id="rId55"/>
    <p:sldId id="329" r:id="rId56"/>
    <p:sldId id="377" r:id="rId57"/>
    <p:sldId id="301" r:id="rId58"/>
    <p:sldId id="330" r:id="rId59"/>
    <p:sldId id="303" r:id="rId60"/>
    <p:sldId id="333" r:id="rId61"/>
    <p:sldId id="332" r:id="rId62"/>
    <p:sldId id="334" r:id="rId63"/>
    <p:sldId id="307" r:id="rId64"/>
    <p:sldId id="348" r:id="rId65"/>
    <p:sldId id="347" r:id="rId66"/>
    <p:sldId id="337" r:id="rId67"/>
    <p:sldId id="350" r:id="rId68"/>
    <p:sldId id="349" r:id="rId69"/>
    <p:sldId id="340" r:id="rId70"/>
    <p:sldId id="352" r:id="rId71"/>
    <p:sldId id="351" r:id="rId72"/>
    <p:sldId id="378" r:id="rId73"/>
    <p:sldId id="310" r:id="rId74"/>
    <p:sldId id="317" r:id="rId75"/>
    <p:sldId id="318" r:id="rId76"/>
    <p:sldId id="319" r:id="rId77"/>
    <p:sldId id="320" r:id="rId78"/>
    <p:sldId id="321" r:id="rId79"/>
    <p:sldId id="322" r:id="rId80"/>
    <p:sldId id="323" r:id="rId8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Cambria" panose="02040503050406030204" pitchFamily="18" charset="0"/>
      <p:regular r:id="rId87"/>
      <p:bold r:id="rId88"/>
      <p:italic r:id="rId89"/>
      <p:boldItalic r:id="rId90"/>
    </p:embeddedFont>
    <p:embeddedFont>
      <p:font typeface="Comfortaa" pitchFamily="2" charset="0"/>
      <p:regular r:id="rId91"/>
      <p:bold r:id="rId92"/>
    </p:embeddedFont>
    <p:embeddedFont>
      <p:font typeface="Impact" panose="020B0806030902050204" pitchFamily="34" charset="0"/>
      <p:regular r:id="rId93"/>
    </p:embeddedFont>
    <p:embeddedFont>
      <p:font typeface="Montserrat" pitchFamily="2" charset="77"/>
      <p:regular r:id="rId94"/>
      <p:bold r:id="rId95"/>
      <p:italic r:id="rId96"/>
      <p:boldItalic r:id="rId97"/>
    </p:embeddedFont>
    <p:embeddedFont>
      <p:font typeface="Montserrat Light" pitchFamily="2" charset="77"/>
      <p:regular r:id="rId98"/>
      <p:bold r:id="rId99"/>
      <p:italic r:id="rId100"/>
      <p:boldItalic r:id="rId101"/>
    </p:embeddedFont>
    <p:embeddedFont>
      <p:font typeface="Montserrat Medium" pitchFamily="2" charset="77"/>
      <p:regular r:id="rId102"/>
      <p:bold r:id="rId103"/>
      <p:italic r:id="rId104"/>
      <p:boldItalic r:id="rId105"/>
    </p:embeddedFont>
    <p:embeddedFont>
      <p:font typeface="Roboto Light" panose="02000000000000000000" pitchFamily="2" charset="0"/>
      <p:regular r:id="rId106"/>
      <p:bold r:id="rId107"/>
      <p:italic r:id="rId108"/>
      <p:boldItalic r:id="rId109"/>
    </p:embeddedFont>
    <p:embeddedFont>
      <p:font typeface="Roboto Medium" panose="02000000000000000000" pitchFamily="2" charset="0"/>
      <p:regular r:id="rId110"/>
      <p:bold r:id="rId111"/>
      <p:italic r:id="rId112"/>
      <p:boldItalic r:id="rId113"/>
    </p:embeddedFont>
    <p:embeddedFont>
      <p:font typeface="Stolzl Book" pitchFamily="2" charset="77"/>
      <p:regular r:id="rId114"/>
    </p:embeddedFont>
    <p:embeddedFont>
      <p:font typeface="Stolzl Medium" pitchFamily="2" charset="77"/>
      <p:regular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1FF"/>
    <a:srgbClr val="C3F07D"/>
    <a:srgbClr val="62D4F0"/>
    <a:srgbClr val="68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4"/>
    <p:restoredTop sz="81369"/>
  </p:normalViewPr>
  <p:slideViewPr>
    <p:cSldViewPr snapToGrid="0">
      <p:cViewPr>
        <p:scale>
          <a:sx n="144" d="100"/>
          <a:sy n="144" d="100"/>
        </p:scale>
        <p:origin x="648" y="56"/>
      </p:cViewPr>
      <p:guideLst>
        <p:guide orient="horz" pos="1620"/>
        <p:guide pos="2880"/>
      </p:guideLst>
    </p:cSldViewPr>
  </p:slideViewPr>
  <p:notesTextViewPr>
    <p:cViewPr>
      <p:scale>
        <a:sx n="140" d="100"/>
        <a:sy n="140" d="100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2.fntdata"/><Relationship Id="rId89" Type="http://schemas.openxmlformats.org/officeDocument/2006/relationships/font" Target="fonts/font7.fntdata"/><Relationship Id="rId112" Type="http://schemas.openxmlformats.org/officeDocument/2006/relationships/font" Target="fonts/font30.fntdata"/><Relationship Id="rId16" Type="http://schemas.openxmlformats.org/officeDocument/2006/relationships/slide" Target="slides/slide15.xml"/><Relationship Id="rId107" Type="http://schemas.openxmlformats.org/officeDocument/2006/relationships/font" Target="fonts/font2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0.fntdata"/><Relationship Id="rId5" Type="http://schemas.openxmlformats.org/officeDocument/2006/relationships/slide" Target="slides/slide4.xml"/><Relationship Id="rId90" Type="http://schemas.openxmlformats.org/officeDocument/2006/relationships/font" Target="fonts/font8.fntdata"/><Relationship Id="rId95" Type="http://schemas.openxmlformats.org/officeDocument/2006/relationships/font" Target="fonts/font1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31.fntdata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font" Target="fonts/font3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21.fntdata"/><Relationship Id="rId108" Type="http://schemas.openxmlformats.org/officeDocument/2006/relationships/font" Target="fonts/font26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9.fntdata"/><Relationship Id="rId96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32.fntdata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4.fntdata"/><Relationship Id="rId94" Type="http://schemas.openxmlformats.org/officeDocument/2006/relationships/font" Target="fonts/font12.fntdata"/><Relationship Id="rId99" Type="http://schemas.openxmlformats.org/officeDocument/2006/relationships/font" Target="fonts/font17.fntdata"/><Relationship Id="rId10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5.fntdata"/><Relationship Id="rId104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5.fntdata"/><Relationship Id="rId110" Type="http://schemas.openxmlformats.org/officeDocument/2006/relationships/font" Target="fonts/font28.fntdata"/><Relationship Id="rId115" Type="http://schemas.openxmlformats.org/officeDocument/2006/relationships/font" Target="fonts/font33.fntdata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8.fntdata"/><Relationship Id="rId105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1.fntdata"/><Relationship Id="rId98" Type="http://schemas.openxmlformats.org/officeDocument/2006/relationships/font" Target="fonts/font1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1.fntdata"/><Relationship Id="rId88" Type="http://schemas.openxmlformats.org/officeDocument/2006/relationships/font" Target="fonts/font6.fntdata"/><Relationship Id="rId111" Type="http://schemas.openxmlformats.org/officeDocument/2006/relationships/font" Target="fonts/font2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2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br.org/2016/10/how-to-manage-a-toxic-employe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1922_%D0%B3%D0%BE%D0%B4" TargetMode="External"/><Relationship Id="rId4" Type="http://schemas.openxmlformats.org/officeDocument/2006/relationships/hyperlink" Target="https://ru.wikipedia.org/wiki/%D0%93%D0%B0%D1%80%D0%B2%D0%B0%D1%80%D0%B4%D1%81%D0%BA%D0%B0%D1%8F_%D1%88%D0%BA%D0%BE%D0%BB%D0%B0_%D0%B1%D0%B8%D0%B7%D0%BD%D0%B5%D1%81%D0%B0" TargetMode="Externa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7aa114251_2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7aa114251_2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Еще года 2 назад я бы не поверил, что буду рассказывать вам сегодня про Токсичность. Зачем рассказывать про то, чего не существует? Вот про ранимых разработчиков - да без проблем. Обижаются что-то , жалуются.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Ну и конечно мы посчитали сколько приносят наши </a:t>
            </a:r>
            <a:r>
              <a:rPr lang="ru-RU" dirty="0" err="1"/>
              <a:t>токсики</a:t>
            </a: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Вас это удивит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3668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Очень много!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Тут входят все пункты, от потери мотивации и ухудшения результатов всей команды , так и потери менеджмента на урегулирование конфликтов связанных с токсичными ребятами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06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И тут мы с вами фиксируем первую мысль </a:t>
            </a:r>
          </a:p>
          <a:p>
            <a:pPr marL="158750" indent="0">
              <a:buNone/>
            </a:pPr>
            <a:r>
              <a:rPr lang="ru-RU" dirty="0"/>
              <a:t>Токсичность это дорого!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r>
              <a:rPr lang="ru-RU" dirty="0"/>
              <a:t>Можете на досуге посчитать сколько теряет ваша команда</a:t>
            </a:r>
          </a:p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7208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7611cf69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c7611cf69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Ну а так как мы с вами тут тестировщики - я решил окунуться в корень проблемы.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И начать предлогаю с главного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34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Стереотипа в IT.  На примере того как на Западе считают</a:t>
            </a:r>
          </a:p>
          <a:p>
            <a:pPr marL="158750" indent="0">
              <a:buNone/>
            </a:pPr>
            <a:r>
              <a:rPr lang="ru-RU" dirty="0"/>
              <a:t>что по </a:t>
            </a:r>
            <a:r>
              <a:rPr lang="ru-RU" dirty="0" err="1"/>
              <a:t>москве</a:t>
            </a:r>
            <a:r>
              <a:rPr lang="ru-RU" dirty="0"/>
              <a:t> ходят медведи и пьют с нами водку под песни балалайки </a:t>
            </a:r>
          </a:p>
          <a:p>
            <a:pPr marL="158750" indent="0">
              <a:buNone/>
            </a:pPr>
            <a:r>
              <a:rPr lang="ru-RU" dirty="0"/>
              <a:t>ИЛИ</a:t>
            </a:r>
          </a:p>
          <a:p>
            <a:pPr marL="158750" indent="0">
              <a:buNone/>
            </a:pPr>
            <a:r>
              <a:rPr lang="ru-RU" dirty="0"/>
              <a:t>что все грузины любят хачапури , хотя не – они ведь любят </a:t>
            </a:r>
          </a:p>
          <a:p>
            <a:pPr marL="158750" indent="0">
              <a:buNone/>
            </a:pPr>
            <a:r>
              <a:rPr lang="ru-RU" dirty="0"/>
              <a:t>+-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r>
              <a:rPr lang="ru-RU" dirty="0"/>
              <a:t>Есть варианты в зале?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78311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Знакомо? 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r>
              <a:rPr lang="ru-RU" dirty="0"/>
              <a:t>Но проблема то на самом деле глубже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6170974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Конечно, это то что </a:t>
            </a:r>
            <a:r>
              <a:rPr lang="en-US" dirty="0" err="1"/>
              <a:t>всег</a:t>
            </a:r>
            <a:r>
              <a:rPr lang="ru-RU" dirty="0"/>
              <a:t>да на слуху и обрастает кучей </a:t>
            </a:r>
            <a:r>
              <a:rPr lang="ru-RU" dirty="0" err="1"/>
              <a:t>мемов</a:t>
            </a:r>
            <a:r>
              <a:rPr lang="ru-RU" dirty="0"/>
              <a:t> и разговоров</a:t>
            </a:r>
          </a:p>
          <a:p>
            <a:pPr marL="158750" indent="0">
              <a:buNone/>
            </a:pPr>
            <a:r>
              <a:rPr lang="ru-RU" dirty="0"/>
              <a:t>Одни делают плохие сервисы, а другие говорят что это плохие сервисы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r>
              <a:rPr lang="ru-RU" dirty="0"/>
              <a:t>При подготовке к докладу мне стало интересно, а как освещается этот психологический момент </a:t>
            </a:r>
            <a:r>
              <a:rPr lang="ru-RU" dirty="0" err="1"/>
              <a:t>взаимодейтсвия</a:t>
            </a:r>
            <a:r>
              <a:rPr lang="ru-RU" dirty="0"/>
              <a:t> двух направлений а терминах тестирования. Как вообще к этому готовят новых </a:t>
            </a:r>
            <a:r>
              <a:rPr lang="en-US" dirty="0"/>
              <a:t>QA 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173694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7611cf69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7611cf69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Я обратился к моему любимому источнику терминологии в тестировании ISTQB.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2498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c7611cf69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c7611cf69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Обратимся к моему любимому источнику терминологии в тестировании ISTQB.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106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9f3529b98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9f3529b98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Обратимся к тому же ISTQB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340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492310d01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492310d01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Меня зовут ___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Я достаточно давно в it и повидал много команд и токсичных тестировщиков и разработчиков. Еще больше историй слышал и видел со стороны.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Можно с уверенностью сказать, что подготовка к сегодняшнему докладу заняла у меня как минимум 9 лет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И я очень рад поделится этой информацией с Вами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9f3529b98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9f3529b98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Обратимся к тому же ISTQB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a2e0bd23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ca2e0bd23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ISTQB как и вы я читал еще много лет назад, и эти пункты пролистывал как неинтересные страницы какой то книги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И причем не от того факта, что я не понимаю в чем проблема, а от того что я не признаю ЭТО проблемой.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Я тестировщик  и я тут чтобы говорить об этих самых проблемах (сразу слайд)</a:t>
            </a:r>
            <a:br>
              <a:rPr lang="ru" dirty="0">
                <a:solidFill>
                  <a:schemeClr val="dk1"/>
                </a:solidFill>
              </a:rPr>
            </a:b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c0ffcb09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cc0ffcb09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 dirty="0"/>
            </a:br>
            <a:r>
              <a:rPr lang="ru" dirty="0"/>
              <a:t>чем серьезней проблема - тем более явно я о ней скажу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dirty="0"/>
              <a:t>Ну и по моим наблюдениям это все когда то заканчивается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ceace78884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ceace78884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и заканчивалось одним и тем же, попросят взять потрфель и уходить</a:t>
            </a:r>
            <a:endParaRPr sz="1200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ru-RU" dirty="0"/>
              <a:t>И тут мы понимаем важную мысль – с токсичными работать не хотят</a:t>
            </a:r>
          </a:p>
          <a:p>
            <a:pPr marL="158750" indent="0">
              <a:buNone/>
            </a:pPr>
            <a:r>
              <a:rPr lang="ru-RU" dirty="0"/>
              <a:t>Исходя из практики долго этот процесс не протекает.</a:t>
            </a:r>
          </a:p>
          <a:p>
            <a:pPr marL="158750" indent="0">
              <a:buNone/>
            </a:pPr>
            <a:endParaRPr lang="ru-RU" dirty="0"/>
          </a:p>
          <a:p>
            <a:pPr marL="158750" indent="0">
              <a:buNone/>
            </a:pPr>
            <a:r>
              <a:rPr lang="ru-RU" dirty="0"/>
              <a:t>Но вот знаете мне порой было обидно </a:t>
            </a:r>
            <a:r>
              <a:rPr lang="ru-RU" dirty="0" err="1"/>
              <a:t>осозновать</a:t>
            </a:r>
            <a:r>
              <a:rPr lang="ru-RU" dirty="0"/>
              <a:t> как сильные специалисты не удерживались в командах и уходили. И я задумался откуда мы этому научились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9214752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cc0ffcb0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cc0ffcb09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Ведь каждый из нас когда то слышал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Что все проблемы идут из детсва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Как говорил старина Зигмунд – Все наши проблемы идут из </a:t>
            </a:r>
            <a:r>
              <a:rPr lang="ru-RU" dirty="0" err="1"/>
              <a:t>детсва</a:t>
            </a:r>
            <a:r>
              <a:rPr lang="ru-RU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 мне кажется я тоже нашел ответ на этот вопрос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658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c0ffcb09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c0ffcb09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Как многих из нас в детстве звала мама домой кушать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По интонации и громкости на весь двор я сразу же понимал - на сколько это предложение серьезное и когда уже не стоит просить еще 5 минут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И с этим самым мы свами доросли до взрослой жизни, до тестирования и тех самых разработчиков которые от вас шугаются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Все это учило нас тому, что чем громче кричит мама – тем быстрее я должен идти домой и э</a:t>
            </a:r>
            <a:r>
              <a:rPr lang="en-US" dirty="0" err="1">
                <a:solidFill>
                  <a:schemeClr val="dk1"/>
                </a:solidFill>
              </a:rPr>
              <a:t>том</a:t>
            </a:r>
            <a:r>
              <a:rPr lang="ru-RU" dirty="0">
                <a:solidFill>
                  <a:schemeClr val="dk1"/>
                </a:solidFill>
              </a:rPr>
              <a:t>у есть научное </a:t>
            </a:r>
            <a:r>
              <a:rPr lang="ru-RU" dirty="0" err="1">
                <a:solidFill>
                  <a:schemeClr val="dk1"/>
                </a:solidFill>
              </a:rPr>
              <a:t>обьяснение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c0ffcb09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cc0ffcb09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Эдвард Ли </a:t>
            </a:r>
            <a:r>
              <a:rPr lang="ru-RU" dirty="0" err="1">
                <a:solidFill>
                  <a:schemeClr val="dk1"/>
                </a:solidFill>
              </a:rPr>
              <a:t>Торндайк</a:t>
            </a:r>
            <a:r>
              <a:rPr lang="ru-RU" dirty="0">
                <a:solidFill>
                  <a:schemeClr val="dk1"/>
                </a:solidFill>
              </a:rPr>
              <a:t> это сформулировал в Законе Эффекта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Который и говорит нам о том, что мы начинаем повторять те </a:t>
            </a:r>
            <a:r>
              <a:rPr lang="ru-RU" dirty="0" err="1">
                <a:solidFill>
                  <a:schemeClr val="dk1"/>
                </a:solidFill>
              </a:rPr>
              <a:t>дейсвтия</a:t>
            </a:r>
            <a:r>
              <a:rPr lang="ru-RU" dirty="0">
                <a:solidFill>
                  <a:schemeClr val="dk1"/>
                </a:solidFill>
              </a:rPr>
              <a:t> которые приносят нам успех.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По принципу крика в чате – </a:t>
            </a:r>
            <a:r>
              <a:rPr lang="en-US" dirty="0" err="1">
                <a:solidFill>
                  <a:schemeClr val="dk1"/>
                </a:solidFill>
              </a:rPr>
              <a:t>что</a:t>
            </a:r>
            <a:r>
              <a:rPr lang="ru-RU" dirty="0">
                <a:solidFill>
                  <a:schemeClr val="dk1"/>
                </a:solidFill>
              </a:rPr>
              <a:t> там супер серьезный баг и его нужно сейчас же устранить.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>
                <a:solidFill>
                  <a:schemeClr val="dk1"/>
                </a:solidFill>
              </a:rPr>
              <a:t>Все эти явления входят в большой блок психологии</a:t>
            </a:r>
            <a:endParaRPr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52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cc0ffcb09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cc0ffcb09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 err="1">
                <a:solidFill>
                  <a:schemeClr val="dk1"/>
                </a:solidFill>
              </a:rPr>
              <a:t>Психолоргии</a:t>
            </a:r>
            <a:r>
              <a:rPr lang="ru-RU" dirty="0">
                <a:solidFill>
                  <a:schemeClr val="dk1"/>
                </a:solidFill>
              </a:rPr>
              <a:t> влияния, которая описывает наши с вами активность и взаимодействия с окружающей средой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ru-RU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ru-RU" dirty="0">
                <a:solidFill>
                  <a:schemeClr val="dk1"/>
                </a:solidFill>
              </a:rPr>
              <a:t>И одной из </a:t>
            </a:r>
            <a:r>
              <a:rPr lang="en-US" dirty="0" err="1">
                <a:solidFill>
                  <a:schemeClr val="dk1"/>
                </a:solidFill>
              </a:rPr>
              <a:t>поу</a:t>
            </a:r>
            <a:r>
              <a:rPr lang="ru-RU" dirty="0" err="1">
                <a:solidFill>
                  <a:schemeClr val="dk1"/>
                </a:solidFill>
              </a:rPr>
              <a:t>лярнейших</a:t>
            </a:r>
            <a:r>
              <a:rPr lang="ru-RU" dirty="0">
                <a:solidFill>
                  <a:schemeClr val="dk1"/>
                </a:solidFill>
              </a:rPr>
              <a:t> </a:t>
            </a:r>
            <a:r>
              <a:rPr lang="ru-RU" dirty="0" err="1">
                <a:solidFill>
                  <a:schemeClr val="dk1"/>
                </a:solidFill>
              </a:rPr>
              <a:t>работв</a:t>
            </a:r>
            <a:r>
              <a:rPr lang="ru-RU" dirty="0">
                <a:solidFill>
                  <a:schemeClr val="dk1"/>
                </a:solidFill>
              </a:rPr>
              <a:t> этой области является книга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44355680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44355680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Давайте начнем с термина. Токсичность. 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--</a:t>
            </a:r>
            <a:r>
              <a:rPr lang="ru" i="1" dirty="0">
                <a:solidFill>
                  <a:schemeClr val="dk1"/>
                </a:solidFill>
              </a:rPr>
              <a:t>Вопрос в зал</a:t>
            </a:r>
            <a:r>
              <a:rPr lang="ru" dirty="0">
                <a:solidFill>
                  <a:schemeClr val="dk1"/>
                </a:solidFill>
              </a:rPr>
              <a:t>--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Кто работал с такими?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Ах, а нас много)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--</a:t>
            </a:r>
            <a:r>
              <a:rPr lang="ru" i="1" dirty="0">
                <a:solidFill>
                  <a:schemeClr val="dk1"/>
                </a:solidFill>
              </a:rPr>
              <a:t>Вопрос в зал</a:t>
            </a:r>
            <a:r>
              <a:rPr lang="ru" dirty="0">
                <a:solidFill>
                  <a:schemeClr val="dk1"/>
                </a:solidFill>
              </a:rPr>
              <a:t>--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А кто сам таким был?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Интересно что поднимали на оба вопроса одни и теже люди!</a:t>
            </a:r>
            <a:endParaRPr dirty="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--</a:t>
            </a:r>
            <a:r>
              <a:rPr lang="ru" i="1" dirty="0">
                <a:solidFill>
                  <a:schemeClr val="dk1"/>
                </a:solidFill>
              </a:rPr>
              <a:t>Вопрос в зал</a:t>
            </a:r>
            <a:r>
              <a:rPr lang="ru" dirty="0">
                <a:solidFill>
                  <a:schemeClr val="dk1"/>
                </a:solidFill>
              </a:rPr>
              <a:t>--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chemeClr val="dk1"/>
                </a:solidFill>
              </a:rPr>
              <a:t>Задумывались что все же означает этот термин. Я задумался и решил посерчить.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a2e0bd23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a2e0bd23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/>
              <a:t>И одной из популярнейших работ в этой области будет книга Даниэль Гоуман, который отлично разобрал для таких как мы с вами, как научиться управлять эмоциями и развить тот самый Эмоциональный интелект</a:t>
            </a:r>
            <a:br>
              <a:rPr lang="ru" sz="1400" dirty="0"/>
            </a:br>
            <a:br>
              <a:rPr lang="ru" sz="1400" dirty="0"/>
            </a:br>
            <a:br>
              <a:rPr lang="ru" sz="1400" dirty="0"/>
            </a:b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c0ffcb09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cc0ffcb09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Эмоции помогают нам понять других людей</a:t>
            </a: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 i="1" dirty="0">
                <a:solidFill>
                  <a:schemeClr val="dk1"/>
                </a:solidFill>
              </a:rPr>
              <a:t>Пример. Представьте, что вы стоите лицом к лицу с разработчиком который в очередной раз увидел от вас 40 созданных багах на его фичу. Язык тела (сжатые кулаки или громкий голос) говорит вам о его эмоциональном состоянии, и вы можете предсказать что он будет говорить</a:t>
            </a: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 i="1" dirty="0">
                <a:solidFill>
                  <a:schemeClr val="dk1"/>
                </a:solidFill>
              </a:rPr>
              <a:t>Это помогает нам уходить от опасности когда мы распознаем по повееднию. особенно когда сами мы не очень уровнавешанны. ЛУчше я отойду</a:t>
            </a: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 i="1" dirty="0">
                <a:solidFill>
                  <a:schemeClr val="dk1"/>
                </a:solidFill>
              </a:rPr>
              <a:t>а если нет?</a:t>
            </a: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ce4c49bafe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ce4c49bafe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 i="1" dirty="0"/>
              <a:t>амое неудачное что мы можем сделать в ответ</a:t>
            </a:r>
            <a:br>
              <a:rPr lang="ru" sz="1350" i="1" dirty="0"/>
            </a:br>
            <a:r>
              <a:rPr lang="ru" sz="1350" i="1" dirty="0"/>
              <a:t>это напомнить ему, что вот другой разработчик Петя молодец - у него багов нет</a:t>
            </a:r>
            <a:br>
              <a:rPr lang="ru" sz="1350" i="1" dirty="0"/>
            </a:br>
            <a:r>
              <a:rPr lang="ru" sz="1350" i="1" dirty="0"/>
              <a:t>или что вообще как собирается успеть все сделать в спринт если у него еще несколько тасок не доделано пока он правил баги предыдущих?</a:t>
            </a:r>
            <a:br>
              <a:rPr lang="ru" sz="1350" i="1" dirty="0"/>
            </a:br>
            <a:endParaRPr sz="135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 i="1" dirty="0"/>
              <a:t>Суть. Когда мы испуганы, то слишком эмоционально реагируем на ситуацию и можем даже принять небольшое возмущение того самого разработчика к серьезности дефектов - на посягательства к нашей компетенции. И стараемся сразу защититься -  конечно же</a:t>
            </a:r>
            <a:endParaRPr sz="135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50" i="1" dirty="0"/>
              <a:t>И Это нормально, важный поинт в том чтобы начать это осозновать и контролировать</a:t>
            </a:r>
            <a:endParaRPr sz="135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cc0ffcb093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cc0ffcb093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50" i="1"/>
              <a:t>Все сводится к тому, как научиться управлять эмоциями</a:t>
            </a:r>
            <a:br>
              <a:rPr lang="ru" sz="1350" i="1"/>
            </a:br>
            <a:r>
              <a:rPr lang="ru" sz="1350" i="1"/>
              <a:t>Как разрушить выстроенную годами связь между событием которые нам не подуше и эмоцией которая рвется на ружу уже автоматически.</a:t>
            </a:r>
            <a:endParaRPr sz="135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" sz="1350" i="1"/>
              <a:t>Все это  - дальше</a:t>
            </a:r>
            <a:endParaRPr sz="135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35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35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sz="135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50"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c9f3529b98_3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c9f3529b98_3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подробно раскрыто в книге,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</a:t>
            </a:r>
            <a:br>
              <a:rPr lang="ru"/>
            </a:br>
            <a:r>
              <a:rPr lang="ru"/>
              <a:t>Даниэль Гоулман - Эмоциональный интелект </a:t>
            </a:r>
            <a:br>
              <a:rPr lang="ru"/>
            </a:br>
            <a:r>
              <a:rPr lang="ru">
                <a:solidFill>
                  <a:schemeClr val="dk1"/>
                </a:solidFill>
              </a:rPr>
              <a:t>Однозначно </a:t>
            </a:r>
            <a:r>
              <a:rPr lang="ru"/>
              <a:t>мой РЕКОМЕНДАСЬОН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e4c49baf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ce4c49baf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Однозначно </a:t>
            </a:r>
            <a:br>
              <a:rPr lang="ru"/>
            </a:br>
            <a:r>
              <a:rPr lang="ru"/>
              <a:t>Даниэль Гоулман - Эмоциональный интелект </a:t>
            </a:r>
            <a:br>
              <a:rPr lang="ru"/>
            </a:br>
            <a:r>
              <a:rPr lang="ru"/>
              <a:t>мой РЕКОМЕНДАСЬОН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eace78884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eace78884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" dirty="0"/>
              <a:t>С эмоциями разобрались, стали ими управлять. Нам больше не кричат уходи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" dirty="0"/>
              <a:t>дальше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ca0aab2d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ca0aab2d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Более того , мы стали быть приветливы на манер  западных нравов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где улыбаються друг другу без причины - это нормально.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Казалось бы успех гарантирован - и мы с вами можем расходиться и идти на перперыв</a:t>
            </a:r>
            <a:br>
              <a:rPr lang="ru">
                <a:solidFill>
                  <a:schemeClr val="dk1"/>
                </a:solidFill>
              </a:rPr>
            </a:b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Но НЕТ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7611cf69b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c7611cf69b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Команда - то без чего уже сложно представить рабочую деятельность почти в любой сфере и навыки командной работой сейчас порой ценяться куда больше -  навыков специализации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Я предлагаю понять нашу с вами роль в команде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c9f3529b98_3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c9f3529b98_3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F373E"/>
                </a:solidFill>
              </a:rPr>
              <a:t>Все мы когда то приходя в новую команду, перед этим набравшись опыта ставили себе установку</a:t>
            </a: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F373E"/>
                </a:solidFill>
              </a:rPr>
              <a:t>---</a:t>
            </a:r>
            <a:endParaRPr sz="1200" dirty="0">
              <a:solidFill>
                <a:srgbClr val="2F373E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c44355680a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c44355680a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То есть мы с вами пониманием, что это не прямое воздействия на других физическим путем. А скорее психологическое давление и отравление своими действиями и высказываниями в сторону другого человека.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ceace78884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ceace78884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F373E"/>
                </a:solidFill>
              </a:rPr>
              <a:t>Все мы когда то приходя в новую команду, перед этим набравшись опыта ставили себе установку</a:t>
            </a: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F373E"/>
                </a:solidFill>
              </a:rPr>
              <a:t>“Ну вот сейчас точно с первого дня всем покажу как надо”</a:t>
            </a: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>
                <a:solidFill>
                  <a:srgbClr val="2F373E"/>
                </a:solidFill>
              </a:rPr>
              <a:t>Тут я вспомнил и свой опыт однажды</a:t>
            </a:r>
            <a:endParaRPr sz="1200" dirty="0">
              <a:solidFill>
                <a:srgbClr val="2F373E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7aa114251_2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7aa114251_2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и это было масштабно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количество фидбека -  вылитого мной на команду просто зашкаливало , хотя это и было без эмоций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Казалось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Чем больше я буду указывать людям на свои проблемы - тем лучшим покажусь специалистом.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ce4c49baf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ce4c49bafe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F373E"/>
                </a:solidFill>
              </a:rPr>
              <a:t>и я честно представлял у себя в голове такую картину</a:t>
            </a:r>
            <a:endParaRPr sz="120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2F373E"/>
                </a:solidFill>
              </a:rPr>
              <a:t>как все счастливы что такой крутой парень как я с ними в команде</a:t>
            </a:r>
            <a:endParaRPr sz="120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F373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F373E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cf0e270db1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cf0e270db1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/>
              <a:t>и заканчивалось плюс минус одним и тем же, попросят взять потрфле</a:t>
            </a:r>
            <a:endParaRPr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e4c49baf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ce4c49baf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И дабы такого не возникало - я пришел к пониманию что необходимо не отключать мозг</a:t>
            </a:r>
            <a:br>
              <a:rPr lang="ru" sz="1200" dirty="0"/>
            </a:br>
            <a:r>
              <a:rPr lang="ru" sz="1200" dirty="0"/>
              <a:t>а наооборот 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6344377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ce4c49baf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ce4c49baf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И сейчас у вас наверняка логичный вопрос - что же это была за команда такая - если не ценит таких тестеров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или если перефразировать - что тогда должен делать QA?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ce4c49bafe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ce4c49bafe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Давайте порассуждаем, что же от нас ждут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 первым блоке мы выяснили - что хорошее настроение спасает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e4c49baf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ce4c49baf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 нас ждут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 первым блоке мы выяснили - что хорошее настроение спасает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e4c49bafe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ce4c49bafe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 нас ждут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в первым блоке мы выяснили - что хорошее настроение спасает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5378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e4c49bafe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e4c49bafe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и отключение мозгов? баги не создавать и проблемы не замечать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и в итоге получаем?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3306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87aa114251_2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87aa114251_2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яндексе более категоричны в оперделениях. Но впринципе все о том же.</a:t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e4c49bafe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e4c49bafe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и отключение мозгов? баги не создавать и проблемы не замечать</a:t>
            </a:r>
            <a:br>
              <a:rPr lang="ru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и в итоге получаем?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8139931e9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c8139931e9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Конечно! слышал кто то сказал в зале.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Своего парня и подругу</a:t>
            </a:r>
            <a:br>
              <a:rPr lang="ru" sz="1200" dirty="0"/>
            </a:br>
            <a:br>
              <a:rPr lang="ru" sz="1200" dirty="0"/>
            </a:br>
            <a:r>
              <a:rPr lang="ru" sz="1200" dirty="0"/>
              <a:t>Мне доводилось работать с такими тестировщкиами, которые настолько сильно прокачали свои сфотовые навыки - что совсем позабыли про харды и тем самым потеряли для себя все точки влияния , авторитета и как следствия проффесионального роста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Можем бысть успехом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ce4c49baf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ce4c49baf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dirty="0"/>
              <a:t>И дабы такого не возникало - я пришел к пониманию что необходимо не отключать мозг</a:t>
            </a:r>
            <a:br>
              <a:rPr lang="ru" sz="1200" dirty="0"/>
            </a:br>
            <a:r>
              <a:rPr lang="ru" sz="1200" dirty="0"/>
              <a:t>а наооборот </a:t>
            </a:r>
            <a:endParaRPr sz="1200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ceace7888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ceace7888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</a:rPr>
              <a:t>прокачать навыкам убеждения, чтобы продолжить влиять на команду и твоя критика воспринималась</a:t>
            </a:r>
            <a:endParaRPr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c9f3529b98_3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c9f3529b98_3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В свое время мне помогла книга</a:t>
            </a:r>
            <a:br>
              <a:rPr lang="ru" dirty="0"/>
            </a:br>
            <a:r>
              <a:rPr lang="ru" dirty="0"/>
              <a:t>Роберта Чалидин - Психология Влияния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Пособие о том, как в современном мире построены механизмы убеждения.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Известен своим иследованием метода Щелчка пальцами - если переовдить на русский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ceace78884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ceace78884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56541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dirty="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-RU" sz="1100" i="1" dirty="0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-RU" sz="1100" dirty="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 lang="ru-RU" dirty="0"/>
          </a:p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999566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ceace78884_3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ceace78884_3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02097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c44355680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c44355680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Тут спросили кто такие токсичные люди, ну и ответ сразу пропитан жизнью. Ольга не токсичила и получила VIP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10712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52311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Принцип «щёлк» может быть продемонстрирован экспериментом. В библиотеке к копировальному аппарату выстроилась очередь. Подходит человек и просит его пропустить, потому что он опаздывает на встречу. Результат — 94 %. Далее экспериментатор никак не обосновывает своё желание: 60 %. В третий раз экспериментатор говорит: «</a:t>
            </a:r>
            <a:r>
              <a:rPr lang="ru" sz="1050" i="1">
                <a:solidFill>
                  <a:srgbClr val="202122"/>
                </a:solidFill>
              </a:rPr>
              <a:t>Простите, у меня пять страниц. Могу я воспользоваться ксероксом, потому что мне надо сделать несколько копий?</a:t>
            </a:r>
            <a:r>
              <a:rPr lang="ru" sz="1050">
                <a:solidFill>
                  <a:srgbClr val="202122"/>
                </a:solidFill>
                <a:highlight>
                  <a:srgbClr val="FFFFFF"/>
                </a:highlight>
              </a:rPr>
              <a:t>». Результат — 93 %. Человек услышал ключевую фразу — «потому что…», и «щёлк», он далее уже не контролирует. Очень часто подобными методами пользуются в недостойных целях.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068199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ceace78884_3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ceace78884_3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819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В основе многочисленных методик воздействия на человека лежат 6 психологических принципов влияния.</a:t>
            </a:r>
            <a:endParaRPr sz="1200">
              <a:solidFill>
                <a:srgbClr val="1819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18191A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но я собрал свой топ-3</a:t>
            </a:r>
            <a:endParaRPr sz="1200">
              <a:solidFill>
                <a:srgbClr val="1819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4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 поехали</a:t>
            </a:r>
            <a:endParaRPr sz="1200">
              <a:solidFill>
                <a:srgbClr val="1819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4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18191A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endParaRPr sz="1200">
              <a:solidFill>
                <a:srgbClr val="18191A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449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61029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4166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 dirty="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138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340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694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c44355680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c44355680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Термин «токсичные сотрудники» впервые появляется в </a:t>
            </a:r>
            <a:r>
              <a:rPr lang="ru" dirty="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статье </a:t>
            </a:r>
            <a:r>
              <a:rPr lang="ru" dirty="0">
                <a:solidFill>
                  <a:schemeClr val="dk1"/>
                </a:solidFill>
              </a:rPr>
              <a:t>Майкла Хаусмана  и Дилана Майнара, опубликованной в 2016 году в бизнем журанале Harvard Business Review. </a:t>
            </a: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</a:rPr>
              <a:t>Он издается </a:t>
            </a:r>
            <a:r>
              <a:rPr lang="ru" dirty="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Гарвардской школой бизнеса</a:t>
            </a: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</a:rPr>
              <a:t> и посвящённый различным вопросам управления бизнесом. Издаётся с </a:t>
            </a:r>
            <a:r>
              <a:rPr lang="ru" dirty="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1922 года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Такому изданию можно верить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Главной особенностью в трактовке нового термина является тот факт, что токсичные сотрудники не просто вредят рабочему процессу, но и демотивируют весь коллектив, заражая его негативными эмоциями.</a:t>
            </a: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Так же наши герои провели большую аналитику и выявили, как же токсичные сотрудники влияют на свои компании..</a:t>
            </a: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4602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1929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4934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ceace78884_3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ceace78884_3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18191A"/>
                </a:solidFill>
                <a:latin typeface="Montserrat"/>
                <a:ea typeface="Montserrat"/>
                <a:cs typeface="Montserrat"/>
                <a:sym typeface="Montserrat"/>
              </a:rPr>
              <a:t>если мы поможем ему с документацией на другую задачу, мы незаметно сделаем ему одолжение - на которое при должной подаче он отреагирует позитивно</a:t>
            </a:r>
            <a:endParaRPr sz="135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i="1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e4c49bafe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e4c49bafe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Роберт ЧАлдини - Психология влияния</a:t>
            </a:r>
            <a:br>
              <a:rPr lang="ru">
                <a:solidFill>
                  <a:schemeClr val="dk1"/>
                </a:solidFill>
              </a:rPr>
            </a:br>
            <a:r>
              <a:rPr lang="ru">
                <a:solidFill>
                  <a:schemeClr val="dk1"/>
                </a:solidFill>
              </a:rPr>
              <a:t>мой РЕКОМЕНДАСЬОН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e4c49baf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ce4c49baf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/>
              <a:t>Роберт ЧАлдини - </a:t>
            </a:r>
            <a:r>
              <a:rPr lang="ru">
                <a:solidFill>
                  <a:schemeClr val="lt1"/>
                </a:solidFill>
              </a:rPr>
              <a:t>Психология влияния</a:t>
            </a:r>
            <a:br>
              <a:rPr lang="ru"/>
            </a:br>
            <a:r>
              <a:rPr lang="ru"/>
              <a:t>мой РЕКОМЕНДАСЬОН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c8139931e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c8139931e9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</a:rPr>
              <a:t>Выводы</a:t>
            </a:r>
            <a:endParaRPr sz="12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cf0e270db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cf0e270db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chemeClr val="dk1"/>
                </a:solidFill>
              </a:rPr>
              <a:t>Так случается , что не всем вы можете нравиться, как результат даже железобетонные аргументы будут иметь слабую силу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cf0e270db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cf0e270db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cf0e270db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cf0e270db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Самые интересные цифры всегда связаны с деньгами, так получилось и тут.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err="1"/>
              <a:t>Дилан</a:t>
            </a:r>
            <a:r>
              <a:rPr lang="ru-RU" dirty="0"/>
              <a:t> и Майкл посчитали сколько же приносит компании сотрудник без признаков токсичности.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Прям как мы с вами ))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 сколько вы думаете?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Много!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127333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cf510bead8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632" name="Google Shape;632;gcf510bea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ceace78884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ceace78884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5 тысяч долларов и даже если не считать что эти цифры были получены на основе компаний на Соединенных штатах – это много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И если провести аналитику у нас – мы не будем сильно отличаться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626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5"/>
            <a:ext cx="1267432" cy="4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">
  <p:cSld name="TITLE_1_1_3">
    <p:bg>
      <p:bgPr>
        <a:solidFill>
          <a:schemeClr val="dk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55" name="Google Shape;55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">
  <p:cSld name="TITLE_1_1_1_1">
    <p:bg>
      <p:bgPr>
        <a:solidFill>
          <a:srgbClr val="FF966E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2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63" name="Google Shape;6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568"/>
            <a:ext cx="692700" cy="22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975" y="4690520"/>
            <a:ext cx="671350" cy="233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 preserve="1">
  <p:cSld name="1_10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3206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>
  <p:cSld name="TITLE_1_1_2_1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">
  <p:cSld name="TITLE_3_1">
    <p:bg>
      <p:bgPr>
        <a:solidFill>
          <a:srgbClr val="66CCEE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2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74" name="Google Shape;74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5"/>
            <a:ext cx="1267432" cy="4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">
  <p:cSld name="TITLE_2_1_1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6"/>
            <a:ext cx="1265621" cy="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473">
            <a:off x="4408764" y="505032"/>
            <a:ext cx="5656795" cy="5658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">
  <p:cSld name="TITLE_1_1_3_1"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87" name="Google Shape;8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8" y="256251"/>
            <a:ext cx="789577" cy="789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">
  <p:cSld name="TITLE_1_1_1_1_1">
    <p:bg>
      <p:bgPr>
        <a:solidFill>
          <a:srgbClr val="66CCEE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2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51125" y="4762568"/>
            <a:ext cx="692700" cy="22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28" y="256251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928" y="4693305"/>
            <a:ext cx="663404" cy="2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" preserve="1">
  <p:cSld name="1_15"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129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">
  <p:cSld name="TITLE_1_1_2_1_1"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8" y="256251"/>
            <a:ext cx="789577" cy="789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" preserve="1">
  <p:cSld name="1_02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188">
            <a:off x="4400180" y="496425"/>
            <a:ext cx="5673982" cy="56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4250" y="4579026"/>
            <a:ext cx="1265621" cy="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4185BE-32D8-F14C-959C-5B2C01B84F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62207" y="4261814"/>
            <a:ext cx="809793" cy="73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7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">
  <p:cSld name="TITLE_3_1_1">
    <p:bg>
      <p:bgPr>
        <a:solidFill>
          <a:srgbClr val="C3F07D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06" name="Google Shape;10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5"/>
            <a:ext cx="1267432" cy="4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">
  <p:cSld name="TITLE_2_1_1_1">
    <p:bg>
      <p:bgPr>
        <a:solidFill>
          <a:schemeClr val="dk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6"/>
            <a:ext cx="1265621" cy="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2579">
            <a:off x="4408418" y="504673"/>
            <a:ext cx="5657489" cy="565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TITLE_1_1_3_1_1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19" name="Google Shape;11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8" y="256251"/>
            <a:ext cx="789577" cy="78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TITLE_1_1_1_1_1_1">
    <p:bg>
      <p:bgPr>
        <a:solidFill>
          <a:srgbClr val="C3F07D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2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51125" y="4762568"/>
            <a:ext cx="692700" cy="22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28" y="256251"/>
            <a:ext cx="789577" cy="78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979" y="4690536"/>
            <a:ext cx="671350" cy="23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" preserve="1">
  <p:cSld name="1_20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297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">
  <p:cSld name="TITLE_1_1_2_1_1_1">
    <p:bg>
      <p:bgPr>
        <a:solidFill>
          <a:schemeClr val="dk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8" y="256251"/>
            <a:ext cx="789577" cy="78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">
  <p:cSld name="TITLE_3_1_1_1">
    <p:bg>
      <p:bgPr>
        <a:solidFill>
          <a:srgbClr val="5A6EF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5"/>
            <a:ext cx="1267432" cy="4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">
  <p:cSld name="TITLE_2_1_1_1_1">
    <p:bg>
      <p:bgPr>
        <a:solidFill>
          <a:schemeClr val="dk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6"/>
            <a:ext cx="1265621" cy="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0885">
            <a:off x="4409102" y="506358"/>
            <a:ext cx="5656117" cy="5656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">
  <p:cSld name="TITLE_1_1_3_1_1_1"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5" y="256250"/>
            <a:ext cx="789577" cy="78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">
  <p:cSld name="TITLE_1_1_1_1_1_1_1">
    <p:bg>
      <p:bgPr>
        <a:solidFill>
          <a:srgbClr val="5A6EFF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2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051125" y="4762568"/>
            <a:ext cx="692700" cy="22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25" y="256250"/>
            <a:ext cx="789577" cy="7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979" y="4690536"/>
            <a:ext cx="671350" cy="23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">
  <p:cSld name="TITLE_2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188">
            <a:off x="4400180" y="496425"/>
            <a:ext cx="5673982" cy="5676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4250" y="4579026"/>
            <a:ext cx="1265621" cy="40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" preserve="1">
  <p:cSld name="1_25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58666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">
  <p:cSld name="TITLE_1_1_2_1_1_1_1"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1225" y="256250"/>
            <a:ext cx="789577" cy="78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_4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7"/>
          <p:cNvSpPr txBox="1">
            <a:spLocks noGrp="1"/>
          </p:cNvSpPr>
          <p:nvPr>
            <p:ph type="body" idx="1"/>
          </p:nvPr>
        </p:nvSpPr>
        <p:spPr>
          <a:xfrm>
            <a:off x="676916" y="957983"/>
            <a:ext cx="6095400" cy="13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70122">
            <a:off x="4876092" y="129442"/>
            <a:ext cx="6291294" cy="6191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>
            <a:spLocks noGrp="1"/>
          </p:cNvSpPr>
          <p:nvPr>
            <p:ph type="body" idx="2"/>
          </p:nvPr>
        </p:nvSpPr>
        <p:spPr>
          <a:xfrm>
            <a:off x="676916" y="2203315"/>
            <a:ext cx="142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3"/>
          </p:nvPr>
        </p:nvSpPr>
        <p:spPr>
          <a:xfrm>
            <a:off x="676916" y="2489834"/>
            <a:ext cx="142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ldNum" idx="12"/>
          </p:nvPr>
        </p:nvSpPr>
        <p:spPr>
          <a:xfrm>
            <a:off x="8317363" y="4803219"/>
            <a:ext cx="1980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616" y="4530019"/>
            <a:ext cx="796022" cy="27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00" y="4530019"/>
            <a:ext cx="1408421" cy="27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_5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body" idx="1"/>
          </p:nvPr>
        </p:nvSpPr>
        <p:spPr>
          <a:xfrm>
            <a:off x="676916" y="957983"/>
            <a:ext cx="6095400" cy="13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70122">
            <a:off x="4876092" y="129442"/>
            <a:ext cx="6291294" cy="6191004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676916" y="2203315"/>
            <a:ext cx="142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3"/>
          </p:nvPr>
        </p:nvSpPr>
        <p:spPr>
          <a:xfrm>
            <a:off x="676916" y="2489834"/>
            <a:ext cx="142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sldNum" idx="12"/>
          </p:nvPr>
        </p:nvSpPr>
        <p:spPr>
          <a:xfrm>
            <a:off x="8317363" y="4803219"/>
            <a:ext cx="1980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616" y="4530019"/>
            <a:ext cx="796022" cy="27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00" y="4530019"/>
            <a:ext cx="1408421" cy="27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2">
  <p:cSld name="TITLE_6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D2D2D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676916" y="957983"/>
            <a:ext cx="6095400" cy="13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pic>
        <p:nvPicPr>
          <p:cNvPr id="188" name="Google Shape;188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870122">
            <a:off x="4876092" y="129442"/>
            <a:ext cx="6291294" cy="619100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0"/>
          <p:cNvSpPr txBox="1">
            <a:spLocks noGrp="1"/>
          </p:cNvSpPr>
          <p:nvPr>
            <p:ph type="body" idx="2"/>
          </p:nvPr>
        </p:nvSpPr>
        <p:spPr>
          <a:xfrm>
            <a:off x="676916" y="2203315"/>
            <a:ext cx="142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body" idx="3"/>
          </p:nvPr>
        </p:nvSpPr>
        <p:spPr>
          <a:xfrm>
            <a:off x="676916" y="2489834"/>
            <a:ext cx="14226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2pPr>
            <a:lvl3pPr marL="1371600" lvl="2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3pPr>
            <a:lvl4pPr marL="1828800" lvl="3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4pPr>
            <a:lvl5pPr marL="2286000" lvl="4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5pPr>
            <a:lvl6pPr marL="2743200" lvl="5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6pPr>
            <a:lvl7pPr marL="3200400" lvl="6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100"/>
            </a:lvl7pPr>
            <a:lvl8pPr marL="3657600" lvl="7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100"/>
            </a:lvl8pPr>
            <a:lvl9pPr marL="4114800" lvl="8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191" name="Google Shape;191;p30"/>
          <p:cNvSpPr txBox="1">
            <a:spLocks noGrp="1"/>
          </p:cNvSpPr>
          <p:nvPr>
            <p:ph type="sldNum" idx="12"/>
          </p:nvPr>
        </p:nvSpPr>
        <p:spPr>
          <a:xfrm>
            <a:off x="8317363" y="4803219"/>
            <a:ext cx="1980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616" y="4530019"/>
            <a:ext cx="796022" cy="27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000" y="4530019"/>
            <a:ext cx="1408421" cy="273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">
  <p:cSld name="TITLE_1_1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670900" y="328238"/>
            <a:ext cx="78888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746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TITLE_1_1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 flipH="1">
            <a:off x="58" y="1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70900" y="328250"/>
            <a:ext cx="33312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70877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5315750" y="1032625"/>
            <a:ext cx="3084600" cy="3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31" name="Google Shape;3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568"/>
            <a:ext cx="692700" cy="22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975" y="4693300"/>
            <a:ext cx="671341" cy="2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" preserve="1">
  <p:cSld name="1_05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907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">
  <p:cSld name="TITLE_1_1_2"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11225" y="256250"/>
            <a:ext cx="789577" cy="78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3425" y="4693300"/>
            <a:ext cx="672441" cy="2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51125" y="4762250"/>
            <a:ext cx="692698" cy="22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">
  <p:cSld name="TITLE_3">
    <p:bg>
      <p:bgPr>
        <a:solidFill>
          <a:srgbClr val="FF966E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189">
            <a:off x="4403173" y="499426"/>
            <a:ext cx="5668006" cy="567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5"/>
            <a:ext cx="1267432" cy="40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690" y="4461931"/>
            <a:ext cx="1183124" cy="40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">
  <p:cSld name="TITLE_2_1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465925" y="1034200"/>
            <a:ext cx="4374300" cy="10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5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500"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465925" y="22981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2"/>
          </p:nvPr>
        </p:nvSpPr>
        <p:spPr>
          <a:xfrm>
            <a:off x="465925" y="257560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Light"/>
              <a:buNone/>
              <a:defRPr sz="2800"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  <p:pic>
        <p:nvPicPr>
          <p:cNvPr id="49" name="Google Shape;4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6700" y="4455894"/>
            <a:ext cx="1183126" cy="406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250" y="4579026"/>
            <a:ext cx="1265621" cy="4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598">
            <a:off x="4405150" y="501389"/>
            <a:ext cx="5664022" cy="56660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BC81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649" r:id="rId3"/>
    <p:sldLayoutId id="2147483650" r:id="rId4"/>
    <p:sldLayoutId id="2147483651" r:id="rId5"/>
    <p:sldLayoutId id="214748368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80" r:id="rId12"/>
    <p:sldLayoutId id="2147483657" r:id="rId13"/>
    <p:sldLayoutId id="2147483658" r:id="rId14"/>
    <p:sldLayoutId id="2147483659" r:id="rId15"/>
    <p:sldLayoutId id="2147483660" r:id="rId16"/>
    <p:sldLayoutId id="2147483661" r:id="rId17"/>
    <p:sldLayoutId id="2147483679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82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83" r:id="rId30"/>
    <p:sldLayoutId id="2147483672" r:id="rId31"/>
    <p:sldLayoutId id="2147483673" r:id="rId32"/>
    <p:sldLayoutId id="2147483674" r:id="rId33"/>
    <p:sldLayoutId id="2147483675" r:id="rId34"/>
    <p:sldLayoutId id="214748367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8.png"/><Relationship Id="rId4" Type="http://schemas.openxmlformats.org/officeDocument/2006/relationships/image" Target="../media/image6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/>
        </p:nvSpPr>
        <p:spPr>
          <a:xfrm>
            <a:off x="465925" y="688905"/>
            <a:ext cx="4757004" cy="143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 dirty="0">
                <a:latin typeface="Montserrat"/>
                <a:ea typeface="Montserrat"/>
                <a:cs typeface="Montserrat"/>
                <a:sym typeface="Montserrat"/>
              </a:rPr>
              <a:t>Как QA правильно подать себя команде и не стать токсичным</a:t>
            </a:r>
            <a:endParaRPr sz="29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465925" y="257175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Даниил Тетюшин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465925" y="2849250"/>
            <a:ext cx="4454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latin typeface="Montserrat"/>
                <a:ea typeface="Montserrat"/>
                <a:cs typeface="Montserrat"/>
                <a:sym typeface="Montserrat"/>
              </a:rPr>
              <a:t>Директор по качеству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4" y="386925"/>
            <a:ext cx="702122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А сколько токсичный</a:t>
            </a:r>
          </a:p>
        </p:txBody>
      </p:sp>
    </p:spTree>
    <p:extLst>
      <p:ext uri="{BB962C8B-B14F-4D97-AF65-F5344CB8AC3E}">
        <p14:creationId xmlns:p14="http://schemas.microsoft.com/office/powerpoint/2010/main" val="80859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4" y="386925"/>
            <a:ext cx="702122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А сколько токсичный</a:t>
            </a:r>
          </a:p>
        </p:txBody>
      </p:sp>
      <p:sp>
        <p:nvSpPr>
          <p:cNvPr id="4" name="Google Shape;498;p76">
            <a:extLst>
              <a:ext uri="{FF2B5EF4-FFF2-40B4-BE49-F238E27FC236}">
                <a16:creationId xmlns:a16="http://schemas.microsoft.com/office/drawing/2014/main" id="{8F8AA110-17EB-7346-A96E-CC1DF6350E9F}"/>
              </a:ext>
            </a:extLst>
          </p:cNvPr>
          <p:cNvSpPr txBox="1"/>
          <p:nvPr/>
        </p:nvSpPr>
        <p:spPr>
          <a:xfrm>
            <a:off x="827374" y="2134408"/>
            <a:ext cx="545489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  <a:highlight>
                  <a:srgbClr val="FFFFFF"/>
                </a:highlight>
                <a:latin typeface="Stolzl Book" pitchFamily="2" charset="77"/>
              </a:rPr>
              <a:t>убытка</a:t>
            </a:r>
            <a:endParaRPr lang="ru" sz="2800" dirty="0">
              <a:solidFill>
                <a:srgbClr val="FF0000"/>
              </a:solidFill>
              <a:highlight>
                <a:srgbClr val="FFFFFF"/>
              </a:highlight>
              <a:latin typeface="Stolzl Book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FF0000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FF0000"/>
                </a:solidFill>
                <a:highlight>
                  <a:srgbClr val="FFFFFF"/>
                </a:highlight>
                <a:latin typeface="Stolzl Book" pitchFamily="2" charset="77"/>
              </a:rPr>
              <a:t>риносит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FF0000"/>
                </a:solidFill>
                <a:highlight>
                  <a:srgbClr val="FFFFFF"/>
                </a:highlight>
                <a:latin typeface="Stolzl Book" pitchFamily="2" charset="77"/>
              </a:rPr>
              <a:t>токсичный</a:t>
            </a:r>
            <a:endParaRPr sz="2800" dirty="0">
              <a:solidFill>
                <a:srgbClr val="FF0000"/>
              </a:solidFill>
              <a:latin typeface="Stolzl Book" pitchFamily="2" charset="77"/>
            </a:endParaRPr>
          </a:p>
        </p:txBody>
      </p:sp>
      <p:sp>
        <p:nvSpPr>
          <p:cNvPr id="5" name="Google Shape;498;p76">
            <a:extLst>
              <a:ext uri="{FF2B5EF4-FFF2-40B4-BE49-F238E27FC236}">
                <a16:creationId xmlns:a16="http://schemas.microsoft.com/office/drawing/2014/main" id="{D9E66D6A-F593-2C4A-BA1E-8B828036F08B}"/>
              </a:ext>
            </a:extLst>
          </p:cNvPr>
          <p:cNvSpPr txBox="1"/>
          <p:nvPr/>
        </p:nvSpPr>
        <p:spPr>
          <a:xfrm>
            <a:off x="827374" y="1007895"/>
            <a:ext cx="6835066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8000" dirty="0">
                <a:solidFill>
                  <a:srgbClr val="FF0000"/>
                </a:solidFill>
                <a:latin typeface="Stolzl Medium" pitchFamily="2" charset="77"/>
              </a:rPr>
              <a:t>- $12.5</a:t>
            </a:r>
            <a:r>
              <a:rPr lang="en-US" sz="8000" dirty="0">
                <a:solidFill>
                  <a:srgbClr val="FF0000"/>
                </a:solidFill>
                <a:latin typeface="Stolzl Medium" pitchFamily="2" charset="77"/>
              </a:rPr>
              <a:t> </a:t>
            </a:r>
            <a:r>
              <a:rPr lang="ru-RU" sz="8000" dirty="0">
                <a:solidFill>
                  <a:srgbClr val="FF0000"/>
                </a:solidFill>
                <a:latin typeface="Stolzl Medium" pitchFamily="2" charset="77"/>
              </a:rPr>
              <a:t>тыс.</a:t>
            </a:r>
            <a:endParaRPr lang="ru" sz="8000" dirty="0">
              <a:solidFill>
                <a:srgbClr val="FF0000"/>
              </a:solidFill>
              <a:latin typeface="Stolzl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9684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48">
            <a:extLst>
              <a:ext uri="{FF2B5EF4-FFF2-40B4-BE49-F238E27FC236}">
                <a16:creationId xmlns:a16="http://schemas.microsoft.com/office/drawing/2014/main" id="{75FB141F-75A3-9940-AED6-EFB9DDB77B53}"/>
              </a:ext>
            </a:extLst>
          </p:cNvPr>
          <p:cNvSpPr txBox="1"/>
          <p:nvPr/>
        </p:nvSpPr>
        <p:spPr>
          <a:xfrm>
            <a:off x="715399" y="358247"/>
            <a:ext cx="732047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Stolzl Medium" pitchFamily="2" charset="77"/>
              </a:rPr>
              <a:t>МЫСЛЬ 1</a:t>
            </a:r>
            <a:endParaRPr sz="3400" dirty="0">
              <a:latin typeface="Stolzl Medium" pitchFamily="2" charset="77"/>
            </a:endParaRPr>
          </a:p>
        </p:txBody>
      </p:sp>
      <p:pic>
        <p:nvPicPr>
          <p:cNvPr id="4" name="Picture 2" descr="Идеи на тему «Лампочки» (9) | лампочка, векторные иллюстрации, иллюстрации">
            <a:extLst>
              <a:ext uri="{FF2B5EF4-FFF2-40B4-BE49-F238E27FC236}">
                <a16:creationId xmlns:a16="http://schemas.microsoft.com/office/drawing/2014/main" id="{124DF809-9529-4F46-A80E-BE930A419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20727" r="32899" b="41716"/>
          <a:stretch/>
        </p:blipFill>
        <p:spPr bwMode="auto">
          <a:xfrm>
            <a:off x="715399" y="1923710"/>
            <a:ext cx="1219246" cy="12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52;p40">
            <a:extLst>
              <a:ext uri="{FF2B5EF4-FFF2-40B4-BE49-F238E27FC236}">
                <a16:creationId xmlns:a16="http://schemas.microsoft.com/office/drawing/2014/main" id="{0FA9599A-6277-AD4A-A725-EF32C471D5D4}"/>
              </a:ext>
            </a:extLst>
          </p:cNvPr>
          <p:cNvSpPr txBox="1"/>
          <p:nvPr/>
        </p:nvSpPr>
        <p:spPr>
          <a:xfrm>
            <a:off x="2147281" y="1700757"/>
            <a:ext cx="6695777" cy="17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err="1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Токсичнось</a:t>
            </a:r>
            <a:r>
              <a:rPr lang="ru-RU" sz="44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 – это дорого</a:t>
            </a:r>
            <a:endParaRPr sz="4400" b="1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64967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0" dirty="0">
                <a:latin typeface="Stolzl Medium" pitchFamily="2" charset="77"/>
              </a:rPr>
              <a:t>Психология тестирования</a:t>
            </a:r>
            <a:endParaRPr sz="2800" b="0" dirty="0">
              <a:latin typeface="Stolzl Medium" pitchFamily="2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690FB-A88A-F642-B2B9-F339CACC5A7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E4D1D-29AA-DB41-BB35-5357259D3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1" r="12133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05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4;p48">
            <a:extLst>
              <a:ext uri="{FF2B5EF4-FFF2-40B4-BE49-F238E27FC236}">
                <a16:creationId xmlns:a16="http://schemas.microsoft.com/office/drawing/2014/main" id="{64E441D3-9C7E-534F-98FC-6CC3AEF42FD5}"/>
              </a:ext>
            </a:extLst>
          </p:cNvPr>
          <p:cNvSpPr txBox="1"/>
          <p:nvPr/>
        </p:nvSpPr>
        <p:spPr>
          <a:xfrm>
            <a:off x="715399" y="358247"/>
            <a:ext cx="732047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Stolzl Medium" pitchFamily="2" charset="77"/>
              </a:rPr>
              <a:t>Главный стереотип в</a:t>
            </a:r>
            <a:r>
              <a:rPr lang="en-US" sz="3400" dirty="0">
                <a:latin typeface="Stolzl Medium" pitchFamily="2" charset="77"/>
              </a:rPr>
              <a:t> IT</a:t>
            </a:r>
            <a:r>
              <a:rPr lang="ru-RU" sz="3400" dirty="0">
                <a:latin typeface="Stolzl Medium" pitchFamily="2" charset="77"/>
              </a:rPr>
              <a:t>?</a:t>
            </a:r>
            <a:endParaRPr sz="3400" dirty="0">
              <a:latin typeface="Stolzl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8191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1A77C-C361-2F47-A634-F041ABF84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794"/>
          <a:stretch/>
        </p:blipFill>
        <p:spPr>
          <a:xfrm>
            <a:off x="2823098" y="1571976"/>
            <a:ext cx="2913689" cy="2534190"/>
          </a:xfrm>
          <a:prstGeom prst="rect">
            <a:avLst/>
          </a:prstGeom>
        </p:spPr>
      </p:pic>
      <p:sp>
        <p:nvSpPr>
          <p:cNvPr id="5" name="Google Shape;304;p48">
            <a:extLst>
              <a:ext uri="{FF2B5EF4-FFF2-40B4-BE49-F238E27FC236}">
                <a16:creationId xmlns:a16="http://schemas.microsoft.com/office/drawing/2014/main" id="{EE28EFFB-D2F4-B144-8A33-17AFB778474A}"/>
              </a:ext>
            </a:extLst>
          </p:cNvPr>
          <p:cNvSpPr txBox="1"/>
          <p:nvPr/>
        </p:nvSpPr>
        <p:spPr>
          <a:xfrm>
            <a:off x="715399" y="358247"/>
            <a:ext cx="732047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Stolzl Medium" pitchFamily="2" charset="77"/>
              </a:rPr>
              <a:t>Главный стереотип в</a:t>
            </a:r>
            <a:r>
              <a:rPr lang="en-US" sz="3400" dirty="0">
                <a:latin typeface="Stolzl Medium" pitchFamily="2" charset="77"/>
              </a:rPr>
              <a:t> IT</a:t>
            </a:r>
            <a:r>
              <a:rPr lang="ru-RU" sz="3400" dirty="0">
                <a:latin typeface="Stolzl Medium" pitchFamily="2" charset="77"/>
              </a:rPr>
              <a:t>?</a:t>
            </a:r>
            <a:endParaRPr sz="3400" dirty="0">
              <a:latin typeface="Stolzl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2287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38A201E-BCE3-F24E-AA51-6EFEF661E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446" y="1545140"/>
            <a:ext cx="3318004" cy="205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214E70-46B3-E74D-9A71-7E3B08A32FD0}"/>
              </a:ext>
            </a:extLst>
          </p:cNvPr>
          <p:cNvSpPr/>
          <p:nvPr/>
        </p:nvSpPr>
        <p:spPr>
          <a:xfrm>
            <a:off x="-92597" y="2070162"/>
            <a:ext cx="5144947" cy="11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>
              <a:lnSpc>
                <a:spcPct val="115000"/>
              </a:lnSpc>
            </a:pPr>
            <a:r>
              <a:rPr lang="ru-RU" sz="3200" b="1" dirty="0">
                <a:solidFill>
                  <a:srgbClr val="C00000"/>
                </a:solidFill>
                <a:latin typeface="Montserrat"/>
                <a:sym typeface="Montserrat"/>
              </a:rPr>
              <a:t>Война Разработки и Тестирования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36906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/>
        </p:nvSpPr>
        <p:spPr>
          <a:xfrm>
            <a:off x="1661432" y="1149590"/>
            <a:ext cx="6131100" cy="2450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i="1" dirty="0">
                <a:latin typeface="Montserrat"/>
                <a:ea typeface="Montserrat"/>
                <a:cs typeface="Montserrat"/>
                <a:sym typeface="Montserrat"/>
              </a:rPr>
              <a:t>“Выявление дефектов во время тестирования может быть воспринято как критика продукта и его автора“</a:t>
            </a:r>
            <a:endParaRPr sz="26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4393769" y="3339192"/>
            <a:ext cx="4263600" cy="521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latin typeface="Montserrat Light"/>
                <a:ea typeface="Montserrat Light"/>
                <a:cs typeface="Montserrat Light"/>
                <a:sym typeface="Montserrat Light"/>
              </a:rPr>
              <a:t>(с) ISTQB Foundation Level 2018</a:t>
            </a:r>
            <a:endParaRPr sz="100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433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/>
        </p:nvSpPr>
        <p:spPr>
          <a:xfrm>
            <a:off x="1661432" y="1149590"/>
            <a:ext cx="6131100" cy="202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i="1" dirty="0">
                <a:solidFill>
                  <a:schemeClr val="bg1">
                    <a:lumMod val="25000"/>
                    <a:lumOff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“Выявление дефектов во время тестирования может быть воспринято как </a:t>
            </a:r>
            <a:r>
              <a:rPr lang="ru" sz="2600" i="1" dirty="0">
                <a:latin typeface="Montserrat"/>
                <a:ea typeface="Montserrat"/>
                <a:cs typeface="Montserrat"/>
                <a:sym typeface="Montserrat"/>
              </a:rPr>
              <a:t>критика продукта и его автора“</a:t>
            </a:r>
            <a:endParaRPr sz="26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0"/>
          <p:cNvSpPr txBox="1"/>
          <p:nvPr/>
        </p:nvSpPr>
        <p:spPr>
          <a:xfrm>
            <a:off x="4393769" y="3339192"/>
            <a:ext cx="42636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bg1">
                    <a:lumMod val="25000"/>
                    <a:lumOff val="75000"/>
                  </a:schemeClr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(с) ISTQB Foundation Level 2018</a:t>
            </a:r>
            <a:endParaRPr sz="100" dirty="0">
              <a:solidFill>
                <a:schemeClr val="bg1">
                  <a:lumMod val="25000"/>
                  <a:lumOff val="75000"/>
                </a:schemeClr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4" name="Google Shape;259;p41">
            <a:extLst>
              <a:ext uri="{FF2B5EF4-FFF2-40B4-BE49-F238E27FC236}">
                <a16:creationId xmlns:a16="http://schemas.microsoft.com/office/drawing/2014/main" id="{80A8BD8E-24CC-9A48-9EE2-031649902D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4333"/>
          <a:stretch/>
        </p:blipFill>
        <p:spPr>
          <a:xfrm>
            <a:off x="409138" y="3339192"/>
            <a:ext cx="2140691" cy="1474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242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2"/>
          <p:cNvSpPr txBox="1"/>
          <p:nvPr/>
        </p:nvSpPr>
        <p:spPr>
          <a:xfrm>
            <a:off x="796723" y="345083"/>
            <a:ext cx="629834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latin typeface="Montserrat"/>
                <a:ea typeface="Montserrat"/>
                <a:cs typeface="Montserrat"/>
                <a:sym typeface="Montserrat"/>
              </a:rPr>
              <a:t>Совет от ISTQB</a:t>
            </a:r>
            <a:endParaRPr sz="28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5723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2"/>
          <p:cNvPicPr preferRelativeResize="0"/>
          <p:nvPr/>
        </p:nvPicPr>
        <p:blipFill rotWithShape="1">
          <a:blip r:embed="rId3">
            <a:alphaModFix/>
          </a:blip>
          <a:srcRect t="89" b="89"/>
          <a:stretch/>
        </p:blipFill>
        <p:spPr>
          <a:xfrm>
            <a:off x="908900" y="1693050"/>
            <a:ext cx="2076300" cy="2072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2985199" y="863200"/>
            <a:ext cx="5934075" cy="321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b="1" dirty="0">
                <a:latin typeface="Montserrat"/>
                <a:ea typeface="Montserrat"/>
                <a:cs typeface="Montserrat"/>
                <a:sym typeface="Montserrat"/>
              </a:rPr>
              <a:t>Даниил Тетюшин</a:t>
            </a:r>
            <a:endParaRPr sz="34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00"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- Более 9 лет в it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>
              <a:lnSpc>
                <a:spcPct val="150000"/>
              </a:lnSpc>
              <a:buSzPts val="1800"/>
            </a:pP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- ex Сбер, МТС, Мвидео, Car</a:t>
            </a: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ri</a:t>
            </a: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c</a:t>
            </a: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e, и т.д. 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ru-RU" sz="1800" dirty="0"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800" dirty="0" err="1"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аньше был системным аналитиком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11430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1800" dirty="0"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-RU" sz="1800" dirty="0">
                <a:latin typeface="Montserrat"/>
                <a:ea typeface="Montserrat"/>
                <a:cs typeface="Montserrat"/>
                <a:sym typeface="Montserrat"/>
              </a:rPr>
              <a:t>Л</a:t>
            </a:r>
            <a:r>
              <a:rPr lang="ru" sz="1800" dirty="0">
                <a:latin typeface="Montserrat"/>
                <a:ea typeface="Montserrat"/>
                <a:cs typeface="Montserrat"/>
                <a:sym typeface="Montserrat"/>
              </a:rPr>
              <a:t>юбил потоксичить</a:t>
            </a:r>
            <a:endParaRPr sz="1800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0;p43">
            <a:extLst>
              <a:ext uri="{FF2B5EF4-FFF2-40B4-BE49-F238E27FC236}">
                <a16:creationId xmlns:a16="http://schemas.microsoft.com/office/drawing/2014/main" id="{44E95355-6530-494E-ADF0-1D6954CB54D3}"/>
              </a:ext>
            </a:extLst>
          </p:cNvPr>
          <p:cNvSpPr txBox="1"/>
          <p:nvPr/>
        </p:nvSpPr>
        <p:spPr>
          <a:xfrm>
            <a:off x="271650" y="345083"/>
            <a:ext cx="7686300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“….сообщайте о результатах </a:t>
            </a: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dirty="0">
                <a:latin typeface="Montserrat"/>
                <a:ea typeface="Montserrat"/>
                <a:cs typeface="Montserrat"/>
                <a:sym typeface="Montserrat"/>
              </a:rPr>
              <a:t>нейтрально….”</a:t>
            </a:r>
            <a:endParaRPr sz="2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5" name="Google Shape;265;p42"/>
          <p:cNvSpPr txBox="1"/>
          <p:nvPr/>
        </p:nvSpPr>
        <p:spPr>
          <a:xfrm>
            <a:off x="796723" y="345083"/>
            <a:ext cx="6298343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800" b="1" dirty="0">
                <a:latin typeface="Montserrat"/>
                <a:ea typeface="Montserrat"/>
                <a:cs typeface="Montserrat"/>
                <a:sym typeface="Montserrat"/>
              </a:rPr>
              <a:t>Совет от </a:t>
            </a:r>
            <a:r>
              <a:rPr lang="en-GB" sz="2800" b="1" dirty="0">
                <a:latin typeface="Montserrat"/>
                <a:ea typeface="Montserrat"/>
                <a:cs typeface="Montserrat"/>
                <a:sym typeface="Montserrat"/>
              </a:rPr>
              <a:t>ISTQB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4"/>
          <p:cNvPicPr preferRelativeResize="0"/>
          <p:nvPr/>
        </p:nvPicPr>
        <p:blipFill rotWithShape="1">
          <a:blip r:embed="rId3">
            <a:alphaModFix/>
          </a:blip>
          <a:srcRect l="10657" r="5556"/>
          <a:stretch/>
        </p:blipFill>
        <p:spPr>
          <a:xfrm>
            <a:off x="1176866" y="249267"/>
            <a:ext cx="7230533" cy="431482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4"/>
          <p:cNvSpPr txBox="1"/>
          <p:nvPr/>
        </p:nvSpPr>
        <p:spPr>
          <a:xfrm>
            <a:off x="398002" y="1714731"/>
            <a:ext cx="4885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dirty="0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Когда попросили быть нейтральным </a:t>
            </a:r>
            <a:endParaRPr sz="3400" dirty="0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961" y="524933"/>
            <a:ext cx="7556078" cy="371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7"/>
          <p:cNvSpPr txBox="1"/>
          <p:nvPr/>
        </p:nvSpPr>
        <p:spPr>
          <a:xfrm>
            <a:off x="1437875" y="1879050"/>
            <a:ext cx="613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" name="Google Shape;433;p66">
            <a:extLst>
              <a:ext uri="{FF2B5EF4-FFF2-40B4-BE49-F238E27FC236}">
                <a16:creationId xmlns:a16="http://schemas.microsoft.com/office/drawing/2014/main" id="{20F5D688-C0F9-4642-99FA-9657E9B7B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571" r="18057"/>
          <a:stretch/>
        </p:blipFill>
        <p:spPr>
          <a:xfrm>
            <a:off x="605366" y="201333"/>
            <a:ext cx="7933267" cy="43899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4;p66">
            <a:extLst>
              <a:ext uri="{FF2B5EF4-FFF2-40B4-BE49-F238E27FC236}">
                <a16:creationId xmlns:a16="http://schemas.microsoft.com/office/drawing/2014/main" id="{716DC6B7-38F8-9D4B-98AC-577D4A70E5CD}"/>
              </a:ext>
            </a:extLst>
          </p:cNvPr>
          <p:cNvSpPr txBox="1"/>
          <p:nvPr/>
        </p:nvSpPr>
        <p:spPr>
          <a:xfrm>
            <a:off x="4105116" y="3705398"/>
            <a:ext cx="191185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dirty="0">
                <a:highlight>
                  <a:srgbClr val="FFFFFF"/>
                </a:highlight>
              </a:rPr>
              <a:t>УХОДИ!</a:t>
            </a:r>
            <a:endParaRPr sz="3400" dirty="0">
              <a:highlight>
                <a:srgbClr val="FFFFFF"/>
              </a:highlight>
            </a:endParaRPr>
          </a:p>
        </p:txBody>
      </p:sp>
      <p:sp>
        <p:nvSpPr>
          <p:cNvPr id="8" name="Google Shape;435;p66">
            <a:extLst>
              <a:ext uri="{FF2B5EF4-FFF2-40B4-BE49-F238E27FC236}">
                <a16:creationId xmlns:a16="http://schemas.microsoft.com/office/drawing/2014/main" id="{556A9B98-FD30-9046-B2B1-7156E8B6DAF0}"/>
              </a:ext>
            </a:extLst>
          </p:cNvPr>
          <p:cNvSpPr txBox="1"/>
          <p:nvPr/>
        </p:nvSpPr>
        <p:spPr>
          <a:xfrm>
            <a:off x="4253891" y="567295"/>
            <a:ext cx="2011947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dirty="0">
                <a:highlight>
                  <a:srgbClr val="FFFFFF"/>
                </a:highlight>
              </a:rPr>
              <a:t>dev team</a:t>
            </a:r>
            <a:endParaRPr sz="2700" dirty="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2;p40">
            <a:extLst>
              <a:ext uri="{FF2B5EF4-FFF2-40B4-BE49-F238E27FC236}">
                <a16:creationId xmlns:a16="http://schemas.microsoft.com/office/drawing/2014/main" id="{0FA9599A-6277-AD4A-A725-EF32C471D5D4}"/>
              </a:ext>
            </a:extLst>
          </p:cNvPr>
          <p:cNvSpPr txBox="1"/>
          <p:nvPr/>
        </p:nvSpPr>
        <p:spPr>
          <a:xfrm>
            <a:off x="2077834" y="1700757"/>
            <a:ext cx="6174916" cy="17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С токсичными QA не хотят работать</a:t>
            </a:r>
            <a:endParaRPr sz="4400" b="1" dirty="0">
              <a:solidFill>
                <a:srgbClr val="C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304;p48">
            <a:extLst>
              <a:ext uri="{FF2B5EF4-FFF2-40B4-BE49-F238E27FC236}">
                <a16:creationId xmlns:a16="http://schemas.microsoft.com/office/drawing/2014/main" id="{75FB141F-75A3-9940-AED6-EFB9DDB77B53}"/>
              </a:ext>
            </a:extLst>
          </p:cNvPr>
          <p:cNvSpPr txBox="1"/>
          <p:nvPr/>
        </p:nvSpPr>
        <p:spPr>
          <a:xfrm>
            <a:off x="715399" y="358247"/>
            <a:ext cx="732047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Stolzl Medium" pitchFamily="2" charset="77"/>
              </a:rPr>
              <a:t>МЫСЛЬ 2</a:t>
            </a:r>
            <a:endParaRPr sz="3400" dirty="0">
              <a:latin typeface="Stolzl Medium" pitchFamily="2" charset="77"/>
            </a:endParaRPr>
          </a:p>
        </p:txBody>
      </p:sp>
      <p:pic>
        <p:nvPicPr>
          <p:cNvPr id="4" name="Picture 2" descr="Идеи на тему «Лампочки» (9) | лампочка, векторные иллюстрации, иллюстрации">
            <a:extLst>
              <a:ext uri="{FF2B5EF4-FFF2-40B4-BE49-F238E27FC236}">
                <a16:creationId xmlns:a16="http://schemas.microsoft.com/office/drawing/2014/main" id="{124DF809-9529-4F46-A80E-BE930A419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20727" r="32899" b="41716"/>
          <a:stretch/>
        </p:blipFill>
        <p:spPr bwMode="auto">
          <a:xfrm>
            <a:off x="715399" y="1923710"/>
            <a:ext cx="1219246" cy="12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451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8"/>
          <p:cNvSpPr txBox="1"/>
          <p:nvPr/>
        </p:nvSpPr>
        <p:spPr>
          <a:xfrm>
            <a:off x="715399" y="358247"/>
            <a:ext cx="7320471" cy="1231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dirty="0">
                <a:latin typeface="Stolzl Medium" pitchFamily="2" charset="77"/>
              </a:rPr>
              <a:t>Откуда м</a:t>
            </a:r>
            <a:r>
              <a:rPr lang="ru-RU" sz="3400" dirty="0">
                <a:latin typeface="Stolzl Medium" pitchFamily="2" charset="77"/>
              </a:rPr>
              <a:t>ы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dirty="0">
                <a:latin typeface="Stolzl Medium" pitchFamily="2" charset="77"/>
              </a:rPr>
              <a:t>этому научились? </a:t>
            </a:r>
            <a:endParaRPr sz="3400" dirty="0">
              <a:latin typeface="Stolzl Medium" pitchFamily="2" charset="77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Зигмунд Фрейд | Имрей Ноам">
            <a:extLst>
              <a:ext uri="{FF2B5EF4-FFF2-40B4-BE49-F238E27FC236}">
                <a16:creationId xmlns:a16="http://schemas.microsoft.com/office/drawing/2014/main" id="{B5E40034-510D-514D-B2F8-F389BFCC95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2" t="8382" r="13189" b="17092"/>
          <a:stretch/>
        </p:blipFill>
        <p:spPr bwMode="auto">
          <a:xfrm>
            <a:off x="5004079" y="862474"/>
            <a:ext cx="3237214" cy="30280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52;p40">
            <a:extLst>
              <a:ext uri="{FF2B5EF4-FFF2-40B4-BE49-F238E27FC236}">
                <a16:creationId xmlns:a16="http://schemas.microsoft.com/office/drawing/2014/main" id="{1563D5F3-D9E9-5A41-AA43-A7569CE232C3}"/>
              </a:ext>
            </a:extLst>
          </p:cNvPr>
          <p:cNvSpPr txBox="1"/>
          <p:nvPr/>
        </p:nvSpPr>
        <p:spPr>
          <a:xfrm>
            <a:off x="1276141" y="1901303"/>
            <a:ext cx="3727938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i="1" dirty="0">
                <a:latin typeface="Montserrat"/>
                <a:ea typeface="Montserrat"/>
                <a:cs typeface="Montserrat"/>
                <a:sym typeface="Montserrat"/>
              </a:rPr>
              <a:t>Все проблемы идут из детсва.</a:t>
            </a:r>
            <a:endParaRPr sz="28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B0389-5762-724E-B160-0F554557CBAC}"/>
              </a:ext>
            </a:extLst>
          </p:cNvPr>
          <p:cNvSpPr/>
          <p:nvPr/>
        </p:nvSpPr>
        <p:spPr>
          <a:xfrm>
            <a:off x="5599692" y="3967074"/>
            <a:ext cx="1866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Зигмунд Фрейд</a:t>
            </a:r>
            <a:endParaRPr lang="en-RU" sz="1600" dirty="0"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4536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8750" y="421862"/>
            <a:ext cx="4542026" cy="429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Эдвард Ли Торндайк — презентация на Slide-Share.ru 🎓">
            <a:extLst>
              <a:ext uri="{FF2B5EF4-FFF2-40B4-BE49-F238E27FC236}">
                <a16:creationId xmlns:a16="http://schemas.microsoft.com/office/drawing/2014/main" id="{5433F42C-CEF6-034A-814B-4B2EE09FE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" b="17103"/>
          <a:stretch/>
        </p:blipFill>
        <p:spPr bwMode="auto">
          <a:xfrm>
            <a:off x="5302624" y="972273"/>
            <a:ext cx="2748380" cy="27475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172BC1-CA54-094B-B47F-9D71A49DF233}"/>
              </a:ext>
            </a:extLst>
          </p:cNvPr>
          <p:cNvSpPr/>
          <p:nvPr/>
        </p:nvSpPr>
        <p:spPr>
          <a:xfrm>
            <a:off x="5599692" y="3890546"/>
            <a:ext cx="2451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Эдвард Ли </a:t>
            </a:r>
            <a:r>
              <a:rPr lang="ru-RU" sz="1600" dirty="0" err="1">
                <a:latin typeface="Montserrat Light"/>
              </a:rPr>
              <a:t>То́рндайк</a:t>
            </a:r>
            <a:r>
              <a:rPr lang="ru-RU" sz="1600" dirty="0">
                <a:latin typeface="Montserrat Light"/>
              </a:rPr>
              <a:t> </a:t>
            </a:r>
            <a:endParaRPr lang="en-RU" sz="1600" dirty="0">
              <a:latin typeface="Montserrat Ligh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0E838A-9100-DD46-A3A8-5C7523C55204}"/>
              </a:ext>
            </a:extLst>
          </p:cNvPr>
          <p:cNvSpPr/>
          <p:nvPr/>
        </p:nvSpPr>
        <p:spPr>
          <a:xfrm>
            <a:off x="352673" y="1196034"/>
            <a:ext cx="4051109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3000" dirty="0">
                <a:latin typeface="Stolzl Medium" pitchFamily="2" charset="77"/>
              </a:rPr>
              <a:t>Закон Эффекта</a:t>
            </a:r>
            <a:endParaRPr lang="en-RU" sz="3000" dirty="0">
              <a:latin typeface="Stolzl Medium" pitchFamily="2" charset="77"/>
            </a:endParaRPr>
          </a:p>
        </p:txBody>
      </p:sp>
      <p:sp>
        <p:nvSpPr>
          <p:cNvPr id="8" name="Google Shape;270;p43">
            <a:extLst>
              <a:ext uri="{FF2B5EF4-FFF2-40B4-BE49-F238E27FC236}">
                <a16:creationId xmlns:a16="http://schemas.microsoft.com/office/drawing/2014/main" id="{3D207D00-35F0-6243-B2C8-E4496C970C86}"/>
              </a:ext>
            </a:extLst>
          </p:cNvPr>
          <p:cNvSpPr txBox="1"/>
          <p:nvPr/>
        </p:nvSpPr>
        <p:spPr>
          <a:xfrm>
            <a:off x="0" y="1842334"/>
            <a:ext cx="4955384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i="1" dirty="0">
                <a:latin typeface="Montserrat"/>
                <a:ea typeface="Montserrat"/>
                <a:cs typeface="Montserrat"/>
                <a:sym typeface="Montserrat"/>
              </a:rPr>
              <a:t>Люди повторяют действия , которые приносят результат</a:t>
            </a:r>
            <a:endParaRPr sz="24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37363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1"/>
          <p:cNvSpPr txBox="1"/>
          <p:nvPr/>
        </p:nvSpPr>
        <p:spPr>
          <a:xfrm>
            <a:off x="815945" y="313840"/>
            <a:ext cx="6542306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dirty="0">
                <a:latin typeface="Stolzl Medium" pitchFamily="2" charset="77"/>
              </a:rPr>
              <a:t>Психология поведения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Stolzl Book" pitchFamily="2" charset="77"/>
              </a:rPr>
              <a:t>описывает внешнюю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Stolzl Book" pitchFamily="2" charset="77"/>
              </a:rPr>
              <a:t>и внутреннюю активность человека, проявляющуюся при его взаимодействии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Stolzl Book" pitchFamily="2" charset="77"/>
              </a:rPr>
              <a:t>с окружающей средой</a:t>
            </a:r>
            <a:endParaRPr sz="2800" dirty="0">
              <a:solidFill>
                <a:schemeClr val="bg1"/>
              </a:solidFill>
              <a:latin typeface="Stolzl Book" pitchFamily="2" charset="77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l="2268" r="2000"/>
          <a:stretch/>
        </p:blipFill>
        <p:spPr>
          <a:xfrm>
            <a:off x="9713900" y="2312894"/>
            <a:ext cx="1965192" cy="10848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11;p33">
            <a:extLst>
              <a:ext uri="{FF2B5EF4-FFF2-40B4-BE49-F238E27FC236}">
                <a16:creationId xmlns:a16="http://schemas.microsoft.com/office/drawing/2014/main" id="{EE2AB1F9-E28A-AA4D-A1C1-BCBB51FC39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tx1"/>
                </a:solidFill>
              </a:rPr>
              <a:t>Введение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B33ECB-1F12-2D41-80D3-CDE11C05E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141" y="380530"/>
            <a:ext cx="3020590" cy="1194108"/>
          </a:xfrm>
        </p:spPr>
        <p:txBody>
          <a:bodyPr/>
          <a:lstStyle/>
          <a:p>
            <a:pPr marL="139700" indent="0">
              <a:buNone/>
            </a:pPr>
            <a:r>
              <a:rPr lang="ru-RU" sz="2800" dirty="0">
                <a:latin typeface="Stolzl Medium" pitchFamily="2" charset="77"/>
              </a:rPr>
              <a:t>Введение</a:t>
            </a:r>
            <a:endParaRPr lang="en-RU" sz="2800" dirty="0">
              <a:latin typeface="Stolzl Medium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CFE934-0711-1E41-ACED-D856E18EB4D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6D1AB0-FECC-4946-86DA-E518E7F16F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1" r="46568"/>
          <a:stretch/>
        </p:blipFill>
        <p:spPr>
          <a:xfrm>
            <a:off x="4572000" y="21431"/>
            <a:ext cx="4572000" cy="510063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174" y="370582"/>
            <a:ext cx="3843299" cy="421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2"/>
          <p:cNvPicPr preferRelativeResize="0"/>
          <p:nvPr/>
        </p:nvPicPr>
        <p:blipFill rotWithShape="1">
          <a:blip r:embed="rId4">
            <a:alphaModFix/>
          </a:blip>
          <a:srcRect b="3698"/>
          <a:stretch/>
        </p:blipFill>
        <p:spPr>
          <a:xfrm>
            <a:off x="437375" y="1031850"/>
            <a:ext cx="4426800" cy="307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C08E54-4A7E-6943-8B76-5393485B019B}"/>
              </a:ext>
            </a:extLst>
          </p:cNvPr>
          <p:cNvSpPr/>
          <p:nvPr/>
        </p:nvSpPr>
        <p:spPr>
          <a:xfrm>
            <a:off x="1425119" y="4243857"/>
            <a:ext cx="201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Даниэль </a:t>
            </a:r>
            <a:r>
              <a:rPr lang="ru-RU" sz="1600" dirty="0" err="1">
                <a:latin typeface="Montserrat Light"/>
              </a:rPr>
              <a:t>Гоулман</a:t>
            </a:r>
            <a:endParaRPr lang="en-RU" sz="1600" dirty="0">
              <a:latin typeface="Montserrat Ligh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4616" y="1117602"/>
            <a:ext cx="5271384" cy="3436642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4"/>
          <p:cNvSpPr txBox="1"/>
          <p:nvPr/>
        </p:nvSpPr>
        <p:spPr>
          <a:xfrm>
            <a:off x="691217" y="-144458"/>
            <a:ext cx="7851650" cy="107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4450" lvl="0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SzPts val="2900"/>
            </a:pPr>
            <a:r>
              <a:rPr lang="ru" sz="2400" b="1" dirty="0">
                <a:latin typeface="Montserrat" pitchFamily="2" charset="77"/>
                <a:ea typeface="Montserrat"/>
                <a:cs typeface="Montserrat"/>
                <a:sym typeface="Montserrat"/>
              </a:rPr>
              <a:t>Эмоции помогают нам понять других людей</a:t>
            </a:r>
            <a:endParaRPr sz="24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5"/>
          <p:cNvSpPr txBox="1"/>
          <p:nvPr/>
        </p:nvSpPr>
        <p:spPr>
          <a:xfrm>
            <a:off x="330198" y="-169334"/>
            <a:ext cx="8365069" cy="107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lnSpc>
                <a:spcPct val="115000"/>
              </a:lnSpc>
              <a:spcBef>
                <a:spcPts val="3600"/>
              </a:spcBef>
              <a:spcAft>
                <a:spcPts val="0"/>
              </a:spcAft>
              <a:buNone/>
            </a:pPr>
            <a:r>
              <a:rPr lang="ru" sz="2400" b="1" dirty="0">
                <a:latin typeface="Montserrat" pitchFamily="2" charset="77"/>
                <a:ea typeface="Montserrat"/>
                <a:cs typeface="Montserrat"/>
                <a:sym typeface="Montserrat"/>
              </a:rPr>
              <a:t>А иногда мешают нам действовать разумно</a:t>
            </a:r>
            <a:endParaRPr sz="24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343" name="Google Shape;34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434" y="1295400"/>
            <a:ext cx="4900884" cy="3183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/>
          <p:nvPr/>
        </p:nvSpPr>
        <p:spPr>
          <a:xfrm>
            <a:off x="766383" y="-173692"/>
            <a:ext cx="6506484" cy="16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3600"/>
              </a:spcBef>
              <a:spcAft>
                <a:spcPts val="1400"/>
              </a:spcAft>
              <a:buNone/>
            </a:pPr>
            <a:r>
              <a:rPr lang="ru" sz="2400" b="1" dirty="0">
                <a:latin typeface="Montserrat" pitchFamily="2" charset="77"/>
                <a:ea typeface="Montserrat"/>
                <a:cs typeface="Montserrat"/>
                <a:sym typeface="Montserrat"/>
              </a:rPr>
              <a:t>Эмоциональный интеллект позволяет управлять эмоциями</a:t>
            </a:r>
            <a:endParaRPr sz="2400" b="1" dirty="0"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349" name="Google Shape;34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383" y="1583267"/>
            <a:ext cx="3987252" cy="303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174" y="370582"/>
            <a:ext cx="3843299" cy="421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7"/>
          <p:cNvPicPr preferRelativeResize="0"/>
          <p:nvPr/>
        </p:nvPicPr>
        <p:blipFill rotWithShape="1">
          <a:blip r:embed="rId4">
            <a:alphaModFix/>
          </a:blip>
          <a:srcRect b="3698"/>
          <a:stretch/>
        </p:blipFill>
        <p:spPr>
          <a:xfrm>
            <a:off x="437375" y="1031850"/>
            <a:ext cx="4426800" cy="307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263FD1-571B-214A-9095-51337A94BD49}"/>
              </a:ext>
            </a:extLst>
          </p:cNvPr>
          <p:cNvSpPr/>
          <p:nvPr/>
        </p:nvSpPr>
        <p:spPr>
          <a:xfrm>
            <a:off x="1425119" y="4243857"/>
            <a:ext cx="201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Даниэль </a:t>
            </a:r>
            <a:r>
              <a:rPr lang="ru-RU" sz="1600" dirty="0" err="1">
                <a:latin typeface="Montserrat Light"/>
              </a:rPr>
              <a:t>Гоулман</a:t>
            </a:r>
            <a:endParaRPr lang="en-RU" sz="1600" dirty="0">
              <a:latin typeface="Montserrat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174" y="370582"/>
            <a:ext cx="3843299" cy="421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8"/>
          <p:cNvPicPr preferRelativeResize="0"/>
          <p:nvPr/>
        </p:nvPicPr>
        <p:blipFill rotWithShape="1">
          <a:blip r:embed="rId4">
            <a:alphaModFix/>
          </a:blip>
          <a:srcRect b="3698"/>
          <a:stretch/>
        </p:blipFill>
        <p:spPr>
          <a:xfrm>
            <a:off x="437375" y="1031850"/>
            <a:ext cx="4426800" cy="307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2" name="Google Shape;362;p58"/>
          <p:cNvSpPr/>
          <p:nvPr/>
        </p:nvSpPr>
        <p:spPr>
          <a:xfrm rot="-873081">
            <a:off x="1718607" y="2600946"/>
            <a:ext cx="5252588" cy="1128781"/>
          </a:xfrm>
          <a:prstGeom prst="roundRect">
            <a:avLst>
              <a:gd name="adj" fmla="val 16667"/>
            </a:avLst>
          </a:prstGeom>
          <a:solidFill>
            <a:srgbClr val="660000"/>
          </a:solidFill>
          <a:ln>
            <a:noFill/>
          </a:ln>
          <a:effectLst>
            <a:outerShdw blurRad="57150" dist="123825" dir="1860000" algn="bl" rotWithShape="0">
              <a:srgbClr val="2D2D2D">
                <a:alpha val="7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РЕКОМЕНДАСЬОН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497641-C2C9-6549-91C5-FECD61F45347}"/>
              </a:ext>
            </a:extLst>
          </p:cNvPr>
          <p:cNvSpPr/>
          <p:nvPr/>
        </p:nvSpPr>
        <p:spPr>
          <a:xfrm>
            <a:off x="1425119" y="4243857"/>
            <a:ext cx="2015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Даниэль </a:t>
            </a:r>
            <a:r>
              <a:rPr lang="ru-RU" sz="1600" dirty="0" err="1">
                <a:latin typeface="Montserrat Light"/>
              </a:rPr>
              <a:t>Гоулман</a:t>
            </a:r>
            <a:endParaRPr lang="en-RU" sz="1600" dirty="0">
              <a:latin typeface="Montserrat Ligh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9"/>
          <p:cNvSpPr txBox="1"/>
          <p:nvPr/>
        </p:nvSpPr>
        <p:spPr>
          <a:xfrm>
            <a:off x="1108675" y="385725"/>
            <a:ext cx="6131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8" name="Google Shape;368;p59"/>
          <p:cNvSpPr txBox="1"/>
          <p:nvPr/>
        </p:nvSpPr>
        <p:spPr>
          <a:xfrm>
            <a:off x="1248500" y="4604700"/>
            <a:ext cx="386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9" name="Google Shape;36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1023008"/>
            <a:ext cx="5004476" cy="3097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693" y="425389"/>
            <a:ext cx="7230241" cy="401164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0"/>
          <p:cNvSpPr txBox="1"/>
          <p:nvPr/>
        </p:nvSpPr>
        <p:spPr>
          <a:xfrm>
            <a:off x="2511675" y="3673309"/>
            <a:ext cx="54528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900" dirty="0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rPr>
              <a:t>VERY NICE!!</a:t>
            </a:r>
            <a:endParaRPr sz="6900" dirty="0">
              <a:solidFill>
                <a:srgbClr val="FFFFFF"/>
              </a:solidFill>
              <a:highlight>
                <a:srgbClr val="0000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376" name="Google Shape;376;p60"/>
          <p:cNvSpPr txBox="1"/>
          <p:nvPr/>
        </p:nvSpPr>
        <p:spPr>
          <a:xfrm>
            <a:off x="3961935" y="86839"/>
            <a:ext cx="8826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dirty="0">
                <a:solidFill>
                  <a:schemeClr val="tx1"/>
                </a:solidFill>
                <a:highlight>
                  <a:srgbClr val="000000"/>
                </a:highlight>
              </a:rPr>
              <a:t>QA</a:t>
            </a:r>
            <a:endParaRPr sz="3200" dirty="0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Работа</a:t>
            </a:r>
            <a:br>
              <a:rPr lang="ru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2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в команде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30DD3-8E61-584D-B61F-495E3E859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0900" y="328250"/>
            <a:ext cx="3084600" cy="3277200"/>
          </a:xfrm>
        </p:spPr>
        <p:txBody>
          <a:bodyPr/>
          <a:lstStyle/>
          <a:p>
            <a:pPr marL="139700" indent="0">
              <a:buNone/>
            </a:pPr>
            <a:r>
              <a:rPr lang="ru-RU" sz="2800" dirty="0">
                <a:latin typeface="Stolzl Medium" pitchFamily="2" charset="77"/>
              </a:rPr>
              <a:t>Работа</a:t>
            </a:r>
          </a:p>
          <a:p>
            <a:pPr marL="139700" indent="0">
              <a:buNone/>
            </a:pPr>
            <a:r>
              <a:rPr lang="ru-RU" sz="2800" dirty="0">
                <a:latin typeface="Stolzl Medium" pitchFamily="2" charset="77"/>
              </a:rPr>
              <a:t>в команде</a:t>
            </a:r>
            <a:endParaRPr lang="en-RU" sz="2800" dirty="0">
              <a:latin typeface="Stolzl Medium" pitchFamily="2" charset="77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1253AB-9EB6-6741-AD5D-6D777932D5F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588ED-4CF1-A44E-AA66-835036E6BC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99" r="25001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F0D5E-7755-2342-AAEA-B6C896AEF2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4" b="13361"/>
          <a:stretch/>
        </p:blipFill>
        <p:spPr>
          <a:xfrm>
            <a:off x="0" y="0"/>
            <a:ext cx="9201873" cy="5224524"/>
          </a:xfrm>
          <a:prstGeom prst="rect">
            <a:avLst/>
          </a:prstGeom>
        </p:spPr>
      </p:pic>
      <p:sp>
        <p:nvSpPr>
          <p:cNvPr id="387" name="Google Shape;387;p62"/>
          <p:cNvSpPr txBox="1"/>
          <p:nvPr/>
        </p:nvSpPr>
        <p:spPr>
          <a:xfrm>
            <a:off x="683509" y="468561"/>
            <a:ext cx="3320367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dirty="0">
                <a:latin typeface="Stolzl Medium" pitchFamily="2" charset="77"/>
                <a:ea typeface="Comfortaa"/>
                <a:cs typeface="Comfortaa"/>
                <a:sym typeface="Comfortaa"/>
              </a:rPr>
              <a:t>Роль QA в команде</a:t>
            </a:r>
            <a:endParaRPr sz="4400" dirty="0">
              <a:latin typeface="Stolzl Medium" pitchFamily="2" charset="77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5"/>
          <p:cNvPicPr preferRelativeResize="0"/>
          <p:nvPr/>
        </p:nvPicPr>
        <p:blipFill rotWithShape="1">
          <a:blip r:embed="rId3">
            <a:alphaModFix/>
          </a:blip>
          <a:srcRect t="25355"/>
          <a:stretch/>
        </p:blipFill>
        <p:spPr>
          <a:xfrm>
            <a:off x="548600" y="1625597"/>
            <a:ext cx="8046800" cy="1451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285" y="2813140"/>
            <a:ext cx="2169199" cy="12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45;p39">
            <a:extLst>
              <a:ext uri="{FF2B5EF4-FFF2-40B4-BE49-F238E27FC236}">
                <a16:creationId xmlns:a16="http://schemas.microsoft.com/office/drawing/2014/main" id="{D9190F34-7E2F-5A4B-B092-58D24852D9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0899" y="328249"/>
            <a:ext cx="6158164" cy="128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0" dirty="0">
                <a:latin typeface="Stolzl Medium" pitchFamily="2" charset="77"/>
              </a:rPr>
              <a:t>Определение токсичного</a:t>
            </a:r>
            <a:endParaRPr sz="2800" b="0" dirty="0">
              <a:latin typeface="Stolzl Medium" pitchFamily="2" charset="7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3"/>
          <p:cNvSpPr txBox="1"/>
          <p:nvPr/>
        </p:nvSpPr>
        <p:spPr>
          <a:xfrm>
            <a:off x="706358" y="321733"/>
            <a:ext cx="5694442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chemeClr val="bg1"/>
                </a:solidFill>
                <a:latin typeface="Montserrat" pitchFamily="2" charset="77"/>
              </a:rPr>
              <a:t>«Вот тут-то я точно покажу как надо!»</a:t>
            </a:r>
            <a:endParaRPr sz="3600" b="1" dirty="0">
              <a:solidFill>
                <a:schemeClr val="bg1"/>
              </a:solidFill>
              <a:latin typeface="Montserrat" pitchFamily="2" charset="77"/>
              <a:ea typeface="Comfortaa"/>
              <a:cs typeface="Comfortaa"/>
              <a:sym typeface="Comfortaa"/>
            </a:endParaRPr>
          </a:p>
        </p:txBody>
      </p:sp>
      <p:pic>
        <p:nvPicPr>
          <p:cNvPr id="23554" name="Picture 2" descr="О ДА, ЩАС ПРОСТО ОХУЕННО ПЁРНУЛ. / anon / картинки, гифки, прикольные  комиксы, интересные статьи по теме.">
            <a:extLst>
              <a:ext uri="{FF2B5EF4-FFF2-40B4-BE49-F238E27FC236}">
                <a16:creationId xmlns:a16="http://schemas.microsoft.com/office/drawing/2014/main" id="{FDE7D24A-2DD0-9948-8877-6CB3258C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17" y="1614364"/>
            <a:ext cx="3539843" cy="328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2D23D9-44A9-E84C-A7F5-260A63C412D4}"/>
              </a:ext>
            </a:extLst>
          </p:cNvPr>
          <p:cNvSpPr/>
          <p:nvPr/>
        </p:nvSpPr>
        <p:spPr>
          <a:xfrm>
            <a:off x="1235830" y="2906995"/>
            <a:ext cx="3336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Montserrat"/>
                <a:ea typeface="Montserrat"/>
                <a:cs typeface="Montserrat"/>
                <a:sym typeface="Montserrat"/>
              </a:rPr>
              <a:t>QA </a:t>
            </a:r>
            <a:r>
              <a:rPr lang="ru-RU" i="1" dirty="0">
                <a:latin typeface="Montserrat"/>
                <a:ea typeface="Montserrat"/>
                <a:cs typeface="Montserrat"/>
                <a:sym typeface="Montserrat"/>
              </a:rPr>
              <a:t>приходит</a:t>
            </a:r>
            <a:r>
              <a:rPr lang="en-US" i="1" dirty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i="1" dirty="0">
                <a:latin typeface="Montserrat"/>
                <a:ea typeface="Montserrat"/>
                <a:cs typeface="Montserrat"/>
                <a:sym typeface="Montserrat"/>
              </a:rPr>
              <a:t>в новую компанию</a:t>
            </a:r>
            <a:endParaRPr lang="en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64"/>
          <p:cNvPicPr preferRelativeResize="0"/>
          <p:nvPr/>
        </p:nvPicPr>
        <p:blipFill rotWithShape="1">
          <a:blip r:embed="rId3">
            <a:alphaModFix/>
          </a:blip>
          <a:srcRect l="5305" t="7201" r="3901"/>
          <a:stretch/>
        </p:blipFill>
        <p:spPr>
          <a:xfrm>
            <a:off x="1075267" y="471295"/>
            <a:ext cx="7239000" cy="400471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64"/>
          <p:cNvSpPr/>
          <p:nvPr/>
        </p:nvSpPr>
        <p:spPr>
          <a:xfrm>
            <a:off x="4165067" y="3345101"/>
            <a:ext cx="15459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qa не позвали</a:t>
            </a:r>
            <a:endParaRPr b="1" dirty="0"/>
          </a:p>
        </p:txBody>
      </p:sp>
      <p:sp>
        <p:nvSpPr>
          <p:cNvPr id="399" name="Google Shape;399;p64"/>
          <p:cNvSpPr/>
          <p:nvPr/>
        </p:nvSpPr>
        <p:spPr>
          <a:xfrm>
            <a:off x="2145875" y="2740500"/>
            <a:ext cx="16398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документации нет</a:t>
            </a:r>
            <a:endParaRPr b="1" dirty="0"/>
          </a:p>
        </p:txBody>
      </p:sp>
      <p:sp>
        <p:nvSpPr>
          <p:cNvPr id="400" name="Google Shape;400;p64"/>
          <p:cNvSpPr/>
          <p:nvPr/>
        </p:nvSpPr>
        <p:spPr>
          <a:xfrm>
            <a:off x="3822150" y="2325450"/>
            <a:ext cx="14997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мы не успеем</a:t>
            </a:r>
            <a:endParaRPr b="1" dirty="0"/>
          </a:p>
        </p:txBody>
      </p:sp>
      <p:sp>
        <p:nvSpPr>
          <p:cNvPr id="401" name="Google Shape;401;p64"/>
          <p:cNvSpPr/>
          <p:nvPr/>
        </p:nvSpPr>
        <p:spPr>
          <a:xfrm>
            <a:off x="4068250" y="41796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2" name="Google Shape;402;p64"/>
          <p:cNvSpPr/>
          <p:nvPr/>
        </p:nvSpPr>
        <p:spPr>
          <a:xfrm>
            <a:off x="4220650" y="43320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3" name="Google Shape;403;p64"/>
          <p:cNvSpPr/>
          <p:nvPr/>
        </p:nvSpPr>
        <p:spPr>
          <a:xfrm>
            <a:off x="3894875" y="4444630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4" name="Google Shape;404;p64"/>
          <p:cNvSpPr/>
          <p:nvPr/>
        </p:nvSpPr>
        <p:spPr>
          <a:xfrm>
            <a:off x="4638850" y="42672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5" name="Google Shape;405;p64"/>
          <p:cNvSpPr/>
          <p:nvPr/>
        </p:nvSpPr>
        <p:spPr>
          <a:xfrm>
            <a:off x="4465475" y="45198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6" name="Google Shape;406;p64"/>
          <p:cNvSpPr/>
          <p:nvPr/>
        </p:nvSpPr>
        <p:spPr>
          <a:xfrm>
            <a:off x="3150900" y="4444630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7" name="Google Shape;407;p64"/>
          <p:cNvSpPr/>
          <p:nvPr/>
        </p:nvSpPr>
        <p:spPr>
          <a:xfrm>
            <a:off x="3650050" y="42672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8" name="Google Shape;408;p64"/>
          <p:cNvSpPr/>
          <p:nvPr/>
        </p:nvSpPr>
        <p:spPr>
          <a:xfrm>
            <a:off x="2747325" y="45198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09" name="Google Shape;409;p64"/>
          <p:cNvSpPr/>
          <p:nvPr/>
        </p:nvSpPr>
        <p:spPr>
          <a:xfrm>
            <a:off x="2929775" y="42672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0" name="Google Shape;410;p64"/>
          <p:cNvSpPr/>
          <p:nvPr/>
        </p:nvSpPr>
        <p:spPr>
          <a:xfrm>
            <a:off x="2209500" y="43320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1" name="Google Shape;411;p64"/>
          <p:cNvSpPr/>
          <p:nvPr/>
        </p:nvSpPr>
        <p:spPr>
          <a:xfrm>
            <a:off x="2661250" y="42672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2" name="Google Shape;412;p64"/>
          <p:cNvSpPr/>
          <p:nvPr/>
        </p:nvSpPr>
        <p:spPr>
          <a:xfrm>
            <a:off x="3575213" y="4444630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3" name="Google Shape;413;p64"/>
          <p:cNvSpPr/>
          <p:nvPr/>
        </p:nvSpPr>
        <p:spPr>
          <a:xfrm>
            <a:off x="3215075" y="4104430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4" name="Google Shape;414;p64"/>
          <p:cNvSpPr/>
          <p:nvPr/>
        </p:nvSpPr>
        <p:spPr>
          <a:xfrm>
            <a:off x="2284325" y="4606830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5" name="Google Shape;415;p64"/>
          <p:cNvSpPr/>
          <p:nvPr/>
        </p:nvSpPr>
        <p:spPr>
          <a:xfrm>
            <a:off x="3215075" y="46950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6" name="Google Shape;416;p64"/>
          <p:cNvSpPr/>
          <p:nvPr/>
        </p:nvSpPr>
        <p:spPr>
          <a:xfrm>
            <a:off x="3840275" y="46950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7" name="Google Shape;417;p64"/>
          <p:cNvSpPr/>
          <p:nvPr/>
        </p:nvSpPr>
        <p:spPr>
          <a:xfrm>
            <a:off x="2580300" y="3991805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8" name="Google Shape;418;p64"/>
          <p:cNvSpPr/>
          <p:nvPr/>
        </p:nvSpPr>
        <p:spPr>
          <a:xfrm>
            <a:off x="3650050" y="4053593"/>
            <a:ext cx="570600" cy="340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 b="1"/>
              <a:t>БАГ</a:t>
            </a:r>
            <a:endParaRPr sz="900" b="1"/>
          </a:p>
        </p:txBody>
      </p:sp>
      <p:sp>
        <p:nvSpPr>
          <p:cNvPr id="419" name="Google Shape;419;p64"/>
          <p:cNvSpPr/>
          <p:nvPr/>
        </p:nvSpPr>
        <p:spPr>
          <a:xfrm>
            <a:off x="1518613" y="3701601"/>
            <a:ext cx="20289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/>
              <a:t>задачу не оценили</a:t>
            </a:r>
            <a:endParaRPr b="1"/>
          </a:p>
        </p:txBody>
      </p:sp>
      <p:sp>
        <p:nvSpPr>
          <p:cNvPr id="420" name="Google Shape;420;p64"/>
          <p:cNvSpPr/>
          <p:nvPr/>
        </p:nvSpPr>
        <p:spPr>
          <a:xfrm>
            <a:off x="4241125" y="2890920"/>
            <a:ext cx="15459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разработка не умеет кодить</a:t>
            </a:r>
            <a:endParaRPr b="1" dirty="0"/>
          </a:p>
        </p:txBody>
      </p:sp>
      <p:sp>
        <p:nvSpPr>
          <p:cNvPr id="421" name="Google Shape;421;p64"/>
          <p:cNvSpPr/>
          <p:nvPr/>
        </p:nvSpPr>
        <p:spPr>
          <a:xfrm>
            <a:off x="2533063" y="3244517"/>
            <a:ext cx="15459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менеджер не пришел</a:t>
            </a:r>
            <a:endParaRPr b="1" dirty="0"/>
          </a:p>
        </p:txBody>
      </p:sp>
      <p:sp>
        <p:nvSpPr>
          <p:cNvPr id="422" name="Google Shape;422;p64"/>
          <p:cNvSpPr/>
          <p:nvPr/>
        </p:nvSpPr>
        <p:spPr>
          <a:xfrm>
            <a:off x="4078963" y="3751805"/>
            <a:ext cx="2028900" cy="492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/>
              <a:t>swagger нет</a:t>
            </a:r>
            <a:endParaRPr b="1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3600" y="524934"/>
            <a:ext cx="6816764" cy="3834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6"/>
          <p:cNvSpPr txBox="1"/>
          <p:nvPr/>
        </p:nvSpPr>
        <p:spPr>
          <a:xfrm>
            <a:off x="1437875" y="1879050"/>
            <a:ext cx="6131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433" name="Google Shape;433;p66"/>
          <p:cNvPicPr preferRelativeResize="0"/>
          <p:nvPr/>
        </p:nvPicPr>
        <p:blipFill rotWithShape="1">
          <a:blip r:embed="rId3">
            <a:alphaModFix/>
          </a:blip>
          <a:srcRect l="7571" r="18057"/>
          <a:stretch/>
        </p:blipFill>
        <p:spPr>
          <a:xfrm>
            <a:off x="605366" y="201333"/>
            <a:ext cx="7933267" cy="438996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6"/>
          <p:cNvSpPr txBox="1"/>
          <p:nvPr/>
        </p:nvSpPr>
        <p:spPr>
          <a:xfrm>
            <a:off x="4105116" y="3705398"/>
            <a:ext cx="191185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 dirty="0">
                <a:highlight>
                  <a:srgbClr val="FFFFFF"/>
                </a:highlight>
              </a:rPr>
              <a:t>УХОДИ!</a:t>
            </a:r>
            <a:endParaRPr sz="3400" dirty="0">
              <a:highlight>
                <a:srgbClr val="FFFFFF"/>
              </a:highlight>
            </a:endParaRPr>
          </a:p>
        </p:txBody>
      </p:sp>
      <p:sp>
        <p:nvSpPr>
          <p:cNvPr id="435" name="Google Shape;435;p66"/>
          <p:cNvSpPr txBox="1"/>
          <p:nvPr/>
        </p:nvSpPr>
        <p:spPr>
          <a:xfrm>
            <a:off x="4253891" y="567295"/>
            <a:ext cx="2011947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dirty="0">
                <a:highlight>
                  <a:srgbClr val="FFFFFF"/>
                </a:highlight>
              </a:rPr>
              <a:t>dev team</a:t>
            </a:r>
            <a:endParaRPr sz="2700" dirty="0"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2"/>
          <p:cNvSpPr txBox="1"/>
          <p:nvPr/>
        </p:nvSpPr>
        <p:spPr>
          <a:xfrm>
            <a:off x="2155987" y="1703791"/>
            <a:ext cx="6710221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C00000"/>
                </a:solidFill>
                <a:latin typeface="Montserrat"/>
                <a:sym typeface="Montserrat"/>
              </a:rPr>
              <a:t>Выстроить диалог с командой важнее количества</a:t>
            </a:r>
            <a:r>
              <a:rPr lang="en-US" sz="3200" b="1" dirty="0">
                <a:solidFill>
                  <a:srgbClr val="C00000"/>
                </a:solidFill>
                <a:latin typeface="Montserrat"/>
                <a:sym typeface="Montserrat"/>
              </a:rPr>
              <a:t>,</a:t>
            </a:r>
            <a:r>
              <a:rPr lang="ru-RU" sz="3200" b="1" dirty="0">
                <a:solidFill>
                  <a:srgbClr val="C00000"/>
                </a:solidFill>
                <a:latin typeface="Montserrat"/>
                <a:sym typeface="Montserrat"/>
              </a:rPr>
              <a:t> найденных проблем</a:t>
            </a:r>
            <a:endParaRPr sz="3200" b="1" dirty="0">
              <a:solidFill>
                <a:srgbClr val="C00000"/>
              </a:solidFill>
              <a:latin typeface="Montserrat"/>
              <a:sym typeface="Montserrat"/>
            </a:endParaRPr>
          </a:p>
        </p:txBody>
      </p:sp>
      <p:sp>
        <p:nvSpPr>
          <p:cNvPr id="4" name="Google Shape;304;p48">
            <a:extLst>
              <a:ext uri="{FF2B5EF4-FFF2-40B4-BE49-F238E27FC236}">
                <a16:creationId xmlns:a16="http://schemas.microsoft.com/office/drawing/2014/main" id="{AB02F760-80EA-B54C-8E40-75874BB25891}"/>
              </a:ext>
            </a:extLst>
          </p:cNvPr>
          <p:cNvSpPr txBox="1"/>
          <p:nvPr/>
        </p:nvSpPr>
        <p:spPr>
          <a:xfrm>
            <a:off x="715399" y="358247"/>
            <a:ext cx="732047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Stolzl Medium" pitchFamily="2" charset="77"/>
              </a:rPr>
              <a:t>МЫСЛЬ 3</a:t>
            </a:r>
            <a:endParaRPr sz="3400" dirty="0">
              <a:latin typeface="Stolzl Medium" pitchFamily="2" charset="77"/>
            </a:endParaRPr>
          </a:p>
        </p:txBody>
      </p:sp>
      <p:pic>
        <p:nvPicPr>
          <p:cNvPr id="22530" name="Picture 2" descr="Идеи на тему «Лампочки» (9) | лампочка, векторные иллюстрации, иллюстрации">
            <a:extLst>
              <a:ext uri="{FF2B5EF4-FFF2-40B4-BE49-F238E27FC236}">
                <a16:creationId xmlns:a16="http://schemas.microsoft.com/office/drawing/2014/main" id="{89BE445B-BB7B-FD40-A11A-C6C548C3C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20727" r="32899" b="41716"/>
          <a:stretch/>
        </p:blipFill>
        <p:spPr bwMode="auto">
          <a:xfrm>
            <a:off x="715399" y="1923710"/>
            <a:ext cx="1219246" cy="12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470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7"/>
          <p:cNvSpPr txBox="1"/>
          <p:nvPr/>
        </p:nvSpPr>
        <p:spPr>
          <a:xfrm>
            <a:off x="826458" y="337618"/>
            <a:ext cx="6742742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 b="1" dirty="0">
                <a:latin typeface="Montserrat" pitchFamily="2" charset="77"/>
              </a:rPr>
              <a:t>Так что же , мне теперь вообще баги не заводить?</a:t>
            </a:r>
            <a:endParaRPr sz="3300" b="1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200" y="217100"/>
            <a:ext cx="2973426" cy="11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9"/>
          <p:cNvGrpSpPr/>
          <p:nvPr/>
        </p:nvGrpSpPr>
        <p:grpSpPr>
          <a:xfrm>
            <a:off x="551019" y="1454229"/>
            <a:ext cx="5819117" cy="2105727"/>
            <a:chOff x="658250" y="1148100"/>
            <a:chExt cx="6494550" cy="2524550"/>
          </a:xfrm>
        </p:grpSpPr>
        <p:pic>
          <p:nvPicPr>
            <p:cNvPr id="451" name="Google Shape;451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250" y="1148100"/>
              <a:ext cx="4237950" cy="238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69"/>
            <p:cNvSpPr txBox="1"/>
            <p:nvPr/>
          </p:nvSpPr>
          <p:spPr>
            <a:xfrm>
              <a:off x="1700000" y="2823950"/>
              <a:ext cx="5452800" cy="8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400">
                  <a:solidFill>
                    <a:srgbClr val="FFFFFF"/>
                  </a:solidFill>
                  <a:highlight>
                    <a:srgbClr val="000000"/>
                  </a:highlight>
                  <a:latin typeface="Impact"/>
                  <a:ea typeface="Impact"/>
                  <a:cs typeface="Impact"/>
                  <a:sym typeface="Impact"/>
                </a:rPr>
                <a:t>VERY NICE!!</a:t>
              </a:r>
              <a:endParaRPr sz="3400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pic>
        <p:nvPicPr>
          <p:cNvPr id="453" name="Google Shape;45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0200" y="217100"/>
            <a:ext cx="2973426" cy="113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69"/>
          <p:cNvGrpSpPr/>
          <p:nvPr/>
        </p:nvGrpSpPr>
        <p:grpSpPr>
          <a:xfrm>
            <a:off x="551019" y="1454229"/>
            <a:ext cx="5819117" cy="2105727"/>
            <a:chOff x="658250" y="1148100"/>
            <a:chExt cx="6494550" cy="2524550"/>
          </a:xfrm>
        </p:grpSpPr>
        <p:pic>
          <p:nvPicPr>
            <p:cNvPr id="451" name="Google Shape;451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58250" y="1148100"/>
              <a:ext cx="4237950" cy="2383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69"/>
            <p:cNvSpPr txBox="1"/>
            <p:nvPr/>
          </p:nvSpPr>
          <p:spPr>
            <a:xfrm>
              <a:off x="1700000" y="2823950"/>
              <a:ext cx="5452800" cy="8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400">
                  <a:solidFill>
                    <a:srgbClr val="FFFFFF"/>
                  </a:solidFill>
                  <a:highlight>
                    <a:srgbClr val="000000"/>
                  </a:highlight>
                  <a:latin typeface="Impact"/>
                  <a:ea typeface="Impact"/>
                  <a:cs typeface="Impact"/>
                  <a:sym typeface="Impact"/>
                </a:rPr>
                <a:t>VERY NICE!!</a:t>
              </a:r>
              <a:endParaRPr sz="3400">
                <a:solidFill>
                  <a:srgbClr val="FFFFFF"/>
                </a:solidFill>
                <a:highlight>
                  <a:srgbClr val="000000"/>
                </a:highlight>
                <a:latin typeface="Impact"/>
                <a:ea typeface="Impact"/>
                <a:cs typeface="Impact"/>
                <a:sym typeface="Impact"/>
              </a:endParaRPr>
            </a:p>
          </p:txBody>
        </p:sp>
      </p:grpSp>
      <p:pic>
        <p:nvPicPr>
          <p:cNvPr id="453" name="Google Shape;45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0200" y="217100"/>
            <a:ext cx="2973426" cy="113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62;p70">
            <a:extLst>
              <a:ext uri="{FF2B5EF4-FFF2-40B4-BE49-F238E27FC236}">
                <a16:creationId xmlns:a16="http://schemas.microsoft.com/office/drawing/2014/main" id="{F88ADBA6-8131-5A4B-9916-FF0727AA6FD4}"/>
              </a:ext>
            </a:extLst>
          </p:cNvPr>
          <p:cNvSpPr/>
          <p:nvPr/>
        </p:nvSpPr>
        <p:spPr>
          <a:xfrm>
            <a:off x="4686575" y="2265600"/>
            <a:ext cx="826800" cy="612300"/>
          </a:xfrm>
          <a:prstGeom prst="mathPlus">
            <a:avLst>
              <a:gd name="adj1" fmla="val 23520"/>
            </a:avLst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21946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453;p69">
            <a:extLst>
              <a:ext uri="{FF2B5EF4-FFF2-40B4-BE49-F238E27FC236}">
                <a16:creationId xmlns:a16="http://schemas.microsoft.com/office/drawing/2014/main" id="{BB7EF89E-5A61-AE4B-A546-FF3CEE6B40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200" y="217100"/>
            <a:ext cx="2973426" cy="1131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C5689E8-1D91-114B-952A-CB83708BCAC9}"/>
              </a:ext>
            </a:extLst>
          </p:cNvPr>
          <p:cNvGrpSpPr/>
          <p:nvPr/>
        </p:nvGrpSpPr>
        <p:grpSpPr>
          <a:xfrm>
            <a:off x="551019" y="1454229"/>
            <a:ext cx="7108554" cy="2105727"/>
            <a:chOff x="551019" y="1454229"/>
            <a:chExt cx="7108554" cy="2105727"/>
          </a:xfrm>
        </p:grpSpPr>
        <p:grpSp>
          <p:nvGrpSpPr>
            <p:cNvPr id="458" name="Google Shape;458;p70"/>
            <p:cNvGrpSpPr/>
            <p:nvPr/>
          </p:nvGrpSpPr>
          <p:grpSpPr>
            <a:xfrm>
              <a:off x="551019" y="1454229"/>
              <a:ext cx="5819117" cy="2105727"/>
              <a:chOff x="551019" y="1454229"/>
              <a:chExt cx="5819117" cy="2105727"/>
            </a:xfrm>
          </p:grpSpPr>
          <p:grpSp>
            <p:nvGrpSpPr>
              <p:cNvPr id="459" name="Google Shape;459;p70"/>
              <p:cNvGrpSpPr/>
              <p:nvPr/>
            </p:nvGrpSpPr>
            <p:grpSpPr>
              <a:xfrm>
                <a:off x="551019" y="1454229"/>
                <a:ext cx="5819117" cy="2105727"/>
                <a:chOff x="658250" y="1148100"/>
                <a:chExt cx="6494550" cy="2524550"/>
              </a:xfrm>
            </p:grpSpPr>
            <p:pic>
              <p:nvPicPr>
                <p:cNvPr id="460" name="Google Shape;460;p70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58250" y="1148100"/>
                  <a:ext cx="4237950" cy="2383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61" name="Google Shape;461;p70"/>
                <p:cNvSpPr txBox="1"/>
                <p:nvPr/>
              </p:nvSpPr>
              <p:spPr>
                <a:xfrm>
                  <a:off x="1700000" y="2823950"/>
                  <a:ext cx="5452800" cy="84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3400">
                      <a:solidFill>
                        <a:srgbClr val="FFFFFF"/>
                      </a:solidFill>
                      <a:highlight>
                        <a:srgbClr val="000000"/>
                      </a:highlight>
                      <a:latin typeface="Impact"/>
                      <a:ea typeface="Impact"/>
                      <a:cs typeface="Impact"/>
                      <a:sym typeface="Impact"/>
                    </a:rPr>
                    <a:t>VERY NICE!!</a:t>
                  </a:r>
                  <a:endParaRPr sz="3400">
                    <a:solidFill>
                      <a:srgbClr val="FFFFFF"/>
                    </a:solidFill>
                    <a:highlight>
                      <a:srgbClr val="000000"/>
                    </a:highlight>
                    <a:latin typeface="Impact"/>
                    <a:ea typeface="Impact"/>
                    <a:cs typeface="Impact"/>
                    <a:sym typeface="Impact"/>
                  </a:endParaRPr>
                </a:p>
              </p:txBody>
            </p:sp>
          </p:grpSp>
          <p:sp>
            <p:nvSpPr>
              <p:cNvPr id="462" name="Google Shape;462;p70"/>
              <p:cNvSpPr/>
              <p:nvPr/>
            </p:nvSpPr>
            <p:spPr>
              <a:xfrm>
                <a:off x="4686575" y="2265600"/>
                <a:ext cx="826800" cy="6123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10D3CBF-4D32-1749-A49C-65A11ADB1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8573" y="1606328"/>
              <a:ext cx="1651000" cy="190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0680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026" y="900899"/>
            <a:ext cx="6027949" cy="17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9175" y="2844641"/>
            <a:ext cx="48768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0"/>
          <p:cNvSpPr/>
          <p:nvPr/>
        </p:nvSpPr>
        <p:spPr>
          <a:xfrm>
            <a:off x="3589925" y="3804575"/>
            <a:ext cx="1311000" cy="1025400"/>
          </a:xfrm>
          <a:prstGeom prst="mathEqual">
            <a:avLst>
              <a:gd name="adj1" fmla="val 23520"/>
              <a:gd name="adj2" fmla="val 11760"/>
            </a:avLst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Google Shape;453;p69">
            <a:extLst>
              <a:ext uri="{FF2B5EF4-FFF2-40B4-BE49-F238E27FC236}">
                <a16:creationId xmlns:a16="http://schemas.microsoft.com/office/drawing/2014/main" id="{BB7EF89E-5A61-AE4B-A546-FF3CEE6B408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200" y="217100"/>
            <a:ext cx="2973426" cy="1131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E7B3AD8-7369-8146-BF42-0AD0C25DFDF4}"/>
              </a:ext>
            </a:extLst>
          </p:cNvPr>
          <p:cNvGrpSpPr/>
          <p:nvPr/>
        </p:nvGrpSpPr>
        <p:grpSpPr>
          <a:xfrm>
            <a:off x="551019" y="1454229"/>
            <a:ext cx="7108554" cy="2105727"/>
            <a:chOff x="551019" y="1454229"/>
            <a:chExt cx="7108554" cy="2105727"/>
          </a:xfrm>
        </p:grpSpPr>
        <p:grpSp>
          <p:nvGrpSpPr>
            <p:cNvPr id="13" name="Google Shape;458;p70">
              <a:extLst>
                <a:ext uri="{FF2B5EF4-FFF2-40B4-BE49-F238E27FC236}">
                  <a16:creationId xmlns:a16="http://schemas.microsoft.com/office/drawing/2014/main" id="{87CBB4BA-2BCE-714B-88CE-A3AAB454186E}"/>
                </a:ext>
              </a:extLst>
            </p:cNvPr>
            <p:cNvGrpSpPr/>
            <p:nvPr/>
          </p:nvGrpSpPr>
          <p:grpSpPr>
            <a:xfrm>
              <a:off x="551019" y="1454229"/>
              <a:ext cx="5819117" cy="2105727"/>
              <a:chOff x="551019" y="1454229"/>
              <a:chExt cx="5819117" cy="2105727"/>
            </a:xfrm>
          </p:grpSpPr>
          <p:grpSp>
            <p:nvGrpSpPr>
              <p:cNvPr id="15" name="Google Shape;459;p70">
                <a:extLst>
                  <a:ext uri="{FF2B5EF4-FFF2-40B4-BE49-F238E27FC236}">
                    <a16:creationId xmlns:a16="http://schemas.microsoft.com/office/drawing/2014/main" id="{5A633CCE-313A-4442-9FDE-59E4816B299D}"/>
                  </a:ext>
                </a:extLst>
              </p:cNvPr>
              <p:cNvGrpSpPr/>
              <p:nvPr/>
            </p:nvGrpSpPr>
            <p:grpSpPr>
              <a:xfrm>
                <a:off x="551019" y="1454229"/>
                <a:ext cx="5819117" cy="2105727"/>
                <a:chOff x="658250" y="1148100"/>
                <a:chExt cx="6494550" cy="2524550"/>
              </a:xfrm>
            </p:grpSpPr>
            <p:pic>
              <p:nvPicPr>
                <p:cNvPr id="17" name="Google Shape;460;p70">
                  <a:extLst>
                    <a:ext uri="{FF2B5EF4-FFF2-40B4-BE49-F238E27FC236}">
                      <a16:creationId xmlns:a16="http://schemas.microsoft.com/office/drawing/2014/main" id="{69744DEC-AC1A-3C47-880D-50B7EDE319D3}"/>
                    </a:ext>
                  </a:extLst>
                </p:cNvPr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658250" y="1148100"/>
                  <a:ext cx="4237950" cy="23838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" name="Google Shape;461;p70">
                  <a:extLst>
                    <a:ext uri="{FF2B5EF4-FFF2-40B4-BE49-F238E27FC236}">
                      <a16:creationId xmlns:a16="http://schemas.microsoft.com/office/drawing/2014/main" id="{C7A56308-98B3-4F49-B37E-C4842D24A450}"/>
                    </a:ext>
                  </a:extLst>
                </p:cNvPr>
                <p:cNvSpPr txBox="1"/>
                <p:nvPr/>
              </p:nvSpPr>
              <p:spPr>
                <a:xfrm>
                  <a:off x="1700000" y="2823950"/>
                  <a:ext cx="5452800" cy="84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3400">
                      <a:solidFill>
                        <a:srgbClr val="FFFFFF"/>
                      </a:solidFill>
                      <a:highlight>
                        <a:srgbClr val="000000"/>
                      </a:highlight>
                      <a:latin typeface="Impact"/>
                      <a:ea typeface="Impact"/>
                      <a:cs typeface="Impact"/>
                      <a:sym typeface="Impact"/>
                    </a:rPr>
                    <a:t>VERY NICE!!</a:t>
                  </a:r>
                  <a:endParaRPr sz="3400">
                    <a:solidFill>
                      <a:srgbClr val="FFFFFF"/>
                    </a:solidFill>
                    <a:highlight>
                      <a:srgbClr val="000000"/>
                    </a:highlight>
                    <a:latin typeface="Impact"/>
                    <a:ea typeface="Impact"/>
                    <a:cs typeface="Impact"/>
                    <a:sym typeface="Impact"/>
                  </a:endParaRPr>
                </a:p>
              </p:txBody>
            </p:sp>
          </p:grpSp>
          <p:sp>
            <p:nvSpPr>
              <p:cNvPr id="16" name="Google Shape;462;p70">
                <a:extLst>
                  <a:ext uri="{FF2B5EF4-FFF2-40B4-BE49-F238E27FC236}">
                    <a16:creationId xmlns:a16="http://schemas.microsoft.com/office/drawing/2014/main" id="{BABA80DD-82A7-784B-A723-6DC38D263141}"/>
                  </a:ext>
                </a:extLst>
              </p:cNvPr>
              <p:cNvSpPr/>
              <p:nvPr/>
            </p:nvSpPr>
            <p:spPr>
              <a:xfrm>
                <a:off x="4686575" y="2265600"/>
                <a:ext cx="826800" cy="612300"/>
              </a:xfrm>
              <a:prstGeom prst="mathPlus">
                <a:avLst>
                  <a:gd name="adj1" fmla="val 23520"/>
                </a:avLst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F92DF69-12E6-664E-9D18-BF709661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8573" y="1606328"/>
              <a:ext cx="1651000" cy="1905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71"/>
          <p:cNvPicPr preferRelativeResize="0"/>
          <p:nvPr/>
        </p:nvPicPr>
        <p:blipFill rotWithShape="1">
          <a:blip r:embed="rId3">
            <a:alphaModFix/>
          </a:blip>
          <a:srcRect b="63361"/>
          <a:stretch/>
        </p:blipFill>
        <p:spPr>
          <a:xfrm>
            <a:off x="2762938" y="673201"/>
            <a:ext cx="3097550" cy="160021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71"/>
          <p:cNvSpPr txBox="1"/>
          <p:nvPr/>
        </p:nvSpPr>
        <p:spPr>
          <a:xfrm>
            <a:off x="2342847" y="2680149"/>
            <a:ext cx="46275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«Свои парни» </a:t>
            </a:r>
            <a:r>
              <a:rPr lang="ru-RU" sz="1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– члены команды</a:t>
            </a:r>
            <a:r>
              <a:rPr lang="ru" sz="19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которые убеждены, что хорошие отношения в команде превыше качественной работы. </a:t>
            </a:r>
            <a:endParaRPr sz="19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72"/>
          <p:cNvSpPr txBox="1"/>
          <p:nvPr/>
        </p:nvSpPr>
        <p:spPr>
          <a:xfrm>
            <a:off x="1944547" y="1923710"/>
            <a:ext cx="7199453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>
                <a:solidFill>
                  <a:srgbClr val="C00000"/>
                </a:solidFill>
                <a:latin typeface="Montserrat"/>
                <a:sym typeface="Montserrat"/>
              </a:rPr>
              <a:t>Нет должности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>
                <a:solidFill>
                  <a:srgbClr val="C00000"/>
                </a:solidFill>
                <a:latin typeface="Montserrat"/>
                <a:sym typeface="Montserrat"/>
              </a:rPr>
              <a:t>«Хороший Парень»</a:t>
            </a:r>
            <a:endParaRPr sz="4400" b="1" dirty="0">
              <a:solidFill>
                <a:srgbClr val="C00000"/>
              </a:solidFill>
              <a:latin typeface="Montserrat"/>
              <a:sym typeface="Montserrat"/>
            </a:endParaRPr>
          </a:p>
        </p:txBody>
      </p:sp>
      <p:sp>
        <p:nvSpPr>
          <p:cNvPr id="4" name="Google Shape;304;p48">
            <a:extLst>
              <a:ext uri="{FF2B5EF4-FFF2-40B4-BE49-F238E27FC236}">
                <a16:creationId xmlns:a16="http://schemas.microsoft.com/office/drawing/2014/main" id="{AB02F760-80EA-B54C-8E40-75874BB25891}"/>
              </a:ext>
            </a:extLst>
          </p:cNvPr>
          <p:cNvSpPr txBox="1"/>
          <p:nvPr/>
        </p:nvSpPr>
        <p:spPr>
          <a:xfrm>
            <a:off x="715399" y="358247"/>
            <a:ext cx="7320471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400" dirty="0">
                <a:latin typeface="Stolzl Medium" pitchFamily="2" charset="77"/>
              </a:rPr>
              <a:t>МЫСЛЬ 4</a:t>
            </a:r>
            <a:endParaRPr sz="3400" dirty="0">
              <a:latin typeface="Stolzl Medium" pitchFamily="2" charset="77"/>
            </a:endParaRPr>
          </a:p>
        </p:txBody>
      </p:sp>
      <p:pic>
        <p:nvPicPr>
          <p:cNvPr id="5" name="Picture 2" descr="Идеи на тему «Лампочки» (9) | лампочка, векторные иллюстрации, иллюстрации">
            <a:extLst>
              <a:ext uri="{FF2B5EF4-FFF2-40B4-BE49-F238E27FC236}">
                <a16:creationId xmlns:a16="http://schemas.microsoft.com/office/drawing/2014/main" id="{26EF1F4B-F291-0340-B693-E8F408C95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 t="20727" r="32899" b="41716"/>
          <a:stretch/>
        </p:blipFill>
        <p:spPr bwMode="auto">
          <a:xfrm>
            <a:off x="715399" y="1923710"/>
            <a:ext cx="1219246" cy="12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3"/>
          <p:cNvSpPr txBox="1"/>
          <p:nvPr/>
        </p:nvSpPr>
        <p:spPr>
          <a:xfrm>
            <a:off x="786017" y="324316"/>
            <a:ext cx="63189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отлючаем мозг,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а прокачиваем навыки убеждения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50" y="496688"/>
            <a:ext cx="2567125" cy="4150125"/>
          </a:xfrm>
          <a:prstGeom prst="rect">
            <a:avLst/>
          </a:prstGeom>
          <a:noFill/>
          <a:ln>
            <a:noFill/>
          </a:ln>
          <a:effectLst>
            <a:outerShdw blurRad="57150" dist="76200" dir="1740000" algn="bl" rotWithShape="0">
              <a:srgbClr val="000000">
                <a:alpha val="22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4AA2ED-8E48-B84B-AB4A-56C0ED4E3A42}"/>
              </a:ext>
            </a:extLst>
          </p:cNvPr>
          <p:cNvSpPr/>
          <p:nvPr/>
        </p:nvSpPr>
        <p:spPr>
          <a:xfrm>
            <a:off x="5534132" y="4071720"/>
            <a:ext cx="1943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Роберт </a:t>
            </a:r>
            <a:r>
              <a:rPr lang="ru-RU" sz="1600" dirty="0" err="1">
                <a:latin typeface="Montserrat Light"/>
              </a:rPr>
              <a:t>Чалдини</a:t>
            </a:r>
            <a:endParaRPr lang="en-RU" sz="1600" dirty="0">
              <a:latin typeface="Montserrat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ADF1F-A25D-574C-8128-60C3C2F2B1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1" b="24341"/>
          <a:stretch/>
        </p:blipFill>
        <p:spPr>
          <a:xfrm>
            <a:off x="4951667" y="733226"/>
            <a:ext cx="3108089" cy="3111021"/>
          </a:xfrm>
          <a:prstGeom prst="ellipse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2;p73">
            <a:extLst>
              <a:ext uri="{FF2B5EF4-FFF2-40B4-BE49-F238E27FC236}">
                <a16:creationId xmlns:a16="http://schemas.microsoft.com/office/drawing/2014/main" id="{2D9AD17F-037D-DA4F-89AA-12F31E25A25E}"/>
              </a:ext>
            </a:extLst>
          </p:cNvPr>
          <p:cNvSpPr txBox="1"/>
          <p:nvPr/>
        </p:nvSpPr>
        <p:spPr>
          <a:xfrm>
            <a:off x="786017" y="324316"/>
            <a:ext cx="6318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Метод «Щелчка» </a:t>
            </a:r>
            <a:endParaRPr sz="32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85290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9;p76">
            <a:extLst>
              <a:ext uri="{FF2B5EF4-FFF2-40B4-BE49-F238E27FC236}">
                <a16:creationId xmlns:a16="http://schemas.microsoft.com/office/drawing/2014/main" id="{714E8313-30AD-C748-80BA-526742A134E1}"/>
              </a:ext>
            </a:extLst>
          </p:cNvPr>
          <p:cNvSpPr txBox="1"/>
          <p:nvPr/>
        </p:nvSpPr>
        <p:spPr>
          <a:xfrm>
            <a:off x="827375" y="441396"/>
            <a:ext cx="5819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 dirty="0">
                <a:latin typeface="Stolzl Book" pitchFamily="2" charset="77"/>
              </a:rPr>
              <a:t>«Простите, я опаздываю на встречу, можете меня пропустить?»</a:t>
            </a:r>
            <a:endParaRPr sz="2000" i="1" dirty="0">
              <a:latin typeface="Stolzl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15317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6"/>
          <p:cNvSpPr txBox="1"/>
          <p:nvPr/>
        </p:nvSpPr>
        <p:spPr>
          <a:xfrm>
            <a:off x="827375" y="2428262"/>
            <a:ext cx="545489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ропустили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росителя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вперед</a:t>
            </a:r>
            <a:endParaRPr sz="2800" dirty="0">
              <a:solidFill>
                <a:srgbClr val="BC81FF"/>
              </a:solidFill>
              <a:latin typeface="Stolzl Book" pitchFamily="2" charset="77"/>
            </a:endParaRPr>
          </a:p>
        </p:txBody>
      </p:sp>
      <p:sp>
        <p:nvSpPr>
          <p:cNvPr id="499" name="Google Shape;499;p76"/>
          <p:cNvSpPr txBox="1"/>
          <p:nvPr/>
        </p:nvSpPr>
        <p:spPr>
          <a:xfrm>
            <a:off x="827375" y="441396"/>
            <a:ext cx="5819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i="1" dirty="0">
                <a:latin typeface="Stolzl Book" pitchFamily="2" charset="77"/>
              </a:rPr>
              <a:t>«Простите, я опаздываю на встречу, можете меня пропустить?»</a:t>
            </a:r>
          </a:p>
        </p:txBody>
      </p:sp>
      <p:sp>
        <p:nvSpPr>
          <p:cNvPr id="4" name="Google Shape;498;p76">
            <a:extLst>
              <a:ext uri="{FF2B5EF4-FFF2-40B4-BE49-F238E27FC236}">
                <a16:creationId xmlns:a16="http://schemas.microsoft.com/office/drawing/2014/main" id="{4E16A095-849C-FD4C-A7CF-D3398BFC360D}"/>
              </a:ext>
            </a:extLst>
          </p:cNvPr>
          <p:cNvSpPr txBox="1"/>
          <p:nvPr/>
        </p:nvSpPr>
        <p:spPr>
          <a:xfrm>
            <a:off x="827375" y="1301749"/>
            <a:ext cx="305035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8000" dirty="0">
                <a:solidFill>
                  <a:srgbClr val="BC81FF"/>
                </a:solidFill>
                <a:latin typeface="Stolzl Medium" pitchFamily="2" charset="77"/>
              </a:rPr>
              <a:t>94%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5" y="386925"/>
            <a:ext cx="581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 dirty="0">
                <a:latin typeface="Stolzl Book" pitchFamily="2" charset="77"/>
              </a:rPr>
              <a:t>«Пропустите меня вперед»</a:t>
            </a:r>
            <a:endParaRPr sz="2000" i="1" dirty="0">
              <a:latin typeface="Stolzl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45884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5" y="386925"/>
            <a:ext cx="5819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i="1" dirty="0">
                <a:latin typeface="Stolzl Book" pitchFamily="2" charset="77"/>
              </a:rPr>
              <a:t>«Пропустите меня вперед»</a:t>
            </a:r>
          </a:p>
        </p:txBody>
      </p:sp>
      <p:sp>
        <p:nvSpPr>
          <p:cNvPr id="4" name="Google Shape;498;p76">
            <a:extLst>
              <a:ext uri="{FF2B5EF4-FFF2-40B4-BE49-F238E27FC236}">
                <a16:creationId xmlns:a16="http://schemas.microsoft.com/office/drawing/2014/main" id="{8F8AA110-17EB-7346-A96E-CC1DF6350E9F}"/>
              </a:ext>
            </a:extLst>
          </p:cNvPr>
          <p:cNvSpPr txBox="1"/>
          <p:nvPr/>
        </p:nvSpPr>
        <p:spPr>
          <a:xfrm>
            <a:off x="827375" y="2282521"/>
            <a:ext cx="545489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ропустили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росителя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вперед</a:t>
            </a:r>
            <a:endParaRPr sz="2800" dirty="0">
              <a:solidFill>
                <a:srgbClr val="BC81FF"/>
              </a:solidFill>
              <a:latin typeface="Stolzl Book" pitchFamily="2" charset="77"/>
            </a:endParaRPr>
          </a:p>
        </p:txBody>
      </p:sp>
      <p:sp>
        <p:nvSpPr>
          <p:cNvPr id="5" name="Google Shape;498;p76">
            <a:extLst>
              <a:ext uri="{FF2B5EF4-FFF2-40B4-BE49-F238E27FC236}">
                <a16:creationId xmlns:a16="http://schemas.microsoft.com/office/drawing/2014/main" id="{D9E66D6A-F593-2C4A-BA1E-8B828036F08B}"/>
              </a:ext>
            </a:extLst>
          </p:cNvPr>
          <p:cNvSpPr txBox="1"/>
          <p:nvPr/>
        </p:nvSpPr>
        <p:spPr>
          <a:xfrm>
            <a:off x="827375" y="1156008"/>
            <a:ext cx="305035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8000" dirty="0">
                <a:solidFill>
                  <a:srgbClr val="BC81FF"/>
                </a:solidFill>
                <a:latin typeface="Stolzl Medium" pitchFamily="2" charset="77"/>
              </a:rPr>
              <a:t>60%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1758" y="497383"/>
            <a:ext cx="6979200" cy="270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1908" y="3395048"/>
            <a:ext cx="3731892" cy="643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4" y="386925"/>
            <a:ext cx="70212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i="1" dirty="0">
                <a:latin typeface="Stolzl Book" pitchFamily="2" charset="77"/>
              </a:rPr>
              <a:t>«</a:t>
            </a:r>
            <a:r>
              <a:rPr lang="ru-RU" sz="2000" i="1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Простите, у меня пять страниц.</a:t>
            </a:r>
          </a:p>
          <a:p>
            <a:pPr lvl="0"/>
            <a:r>
              <a:rPr lang="ru-RU" sz="2000" i="1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Могу я воспользоваться ксероксом, потому что мне надо сделать несколько копий?</a:t>
            </a:r>
            <a:r>
              <a:rPr lang="ru-RU" sz="1800" i="1" dirty="0">
                <a:highlight>
                  <a:srgbClr val="FFFFFF"/>
                </a:highlight>
                <a:latin typeface="Stolzl Book" pitchFamily="2" charset="77"/>
              </a:rPr>
              <a:t>»</a:t>
            </a:r>
            <a:endParaRPr lang="ru-RU" sz="1800" i="1" dirty="0">
              <a:latin typeface="Stolzl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60746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4" y="386925"/>
            <a:ext cx="70212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i="1" dirty="0">
                <a:highlight>
                  <a:srgbClr val="FFFFFF"/>
                </a:highlight>
                <a:latin typeface="Stolzl Book" pitchFamily="2" charset="77"/>
              </a:rPr>
              <a:t>«</a:t>
            </a:r>
            <a:r>
              <a:rPr lang="ru-RU" sz="2000" i="1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Простите, у меня пять страниц.</a:t>
            </a:r>
          </a:p>
          <a:p>
            <a:pPr lvl="0"/>
            <a:r>
              <a:rPr lang="ru-RU" sz="2000" i="1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Могу я воспользоваться ксероксом, потому что мне надо сделать несколько копий?</a:t>
            </a:r>
            <a:r>
              <a:rPr lang="ru-RU" sz="1800" i="1" dirty="0">
                <a:highlight>
                  <a:srgbClr val="FFFFFF"/>
                </a:highlight>
                <a:latin typeface="Stolzl Book" pitchFamily="2" charset="77"/>
              </a:rPr>
              <a:t>»</a:t>
            </a:r>
          </a:p>
        </p:txBody>
      </p:sp>
      <p:sp>
        <p:nvSpPr>
          <p:cNvPr id="4" name="Google Shape;498;p76">
            <a:extLst>
              <a:ext uri="{FF2B5EF4-FFF2-40B4-BE49-F238E27FC236}">
                <a16:creationId xmlns:a16="http://schemas.microsoft.com/office/drawing/2014/main" id="{8F8AA110-17EB-7346-A96E-CC1DF6350E9F}"/>
              </a:ext>
            </a:extLst>
          </p:cNvPr>
          <p:cNvSpPr txBox="1"/>
          <p:nvPr/>
        </p:nvSpPr>
        <p:spPr>
          <a:xfrm>
            <a:off x="827375" y="2875188"/>
            <a:ext cx="545489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ропустили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росителя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BC81FF"/>
                </a:solidFill>
                <a:highlight>
                  <a:srgbClr val="FFFFFF"/>
                </a:highlight>
                <a:latin typeface="Stolzl Book" pitchFamily="2" charset="77"/>
              </a:rPr>
              <a:t>вперед</a:t>
            </a:r>
            <a:endParaRPr sz="2800" dirty="0">
              <a:solidFill>
                <a:srgbClr val="BC81FF"/>
              </a:solidFill>
              <a:latin typeface="Stolzl Book" pitchFamily="2" charset="77"/>
            </a:endParaRPr>
          </a:p>
        </p:txBody>
      </p:sp>
      <p:sp>
        <p:nvSpPr>
          <p:cNvPr id="5" name="Google Shape;498;p76">
            <a:extLst>
              <a:ext uri="{FF2B5EF4-FFF2-40B4-BE49-F238E27FC236}">
                <a16:creationId xmlns:a16="http://schemas.microsoft.com/office/drawing/2014/main" id="{D9E66D6A-F593-2C4A-BA1E-8B828036F08B}"/>
              </a:ext>
            </a:extLst>
          </p:cNvPr>
          <p:cNvSpPr txBox="1"/>
          <p:nvPr/>
        </p:nvSpPr>
        <p:spPr>
          <a:xfrm>
            <a:off x="827375" y="1748675"/>
            <a:ext cx="305035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8000" dirty="0">
                <a:solidFill>
                  <a:srgbClr val="BC81FF"/>
                </a:solidFill>
                <a:latin typeface="Stolzl Medium" pitchFamily="2" charset="77"/>
              </a:rPr>
              <a:t>93%</a:t>
            </a:r>
          </a:p>
        </p:txBody>
      </p:sp>
    </p:spTree>
    <p:extLst>
      <p:ext uri="{BB962C8B-B14F-4D97-AF65-F5344CB8AC3E}">
        <p14:creationId xmlns:p14="http://schemas.microsoft.com/office/powerpoint/2010/main" val="24162623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4" y="386925"/>
            <a:ext cx="70212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i="1" dirty="0">
                <a:solidFill>
                  <a:schemeClr val="tx1">
                    <a:lumMod val="7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«Простите, у меня пять страниц.</a:t>
            </a:r>
          </a:p>
          <a:p>
            <a:pPr lvl="0"/>
            <a:r>
              <a:rPr lang="ru-RU" sz="2000" i="1" dirty="0">
                <a:solidFill>
                  <a:schemeClr val="tx1">
                    <a:lumMod val="7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Могу я воспользоваться ксероксом, </a:t>
            </a:r>
            <a:r>
              <a:rPr lang="ru-RU" sz="2000" i="1" dirty="0">
                <a:solidFill>
                  <a:schemeClr val="tx1"/>
                </a:solidFill>
                <a:highlight>
                  <a:srgbClr val="BC81FF"/>
                </a:highlight>
                <a:latin typeface="Stolzl Book" pitchFamily="2" charset="77"/>
              </a:rPr>
              <a:t>потому что </a:t>
            </a:r>
            <a:r>
              <a:rPr lang="ru-RU" sz="2000" i="1" dirty="0">
                <a:solidFill>
                  <a:schemeClr val="tx1">
                    <a:lumMod val="7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мне надо сделать несколько копий?»</a:t>
            </a:r>
            <a:endParaRPr lang="ru-RU" sz="1800" i="1" dirty="0">
              <a:solidFill>
                <a:schemeClr val="tx1">
                  <a:lumMod val="75000"/>
                </a:schemeClr>
              </a:solidFill>
              <a:latin typeface="Stolzl Book" pitchFamily="2" charset="77"/>
            </a:endParaRPr>
          </a:p>
        </p:txBody>
      </p:sp>
      <p:sp>
        <p:nvSpPr>
          <p:cNvPr id="4" name="Google Shape;498;p76">
            <a:extLst>
              <a:ext uri="{FF2B5EF4-FFF2-40B4-BE49-F238E27FC236}">
                <a16:creationId xmlns:a16="http://schemas.microsoft.com/office/drawing/2014/main" id="{8F8AA110-17EB-7346-A96E-CC1DF6350E9F}"/>
              </a:ext>
            </a:extLst>
          </p:cNvPr>
          <p:cNvSpPr txBox="1"/>
          <p:nvPr/>
        </p:nvSpPr>
        <p:spPr>
          <a:xfrm>
            <a:off x="827375" y="2875188"/>
            <a:ext cx="545489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tx1">
                    <a:lumMod val="8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chemeClr val="tx1">
                    <a:lumMod val="8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ропустили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chemeClr val="tx1">
                    <a:lumMod val="8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chemeClr val="tx1">
                    <a:lumMod val="8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росителя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tx1">
                    <a:lumMod val="85000"/>
                  </a:schemeClr>
                </a:solidFill>
                <a:highlight>
                  <a:srgbClr val="FFFFFF"/>
                </a:highlight>
                <a:latin typeface="Stolzl Book" pitchFamily="2" charset="77"/>
              </a:rPr>
              <a:t>вперед</a:t>
            </a:r>
            <a:endParaRPr sz="2800" dirty="0">
              <a:solidFill>
                <a:schemeClr val="tx1">
                  <a:lumMod val="85000"/>
                </a:schemeClr>
              </a:solidFill>
              <a:latin typeface="Stolzl Book" pitchFamily="2" charset="77"/>
            </a:endParaRPr>
          </a:p>
        </p:txBody>
      </p:sp>
      <p:sp>
        <p:nvSpPr>
          <p:cNvPr id="5" name="Google Shape;498;p76">
            <a:extLst>
              <a:ext uri="{FF2B5EF4-FFF2-40B4-BE49-F238E27FC236}">
                <a16:creationId xmlns:a16="http://schemas.microsoft.com/office/drawing/2014/main" id="{D9E66D6A-F593-2C4A-BA1E-8B828036F08B}"/>
              </a:ext>
            </a:extLst>
          </p:cNvPr>
          <p:cNvSpPr txBox="1"/>
          <p:nvPr/>
        </p:nvSpPr>
        <p:spPr>
          <a:xfrm>
            <a:off x="827375" y="1748675"/>
            <a:ext cx="3050359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8000" dirty="0">
                <a:solidFill>
                  <a:schemeClr val="bg2">
                    <a:lumMod val="10000"/>
                    <a:lumOff val="90000"/>
                  </a:schemeClr>
                </a:solidFill>
                <a:latin typeface="Stolzl Medium" pitchFamily="2" charset="77"/>
              </a:rPr>
              <a:t>93%</a:t>
            </a:r>
          </a:p>
        </p:txBody>
      </p:sp>
    </p:spTree>
    <p:extLst>
      <p:ext uri="{BB962C8B-B14F-4D97-AF65-F5344CB8AC3E}">
        <p14:creationId xmlns:p14="http://schemas.microsoft.com/office/powerpoint/2010/main" val="5648335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1EBD6F-B1B2-774C-9A86-86CF92DF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Топ 3</a:t>
            </a:r>
            <a:br>
              <a:rPr lang="ru-RU" dirty="0"/>
            </a:br>
            <a:r>
              <a:rPr lang="ru-RU" dirty="0"/>
              <a:t>принципов влияния</a:t>
            </a:r>
            <a:endParaRPr lang="en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3766DDA-0CFF-B247-8CA6-511809AD3F5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R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342A99-93C2-5C4A-88B8-4AB0B16040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7" r="5834"/>
          <a:stretch/>
        </p:blipFill>
        <p:spPr>
          <a:xfrm>
            <a:off x="4572000" y="0"/>
            <a:ext cx="4571999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152399" y="283073"/>
            <a:ext cx="7120467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lnSpc>
                <a:spcPts val="198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2800" dirty="0">
                <a:latin typeface="Stolzl Medium" pitchFamily="2" charset="77"/>
                <a:ea typeface="Montserrat"/>
                <a:cs typeface="Montserrat"/>
                <a:sym typeface="Montserrat"/>
              </a:rPr>
              <a:t> Правило </a:t>
            </a:r>
            <a:r>
              <a:rPr lang="en-RU" sz="2800" dirty="0">
                <a:latin typeface="Stolzl Medium" pitchFamily="2" charset="77"/>
              </a:rPr>
              <a:t>«</a:t>
            </a:r>
            <a:r>
              <a:rPr lang="ru" sz="2800" dirty="0">
                <a:latin typeface="Stolzl Medium" pitchFamily="2" charset="77"/>
                <a:ea typeface="Montserrat"/>
                <a:cs typeface="Montserrat"/>
                <a:sym typeface="Montserrat"/>
              </a:rPr>
              <a:t>Взаимного обмена</a:t>
            </a:r>
            <a:r>
              <a:rPr lang="en-RU" sz="2800" dirty="0">
                <a:latin typeface="Stolzl Medium" pitchFamily="2" charset="77"/>
              </a:rPr>
              <a:t>»</a:t>
            </a:r>
            <a:r>
              <a:rPr lang="en-RU" sz="2800" dirty="0"/>
              <a:t>‎</a:t>
            </a:r>
            <a:endParaRPr sz="28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510;p78">
            <a:extLst>
              <a:ext uri="{FF2B5EF4-FFF2-40B4-BE49-F238E27FC236}">
                <a16:creationId xmlns:a16="http://schemas.microsoft.com/office/drawing/2014/main" id="{5701B18E-B055-C247-B4EB-E79D3AE9FE08}"/>
              </a:ext>
            </a:extLst>
          </p:cNvPr>
          <p:cNvSpPr txBox="1"/>
          <p:nvPr/>
        </p:nvSpPr>
        <p:spPr>
          <a:xfrm>
            <a:off x="746351" y="955022"/>
            <a:ext cx="7021225" cy="172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>
                <a:highlight>
                  <a:srgbClr val="FFFFFF"/>
                </a:highlight>
                <a:latin typeface="Stolzl Book" pitchFamily="2" charset="77"/>
              </a:rPr>
              <a:t>Правило «услуга за услугу» является основным для большинства людей. Данный принцип настолько развит в человеке, что он может угождать даже тем личностям, которые ему совершенно не нравятся</a:t>
            </a:r>
            <a:endParaRPr lang="ru-RU" sz="1800" dirty="0">
              <a:highlight>
                <a:srgbClr val="FFFFFF"/>
              </a:highlight>
              <a:latin typeface="Stolzl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972881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5"/>
          <p:cNvSpPr txBox="1"/>
          <p:nvPr/>
        </p:nvSpPr>
        <p:spPr>
          <a:xfrm>
            <a:off x="1104591" y="2058961"/>
            <a:ext cx="1926600" cy="11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i="1" dirty="0">
                <a:latin typeface="Montserrat"/>
                <a:ea typeface="Montserrat"/>
                <a:cs typeface="Montserrat"/>
                <a:sym typeface="Montserrat"/>
              </a:rPr>
              <a:t>«Когда ты пофиксишь тот баг?» </a:t>
            </a:r>
            <a:endParaRPr sz="19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152399" y="283073"/>
            <a:ext cx="7120467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lnSpc>
                <a:spcPts val="198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2800" dirty="0">
                <a:latin typeface="Stolzl Medium" pitchFamily="2" charset="77"/>
                <a:ea typeface="Montserrat"/>
                <a:cs typeface="Montserrat"/>
                <a:sym typeface="Montserrat"/>
              </a:rPr>
              <a:t> Принцип </a:t>
            </a:r>
            <a:r>
              <a:rPr lang="en-RU" sz="2800" dirty="0">
                <a:latin typeface="Stolzl Medium" pitchFamily="2" charset="77"/>
              </a:rPr>
              <a:t>«</a:t>
            </a:r>
            <a:r>
              <a:rPr lang="ru" sz="2800" dirty="0">
                <a:latin typeface="Stolzl Medium" pitchFamily="2" charset="77"/>
                <a:ea typeface="Montserrat"/>
                <a:cs typeface="Montserrat"/>
                <a:sym typeface="Montserrat"/>
              </a:rPr>
              <a:t>Взаимного обмена</a:t>
            </a:r>
            <a:r>
              <a:rPr lang="en-RU" sz="2800" dirty="0">
                <a:latin typeface="Stolzl Medium" pitchFamily="2" charset="77"/>
              </a:rPr>
              <a:t>»</a:t>
            </a:r>
            <a:r>
              <a:rPr lang="en-RU" sz="2800" dirty="0"/>
              <a:t>‎</a:t>
            </a:r>
            <a:endParaRPr sz="28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E04296-25E3-AB4A-950E-D4D817DA73A7}"/>
              </a:ext>
            </a:extLst>
          </p:cNvPr>
          <p:cNvSpPr/>
          <p:nvPr/>
        </p:nvSpPr>
        <p:spPr>
          <a:xfrm>
            <a:off x="750120" y="1597296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400" dirty="0">
                <a:solidFill>
                  <a:srgbClr val="7030A0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Пример:</a:t>
            </a:r>
            <a:endParaRPr lang="en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46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5"/>
          <p:cNvSpPr txBox="1"/>
          <p:nvPr/>
        </p:nvSpPr>
        <p:spPr>
          <a:xfrm>
            <a:off x="4405216" y="1945216"/>
            <a:ext cx="4044518" cy="145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 dirty="0">
                <a:latin typeface="Montserrat"/>
                <a:ea typeface="Montserrat"/>
                <a:cs typeface="Montserrat"/>
                <a:sym typeface="Montserrat"/>
              </a:rPr>
              <a:t>«Я помогу тебе с требованиями к той задаче, пока я буду занят - сможешь пофиксить ту проблему?»</a:t>
            </a:r>
            <a:endParaRPr sz="18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152399" y="283073"/>
            <a:ext cx="7120467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lnSpc>
                <a:spcPts val="198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2800" dirty="0">
                <a:latin typeface="Stolzl Medium" pitchFamily="2" charset="77"/>
                <a:ea typeface="Montserrat"/>
                <a:cs typeface="Montserrat"/>
                <a:sym typeface="Montserrat"/>
              </a:rPr>
              <a:t> Принцип </a:t>
            </a:r>
            <a:r>
              <a:rPr lang="en-RU" sz="2800" dirty="0">
                <a:latin typeface="Stolzl Medium" pitchFamily="2" charset="77"/>
              </a:rPr>
              <a:t>«</a:t>
            </a:r>
            <a:r>
              <a:rPr lang="ru" sz="2800" dirty="0">
                <a:latin typeface="Stolzl Medium" pitchFamily="2" charset="77"/>
                <a:ea typeface="Montserrat"/>
                <a:cs typeface="Montserrat"/>
                <a:sym typeface="Montserrat"/>
              </a:rPr>
              <a:t>Взаимного обмена</a:t>
            </a:r>
            <a:r>
              <a:rPr lang="en-RU" sz="2800" dirty="0">
                <a:latin typeface="Stolzl Medium" pitchFamily="2" charset="77"/>
              </a:rPr>
              <a:t>»</a:t>
            </a:r>
            <a:r>
              <a:rPr lang="en-RU" sz="2800" dirty="0"/>
              <a:t>‎</a:t>
            </a:r>
            <a:endParaRPr sz="28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551;p85">
            <a:extLst>
              <a:ext uri="{FF2B5EF4-FFF2-40B4-BE49-F238E27FC236}">
                <a16:creationId xmlns:a16="http://schemas.microsoft.com/office/drawing/2014/main" id="{DE62728C-B7A6-7F47-A002-D7C28A793C64}"/>
              </a:ext>
            </a:extLst>
          </p:cNvPr>
          <p:cNvSpPr/>
          <p:nvPr/>
        </p:nvSpPr>
        <p:spPr>
          <a:xfrm>
            <a:off x="3031191" y="2191982"/>
            <a:ext cx="1069764" cy="825499"/>
          </a:xfrm>
          <a:prstGeom prst="rightArrow">
            <a:avLst>
              <a:gd name="adj1" fmla="val 50000"/>
              <a:gd name="adj2" fmla="val 61534"/>
            </a:avLst>
          </a:prstGeom>
          <a:solidFill>
            <a:srgbClr val="BC8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DADEFA-F9DF-B54A-96F4-935D9727D96C}"/>
              </a:ext>
            </a:extLst>
          </p:cNvPr>
          <p:cNvSpPr/>
          <p:nvPr/>
        </p:nvSpPr>
        <p:spPr>
          <a:xfrm>
            <a:off x="750120" y="1597296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400" dirty="0">
                <a:solidFill>
                  <a:srgbClr val="7030A0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Пример:</a:t>
            </a:r>
            <a:endParaRPr lang="en-RU" sz="2400" dirty="0">
              <a:solidFill>
                <a:srgbClr val="7030A0"/>
              </a:solidFill>
            </a:endParaRPr>
          </a:p>
        </p:txBody>
      </p:sp>
      <p:sp>
        <p:nvSpPr>
          <p:cNvPr id="9" name="Google Shape;548;p85">
            <a:extLst>
              <a:ext uri="{FF2B5EF4-FFF2-40B4-BE49-F238E27FC236}">
                <a16:creationId xmlns:a16="http://schemas.microsoft.com/office/drawing/2014/main" id="{ED1D1079-A776-6D46-BAA5-61EC0C24B10A}"/>
              </a:ext>
            </a:extLst>
          </p:cNvPr>
          <p:cNvSpPr txBox="1"/>
          <p:nvPr/>
        </p:nvSpPr>
        <p:spPr>
          <a:xfrm>
            <a:off x="1104591" y="2058961"/>
            <a:ext cx="1926600" cy="11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i="1" dirty="0">
                <a:latin typeface="Montserrat"/>
                <a:ea typeface="Montserrat"/>
                <a:cs typeface="Montserrat"/>
                <a:sym typeface="Montserrat"/>
              </a:rPr>
              <a:t>«Когда ты пофиксишь тот баг?» </a:t>
            </a:r>
            <a:endParaRPr sz="19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806699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321733" y="257673"/>
            <a:ext cx="8238068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Принцип</a:t>
            </a:r>
          </a:p>
          <a:p>
            <a:pPr marL="45720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RU" sz="2800" dirty="0">
                <a:latin typeface="Stolzl Medium" pitchFamily="2" charset="77"/>
              </a:rPr>
              <a:t>«</a:t>
            </a:r>
            <a:r>
              <a:rPr lang="ru" sz="2800" dirty="0">
                <a:solidFill>
                  <a:schemeClr val="bg1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Социального доказательства</a:t>
            </a:r>
            <a:r>
              <a:rPr lang="en-RU" sz="2800" dirty="0">
                <a:latin typeface="Stolzl Medium" pitchFamily="2" charset="77"/>
              </a:rPr>
              <a:t>»</a:t>
            </a:r>
            <a:r>
              <a:rPr lang="en-RU" dirty="0"/>
              <a:t>‎</a:t>
            </a:r>
            <a:endParaRPr sz="2800" dirty="0">
              <a:solidFill>
                <a:schemeClr val="bg1"/>
              </a:solidFill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510;p78">
            <a:extLst>
              <a:ext uri="{FF2B5EF4-FFF2-40B4-BE49-F238E27FC236}">
                <a16:creationId xmlns:a16="http://schemas.microsoft.com/office/drawing/2014/main" id="{A940980F-3DFB-2D45-BA6B-D498FBBE6345}"/>
              </a:ext>
            </a:extLst>
          </p:cNvPr>
          <p:cNvSpPr txBox="1"/>
          <p:nvPr/>
        </p:nvSpPr>
        <p:spPr>
          <a:xfrm>
            <a:off x="757926" y="1457971"/>
            <a:ext cx="702122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>
                <a:highlight>
                  <a:srgbClr val="FFFFFF"/>
                </a:highlight>
                <a:latin typeface="Stolzl Book" pitchFamily="2" charset="77"/>
              </a:rPr>
              <a:t>Человек не любит нести индивидуальную ответственности за какое любо решение.</a:t>
            </a:r>
            <a:endParaRPr lang="ru-RU" sz="1800" dirty="0">
              <a:highlight>
                <a:srgbClr val="FFFFFF"/>
              </a:highlight>
              <a:latin typeface="Stolzl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743756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5"/>
          <p:cNvSpPr txBox="1"/>
          <p:nvPr/>
        </p:nvSpPr>
        <p:spPr>
          <a:xfrm>
            <a:off x="850593" y="2323545"/>
            <a:ext cx="2147249" cy="11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900" i="1" dirty="0">
                <a:latin typeface="Montserrat"/>
                <a:ea typeface="Montserrat"/>
                <a:cs typeface="Montserrat"/>
                <a:sym typeface="Montserrat"/>
              </a:rPr>
              <a:t>«Это нужно сделать вот так»</a:t>
            </a:r>
          </a:p>
        </p:txBody>
      </p:sp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321733" y="257673"/>
            <a:ext cx="8238068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Принцип</a:t>
            </a:r>
          </a:p>
          <a:p>
            <a:pPr marL="45720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RU" sz="2800" dirty="0">
                <a:latin typeface="Stolzl Medium" pitchFamily="2" charset="77"/>
              </a:rPr>
              <a:t>«</a:t>
            </a:r>
            <a:r>
              <a:rPr lang="ru" sz="2800" dirty="0">
                <a:solidFill>
                  <a:schemeClr val="bg1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Социального доказательства</a:t>
            </a:r>
            <a:r>
              <a:rPr lang="en-RU" sz="2800" dirty="0">
                <a:latin typeface="Stolzl Medium" pitchFamily="2" charset="77"/>
              </a:rPr>
              <a:t>»</a:t>
            </a:r>
            <a:r>
              <a:rPr lang="en-RU" dirty="0"/>
              <a:t>‎</a:t>
            </a:r>
            <a:endParaRPr sz="2800" dirty="0">
              <a:solidFill>
                <a:schemeClr val="bg1"/>
              </a:solidFill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714F7-098A-2F47-8BA7-2F5B436701C1}"/>
              </a:ext>
            </a:extLst>
          </p:cNvPr>
          <p:cNvSpPr/>
          <p:nvPr/>
        </p:nvSpPr>
        <p:spPr>
          <a:xfrm>
            <a:off x="698464" y="1861880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400" dirty="0">
                <a:solidFill>
                  <a:srgbClr val="7030A0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Пример:</a:t>
            </a:r>
            <a:endParaRPr lang="en-RU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15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85"/>
          <p:cNvSpPr txBox="1"/>
          <p:nvPr/>
        </p:nvSpPr>
        <p:spPr>
          <a:xfrm>
            <a:off x="4252818" y="2218267"/>
            <a:ext cx="4306983" cy="1087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700" i="1" dirty="0">
                <a:latin typeface="Montserrat"/>
                <a:ea typeface="Montserrat"/>
                <a:cs typeface="Montserrat"/>
                <a:sym typeface="Montserrat"/>
              </a:rPr>
              <a:t>«Сделать так будет эффективней, 75% компаний используют именно такое решение»</a:t>
            </a:r>
          </a:p>
        </p:txBody>
      </p:sp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321733" y="257673"/>
            <a:ext cx="8238068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chemeClr val="bg1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Принцип</a:t>
            </a:r>
          </a:p>
          <a:p>
            <a:pPr marL="457200" marR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RU" sz="2800" dirty="0">
                <a:latin typeface="Stolzl Medium" pitchFamily="2" charset="77"/>
              </a:rPr>
              <a:t>«</a:t>
            </a:r>
            <a:r>
              <a:rPr lang="ru" sz="2800" dirty="0">
                <a:solidFill>
                  <a:schemeClr val="bg1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Социального доказательства</a:t>
            </a:r>
            <a:r>
              <a:rPr lang="en-RU" sz="2800" dirty="0">
                <a:latin typeface="Stolzl Medium" pitchFamily="2" charset="77"/>
              </a:rPr>
              <a:t>»</a:t>
            </a:r>
            <a:r>
              <a:rPr lang="en-RU" dirty="0"/>
              <a:t>‎</a:t>
            </a:r>
            <a:endParaRPr sz="2800" dirty="0">
              <a:solidFill>
                <a:schemeClr val="bg1"/>
              </a:solidFill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551;p85">
            <a:extLst>
              <a:ext uri="{FF2B5EF4-FFF2-40B4-BE49-F238E27FC236}">
                <a16:creationId xmlns:a16="http://schemas.microsoft.com/office/drawing/2014/main" id="{72442D12-4CB6-7441-B602-812FD716E6C1}"/>
              </a:ext>
            </a:extLst>
          </p:cNvPr>
          <p:cNvSpPr/>
          <p:nvPr/>
        </p:nvSpPr>
        <p:spPr>
          <a:xfrm>
            <a:off x="2929324" y="2323545"/>
            <a:ext cx="1069764" cy="825499"/>
          </a:xfrm>
          <a:prstGeom prst="rightArrow">
            <a:avLst>
              <a:gd name="adj1" fmla="val 50000"/>
              <a:gd name="adj2" fmla="val 61534"/>
            </a:avLst>
          </a:prstGeom>
          <a:solidFill>
            <a:srgbClr val="BC8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2756FC-638A-B84B-BDCA-45122D2ACA8E}"/>
              </a:ext>
            </a:extLst>
          </p:cNvPr>
          <p:cNvSpPr/>
          <p:nvPr/>
        </p:nvSpPr>
        <p:spPr>
          <a:xfrm>
            <a:off x="698464" y="1861880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400" dirty="0">
                <a:solidFill>
                  <a:srgbClr val="7030A0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Пример:</a:t>
            </a:r>
            <a:endParaRPr lang="en-RU" sz="2400" dirty="0">
              <a:solidFill>
                <a:srgbClr val="7030A0"/>
              </a:solidFill>
            </a:endParaRPr>
          </a:p>
        </p:txBody>
      </p:sp>
      <p:sp>
        <p:nvSpPr>
          <p:cNvPr id="11" name="Google Shape;548;p85">
            <a:extLst>
              <a:ext uri="{FF2B5EF4-FFF2-40B4-BE49-F238E27FC236}">
                <a16:creationId xmlns:a16="http://schemas.microsoft.com/office/drawing/2014/main" id="{6ECD31E8-43C2-5C45-AE01-2A7D0E5429A4}"/>
              </a:ext>
            </a:extLst>
          </p:cNvPr>
          <p:cNvSpPr txBox="1"/>
          <p:nvPr/>
        </p:nvSpPr>
        <p:spPr>
          <a:xfrm>
            <a:off x="850593" y="2323545"/>
            <a:ext cx="2147249" cy="11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900" i="1" dirty="0">
                <a:latin typeface="Montserrat"/>
                <a:ea typeface="Montserrat"/>
                <a:cs typeface="Montserrat"/>
                <a:sym typeface="Montserrat"/>
              </a:rPr>
              <a:t>«Это нужно сделать вот так»</a:t>
            </a:r>
          </a:p>
        </p:txBody>
      </p:sp>
    </p:spTree>
    <p:extLst>
      <p:ext uri="{BB962C8B-B14F-4D97-AF65-F5344CB8AC3E}">
        <p14:creationId xmlns:p14="http://schemas.microsoft.com/office/powerpoint/2010/main" val="3019840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667" y="604102"/>
            <a:ext cx="4257624" cy="40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9300" y="1564950"/>
            <a:ext cx="2252100" cy="2150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270931" y="266140"/>
            <a:ext cx="8238068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ts val="1980"/>
              </a:lnSpc>
              <a:spcBef>
                <a:spcPts val="1800"/>
              </a:spcBef>
            </a:pP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Принцип </a:t>
            </a:r>
            <a:r>
              <a:rPr lang="en-RU" sz="3200" dirty="0">
                <a:latin typeface="Stolzl Medium" pitchFamily="2" charset="77"/>
              </a:rPr>
              <a:t>«</a:t>
            </a: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Симпатии</a:t>
            </a:r>
            <a:r>
              <a:rPr lang="en-RU" sz="3200" dirty="0">
                <a:latin typeface="Stolzl Medium" pitchFamily="2" charset="77"/>
              </a:rPr>
              <a:t>»</a:t>
            </a:r>
            <a:endParaRPr sz="29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510;p78">
            <a:extLst>
              <a:ext uri="{FF2B5EF4-FFF2-40B4-BE49-F238E27FC236}">
                <a16:creationId xmlns:a16="http://schemas.microsoft.com/office/drawing/2014/main" id="{68D0002C-B621-9744-91BF-D7A6D65A98FF}"/>
              </a:ext>
            </a:extLst>
          </p:cNvPr>
          <p:cNvSpPr txBox="1"/>
          <p:nvPr/>
        </p:nvSpPr>
        <p:spPr>
          <a:xfrm>
            <a:off x="734776" y="1029708"/>
            <a:ext cx="7021225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>
                <a:highlight>
                  <a:srgbClr val="FFFFFF"/>
                </a:highlight>
                <a:latin typeface="Stolzl Book" pitchFamily="2" charset="77"/>
              </a:rPr>
              <a:t>Люди производящие положительные впечатления, располагающие к себе, гораздо проще убеждают даже незнакомцев действовать как нужно.</a:t>
            </a:r>
            <a:endParaRPr lang="ru-RU" sz="1800" dirty="0">
              <a:highlight>
                <a:srgbClr val="FFFFFF"/>
              </a:highlight>
              <a:latin typeface="Stolzl Boo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95645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270931" y="266140"/>
            <a:ext cx="8238068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ts val="1980"/>
              </a:lnSpc>
              <a:spcBef>
                <a:spcPts val="1800"/>
              </a:spcBef>
            </a:pP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Принцип </a:t>
            </a:r>
            <a:r>
              <a:rPr lang="en-RU" sz="3200" dirty="0">
                <a:latin typeface="Stolzl Medium" pitchFamily="2" charset="77"/>
              </a:rPr>
              <a:t>«</a:t>
            </a: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Симпатии</a:t>
            </a:r>
            <a:r>
              <a:rPr lang="en-RU" sz="3200" dirty="0">
                <a:latin typeface="Stolzl Medium" pitchFamily="2" charset="77"/>
              </a:rPr>
              <a:t>»</a:t>
            </a:r>
            <a:endParaRPr sz="29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9061240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270931" y="266140"/>
            <a:ext cx="8238068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ts val="1980"/>
              </a:lnSpc>
              <a:spcBef>
                <a:spcPts val="1800"/>
              </a:spcBef>
            </a:pP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Принцип </a:t>
            </a:r>
            <a:r>
              <a:rPr lang="en-RU" sz="3200" dirty="0">
                <a:latin typeface="Stolzl Medium" pitchFamily="2" charset="77"/>
              </a:rPr>
              <a:t>«</a:t>
            </a: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Симпатии</a:t>
            </a:r>
            <a:r>
              <a:rPr lang="en-RU" sz="3200" dirty="0">
                <a:latin typeface="Stolzl Medium" pitchFamily="2" charset="77"/>
              </a:rPr>
              <a:t>»</a:t>
            </a:r>
            <a:endParaRPr sz="29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11259C-41CC-0C40-ACCA-461B99D2CC75}"/>
              </a:ext>
            </a:extLst>
          </p:cNvPr>
          <p:cNvSpPr/>
          <p:nvPr/>
        </p:nvSpPr>
        <p:spPr>
          <a:xfrm>
            <a:off x="782860" y="1445191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400" dirty="0">
                <a:solidFill>
                  <a:srgbClr val="7030A0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Пример:</a:t>
            </a:r>
            <a:endParaRPr lang="en-RU" sz="2400" dirty="0">
              <a:solidFill>
                <a:srgbClr val="7030A0"/>
              </a:solidFill>
            </a:endParaRPr>
          </a:p>
        </p:txBody>
      </p:sp>
      <p:sp>
        <p:nvSpPr>
          <p:cNvPr id="5" name="Google Shape;548;p85">
            <a:extLst>
              <a:ext uri="{FF2B5EF4-FFF2-40B4-BE49-F238E27FC236}">
                <a16:creationId xmlns:a16="http://schemas.microsoft.com/office/drawing/2014/main" id="{765B8A59-C947-934A-91A3-671B226581CE}"/>
              </a:ext>
            </a:extLst>
          </p:cNvPr>
          <p:cNvSpPr txBox="1"/>
          <p:nvPr/>
        </p:nvSpPr>
        <p:spPr>
          <a:xfrm>
            <a:off x="782860" y="1819863"/>
            <a:ext cx="2231270" cy="11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900" i="1" dirty="0">
                <a:latin typeface="Montserrat"/>
                <a:ea typeface="Montserrat"/>
                <a:cs typeface="Montserrat"/>
                <a:sym typeface="Montserrat"/>
              </a:rPr>
              <a:t>«Там тень</a:t>
            </a:r>
          </a:p>
          <a:p>
            <a:pPr lvl="0">
              <a:lnSpc>
                <a:spcPct val="115000"/>
              </a:lnSpc>
            </a:pPr>
            <a:r>
              <a:rPr lang="ru-RU" sz="1900" i="1" dirty="0">
                <a:latin typeface="Montserrat"/>
                <a:ea typeface="Montserrat"/>
                <a:cs typeface="Montserrat"/>
                <a:sym typeface="Montserrat"/>
              </a:rPr>
              <a:t>у кнопки поехала»</a:t>
            </a:r>
          </a:p>
        </p:txBody>
      </p:sp>
    </p:spTree>
    <p:extLst>
      <p:ext uri="{BB962C8B-B14F-4D97-AF65-F5344CB8AC3E}">
        <p14:creationId xmlns:p14="http://schemas.microsoft.com/office/powerpoint/2010/main" val="29879919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5"/>
          <p:cNvSpPr txBox="1"/>
          <p:nvPr/>
        </p:nvSpPr>
        <p:spPr>
          <a:xfrm>
            <a:off x="782860" y="1819863"/>
            <a:ext cx="2231270" cy="11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900" i="1" dirty="0">
                <a:latin typeface="Montserrat"/>
                <a:ea typeface="Montserrat"/>
                <a:cs typeface="Montserrat"/>
                <a:sym typeface="Montserrat"/>
              </a:rPr>
              <a:t>«Там тень</a:t>
            </a:r>
          </a:p>
          <a:p>
            <a:pPr lvl="0">
              <a:lnSpc>
                <a:spcPct val="115000"/>
              </a:lnSpc>
            </a:pPr>
            <a:r>
              <a:rPr lang="ru-RU" sz="1900" i="1" dirty="0">
                <a:latin typeface="Montserrat"/>
                <a:ea typeface="Montserrat"/>
                <a:cs typeface="Montserrat"/>
                <a:sym typeface="Montserrat"/>
              </a:rPr>
              <a:t>у кнопки поехала»</a:t>
            </a:r>
          </a:p>
        </p:txBody>
      </p:sp>
      <p:sp>
        <p:nvSpPr>
          <p:cNvPr id="550" name="Google Shape;550;p85"/>
          <p:cNvSpPr txBox="1"/>
          <p:nvPr/>
        </p:nvSpPr>
        <p:spPr>
          <a:xfrm>
            <a:off x="3702484" y="1872955"/>
            <a:ext cx="4450915" cy="1388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700" i="1" dirty="0">
                <a:latin typeface="Montserrat"/>
                <a:ea typeface="Montserrat"/>
                <a:cs typeface="Montserrat"/>
                <a:sym typeface="Montserrat"/>
              </a:rPr>
              <a:t>«Это очень крутая работа! маленькие шероховатости это нормально.</a:t>
            </a:r>
          </a:p>
          <a:p>
            <a:pPr lvl="0">
              <a:lnSpc>
                <a:spcPct val="115000"/>
              </a:lnSpc>
            </a:pPr>
            <a:r>
              <a:rPr lang="ru-RU" sz="1700" i="1" dirty="0">
                <a:latin typeface="Montserrat"/>
                <a:ea typeface="Montserrat"/>
                <a:cs typeface="Montserrat"/>
                <a:sym typeface="Montserrat"/>
              </a:rPr>
              <a:t>Я помогу тебе их найти»</a:t>
            </a:r>
          </a:p>
        </p:txBody>
      </p:sp>
      <p:sp>
        <p:nvSpPr>
          <p:cNvPr id="551" name="Google Shape;551;p85"/>
          <p:cNvSpPr/>
          <p:nvPr/>
        </p:nvSpPr>
        <p:spPr>
          <a:xfrm>
            <a:off x="2384635" y="1970616"/>
            <a:ext cx="1069764" cy="825499"/>
          </a:xfrm>
          <a:prstGeom prst="rightArrow">
            <a:avLst>
              <a:gd name="adj1" fmla="val 50000"/>
              <a:gd name="adj2" fmla="val 61534"/>
            </a:avLst>
          </a:prstGeom>
          <a:solidFill>
            <a:srgbClr val="BC8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BC81FF"/>
              </a:solidFill>
              <a:highlight>
                <a:srgbClr val="BC81FF"/>
              </a:highlight>
            </a:endParaRPr>
          </a:p>
        </p:txBody>
      </p:sp>
      <p:sp>
        <p:nvSpPr>
          <p:cNvPr id="6" name="Google Shape;537;p83">
            <a:extLst>
              <a:ext uri="{FF2B5EF4-FFF2-40B4-BE49-F238E27FC236}">
                <a16:creationId xmlns:a16="http://schemas.microsoft.com/office/drawing/2014/main" id="{5F817816-8793-194E-8160-3FAEFF066A4A}"/>
              </a:ext>
            </a:extLst>
          </p:cNvPr>
          <p:cNvSpPr txBox="1"/>
          <p:nvPr/>
        </p:nvSpPr>
        <p:spPr>
          <a:xfrm>
            <a:off x="270931" y="266140"/>
            <a:ext cx="8238068" cy="67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ts val="1980"/>
              </a:lnSpc>
              <a:spcBef>
                <a:spcPts val="1800"/>
              </a:spcBef>
            </a:pP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Принцип </a:t>
            </a:r>
            <a:r>
              <a:rPr lang="en-RU" sz="3200" dirty="0">
                <a:latin typeface="Stolzl Medium" pitchFamily="2" charset="77"/>
              </a:rPr>
              <a:t>«</a:t>
            </a:r>
            <a:r>
              <a:rPr lang="ru" sz="2900" dirty="0">
                <a:latin typeface="Stolzl Medium" pitchFamily="2" charset="77"/>
                <a:ea typeface="Montserrat"/>
                <a:cs typeface="Montserrat"/>
                <a:sym typeface="Montserrat"/>
              </a:rPr>
              <a:t>Симпатии</a:t>
            </a:r>
            <a:r>
              <a:rPr lang="en-RU" sz="3200" dirty="0">
                <a:latin typeface="Stolzl Medium" pitchFamily="2" charset="77"/>
              </a:rPr>
              <a:t>»</a:t>
            </a:r>
            <a:endParaRPr sz="2900" dirty="0">
              <a:latin typeface="Stolzl Medium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4CEE8-EF82-C04F-B2EB-A92AD1D4AA6E}"/>
              </a:ext>
            </a:extLst>
          </p:cNvPr>
          <p:cNvSpPr/>
          <p:nvPr/>
        </p:nvSpPr>
        <p:spPr>
          <a:xfrm>
            <a:off x="782860" y="1445191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2400" dirty="0">
                <a:solidFill>
                  <a:srgbClr val="7030A0"/>
                </a:solidFill>
                <a:latin typeface="Stolzl Medium" pitchFamily="2" charset="77"/>
                <a:ea typeface="Montserrat"/>
                <a:cs typeface="Montserrat"/>
                <a:sym typeface="Montserrat"/>
              </a:rPr>
              <a:t>Пример:</a:t>
            </a:r>
            <a:endParaRPr lang="en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1350" y="496688"/>
            <a:ext cx="2567125" cy="4150125"/>
          </a:xfrm>
          <a:prstGeom prst="rect">
            <a:avLst/>
          </a:prstGeom>
          <a:noFill/>
          <a:ln>
            <a:noFill/>
          </a:ln>
          <a:effectLst>
            <a:outerShdw blurRad="57150" dist="76200" dir="1740000" algn="bl" rotWithShape="0">
              <a:srgbClr val="000000">
                <a:alpha val="22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15D4FB-DC7E-0B48-9E90-0DE49B074C8F}"/>
              </a:ext>
            </a:extLst>
          </p:cNvPr>
          <p:cNvSpPr/>
          <p:nvPr/>
        </p:nvSpPr>
        <p:spPr>
          <a:xfrm>
            <a:off x="5534132" y="4071720"/>
            <a:ext cx="1943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Роберт </a:t>
            </a:r>
            <a:r>
              <a:rPr lang="ru-RU" sz="1600" dirty="0" err="1">
                <a:latin typeface="Montserrat Light"/>
              </a:rPr>
              <a:t>Чалдини</a:t>
            </a:r>
            <a:endParaRPr lang="en-RU" sz="1600" dirty="0">
              <a:latin typeface="Montserrat Ligh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40F65F-4EDB-EE49-A762-030C4A9FE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1" b="24341"/>
          <a:stretch/>
        </p:blipFill>
        <p:spPr>
          <a:xfrm>
            <a:off x="4951667" y="733226"/>
            <a:ext cx="3108089" cy="3111021"/>
          </a:xfrm>
          <a:prstGeom prst="ellipse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C37F34-37BD-0F4B-A3DD-6C9BC02C5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1" b="24341"/>
          <a:stretch/>
        </p:blipFill>
        <p:spPr>
          <a:xfrm>
            <a:off x="4951667" y="733226"/>
            <a:ext cx="3108089" cy="3111021"/>
          </a:xfrm>
          <a:prstGeom prst="ellipse">
            <a:avLst/>
          </a:prstGeom>
        </p:spPr>
      </p:pic>
      <p:pic>
        <p:nvPicPr>
          <p:cNvPr id="601" name="Google Shape;60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350" y="496688"/>
            <a:ext cx="2567125" cy="4150125"/>
          </a:xfrm>
          <a:prstGeom prst="rect">
            <a:avLst/>
          </a:prstGeom>
          <a:noFill/>
          <a:ln>
            <a:noFill/>
          </a:ln>
          <a:effectLst>
            <a:outerShdw blurRad="57150" dist="76200" dir="1740000" algn="bl" rotWithShape="0">
              <a:srgbClr val="000000">
                <a:alpha val="22000"/>
              </a:srgbClr>
            </a:outerShdw>
          </a:effectLst>
        </p:spPr>
      </p:pic>
      <p:sp>
        <p:nvSpPr>
          <p:cNvPr id="603" name="Google Shape;603;p93"/>
          <p:cNvSpPr/>
          <p:nvPr/>
        </p:nvSpPr>
        <p:spPr>
          <a:xfrm rot="-873081">
            <a:off x="1830011" y="2187456"/>
            <a:ext cx="5252588" cy="1128781"/>
          </a:xfrm>
          <a:prstGeom prst="roundRect">
            <a:avLst>
              <a:gd name="adj" fmla="val 16667"/>
            </a:avLst>
          </a:prstGeom>
          <a:solidFill>
            <a:srgbClr val="660000"/>
          </a:solidFill>
          <a:ln>
            <a:noFill/>
          </a:ln>
          <a:effectLst>
            <a:outerShdw blurRad="57150" dist="123825" dir="1860000" algn="bl" rotWithShape="0">
              <a:srgbClr val="2D2D2D">
                <a:alpha val="7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РЕКОМЕНДАСЬОН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A93B6C-AC55-6A42-88E8-9CF2BEAD8383}"/>
              </a:ext>
            </a:extLst>
          </p:cNvPr>
          <p:cNvSpPr/>
          <p:nvPr/>
        </p:nvSpPr>
        <p:spPr>
          <a:xfrm>
            <a:off x="5534132" y="4071720"/>
            <a:ext cx="19431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Montserrat Light"/>
              </a:rPr>
              <a:t>Роберт </a:t>
            </a:r>
            <a:r>
              <a:rPr lang="ru-RU" sz="1600" dirty="0" err="1">
                <a:latin typeface="Montserrat Light"/>
              </a:rPr>
              <a:t>Чалдини</a:t>
            </a:r>
            <a:endParaRPr lang="en-RU" sz="1600" dirty="0">
              <a:latin typeface="Montserrat Light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36F2D-3C83-2B41-B6B1-6EB90C3A2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EFEA0-48FD-FC46-8AE2-3F40F029D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8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5"/>
          <p:cNvSpPr txBox="1"/>
          <p:nvPr/>
        </p:nvSpPr>
        <p:spPr>
          <a:xfrm>
            <a:off x="3533492" y="955338"/>
            <a:ext cx="3595442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latin typeface="Stolzl Medium" pitchFamily="2" charset="77"/>
              </a:rPr>
              <a:t>Лучшее </a:t>
            </a:r>
            <a:r>
              <a:rPr lang="en-RU" sz="4000" dirty="0">
                <a:latin typeface="Stolzl Medium" pitchFamily="2" charset="77"/>
              </a:rPr>
              <a:t> —</a:t>
            </a:r>
            <a:endParaRPr lang="ru-RU" sz="4000" dirty="0">
              <a:latin typeface="Stolzl Medium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latin typeface="Stolzl Medium" pitchFamily="2" charset="77"/>
              </a:rPr>
              <a:t>враг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latin typeface="Stolzl Medium" pitchFamily="2" charset="77"/>
              </a:rPr>
              <a:t>хорошего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latin typeface="Stolzl Medium" pitchFamily="2" charset="77"/>
            </a:endParaRPr>
          </a:p>
        </p:txBody>
      </p:sp>
      <p:sp>
        <p:nvSpPr>
          <p:cNvPr id="617" name="Google Shape;617;p95"/>
          <p:cNvSpPr txBox="1"/>
          <p:nvPr/>
        </p:nvSpPr>
        <p:spPr>
          <a:xfrm>
            <a:off x="1423957" y="4024830"/>
            <a:ext cx="159327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02122"/>
                </a:solidFill>
                <a:latin typeface="Stolzl Book" pitchFamily="2" charset="77"/>
              </a:rPr>
              <a:t>Джованни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02122"/>
                </a:solidFill>
                <a:latin typeface="Stolzl Book" pitchFamily="2" charset="77"/>
              </a:rPr>
              <a:t>Боккаччо</a:t>
            </a:r>
            <a:endParaRPr dirty="0">
              <a:latin typeface="Stolzl Book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BBBB0-3C9B-CD46-A3BE-44BF980D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49" y="2571750"/>
            <a:ext cx="1410913" cy="1410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585E8D-9801-994E-9C9F-A15676000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549" y="690139"/>
            <a:ext cx="3728935" cy="2886317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6"/>
          <p:cNvSpPr txBox="1"/>
          <p:nvPr/>
        </p:nvSpPr>
        <p:spPr>
          <a:xfrm>
            <a:off x="823996" y="3515876"/>
            <a:ext cx="6937208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00" dirty="0">
                <a:latin typeface="Stolzl Book" pitchFamily="2" charset="77"/>
              </a:rPr>
              <a:t>Если то, что вы говорите</a:t>
            </a:r>
            <a:r>
              <a:rPr lang="ru-RU" sz="2200" dirty="0">
                <a:latin typeface="Stolzl Book" pitchFamily="2" charset="77"/>
              </a:rPr>
              <a:t>,</a:t>
            </a:r>
            <a:r>
              <a:rPr lang="ru" sz="2200" dirty="0">
                <a:latin typeface="Stolzl Book" pitchFamily="2" charset="77"/>
              </a:rPr>
              <a:t> не помогает команде - </a:t>
            </a:r>
            <a:r>
              <a:rPr lang="ru" sz="2200" b="1" dirty="0">
                <a:latin typeface="Stolzl Book" pitchFamily="2" charset="77"/>
              </a:rPr>
              <a:t>оставьте это себе.</a:t>
            </a:r>
            <a:endParaRPr sz="2200" b="1" dirty="0">
              <a:latin typeface="Stolzl Book" pitchFamily="2" charset="77"/>
            </a:endParaRPr>
          </a:p>
        </p:txBody>
      </p:sp>
      <p:pic>
        <p:nvPicPr>
          <p:cNvPr id="623" name="Google Shape;623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425" y="619658"/>
            <a:ext cx="4066350" cy="27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7;p72">
            <a:extLst>
              <a:ext uri="{FF2B5EF4-FFF2-40B4-BE49-F238E27FC236}">
                <a16:creationId xmlns:a16="http://schemas.microsoft.com/office/drawing/2014/main" id="{E08C15CB-2444-BE40-A4F4-A50AB336CCAE}"/>
              </a:ext>
            </a:extLst>
          </p:cNvPr>
          <p:cNvSpPr txBox="1"/>
          <p:nvPr/>
        </p:nvSpPr>
        <p:spPr>
          <a:xfrm>
            <a:off x="1670227" y="1649390"/>
            <a:ext cx="7199453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 dirty="0">
                <a:solidFill>
                  <a:srgbClr val="7030A0"/>
                </a:solidFill>
                <a:latin typeface="Montserrat"/>
                <a:sym typeface="Montserrat"/>
              </a:rPr>
              <a:t>Токсичные</a:t>
            </a:r>
            <a:r>
              <a:rPr lang="ru" sz="4400" b="1" dirty="0">
                <a:solidFill>
                  <a:srgbClr val="C00000"/>
                </a:solidFill>
                <a:latin typeface="Montserrat"/>
                <a:sym typeface="Montserrat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Montserrat"/>
                <a:sym typeface="Montserrat"/>
              </a:rPr>
              <a:t>QA </a:t>
            </a:r>
            <a:r>
              <a:rPr lang="en-US" sz="4400" b="1" dirty="0" err="1">
                <a:solidFill>
                  <a:schemeClr val="bg1"/>
                </a:solidFill>
                <a:latin typeface="Montserrat"/>
                <a:sym typeface="Montserrat"/>
              </a:rPr>
              <a:t>не</a:t>
            </a:r>
            <a:r>
              <a:rPr lang="en-US" sz="4400" b="1" dirty="0">
                <a:solidFill>
                  <a:schemeClr val="bg1"/>
                </a:solidFill>
                <a:latin typeface="Montserrat"/>
                <a:sym typeface="Montserrat"/>
              </a:rPr>
              <a:t> </a:t>
            </a:r>
            <a:r>
              <a:rPr lang="ru-RU" sz="4400" b="1" dirty="0">
                <a:solidFill>
                  <a:schemeClr val="bg1"/>
                </a:solidFill>
                <a:latin typeface="Montserrat"/>
                <a:sym typeface="Montserrat"/>
              </a:rPr>
              <a:t>растут в </a:t>
            </a:r>
            <a:r>
              <a:rPr lang="ru" sz="4400" b="1" dirty="0">
                <a:solidFill>
                  <a:schemeClr val="bg1"/>
                </a:solidFill>
                <a:latin typeface="Montserrat"/>
                <a:sym typeface="Montserrat"/>
              </a:rPr>
              <a:t>грейде.</a:t>
            </a:r>
            <a:endParaRPr sz="4400" b="1" dirty="0">
              <a:solidFill>
                <a:schemeClr val="bg1"/>
              </a:solidFill>
              <a:latin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8"/>
          <p:cNvSpPr txBox="1"/>
          <p:nvPr/>
        </p:nvSpPr>
        <p:spPr>
          <a:xfrm>
            <a:off x="827374" y="386925"/>
            <a:ext cx="70212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 err="1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Дилан</a:t>
            </a:r>
            <a:r>
              <a:rPr lang="ru-RU" sz="2000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 Майор и Майкл </a:t>
            </a:r>
            <a:r>
              <a:rPr lang="ru-RU" sz="2000" dirty="0" err="1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Хаусман</a:t>
            </a:r>
            <a:r>
              <a:rPr lang="ru-RU" sz="2000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 посчитали, сколько по статистике приносит компании самый продуктивный член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29106683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8"/>
          <p:cNvSpPr txBox="1">
            <a:spLocks noGrp="1"/>
          </p:cNvSpPr>
          <p:nvPr>
            <p:ph type="body" idx="1"/>
          </p:nvPr>
        </p:nvSpPr>
        <p:spPr>
          <a:xfrm>
            <a:off x="670877" y="413572"/>
            <a:ext cx="7209099" cy="70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ru" sz="3200" dirty="0">
                <a:solidFill>
                  <a:schemeClr val="bg1"/>
                </a:solidFill>
                <a:latin typeface="Stolzl Medium" pitchFamily="2" charset="77"/>
                <a:sym typeface="Montserrat"/>
              </a:rPr>
              <a:t>Благодарность и маркетинг</a:t>
            </a:r>
            <a:endParaRPr sz="2800" dirty="0">
              <a:solidFill>
                <a:schemeClr val="bg1"/>
              </a:solidFill>
              <a:latin typeface="Stolzl Medium" pitchFamily="2" charset="77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35" name="Google Shape;635;p98"/>
          <p:cNvPicPr preferRelativeResize="0"/>
          <p:nvPr/>
        </p:nvPicPr>
        <p:blipFill rotWithShape="1">
          <a:blip r:embed="rId3">
            <a:alphaModFix/>
          </a:blip>
          <a:srcRect l="17532" t="8849" r="32231" b="53539"/>
          <a:stretch/>
        </p:blipFill>
        <p:spPr>
          <a:xfrm>
            <a:off x="1085728" y="2057539"/>
            <a:ext cx="1019252" cy="101733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6" name="Google Shape;636;p98"/>
          <p:cNvSpPr txBox="1"/>
          <p:nvPr/>
        </p:nvSpPr>
        <p:spPr>
          <a:xfrm>
            <a:off x="2180559" y="2094205"/>
            <a:ext cx="2696138" cy="838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Даниил</a:t>
            </a:r>
            <a:endParaRPr lang="en-US" sz="26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Тетюши</a:t>
            </a:r>
            <a:r>
              <a:rPr lang="ru-RU" sz="26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</a:t>
            </a:r>
            <a:endParaRPr sz="26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37" name="Google Shape;637;p98"/>
          <p:cNvSpPr txBox="1"/>
          <p:nvPr/>
        </p:nvSpPr>
        <p:spPr>
          <a:xfrm>
            <a:off x="4823645" y="2021965"/>
            <a:ext cx="3665808" cy="507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r>
              <a:rPr lang="ru-RU" sz="12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казать «Спасибо»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задавать вопросы сюда: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5652B-DBB1-2E48-8165-1DAEFFEA6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698" y="2606449"/>
            <a:ext cx="393808" cy="393808"/>
          </a:xfrm>
          <a:prstGeom prst="rect">
            <a:avLst/>
          </a:prstGeom>
        </p:spPr>
      </p:pic>
      <p:pic>
        <p:nvPicPr>
          <p:cNvPr id="1026" name="Picture 2" descr="Facebook, social media, fb, social icon - Free download">
            <a:extLst>
              <a:ext uri="{FF2B5EF4-FFF2-40B4-BE49-F238E27FC236}">
                <a16:creationId xmlns:a16="http://schemas.microsoft.com/office/drawing/2014/main" id="{D227ED3E-078E-DD45-9ACF-994FF40B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22" y="2571749"/>
            <a:ext cx="450410" cy="4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636;p98">
            <a:extLst>
              <a:ext uri="{FF2B5EF4-FFF2-40B4-BE49-F238E27FC236}">
                <a16:creationId xmlns:a16="http://schemas.microsoft.com/office/drawing/2014/main" id="{D7FB6033-A69D-E341-A082-49F7F0A87DF6}"/>
              </a:ext>
            </a:extLst>
          </p:cNvPr>
          <p:cNvSpPr txBox="1"/>
          <p:nvPr/>
        </p:nvSpPr>
        <p:spPr>
          <a:xfrm>
            <a:off x="5854720" y="2541516"/>
            <a:ext cx="2272804" cy="56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@</a:t>
            </a:r>
            <a:r>
              <a:rPr lang="en-GB" sz="2400" dirty="0" err="1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dtetyushin</a:t>
            </a:r>
            <a:endParaRPr lang="en-GB" sz="24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C86DF-DA07-924B-8790-A0CEADA8E3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2334" y="4545877"/>
            <a:ext cx="550333" cy="501004"/>
          </a:xfrm>
          <a:prstGeom prst="rect">
            <a:avLst/>
          </a:prstGeom>
        </p:spPr>
      </p:pic>
      <p:sp>
        <p:nvSpPr>
          <p:cNvPr id="10" name="Google Shape;636;p98">
            <a:extLst>
              <a:ext uri="{FF2B5EF4-FFF2-40B4-BE49-F238E27FC236}">
                <a16:creationId xmlns:a16="http://schemas.microsoft.com/office/drawing/2014/main" id="{FE263970-606E-9343-903D-E2C50D30DA6C}"/>
              </a:ext>
            </a:extLst>
          </p:cNvPr>
          <p:cNvSpPr txBox="1"/>
          <p:nvPr/>
        </p:nvSpPr>
        <p:spPr>
          <a:xfrm>
            <a:off x="5854720" y="3074474"/>
            <a:ext cx="2634733" cy="567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lvl="0"/>
            <a:r>
              <a:rPr lang="en-GB" sz="2400" dirty="0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@</a:t>
            </a:r>
            <a:r>
              <a:rPr lang="en-GB" sz="2400" dirty="0" err="1">
                <a:solidFill>
                  <a:schemeClr val="bg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youlatech_qa</a:t>
            </a:r>
            <a:endParaRPr lang="en-GB" sz="2400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F6A5F2-B430-9348-B87C-7F7456B19C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723" y="3108827"/>
            <a:ext cx="393808" cy="3938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98;p76">
            <a:extLst>
              <a:ext uri="{FF2B5EF4-FFF2-40B4-BE49-F238E27FC236}">
                <a16:creationId xmlns:a16="http://schemas.microsoft.com/office/drawing/2014/main" id="{8F8AA110-17EB-7346-A96E-CC1DF6350E9F}"/>
              </a:ext>
            </a:extLst>
          </p:cNvPr>
          <p:cNvSpPr txBox="1"/>
          <p:nvPr/>
        </p:nvSpPr>
        <p:spPr>
          <a:xfrm>
            <a:off x="827375" y="2875188"/>
            <a:ext cx="5454892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B050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en-US" sz="2800" dirty="0" err="1">
                <a:solidFill>
                  <a:srgbClr val="00B050"/>
                </a:solidFill>
                <a:highlight>
                  <a:srgbClr val="FFFFFF"/>
                </a:highlight>
                <a:latin typeface="Stolzl Book" pitchFamily="2" charset="77"/>
              </a:rPr>
              <a:t>рибыли</a:t>
            </a:r>
            <a:endParaRPr lang="ru" sz="2800" dirty="0">
              <a:solidFill>
                <a:srgbClr val="00B050"/>
              </a:solidFill>
              <a:highlight>
                <a:srgbClr val="FFFFFF"/>
              </a:highlight>
              <a:latin typeface="Stolzl Book" pitchFamily="2" charset="77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B050"/>
                </a:solidFill>
                <a:highlight>
                  <a:srgbClr val="FFFFFF"/>
                </a:highlight>
                <a:latin typeface="Stolzl Book" pitchFamily="2" charset="77"/>
              </a:rPr>
              <a:t>п</a:t>
            </a:r>
            <a:r>
              <a:rPr lang="ru" sz="2800" dirty="0">
                <a:solidFill>
                  <a:srgbClr val="00B050"/>
                </a:solidFill>
                <a:highlight>
                  <a:srgbClr val="FFFFFF"/>
                </a:highlight>
                <a:latin typeface="Stolzl Book" pitchFamily="2" charset="77"/>
              </a:rPr>
              <a:t>риносит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solidFill>
                  <a:srgbClr val="00B050"/>
                </a:solidFill>
                <a:highlight>
                  <a:srgbClr val="FFFFFF"/>
                </a:highlight>
                <a:latin typeface="Stolzl Book" pitchFamily="2" charset="77"/>
              </a:rPr>
              <a:t>н</a:t>
            </a:r>
            <a:r>
              <a:rPr lang="ru" sz="2800" dirty="0">
                <a:solidFill>
                  <a:srgbClr val="00B050"/>
                </a:solidFill>
                <a:highlight>
                  <a:srgbClr val="FFFFFF"/>
                </a:highlight>
                <a:latin typeface="Stolzl Book" pitchFamily="2" charset="77"/>
              </a:rPr>
              <a:t>е токсичный</a:t>
            </a:r>
            <a:endParaRPr sz="2800" dirty="0">
              <a:solidFill>
                <a:srgbClr val="00B050"/>
              </a:solidFill>
              <a:latin typeface="Stolzl Book" pitchFamily="2" charset="77"/>
            </a:endParaRPr>
          </a:p>
        </p:txBody>
      </p:sp>
      <p:sp>
        <p:nvSpPr>
          <p:cNvPr id="5" name="Google Shape;498;p76">
            <a:extLst>
              <a:ext uri="{FF2B5EF4-FFF2-40B4-BE49-F238E27FC236}">
                <a16:creationId xmlns:a16="http://schemas.microsoft.com/office/drawing/2014/main" id="{D9E66D6A-F593-2C4A-BA1E-8B828036F08B}"/>
              </a:ext>
            </a:extLst>
          </p:cNvPr>
          <p:cNvSpPr txBox="1"/>
          <p:nvPr/>
        </p:nvSpPr>
        <p:spPr>
          <a:xfrm>
            <a:off x="827375" y="1748675"/>
            <a:ext cx="6835066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8000" dirty="0">
                <a:solidFill>
                  <a:srgbClr val="00B050"/>
                </a:solidFill>
                <a:latin typeface="Stolzl Medium" pitchFamily="2" charset="77"/>
              </a:rPr>
              <a:t>+ $5</a:t>
            </a:r>
            <a:r>
              <a:rPr lang="en-US" sz="8000" dirty="0">
                <a:solidFill>
                  <a:srgbClr val="00B050"/>
                </a:solidFill>
                <a:latin typeface="Stolzl Medium" pitchFamily="2" charset="77"/>
              </a:rPr>
              <a:t> </a:t>
            </a:r>
            <a:r>
              <a:rPr lang="ru-RU" sz="8000" dirty="0">
                <a:solidFill>
                  <a:srgbClr val="00B050"/>
                </a:solidFill>
                <a:latin typeface="Stolzl Medium" pitchFamily="2" charset="77"/>
              </a:rPr>
              <a:t>тыс.</a:t>
            </a:r>
            <a:endParaRPr lang="ru" sz="8000" dirty="0">
              <a:solidFill>
                <a:srgbClr val="00B050"/>
              </a:solidFill>
              <a:latin typeface="Stolzl Medium" pitchFamily="2" charset="77"/>
            </a:endParaRPr>
          </a:p>
        </p:txBody>
      </p:sp>
      <p:sp>
        <p:nvSpPr>
          <p:cNvPr id="6" name="Google Shape;510;p78">
            <a:extLst>
              <a:ext uri="{FF2B5EF4-FFF2-40B4-BE49-F238E27FC236}">
                <a16:creationId xmlns:a16="http://schemas.microsoft.com/office/drawing/2014/main" id="{E5D821F5-BB86-DA4C-87E9-3A963C3E7A15}"/>
              </a:ext>
            </a:extLst>
          </p:cNvPr>
          <p:cNvSpPr txBox="1"/>
          <p:nvPr/>
        </p:nvSpPr>
        <p:spPr>
          <a:xfrm>
            <a:off x="827374" y="386925"/>
            <a:ext cx="702122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2000" dirty="0" err="1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Дилан</a:t>
            </a:r>
            <a:r>
              <a:rPr lang="ru-RU" sz="2000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 Майор и Майкл </a:t>
            </a:r>
            <a:r>
              <a:rPr lang="ru-RU" sz="2000" dirty="0" err="1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Хаусман</a:t>
            </a:r>
            <a:r>
              <a:rPr lang="ru-RU" sz="2000" dirty="0">
                <a:solidFill>
                  <a:srgbClr val="22252D"/>
                </a:solidFill>
                <a:highlight>
                  <a:srgbClr val="FFFFFF"/>
                </a:highlight>
                <a:latin typeface="Stolzl Book" pitchFamily="2" charset="77"/>
              </a:rPr>
              <a:t> посчитали, сколько по статистике приносит компании самый продуктивный член команды</a:t>
            </a:r>
          </a:p>
        </p:txBody>
      </p:sp>
    </p:spTree>
    <p:extLst>
      <p:ext uri="{BB962C8B-B14F-4D97-AF65-F5344CB8AC3E}">
        <p14:creationId xmlns:p14="http://schemas.microsoft.com/office/powerpoint/2010/main" val="3611300092"/>
      </p:ext>
    </p:extLst>
  </p:cSld>
  <p:clrMapOvr>
    <a:masterClrMapping/>
  </p:clrMapOvr>
</p:sld>
</file>

<file path=ppt/theme/theme1.xml><?xml version="1.0" encoding="utf-8"?>
<a:theme xmlns:a="http://schemas.openxmlformats.org/drawingml/2006/main" name="Юла - шаблон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3648</Words>
  <Application>Microsoft Macintosh PowerPoint</Application>
  <PresentationFormat>On-screen Show (16:9)</PresentationFormat>
  <Paragraphs>413</Paragraphs>
  <Slides>80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93" baseType="lpstr">
      <vt:lpstr>Montserrat Light</vt:lpstr>
      <vt:lpstr>Calibri</vt:lpstr>
      <vt:lpstr>Montserrat</vt:lpstr>
      <vt:lpstr>Roboto Light</vt:lpstr>
      <vt:lpstr>Cambria</vt:lpstr>
      <vt:lpstr>Roboto Medium</vt:lpstr>
      <vt:lpstr>Comfortaa</vt:lpstr>
      <vt:lpstr>Arial</vt:lpstr>
      <vt:lpstr>Stolzl Medium</vt:lpstr>
      <vt:lpstr>Stolzl Book</vt:lpstr>
      <vt:lpstr>Impact</vt:lpstr>
      <vt:lpstr>Montserrat Medium</vt:lpstr>
      <vt:lpstr>Юла - шаблон</vt:lpstr>
      <vt:lpstr>PowerPoint Presentation</vt:lpstr>
      <vt:lpstr>PowerPoint Presentation</vt:lpstr>
      <vt:lpstr>Введение</vt:lpstr>
      <vt:lpstr>Определение токсичного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Психология тестирования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Работа в команде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Топ 3 принципов влияния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Выводы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69</cp:revision>
  <dcterms:modified xsi:type="dcterms:W3CDTF">2021-04-16T08:38:20Z</dcterms:modified>
</cp:coreProperties>
</file>