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embeddedFontLst>
    <p:embeddedFont>
      <p:font typeface="Allerta" charset="0"/>
      <p:regular r:id="rId46"/>
    </p:embeddedFont>
    <p:embeddedFont>
      <p:font typeface="Quattrocento" charset="0"/>
      <p:regular r:id="rId47"/>
      <p:bold r:id="rId48"/>
    </p:embeddedFont>
    <p:embeddedFont>
      <p:font typeface="Questrial" charset="0"/>
      <p:regular r:id="rId49"/>
    </p:embeddedFont>
    <p:embeddedFont>
      <p:font typeface="Georgia" pitchFamily="18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Куцан" initials="" lastIdx="3" clrIdx="0"/>
  <p:cmAuthor id="1" name="Alina Yakubina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6T06:32:50.545" idx="1">
    <p:pos x="6000" y="0"/>
    <p:text>Поменять местами со слайдом 9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07:40:59.978" idx="1">
    <p:pos x="6000" y="0"/>
    <p:text>здесь все-таки хоть пару слов про каждый из валют, здесь - "ориентирована на покупку-продажу секс-товаров"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07:41:31.825" idx="2">
    <p:pos x="6000" y="0"/>
    <p:text>оставила один слайд с использованием блокчейна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6T06:56:09.378" idx="2">
    <p:pos x="6000" y="0"/>
    <p:text>Оговорись тут немного.....скажи, что "Перед тем, как мы рассмотрим особенности тестирования блокчен-приложений я бы хотела вам рассказать об одном из ключевых привенений технологии блокчейн - смарт-контракте!"
Или скажи об этом в конце предыдущего слайда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6T06:53:07.382" idx="3">
    <p:pos x="6000" y="0"/>
    <p:text>При расскаже об этом слайде сделай акцент в стиле ".....апофеозом этого кошмара (тестирования блокчейн-приложений) является тот факт, что ~71% СК имеют баги..."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07:54:43.608" idx="3">
    <p:pos x="6000" y="0"/>
    <p:text>отсортировала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07:53:23.137" idx="4">
    <p:pos x="6000" y="0"/>
    <p:text>тут просто расскзаать о том что эксперты до сих пор не пришли к единому мнению и рассказать про несколько точек зрения - как и радужных(в частности про перспективу с iot), так и не очень(очередная финансовая пирамида и мыльный пузырь)
в любом случае - вне зависимости от криптовалют, блокчейн является революционным решением и в дальнейшем у деентрализованных приложений ждет большое будущее))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516693d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516693d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674f2cb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4674f2cb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674f2cbe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4674f2cb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674f2cbe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4674f2cb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674f2cbe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4674f2cb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674f2cb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4674f2cb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54f048c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54f048c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674f2cb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674f2cb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454f048c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454f048c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516693d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4516693d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4516693d5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4516693d5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47ec89545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47ec89545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Allerta"/>
              <a:buNone/>
              <a:defRPr sz="48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217450" y="-160050"/>
            <a:ext cx="4709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856060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856093" y="609600"/>
            <a:ext cx="7429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856058" y="4419600"/>
            <a:ext cx="7428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7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</p:grpSpPr>
        <p:sp>
          <p:nvSpPr>
            <p:cNvPr id="147" name="Google Shape;147;p1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3" name="Google Shape;153;p17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4" name="Google Shape;154;p17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6" name="Google Shape;156;p17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7" name="Google Shape;157;p1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0" name="Google Shape;160;p17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2" name="Google Shape;162;p17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5" name="Google Shape;165;p1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8" name="Google Shape;168;p17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70" name="Google Shape;170;p17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72" name="Google Shape;172;p17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74" name="Google Shape;174;p17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78" name="Google Shape;178;p17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79" name="Google Shape;179;p17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1" name="Google Shape;181;p17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2" name="Google Shape;182;p17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4" name="Google Shape;184;p17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6" name="Google Shape;186;p17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7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1" name="Google Shape;191;p17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4" name="Google Shape;194;p17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5" name="Google Shape;195;p1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8" name="Google Shape;198;p17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0" name="Google Shape;200;p17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6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17"/>
          <p:cNvSpPr txBox="1">
            <a:spLocks noGrp="1"/>
          </p:cNvSpPr>
          <p:nvPr>
            <p:ph type="ctrTitle"/>
          </p:nvPr>
        </p:nvSpPr>
        <p:spPr>
          <a:xfrm>
            <a:off x="1407319" y="1122363"/>
            <a:ext cx="6593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1407319" y="3602038"/>
            <a:ext cx="6593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dt" idx="10"/>
          </p:nvPr>
        </p:nvSpPr>
        <p:spPr>
          <a:xfrm>
            <a:off x="5308133" y="541020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ftr" idx="11"/>
          </p:nvPr>
        </p:nvSpPr>
        <p:spPr>
          <a:xfrm>
            <a:off x="1407318" y="5410202"/>
            <a:ext cx="384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sldNum" idx="12"/>
          </p:nvPr>
        </p:nvSpPr>
        <p:spPr>
          <a:xfrm>
            <a:off x="7422684" y="5410200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856058" y="1419227"/>
            <a:ext cx="7429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856058" y="4424362"/>
            <a:ext cx="74295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856058" y="2249486"/>
            <a:ext cx="3658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2"/>
          </p:nvPr>
        </p:nvSpPr>
        <p:spPr>
          <a:xfrm>
            <a:off x="4629151" y="2249486"/>
            <a:ext cx="36564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856058" y="619127"/>
            <a:ext cx="74295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1027515" y="2249486"/>
            <a:ext cx="3487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body" idx="2"/>
          </p:nvPr>
        </p:nvSpPr>
        <p:spPr>
          <a:xfrm>
            <a:off x="856058" y="3073398"/>
            <a:ext cx="36588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3"/>
          </p:nvPr>
        </p:nvSpPr>
        <p:spPr>
          <a:xfrm>
            <a:off x="4800606" y="2249485"/>
            <a:ext cx="3485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4"/>
          </p:nvPr>
        </p:nvSpPr>
        <p:spPr>
          <a:xfrm>
            <a:off x="4629150" y="3073398"/>
            <a:ext cx="36564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860029" y="609601"/>
            <a:ext cx="2892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3867150" y="592666"/>
            <a:ext cx="4418400" cy="5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2"/>
          </p:nvPr>
        </p:nvSpPr>
        <p:spPr>
          <a:xfrm>
            <a:off x="860029" y="2249486"/>
            <a:ext cx="2892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44508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23"/>
          <p:cNvSpPr>
            <a:spLocks noGrp="1"/>
          </p:cNvSpPr>
          <p:nvPr>
            <p:ph type="pic" idx="2"/>
          </p:nvPr>
        </p:nvSpPr>
        <p:spPr>
          <a:xfrm>
            <a:off x="5535541" y="609602"/>
            <a:ext cx="2750100" cy="51816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FAFAF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1"/>
          </p:nvPr>
        </p:nvSpPr>
        <p:spPr>
          <a:xfrm>
            <a:off x="856058" y="2249486"/>
            <a:ext cx="4450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856058" y="4304665"/>
            <a:ext cx="74343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4"/>
          <p:cNvSpPr>
            <a:spLocks noGrp="1"/>
          </p:cNvSpPr>
          <p:nvPr>
            <p:ph type="pic" idx="2"/>
          </p:nvPr>
        </p:nvSpPr>
        <p:spPr>
          <a:xfrm>
            <a:off x="856058" y="606426"/>
            <a:ext cx="7434300" cy="3299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FAFAF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body" idx="1"/>
          </p:nvPr>
        </p:nvSpPr>
        <p:spPr>
          <a:xfrm>
            <a:off x="856024" y="5124020"/>
            <a:ext cx="7433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1084659" y="609600"/>
            <a:ext cx="6977100" cy="27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1290484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body" idx="2"/>
          </p:nvPr>
        </p:nvSpPr>
        <p:spPr>
          <a:xfrm>
            <a:off x="856058" y="4309919"/>
            <a:ext cx="74295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677634" y="73239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ru-RU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7903028" y="276497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ru-RU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856058" y="2134042"/>
            <a:ext cx="74295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body" idx="1"/>
          </p:nvPr>
        </p:nvSpPr>
        <p:spPr>
          <a:xfrm>
            <a:off x="856023" y="4657655"/>
            <a:ext cx="7428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1"/>
          </p:nvPr>
        </p:nvSpPr>
        <p:spPr>
          <a:xfrm>
            <a:off x="856058" y="2674463"/>
            <a:ext cx="2397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2"/>
          </p:nvPr>
        </p:nvSpPr>
        <p:spPr>
          <a:xfrm>
            <a:off x="845939" y="3360263"/>
            <a:ext cx="24066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3"/>
          </p:nvPr>
        </p:nvSpPr>
        <p:spPr>
          <a:xfrm>
            <a:off x="3386075" y="2677635"/>
            <a:ext cx="2388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4"/>
          </p:nvPr>
        </p:nvSpPr>
        <p:spPr>
          <a:xfrm>
            <a:off x="3378160" y="3363435"/>
            <a:ext cx="23970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5"/>
          </p:nvPr>
        </p:nvSpPr>
        <p:spPr>
          <a:xfrm>
            <a:off x="5889332" y="2674463"/>
            <a:ext cx="2396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body" idx="6"/>
          </p:nvPr>
        </p:nvSpPr>
        <p:spPr>
          <a:xfrm>
            <a:off x="5889332" y="3360263"/>
            <a:ext cx="23961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856059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body" idx="1"/>
          </p:nvPr>
        </p:nvSpPr>
        <p:spPr>
          <a:xfrm>
            <a:off x="856060" y="4404596"/>
            <a:ext cx="2396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2" name="Google Shape;282;p28"/>
          <p:cNvSpPr>
            <a:spLocks noGrp="1"/>
          </p:cNvSpPr>
          <p:nvPr>
            <p:ph type="pic" idx="2"/>
          </p:nvPr>
        </p:nvSpPr>
        <p:spPr>
          <a:xfrm>
            <a:off x="856060" y="2666998"/>
            <a:ext cx="23964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FAFAF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body" idx="3"/>
          </p:nvPr>
        </p:nvSpPr>
        <p:spPr>
          <a:xfrm>
            <a:off x="856060" y="4980859"/>
            <a:ext cx="23964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4"/>
          </p:nvPr>
        </p:nvSpPr>
        <p:spPr>
          <a:xfrm>
            <a:off x="3366790" y="4404596"/>
            <a:ext cx="2400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>
            <a:spLocks noGrp="1"/>
          </p:cNvSpPr>
          <p:nvPr>
            <p:ph type="pic" idx="5"/>
          </p:nvPr>
        </p:nvSpPr>
        <p:spPr>
          <a:xfrm>
            <a:off x="3366790" y="2666998"/>
            <a:ext cx="2399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FAFAF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6"/>
          </p:nvPr>
        </p:nvSpPr>
        <p:spPr>
          <a:xfrm>
            <a:off x="3365695" y="4980857"/>
            <a:ext cx="2400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7"/>
          </p:nvPr>
        </p:nvSpPr>
        <p:spPr>
          <a:xfrm>
            <a:off x="5889426" y="4404595"/>
            <a:ext cx="2393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>
            <a:spLocks noGrp="1"/>
          </p:cNvSpPr>
          <p:nvPr>
            <p:ph type="pic" idx="8"/>
          </p:nvPr>
        </p:nvSpPr>
        <p:spPr>
          <a:xfrm>
            <a:off x="5889332" y="2666998"/>
            <a:ext cx="2396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FAFAFA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body" idx="9"/>
          </p:nvPr>
        </p:nvSpPr>
        <p:spPr>
          <a:xfrm>
            <a:off x="5889332" y="4980855"/>
            <a:ext cx="23961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 rot="5400000">
            <a:off x="2799909" y="305637"/>
            <a:ext cx="35418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title"/>
          </p:nvPr>
        </p:nvSpPr>
        <p:spPr>
          <a:xfrm rot="5400000">
            <a:off x="4942809" y="2448450"/>
            <a:ext cx="51816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body" idx="1"/>
          </p:nvPr>
        </p:nvSpPr>
        <p:spPr>
          <a:xfrm rot="5400000">
            <a:off x="1171050" y="294750"/>
            <a:ext cx="5181600" cy="5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Allerta"/>
              <a:buNone/>
              <a:defRPr sz="4800" b="1" i="0" u="none" strike="noStrike" cap="none">
                <a:solidFill>
                  <a:srgbClr val="DCC577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9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9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Allerta"/>
              <a:buNone/>
              <a:defRPr sz="2200" b="0" i="0" u="none" strike="noStrike" cap="none">
                <a:solidFill>
                  <a:srgbClr val="F4DB8A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4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Allerta"/>
              <a:buNone/>
              <a:defRPr sz="20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8956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88925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Char char="▫"/>
              <a:defRPr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◾"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1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3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83" name="Google Shape;83;p13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88" name="Google Shape;88;p1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0" name="Google Shape;90;p13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1" name="Google Shape;91;p13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4" name="Google Shape;94;p1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5" name="Google Shape;95;p13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96" name="Google Shape;96;p13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7" name="Google Shape;97;p13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8" name="Google Shape;98;p13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99" name="Google Shape;99;p13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02" name="Google Shape;102;p13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04" name="Google Shape;104;p1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06" name="Google Shape;106;p13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07" name="Google Shape;107;p13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10" name="Google Shape;110;p13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6666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13" name="Google Shape;113;p13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16" name="Google Shape;116;p13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18" name="Google Shape;118;p1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20" name="Google Shape;120;p13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F8F8F8">
                      <a:alpha val="80000"/>
                    </a:srgbClr>
                  </a:gs>
                  <a:gs pos="100000">
                    <a:srgbClr val="666666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856060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5592691" y="588327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856059" y="5883276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7707241" y="5883275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ctrTitle"/>
          </p:nvPr>
        </p:nvSpPr>
        <p:spPr>
          <a:xfrm>
            <a:off x="533400" y="1202432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60"/>
              <a:buFont typeface="Allerta"/>
              <a:buNone/>
            </a:pPr>
            <a:r>
              <a:rPr lang="ru-RU" sz="486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НЕ ТАК СТРАШЕН БЛОКЧЕЙН,</a:t>
            </a:r>
            <a:br>
              <a:rPr lang="ru-RU" sz="486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ru-RU" sz="486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КАК ЕГО МАЛЮЮТ</a:t>
            </a:r>
            <a:endParaRPr sz="4860" b="1" i="0" u="none" strike="noStrike" cap="none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1"/>
          </p:nvPr>
        </p:nvSpPr>
        <p:spPr>
          <a:xfrm>
            <a:off x="533400" y="3052936"/>
            <a:ext cx="7854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ru-RU" sz="4800" b="0" i="0" u="none" strike="noStrike" cap="none">
                <a:solidFill>
                  <a:srgbClr val="FDFBAB"/>
                </a:solidFill>
                <a:latin typeface="Quattrocento"/>
                <a:ea typeface="Quattrocento"/>
                <a:cs typeface="Quattrocento"/>
                <a:sym typeface="Quattrocento"/>
              </a:rPr>
              <a:t>Взгляд тестировщика</a:t>
            </a:r>
            <a:endParaRPr sz="4800" b="0" i="0" u="none" strike="noStrike" cap="none">
              <a:solidFill>
                <a:srgbClr val="FDFBAB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370375" y="5970050"/>
            <a:ext cx="58182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DCC577"/>
                </a:solidFill>
              </a:rPr>
              <a:t>Докладчик: Хоменко Алина</a:t>
            </a:r>
            <a:endParaRPr sz="3000">
              <a:solidFill>
                <a:srgbClr val="DCC577"/>
              </a:solidFill>
            </a:endParaRPr>
          </a:p>
        </p:txBody>
      </p:sp>
      <p:pic>
        <p:nvPicPr>
          <p:cNvPr id="312" name="Google Shape;3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870842" y="12"/>
            <a:ext cx="7848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БЛОКЧЕЙН     ==     УЧЕТНАЯ КНИГА…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7" name="Google Shape;377;p40" descr="1200px-Razriadnaja_kniga_GI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7851" y="1556792"/>
            <a:ext cx="6676500" cy="3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3010645" y="-27384"/>
            <a:ext cx="3865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… И ТОРРЕНТ</a:t>
            </a:r>
            <a:r>
              <a:rPr lang="ru-RU" sz="3000">
                <a:solidFill>
                  <a:srgbClr val="FFFF66"/>
                </a:solidFill>
              </a:rPr>
              <a:t>…</a:t>
            </a: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4" name="Google Shape;384;p41" descr="72676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6275" y="1088150"/>
            <a:ext cx="6528300" cy="44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404050" y="8925"/>
            <a:ext cx="86409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...ХОТЯ НА САМОМ ДЕЛЕ ЭТО ВЫГЛЯДИТ ТАК:</a:t>
            </a:r>
            <a:endParaRPr sz="3000">
              <a:solidFill>
                <a:srgbClr val="FFFF66"/>
              </a:solidFill>
            </a:endParaRPr>
          </a:p>
        </p:txBody>
      </p:sp>
      <p:pic>
        <p:nvPicPr>
          <p:cNvPr id="391" name="Google Shape;3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75" y="1160400"/>
            <a:ext cx="5074150" cy="50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title"/>
          </p:nvPr>
        </p:nvSpPr>
        <p:spPr>
          <a:xfrm>
            <a:off x="856060" y="621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ОСОБЕННОСТИ  БЛОКЧЕЙНА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8" name="Google Shape;398;p43"/>
          <p:cNvSpPr txBox="1">
            <a:spLocks noGrp="1"/>
          </p:cNvSpPr>
          <p:nvPr>
            <p:ph type="body" idx="1"/>
          </p:nvPr>
        </p:nvSpPr>
        <p:spPr>
          <a:xfrm>
            <a:off x="856060" y="900336"/>
            <a:ext cx="74295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Char char="•"/>
            </a:pPr>
            <a:r>
              <a:rPr lang="ru-RU"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Децентрализация</a:t>
            </a: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Char char="•"/>
            </a:pPr>
            <a:r>
              <a:rPr lang="ru-RU"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Прозрачность</a:t>
            </a: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endParaRPr/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Char char="•"/>
            </a:pPr>
            <a:r>
              <a:rPr lang="ru-RU"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Неограниченность</a:t>
            </a: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Char char="•"/>
            </a:pPr>
            <a:r>
              <a:rPr lang="ru-RU"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Защищенность</a:t>
            </a:r>
            <a:endParaRPr/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Char char="•"/>
            </a:pPr>
            <a:r>
              <a:rPr lang="ru-RU"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Неизменяемость</a:t>
            </a:r>
            <a:endParaRPr/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9" name="Google Shape;3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НУ И КОНЕЧНО ЖЕ МАЙНИНГ…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05" name="Google Shape;405;p44" descr="1_main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4641" y="1422648"/>
            <a:ext cx="7429800" cy="42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ПРИМЕР 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417000" y="1183425"/>
            <a:ext cx="8727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1. A пересылает деньги В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Транзакция записывается в блок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3. Блок отдается на вычисление хэша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4. Хэш проверяется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5. В получает деньги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3" name="Google Shape;4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856060" y="4462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ПРОБЛЕМЫ БЛОКЧЕЙНА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9" name="Google Shape;419;p46"/>
          <p:cNvSpPr txBox="1">
            <a:spLocks noGrp="1"/>
          </p:cNvSpPr>
          <p:nvPr>
            <p:ph type="body" idx="1"/>
          </p:nvPr>
        </p:nvSpPr>
        <p:spPr>
          <a:xfrm>
            <a:off x="857250" y="1164372"/>
            <a:ext cx="7516200" cy="4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пропускная способность</a:t>
            </a:r>
            <a:endParaRPr sz="4800"/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ru-RU" sz="4800"/>
              <a:t>м</a:t>
            </a:r>
            <a:r>
              <a:rPr lang="ru-RU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асштабируемость</a:t>
            </a:r>
            <a:endParaRPr sz="4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атака 51%</a:t>
            </a:r>
            <a:endParaRPr sz="4800"/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необратимость</a:t>
            </a:r>
            <a:endParaRPr sz="4800"/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0" name="Google Shape;4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"/>
          <p:cNvSpPr txBox="1">
            <a:spLocks noGrp="1"/>
          </p:cNvSpPr>
          <p:nvPr>
            <p:ph type="title"/>
          </p:nvPr>
        </p:nvSpPr>
        <p:spPr>
          <a:xfrm>
            <a:off x="975792" y="403497"/>
            <a:ext cx="8581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ГДЕ ИСПОЛЬЗУЕТСЯ БЛОКЧЕЙН?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6" name="Google Shape;4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601" y="1506600"/>
            <a:ext cx="3306800" cy="53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ЗАБАВНЫЕ КРИПТОВАЛЮТЫ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3" name="Google Shape;433;p48"/>
          <p:cNvSpPr txBox="1">
            <a:spLocks noGrp="1"/>
          </p:cNvSpPr>
          <p:nvPr>
            <p:ph type="body" idx="1"/>
          </p:nvPr>
        </p:nvSpPr>
        <p:spPr>
          <a:xfrm>
            <a:off x="856060" y="1124744"/>
            <a:ext cx="74295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b="1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Sexcoin и Titcoin</a:t>
            </a:r>
            <a:endParaRPr sz="4000" b="1" i="0" u="sng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Dogecoin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CryptoKitties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Бульбакоин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34" name="Google Shape;4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850" y="2100912"/>
            <a:ext cx="2894576" cy="28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ЗАБАВНЫЕ КРИПТОВАЛЮТЫ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1" name="Google Shape;441;p49"/>
          <p:cNvSpPr txBox="1">
            <a:spLocks noGrp="1"/>
          </p:cNvSpPr>
          <p:nvPr>
            <p:ph type="body" idx="1"/>
          </p:nvPr>
        </p:nvSpPr>
        <p:spPr>
          <a:xfrm>
            <a:off x="856060" y="1124744"/>
            <a:ext cx="74295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Sexcoin и Titcoin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b="1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PotCoin</a:t>
            </a:r>
            <a:endParaRPr sz="4000" b="1" i="0" u="sng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Dogecoin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CryptoKitties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Бульбакоин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42" name="Google Shape;442;p49"/>
          <p:cNvPicPr preferRelativeResize="0"/>
          <p:nvPr/>
        </p:nvPicPr>
        <p:blipFill rotWithShape="1">
          <a:blip r:embed="rId3">
            <a:alphaModFix/>
          </a:blip>
          <a:srcRect l="22576"/>
          <a:stretch/>
        </p:blipFill>
        <p:spPr>
          <a:xfrm>
            <a:off x="4313250" y="1933575"/>
            <a:ext cx="4424576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ПОЧЕМУ Я ВЫБРАЛА ЭТУ ТЕМУ?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8" name="Google Shape;318;p32" descr="68354_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292521"/>
            <a:ext cx="3394800" cy="23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 descr="Bryuky-y-dzhynsy-s-podvorotom.jpg"/>
          <p:cNvPicPr preferRelativeResize="0"/>
          <p:nvPr/>
        </p:nvPicPr>
        <p:blipFill rotWithShape="1">
          <a:blip r:embed="rId4">
            <a:alphaModFix/>
          </a:blip>
          <a:srcRect l="9649" r="5922"/>
          <a:stretch/>
        </p:blipFill>
        <p:spPr>
          <a:xfrm>
            <a:off x="4427984" y="1292521"/>
            <a:ext cx="3729167" cy="220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 descr="giroskuter-105-premium-smart-balance-tao-tao-cvet-sinij-kosmos.jpg"/>
          <p:cNvPicPr preferRelativeResize="0"/>
          <p:nvPr/>
        </p:nvPicPr>
        <p:blipFill rotWithShape="1">
          <a:blip r:embed="rId5">
            <a:alphaModFix/>
          </a:blip>
          <a:srcRect t="8778" b="10861"/>
          <a:stretch/>
        </p:blipFill>
        <p:spPr>
          <a:xfrm>
            <a:off x="1043608" y="3501008"/>
            <a:ext cx="338437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2" descr="биткоин-640x394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7984" y="3501009"/>
            <a:ext cx="3749803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0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ЗАБАВНЫЕ КРИПТОВАЛЮТЫ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9" name="Google Shape;449;p50"/>
          <p:cNvSpPr txBox="1">
            <a:spLocks noGrp="1"/>
          </p:cNvSpPr>
          <p:nvPr>
            <p:ph type="body" idx="1"/>
          </p:nvPr>
        </p:nvSpPr>
        <p:spPr>
          <a:xfrm>
            <a:off x="856060" y="1124744"/>
            <a:ext cx="74295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Sexcoin и Titcoin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b="1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Dogecoin</a:t>
            </a:r>
            <a:endParaRPr sz="4000" b="1" i="0" u="sng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CryptoKitties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Бульбакоин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0" name="Google Shape;4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025" y="1838225"/>
            <a:ext cx="4041800" cy="26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ЗАБАВНЫЕ КРИПТОВАЛЮТЫ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7" name="Google Shape;457;p51"/>
          <p:cNvSpPr txBox="1">
            <a:spLocks noGrp="1"/>
          </p:cNvSpPr>
          <p:nvPr>
            <p:ph type="body" idx="1"/>
          </p:nvPr>
        </p:nvSpPr>
        <p:spPr>
          <a:xfrm>
            <a:off x="856060" y="1124744"/>
            <a:ext cx="74295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Sexcoin и Titcoin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Dogecoin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b="1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CryptoKitties</a:t>
            </a:r>
            <a:endParaRPr sz="4000" b="1" i="0" u="sng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Бульбакоин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8" name="Google Shape;45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75" y="2112237"/>
            <a:ext cx="3887748" cy="2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ЗАБАВНЫЕ КРИПТОВАЛЮТЫ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5" name="Google Shape;465;p52"/>
          <p:cNvSpPr txBox="1">
            <a:spLocks noGrp="1"/>
          </p:cNvSpPr>
          <p:nvPr>
            <p:ph type="body" idx="1"/>
          </p:nvPr>
        </p:nvSpPr>
        <p:spPr>
          <a:xfrm>
            <a:off x="856060" y="1124744"/>
            <a:ext cx="74295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Sexcoin и Titcoin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PotCoin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Dogecoin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CryptoKitties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Char char="•"/>
            </a:pPr>
            <a:r>
              <a:rPr lang="ru-RU" sz="4000" b="1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Бульбакоин</a:t>
            </a:r>
            <a:endParaRPr sz="4000" b="1" i="0" u="sng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6" name="Google Shape;4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151" y="1987725"/>
            <a:ext cx="3708544" cy="286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3"/>
          <p:cNvSpPr txBox="1">
            <a:spLocks noGrp="1"/>
          </p:cNvSpPr>
          <p:nvPr>
            <p:ph type="title"/>
          </p:nvPr>
        </p:nvSpPr>
        <p:spPr>
          <a:xfrm>
            <a:off x="856060" y="4462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ГДЕ МОЖНО ИСПОЛЬЗОВАТЬ БЛОКЧЕЙН?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body" idx="1"/>
          </p:nvPr>
        </p:nvSpPr>
        <p:spPr>
          <a:xfrm>
            <a:off x="601025" y="1357525"/>
            <a:ext cx="9377100" cy="5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Платежи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Азартные и видеоигры</a:t>
            </a:r>
            <a:endParaRPr sz="39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47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eorgia"/>
              <a:buChar char="•"/>
            </a:pPr>
            <a:r>
              <a:rPr lang="ru-RU" sz="39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Голосование</a:t>
            </a:r>
            <a:endParaRPr sz="39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IoT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Смарт-контракты</a:t>
            </a:r>
            <a:endParaRPr sz="39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74" name="Google Shape;4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ТАКОЕ СМАРТ-КОНТРАКТ?</a:t>
            </a:r>
            <a:endParaRPr/>
          </a:p>
        </p:txBody>
      </p:sp>
      <p:pic>
        <p:nvPicPr>
          <p:cNvPr id="480" name="Google Shape;48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175" y="1847525"/>
            <a:ext cx="4192750" cy="41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1">
                <a:solidFill>
                  <a:srgbClr val="FFFF66"/>
                </a:solidFill>
              </a:rPr>
              <a:t>СМАРТ-КОНТРАКТ</a:t>
            </a:r>
            <a:r>
              <a:rPr lang="ru-RU" sz="3000">
                <a:solidFill>
                  <a:srgbClr val="FFFF66"/>
                </a:solidFill>
              </a:rPr>
              <a:t>  —  ЭТО ...</a:t>
            </a:r>
            <a:endParaRPr sz="3000">
              <a:solidFill>
                <a:srgbClr val="FFFF66"/>
              </a:solidFill>
            </a:endParaRPr>
          </a:p>
        </p:txBody>
      </p:sp>
      <p:sp>
        <p:nvSpPr>
          <p:cNvPr id="487" name="Google Shape;487;p55"/>
          <p:cNvSpPr txBox="1">
            <a:spLocks noGrp="1"/>
          </p:cNvSpPr>
          <p:nvPr>
            <p:ph type="body" idx="1"/>
          </p:nvPr>
        </p:nvSpPr>
        <p:spPr>
          <a:xfrm>
            <a:off x="529150" y="1340775"/>
            <a:ext cx="8609100" cy="5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… компьютерный алгоритм, предназначенный для заключения и поддержания коммерческих контрактов в технологии блокчейн.(с) Wikipedia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8" name="Google Shape;4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>
            <a:spLocks noGrp="1"/>
          </p:cNvSpPr>
          <p:nvPr>
            <p:ph type="body" idx="1"/>
          </p:nvPr>
        </p:nvSpPr>
        <p:spPr>
          <a:xfrm>
            <a:off x="856050" y="1182669"/>
            <a:ext cx="7429500" cy="5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contract Greeter {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string greeting;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function Greeter(string _greeting) public {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greeting = _greeting;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}</a:t>
            </a:r>
            <a:endParaRPr sz="3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function greet() constant returns (string) {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return greeting;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}</a:t>
            </a:r>
            <a:endParaRPr sz="300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}</a:t>
            </a:r>
            <a:endParaRPr sz="3000"/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4" name="Google Shape;494;p56"/>
          <p:cNvSpPr txBox="1">
            <a:spLocks noGrp="1"/>
          </p:cNvSpPr>
          <p:nvPr>
            <p:ph type="title"/>
          </p:nvPr>
        </p:nvSpPr>
        <p:spPr>
          <a:xfrm>
            <a:off x="856060" y="8918"/>
            <a:ext cx="74295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ПРИМЕР КОДА СМАРТ-КОНТРАКТА</a:t>
            </a:r>
            <a:endParaRPr sz="3000">
              <a:solidFill>
                <a:srgbClr val="FFFF66"/>
              </a:solidFill>
            </a:endParaRPr>
          </a:p>
        </p:txBody>
      </p:sp>
      <p:pic>
        <p:nvPicPr>
          <p:cNvPr id="495" name="Google Shape;49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7" descr="f4f3151ffd60c1ea34bf03a961b8ef4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0050" y="1149625"/>
            <a:ext cx="5559300" cy="43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7"/>
          <p:cNvSpPr txBox="1"/>
          <p:nvPr/>
        </p:nvSpPr>
        <p:spPr>
          <a:xfrm>
            <a:off x="1714501" y="0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ПРИМЕР СМАРТ-КОНТРАКТА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02" name="Google Shape;50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>
            <a:spLocks noGrp="1"/>
          </p:cNvSpPr>
          <p:nvPr>
            <p:ph type="body" idx="1"/>
          </p:nvPr>
        </p:nvSpPr>
        <p:spPr>
          <a:xfrm>
            <a:off x="800150" y="245875"/>
            <a:ext cx="7819200" cy="50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AutoNum type="arabicPeriod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Миллионер оставляет завещание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AutoNum type="arabicPeriod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Условия: смерть миллионера  или совершеннолетие внука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AutoNum type="arabicPeriod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Запись смарт-контракта в блокчейне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AutoNum type="arabicPeriod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Если условия выполняются – внук получает деньги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8" name="Google Shape;5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 txBox="1">
            <a:spLocks noGrp="1"/>
          </p:cNvSpPr>
          <p:nvPr>
            <p:ph type="title"/>
          </p:nvPr>
        </p:nvSpPr>
        <p:spPr>
          <a:xfrm>
            <a:off x="3368824" y="27856"/>
            <a:ext cx="29523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PROFIT!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14" name="Google Shape;514;p59" descr="moneypapa.ru-Как-зарабатывать-как-миллионер-прямо-сейчас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324000"/>
            <a:ext cx="7684500" cy="40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390897" y="2382478"/>
            <a:ext cx="82857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ru-RU"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«ТЫ ХОЧЕШЬ ТЕСТИРОВАТЬ БЛОКЧЕЙН?»</a:t>
            </a:r>
            <a:endParaRPr sz="4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СОСТАВЛЯЮЩИЕ СМАРТ-КОНТРАКТА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1" name="Google Shape;521;p60"/>
          <p:cNvSpPr txBox="1">
            <a:spLocks noGrp="1"/>
          </p:cNvSpPr>
          <p:nvPr>
            <p:ph type="body" idx="1"/>
          </p:nvPr>
        </p:nvSpPr>
        <p:spPr>
          <a:xfrm>
            <a:off x="856060" y="1196752"/>
            <a:ext cx="74295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Приватная среда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Электронные подписи сторон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Предмет договора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Условия выполнения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Оракулы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22" name="Google Shape;52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1"/>
          <p:cNvSpPr txBox="1">
            <a:spLocks noGrp="1"/>
          </p:cNvSpPr>
          <p:nvPr>
            <p:ph type="title"/>
          </p:nvPr>
        </p:nvSpPr>
        <p:spPr>
          <a:xfrm>
            <a:off x="395910" y="940146"/>
            <a:ext cx="8005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КАК ТЕСТИРОВАТЬ БЛОКЧЕЙН-ПРИЛОЖЕНИЕ?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28" name="Google Shape;528;p61"/>
          <p:cNvPicPr preferRelativeResize="0"/>
          <p:nvPr/>
        </p:nvPicPr>
        <p:blipFill rotWithShape="1">
          <a:blip r:embed="rId3">
            <a:alphaModFix/>
          </a:blip>
          <a:srcRect b="3744"/>
          <a:stretch/>
        </p:blipFill>
        <p:spPr>
          <a:xfrm>
            <a:off x="2245750" y="2194575"/>
            <a:ext cx="4293200" cy="39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 txBox="1">
            <a:spLocks noGrp="1"/>
          </p:cNvSpPr>
          <p:nvPr>
            <p:ph type="title"/>
          </p:nvPr>
        </p:nvSpPr>
        <p:spPr>
          <a:xfrm>
            <a:off x="856060" y="-7"/>
            <a:ext cx="74295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В 90% - ЭТО ПЛАТЕЖНАЯ СИСТЕМА</a:t>
            </a:r>
            <a:endParaRPr sz="3000">
              <a:solidFill>
                <a:srgbClr val="FFFF66"/>
              </a:solidFill>
            </a:endParaRPr>
          </a:p>
        </p:txBody>
      </p:sp>
      <p:sp>
        <p:nvSpPr>
          <p:cNvPr id="535" name="Google Shape;535;p62"/>
          <p:cNvSpPr txBox="1">
            <a:spLocks noGrp="1"/>
          </p:cNvSpPr>
          <p:nvPr>
            <p:ph type="body" idx="1"/>
          </p:nvPr>
        </p:nvSpPr>
        <p:spPr>
          <a:xfrm>
            <a:off x="857260" y="1386837"/>
            <a:ext cx="74295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spcBef>
                <a:spcPts val="100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Валидация параметров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Проверка транзакций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Проверка дополнительных условий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6" name="Google Shape;5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3"/>
          <p:cNvSpPr txBox="1">
            <a:spLocks noGrp="1"/>
          </p:cNvSpPr>
          <p:nvPr>
            <p:ph type="title"/>
          </p:nvPr>
        </p:nvSpPr>
        <p:spPr>
          <a:xfrm>
            <a:off x="856060" y="621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ОСОБЕННОСТИ ТЕСТИРОВАНИЯ БЛОКЧЕЙН- ПРИЛОЖЕНИЙ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2" name="Google Shape;542;p63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8568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Создание окружения для тестирования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Необратимость операций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Все транзакции платные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Невозможность редактирования смарт-контракта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43" name="Google Shape;54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4" descr="risovach.ru.png"/>
          <p:cNvPicPr preferRelativeResize="0"/>
          <p:nvPr/>
        </p:nvPicPr>
        <p:blipFill rotWithShape="1">
          <a:blip r:embed="rId3">
            <a:alphaModFix/>
          </a:blip>
          <a:srcRect b="1733"/>
          <a:stretch/>
        </p:blipFill>
        <p:spPr>
          <a:xfrm>
            <a:off x="748151" y="1237185"/>
            <a:ext cx="7811405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5"/>
          <p:cNvSpPr txBox="1">
            <a:spLocks noGrp="1"/>
          </p:cNvSpPr>
          <p:nvPr>
            <p:ph type="title"/>
          </p:nvPr>
        </p:nvSpPr>
        <p:spPr>
          <a:xfrm>
            <a:off x="550099" y="0"/>
            <a:ext cx="82878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КРУПНЕЙШИЕ БАГИ В СМАРТ-КОНТРАКТАХ</a:t>
            </a:r>
            <a:endParaRPr sz="3000">
              <a:solidFill>
                <a:srgbClr val="FFFF66"/>
              </a:solidFill>
            </a:endParaRPr>
          </a:p>
        </p:txBody>
      </p:sp>
      <p:sp>
        <p:nvSpPr>
          <p:cNvPr id="555" name="Google Shape;555;p65"/>
          <p:cNvSpPr txBox="1">
            <a:spLocks noGrp="1"/>
          </p:cNvSpPr>
          <p:nvPr>
            <p:ph type="body" idx="1"/>
          </p:nvPr>
        </p:nvSpPr>
        <p:spPr>
          <a:xfrm>
            <a:off x="857260" y="1314962"/>
            <a:ext cx="74295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spcBef>
                <a:spcPts val="100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Devops199 ($150-300 млн)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The DAO ($ 50 млн)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Georgia"/>
              <a:buAutoNum type="arabicPeriod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Parity ($ 30 млн)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6" name="Google Shape;55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6"/>
          <p:cNvSpPr txBox="1">
            <a:spLocks noGrp="1"/>
          </p:cNvSpPr>
          <p:nvPr>
            <p:ph type="title"/>
          </p:nvPr>
        </p:nvSpPr>
        <p:spPr>
          <a:xfrm>
            <a:off x="856049" y="-27375"/>
            <a:ext cx="79143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КАКИЕ ВИДЫ ТЕСТИРОВАНИЯ ПРИМЕНИТЬ ДЛЯ СМАРТ-КОНТРАКТОВ?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2" name="Google Shape;562;p66"/>
          <p:cNvSpPr txBox="1">
            <a:spLocks noGrp="1"/>
          </p:cNvSpPr>
          <p:nvPr>
            <p:ph type="body" idx="1"/>
          </p:nvPr>
        </p:nvSpPr>
        <p:spPr>
          <a:xfrm>
            <a:off x="856060" y="1268760"/>
            <a:ext cx="78204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Интеграционное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Модульное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Статическое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lvl="0" indent="-254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>
                <a:latin typeface="Georgia"/>
                <a:ea typeface="Georgia"/>
                <a:cs typeface="Georgia"/>
                <a:sym typeface="Georgia"/>
              </a:rPr>
              <a:t>Формальное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54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Регрессионное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3" name="Google Shape;5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>
            <a:spLocks noGrp="1"/>
          </p:cNvSpPr>
          <p:nvPr>
            <p:ph type="title"/>
          </p:nvPr>
        </p:nvSpPr>
        <p:spPr>
          <a:xfrm>
            <a:off x="856060" y="89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ОСНОВНЫЕ УЯЗВИМОСТИ В СМАРТ-КОНТРАКТАХ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9" name="Google Shape;5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150" y="1476375"/>
            <a:ext cx="4124275" cy="41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8"/>
          <p:cNvSpPr txBox="1">
            <a:spLocks noGrp="1"/>
          </p:cNvSpPr>
          <p:nvPr>
            <p:ph type="title"/>
          </p:nvPr>
        </p:nvSpPr>
        <p:spPr>
          <a:xfrm>
            <a:off x="856060" y="89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КЛАССИЧЕСКИЕ ИНСТРУМЕНТЫ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6" name="Google Shape;576;p68"/>
          <p:cNvSpPr txBox="1">
            <a:spLocks noGrp="1"/>
          </p:cNvSpPr>
          <p:nvPr>
            <p:ph type="body" idx="1"/>
          </p:nvPr>
        </p:nvSpPr>
        <p:spPr>
          <a:xfrm>
            <a:off x="658150" y="1106475"/>
            <a:ext cx="7627500" cy="4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Инструменты тестирования  API(Postman, Soap UI)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Снифферы(Charles)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Инструменты для нагрузочных тестов(Jmeter)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9"/>
          <p:cNvSpPr txBox="1">
            <a:spLocks noGrp="1"/>
          </p:cNvSpPr>
          <p:nvPr>
            <p:ph type="title"/>
          </p:nvPr>
        </p:nvSpPr>
        <p:spPr>
          <a:xfrm>
            <a:off x="856060" y="-2738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СПЕЦИФИЧЕСКИЕ ИНСТРУМЕНТЫ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3" name="Google Shape;583;p69"/>
          <p:cNvSpPr txBox="1">
            <a:spLocks noGrp="1"/>
          </p:cNvSpPr>
          <p:nvPr>
            <p:ph type="body" idx="1"/>
          </p:nvPr>
        </p:nvSpPr>
        <p:spPr>
          <a:xfrm>
            <a:off x="552125" y="1196750"/>
            <a:ext cx="8820600" cy="4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</a:rPr>
              <a:t>Индексер тестовой сети (Ropsten Etherscan) </a:t>
            </a:r>
            <a:endParaRPr sz="4000" i="0" u="none" strike="noStrike" cap="none">
              <a:solidFill>
                <a:schemeClr val="lt1"/>
              </a:solidFill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</a:rPr>
              <a:t>Энкодеры и энкрипторы (www.freeformatter.com)</a:t>
            </a:r>
            <a:endParaRPr sz="4000" i="0" u="none" strike="noStrike" cap="none">
              <a:solidFill>
                <a:schemeClr val="lt1"/>
              </a:solidFill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</a:rPr>
              <a:t>Инструмент создания/управления нодами (Geth)</a:t>
            </a:r>
            <a:endParaRPr sz="4000" i="0" u="none" strike="noStrike" cap="none">
              <a:solidFill>
                <a:schemeClr val="lt1"/>
              </a:solidFill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i="0" u="none" strike="noStrike" cap="none">
                <a:solidFill>
                  <a:schemeClr val="lt1"/>
                </a:solidFill>
              </a:rPr>
              <a:t>Кошелек (Met</a:t>
            </a:r>
            <a:r>
              <a:rPr lang="ru-RU" sz="4000"/>
              <a:t>a</a:t>
            </a:r>
            <a:r>
              <a:rPr lang="ru-RU" sz="4000" i="0" u="none" strike="noStrike" cap="none">
                <a:solidFill>
                  <a:schemeClr val="lt1"/>
                </a:solidFill>
              </a:rPr>
              <a:t>Mask)</a:t>
            </a:r>
            <a:endParaRPr sz="4000" i="0" u="none" strike="noStrike" cap="none">
              <a:solidFill>
                <a:schemeClr val="lt1"/>
              </a:solidFill>
            </a:endParaRPr>
          </a:p>
          <a:p>
            <a:pPr marL="228600" marR="0" lvl="0" indent="-523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84" name="Google Shape;58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4" descr="images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6549" y="957075"/>
            <a:ext cx="6210900" cy="4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0"/>
          <p:cNvSpPr txBox="1">
            <a:spLocks noGrp="1"/>
          </p:cNvSpPr>
          <p:nvPr>
            <p:ph type="title"/>
          </p:nvPr>
        </p:nvSpPr>
        <p:spPr>
          <a:xfrm>
            <a:off x="785663" y="15375"/>
            <a:ext cx="76812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ЧТО ОЖИДАЕТ БЛОКЧЕЙН В БУДУЩЕМ?</a:t>
            </a:r>
            <a:endParaRPr sz="3000">
              <a:solidFill>
                <a:srgbClr val="FFFF66"/>
              </a:solidFill>
            </a:endParaRPr>
          </a:p>
        </p:txBody>
      </p:sp>
      <p:pic>
        <p:nvPicPr>
          <p:cNvPr id="590" name="Google Shape;59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477" y="1323300"/>
            <a:ext cx="5931575" cy="42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1" descr="c80eca65ea0e83e125a0898d246db8d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6050" y="878025"/>
            <a:ext cx="7429500" cy="43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1"/>
          <p:cNvSpPr txBox="1">
            <a:spLocks noGrp="1"/>
          </p:cNvSpPr>
          <p:nvPr>
            <p:ph type="title"/>
          </p:nvPr>
        </p:nvSpPr>
        <p:spPr>
          <a:xfrm>
            <a:off x="856050" y="-219675"/>
            <a:ext cx="7767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НЕ СТОИТ БОЯТЬСЯ БЛОКЧЕЙНА... </a:t>
            </a:r>
            <a:endParaRPr sz="3000">
              <a:solidFill>
                <a:srgbClr val="FFFF66"/>
              </a:solidFill>
            </a:endParaRPr>
          </a:p>
        </p:txBody>
      </p:sp>
      <p:sp>
        <p:nvSpPr>
          <p:cNvPr id="598" name="Google Shape;598;p71"/>
          <p:cNvSpPr txBox="1">
            <a:spLocks noGrp="1"/>
          </p:cNvSpPr>
          <p:nvPr>
            <p:ph type="title"/>
          </p:nvPr>
        </p:nvSpPr>
        <p:spPr>
          <a:xfrm>
            <a:off x="856060" y="4809518"/>
            <a:ext cx="74295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66"/>
                </a:solidFill>
              </a:rPr>
              <a:t>ПУСТЬ ОН НАС БОИТСЯ :) </a:t>
            </a:r>
            <a:endParaRPr sz="3000">
              <a:solidFill>
                <a:srgbClr val="FFFF66"/>
              </a:solidFill>
            </a:endParaRPr>
          </a:p>
        </p:txBody>
      </p:sp>
      <p:pic>
        <p:nvPicPr>
          <p:cNvPr id="599" name="Google Shape;59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2"/>
          <p:cNvSpPr txBox="1">
            <a:spLocks noGrp="1"/>
          </p:cNvSpPr>
          <p:nvPr>
            <p:ph type="title"/>
          </p:nvPr>
        </p:nvSpPr>
        <p:spPr>
          <a:xfrm>
            <a:off x="1595289" y="260648"/>
            <a:ext cx="75300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6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СПАСИБО ЗА ВНИМАНИЕ!</a:t>
            </a:r>
            <a:endParaRPr sz="36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5" name="Google Shape;605;p72"/>
          <p:cNvSpPr txBox="1">
            <a:spLocks noGrp="1"/>
          </p:cNvSpPr>
          <p:nvPr>
            <p:ph type="body" idx="1"/>
          </p:nvPr>
        </p:nvSpPr>
        <p:spPr>
          <a:xfrm>
            <a:off x="1475651" y="5225750"/>
            <a:ext cx="680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Contacts: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    Skype: alina_yakubina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    Telegram: @alice_liora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    FB: https://www.facebook.com/alice.yakubina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endParaRPr/>
          </a:p>
        </p:txBody>
      </p:sp>
      <p:pic>
        <p:nvPicPr>
          <p:cNvPr id="606" name="Google Shape;606;p72" descr="Great_Gatsby_Kultahattu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124744"/>
            <a:ext cx="6027600" cy="40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2" descr="Great_Gatsby_Kultahatt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048544"/>
            <a:ext cx="600075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>
            <a:spLocks noGrp="1"/>
          </p:cNvSpPr>
          <p:nvPr>
            <p:ph type="title"/>
          </p:nvPr>
        </p:nvSpPr>
        <p:spPr>
          <a:xfrm>
            <a:off x="856060" y="6214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Questrial"/>
              <a:buNone/>
            </a:pPr>
            <a:r>
              <a:rPr lang="ru-RU" sz="3000">
                <a:solidFill>
                  <a:srgbClr val="FFFF66"/>
                </a:solidFill>
              </a:rPr>
              <a:t>О ЧЕМ МЫ СЕГОДНЯ ПОГОВОРИМ: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body" idx="1"/>
          </p:nvPr>
        </p:nvSpPr>
        <p:spPr>
          <a:xfrm>
            <a:off x="395525" y="1255453"/>
            <a:ext cx="8280900" cy="4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1. </a:t>
            </a:r>
            <a:r>
              <a:rPr lang="ru-RU" sz="4200">
                <a:latin typeface="Georgia"/>
                <a:ea typeface="Georgia"/>
                <a:cs typeface="Georgia"/>
                <a:sym typeface="Georgia"/>
              </a:rPr>
              <a:t>Ч</a:t>
            </a: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то такое блокчейн?</a:t>
            </a:r>
            <a:endParaRPr sz="42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</a:t>
            </a:r>
            <a:r>
              <a:rPr lang="ru-RU" sz="4200">
                <a:latin typeface="Georgia"/>
                <a:ea typeface="Georgia"/>
                <a:cs typeface="Georgia"/>
                <a:sym typeface="Georgia"/>
              </a:rPr>
              <a:t>Г</a:t>
            </a: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де он используется?</a:t>
            </a:r>
            <a:endParaRPr sz="42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3. </a:t>
            </a:r>
            <a:r>
              <a:rPr lang="ru-RU" sz="4200">
                <a:latin typeface="Georgia"/>
                <a:ea typeface="Georgia"/>
                <a:cs typeface="Georgia"/>
                <a:sym typeface="Georgia"/>
              </a:rPr>
              <a:t>Ч</a:t>
            </a: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то такое смарт-контракт?</a:t>
            </a:r>
            <a:endParaRPr sz="4200"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4. </a:t>
            </a:r>
            <a:r>
              <a:rPr lang="ru-RU" sz="4200">
                <a:latin typeface="Georgia"/>
                <a:ea typeface="Georgia"/>
                <a:cs typeface="Georgia"/>
                <a:sym typeface="Georgia"/>
              </a:rPr>
              <a:t>К</a:t>
            </a:r>
            <a:r>
              <a:rPr lang="ru-RU" sz="42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ак тестировать блокчейн- приложение?</a:t>
            </a:r>
            <a:endParaRPr sz="42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1" name="Google Shape;3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>
            <a:spLocks noGrp="1"/>
          </p:cNvSpPr>
          <p:nvPr>
            <p:ph type="title"/>
          </p:nvPr>
        </p:nvSpPr>
        <p:spPr>
          <a:xfrm>
            <a:off x="1565288" y="697561"/>
            <a:ext cx="6768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ЧТО ТАКОЕ БЛОКЧЕЙН?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7" name="Google Shape;347;p36"/>
          <p:cNvPicPr preferRelativeResize="0"/>
          <p:nvPr/>
        </p:nvPicPr>
        <p:blipFill rotWithShape="1">
          <a:blip r:embed="rId3">
            <a:alphaModFix/>
          </a:blip>
          <a:srcRect r="-31926" b="-9998"/>
          <a:stretch/>
        </p:blipFill>
        <p:spPr>
          <a:xfrm>
            <a:off x="2298538" y="1997870"/>
            <a:ext cx="4692824" cy="4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7" descr="satan_2_webmixerdetailed_p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025" y="1237125"/>
            <a:ext cx="4534520" cy="53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xfrm>
            <a:off x="703650" y="8925"/>
            <a:ext cx="80589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66"/>
                </a:solidFill>
              </a:rPr>
              <a:t>БЛОКЧЕЙН ДЛЯ МЕНЯ ГОД НАЗАД...</a:t>
            </a:r>
            <a:endParaRPr>
              <a:solidFill>
                <a:srgbClr val="FFFF66"/>
              </a:solidFill>
            </a:endParaRPr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496624" y="1234425"/>
            <a:ext cx="8230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40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выстроенная по определённым правилам непрерывная последовательная цепочка блоков, содержащих информацию.(с) Wikipedia</a:t>
            </a:r>
            <a:endParaRPr sz="400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927935" y="-23007"/>
            <a:ext cx="74295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ru-RU" sz="3000" b="1">
                <a:solidFill>
                  <a:srgbClr val="FFFF66"/>
                </a:solidFill>
              </a:rPr>
              <a:t>  БЛОКЧЕЙН</a:t>
            </a:r>
            <a:r>
              <a:rPr lang="ru-RU" sz="3000">
                <a:solidFill>
                  <a:srgbClr val="FFFF66"/>
                </a:solidFill>
              </a:rPr>
              <a:t> — ЭТО ...</a:t>
            </a:r>
            <a:endParaRPr sz="3000">
              <a:solidFill>
                <a:srgbClr val="FFFF66"/>
              </a:solidFill>
            </a:endParaRPr>
          </a:p>
        </p:txBody>
      </p:sp>
      <p:pic>
        <p:nvPicPr>
          <p:cNvPr id="362" name="Google Shape;3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/>
          <p:nvPr/>
        </p:nvSpPr>
        <p:spPr>
          <a:xfrm>
            <a:off x="683568" y="1412776"/>
            <a:ext cx="7704900" cy="50406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8" name="Google Shape;368;p39"/>
          <p:cNvSpPr txBox="1">
            <a:spLocks noGrp="1"/>
          </p:cNvSpPr>
          <p:nvPr>
            <p:ph type="title"/>
          </p:nvPr>
        </p:nvSpPr>
        <p:spPr>
          <a:xfrm>
            <a:off x="857260" y="-2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None/>
            </a:pPr>
            <a:r>
              <a:rPr lang="ru-RU" sz="3000" b="0" i="0" u="none" strike="noStrike" cap="none">
                <a:solidFill>
                  <a:srgbClr val="FFFF66"/>
                </a:solidFill>
                <a:latin typeface="Questrial"/>
                <a:ea typeface="Questrial"/>
                <a:cs typeface="Questrial"/>
                <a:sym typeface="Questrial"/>
              </a:rPr>
              <a:t>СОЗДАТЕЛЬ : САТОШИ НАКАМОТО</a:t>
            </a:r>
            <a:endParaRPr sz="3000" b="0" i="0" u="none" strike="noStrike" cap="none">
              <a:solidFill>
                <a:srgbClr val="FFFF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9" name="Google Shape;369;p39" descr="black-suit-white-shirt-red-tie-wallpaper-1920x1080_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3559" y="2272527"/>
            <a:ext cx="7416900" cy="418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0" name="Google Shape;370;p39" descr="1520016981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4801" y="1588877"/>
            <a:ext cx="1893875" cy="11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3250" y="5591163"/>
            <a:ext cx="2190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Экран (4:3)</PresentationFormat>
  <Paragraphs>150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Allerta</vt:lpstr>
      <vt:lpstr>Quattrocento</vt:lpstr>
      <vt:lpstr>Noto Sans Symbols</vt:lpstr>
      <vt:lpstr>Questrial</vt:lpstr>
      <vt:lpstr>Georgia</vt:lpstr>
      <vt:lpstr>Апекс</vt:lpstr>
      <vt:lpstr>Circuit</vt:lpstr>
      <vt:lpstr>НЕ ТАК СТРАШЕН БЛОКЧЕЙН, КАК ЕГО МАЛЮЮТ</vt:lpstr>
      <vt:lpstr>ПОЧЕМУ Я ВЫБРАЛА ЭТУ ТЕМУ?</vt:lpstr>
      <vt:lpstr>«ТЫ ХОЧЕШЬ ТЕСТИРОВАТЬ БЛОКЧЕЙН?»</vt:lpstr>
      <vt:lpstr>Слайд 4</vt:lpstr>
      <vt:lpstr>О ЧЕМ МЫ СЕГОДНЯ ПОГОВОРИМ:</vt:lpstr>
      <vt:lpstr>ЧТО ТАКОЕ БЛОКЧЕЙН?</vt:lpstr>
      <vt:lpstr>БЛОКЧЕЙН ДЛЯ МЕНЯ ГОД НАЗАД...</vt:lpstr>
      <vt:lpstr>  БЛОКЧЕЙН — ЭТО ...</vt:lpstr>
      <vt:lpstr>СОЗДАТЕЛЬ : САТОШИ НАКАМОТО</vt:lpstr>
      <vt:lpstr>БЛОКЧЕЙН     ==     УЧЕТНАЯ КНИГА…</vt:lpstr>
      <vt:lpstr>… И ТОРРЕНТ….</vt:lpstr>
      <vt:lpstr>...ХОТЯ НА САМОМ ДЕЛЕ ЭТО ВЫГЛЯДИТ ТАК:</vt:lpstr>
      <vt:lpstr>ОСОБЕННОСТИ  БЛОКЧЕЙНА</vt:lpstr>
      <vt:lpstr>НУ И КОНЕЧНО ЖЕ МАЙНИНГ…</vt:lpstr>
      <vt:lpstr>ПРИМЕР </vt:lpstr>
      <vt:lpstr>ПРОБЛЕМЫ БЛОКЧЕЙНА</vt:lpstr>
      <vt:lpstr>ГДЕ ИСПОЛЬЗУЕТСЯ БЛОКЧЕЙН?</vt:lpstr>
      <vt:lpstr>ЗАБАВНЫЕ КРИПТОВАЛЮТЫ</vt:lpstr>
      <vt:lpstr>ЗАБАВНЫЕ КРИПТОВАЛЮТЫ</vt:lpstr>
      <vt:lpstr>ЗАБАВНЫЕ КРИПТОВАЛЮТЫ</vt:lpstr>
      <vt:lpstr>ЗАБАВНЫЕ КРИПТОВАЛЮТЫ</vt:lpstr>
      <vt:lpstr>ЗАБАВНЫЕ КРИПТОВАЛЮТЫ</vt:lpstr>
      <vt:lpstr>ГДЕ МОЖНО ИСПОЛЬЗОВАТЬ БЛОКЧЕЙН?</vt:lpstr>
      <vt:lpstr>ЧТО ТАКОЕ СМАРТ-КОНТРАКТ?</vt:lpstr>
      <vt:lpstr>СМАРТ-КОНТРАКТ  —  ЭТО ...</vt:lpstr>
      <vt:lpstr>ПРИМЕР КОДА СМАРТ-КОНТРАКТА</vt:lpstr>
      <vt:lpstr>Слайд 27</vt:lpstr>
      <vt:lpstr>Слайд 28</vt:lpstr>
      <vt:lpstr>PROFIT!</vt:lpstr>
      <vt:lpstr>СОСТАВЛЯЮЩИЕ СМАРТ-КОНТРАКТА</vt:lpstr>
      <vt:lpstr>КАК ТЕСТИРОВАТЬ БЛОКЧЕЙН-ПРИЛОЖЕНИЕ?</vt:lpstr>
      <vt:lpstr>В 90% - ЭТО ПЛАТЕЖНАЯ СИСТЕМА</vt:lpstr>
      <vt:lpstr>ОСОБЕННОСТИ ТЕСТИРОВАНИЯ БЛОКЧЕЙН- ПРИЛОЖЕНИЙ</vt:lpstr>
      <vt:lpstr>Слайд 34</vt:lpstr>
      <vt:lpstr>КРУПНЕЙШИЕ БАГИ В СМАРТ-КОНТРАКТАХ</vt:lpstr>
      <vt:lpstr>КАКИЕ ВИДЫ ТЕСТИРОВАНИЯ ПРИМЕНИТЬ ДЛЯ СМАРТ-КОНТРАКТОВ?</vt:lpstr>
      <vt:lpstr>ОСНОВНЫЕ УЯЗВИМОСТИ В СМАРТ-КОНТРАКТАХ</vt:lpstr>
      <vt:lpstr>КЛАССИЧЕСКИЕ ИНСТРУМЕНТЫ</vt:lpstr>
      <vt:lpstr>СПЕЦИФИЧЕСКИЕ ИНСТРУМЕНТЫ</vt:lpstr>
      <vt:lpstr>ЧТО ОЖИДАЕТ БЛОКЧЕЙН В БУДУЩЕМ?</vt:lpstr>
      <vt:lpstr>НЕ СТОИТ БОЯТЬСЯ БЛОКЧЕЙНА...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ТАК СТРАШЕН БЛОКЧЕЙН, КАК ЕГО МАЛЮЮТ</dc:title>
  <cp:lastModifiedBy>Alice</cp:lastModifiedBy>
  <cp:revision>1</cp:revision>
  <dcterms:modified xsi:type="dcterms:W3CDTF">2018-11-21T18:19:23Z</dcterms:modified>
</cp:coreProperties>
</file>