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tags/tag61.xml" ContentType="application/vnd.openxmlformats-officedocument.presentationml.tags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tags/tag68.xml" ContentType="application/vnd.openxmlformats-officedocument.presentationml.tags+xml"/>
  <Override PartName="/ppt/notesSlides/notesSlide9.xml" ContentType="application/vnd.openxmlformats-officedocument.presentationml.notesSlide+xml"/>
  <Override PartName="/ppt/tags/tag69.xml" ContentType="application/vnd.openxmlformats-officedocument.presentationml.tags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tags/tag71.xml" ContentType="application/vnd.openxmlformats-officedocument.presentationml.tags+xml"/>
  <Override PartName="/ppt/notesSlides/notesSlide12.xml" ContentType="application/vnd.openxmlformats-officedocument.presentationml.notesSlide+xml"/>
  <Override PartName="/ppt/tags/tag72.xml" ContentType="application/vnd.openxmlformats-officedocument.presentationml.tags+xml"/>
  <Override PartName="/ppt/notesSlides/notesSlide13.xml" ContentType="application/vnd.openxmlformats-officedocument.presentationml.notesSlide+xml"/>
  <Override PartName="/ppt/tags/tag73.xml" ContentType="application/vnd.openxmlformats-officedocument.presentationml.tags+xml"/>
  <Override PartName="/ppt/notesSlides/notesSlide14.xml" ContentType="application/vnd.openxmlformats-officedocument.presentationml.notesSlide+xml"/>
  <Override PartName="/ppt/tags/tag7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09" r:id="rId1"/>
    <p:sldMasterId id="2147484004" r:id="rId2"/>
  </p:sldMasterIdLst>
  <p:notesMasterIdLst>
    <p:notesMasterId r:id="rId18"/>
  </p:notesMasterIdLst>
  <p:handoutMasterIdLst>
    <p:handoutMasterId r:id="rId19"/>
  </p:handoutMasterIdLst>
  <p:sldIdLst>
    <p:sldId id="256" r:id="rId3"/>
    <p:sldId id="313" r:id="rId4"/>
    <p:sldId id="316" r:id="rId5"/>
    <p:sldId id="321" r:id="rId6"/>
    <p:sldId id="346" r:id="rId7"/>
    <p:sldId id="340" r:id="rId8"/>
    <p:sldId id="341" r:id="rId9"/>
    <p:sldId id="344" r:id="rId10"/>
    <p:sldId id="319" r:id="rId11"/>
    <p:sldId id="334" r:id="rId12"/>
    <p:sldId id="335" r:id="rId13"/>
    <p:sldId id="345" r:id="rId14"/>
    <p:sldId id="336" r:id="rId15"/>
    <p:sldId id="337" r:id="rId16"/>
    <p:sldId id="338" r:id="rId17"/>
  </p:sldIdLst>
  <p:sldSz cx="10080625" cy="7561263"/>
  <p:notesSz cx="6858000" cy="9144000"/>
  <p:custDataLst>
    <p:tags r:id="rId20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8" orient="horz" pos="2382" userDrawn="1">
          <p15:clr>
            <a:srgbClr val="A4A3A4"/>
          </p15:clr>
        </p15:guide>
        <p15:guide id="17" pos="227" userDrawn="1">
          <p15:clr>
            <a:srgbClr val="A4A3A4"/>
          </p15:clr>
        </p15:guide>
        <p15:guide id="23" orient="horz" pos="226">
          <p15:clr>
            <a:srgbClr val="A4A3A4"/>
          </p15:clr>
        </p15:guide>
        <p15:guide id="25" orient="horz" pos="1021">
          <p15:clr>
            <a:srgbClr val="A4A3A4"/>
          </p15:clr>
        </p15:guide>
        <p15:guide id="26" orient="horz" pos="3844">
          <p15:clr>
            <a:srgbClr val="A4A3A4"/>
          </p15:clr>
        </p15:guide>
        <p15:guide id="27" orient="horz" pos="749">
          <p15:clr>
            <a:srgbClr val="A4A3A4"/>
          </p15:clr>
        </p15:guide>
        <p15:guide id="28" orient="horz" pos="4105">
          <p15:clr>
            <a:srgbClr val="A4A3A4"/>
          </p15:clr>
        </p15:guide>
        <p15:guide id="29" orient="horz" pos="4365" userDrawn="1">
          <p15:clr>
            <a:srgbClr val="A4A3A4"/>
          </p15:clr>
        </p15:guide>
        <p15:guide id="30" orient="horz" pos="4536" userDrawn="1">
          <p15:clr>
            <a:srgbClr val="A4A3A4"/>
          </p15:clr>
        </p15:guide>
        <p15:guide id="31" pos="1724" userDrawn="1">
          <p15:clr>
            <a:srgbClr val="A4A3A4"/>
          </p15:clr>
        </p15:guide>
        <p15:guide id="32" pos="1632">
          <p15:clr>
            <a:srgbClr val="A4A3A4"/>
          </p15:clr>
        </p15:guide>
        <p15:guide id="34" pos="6123" userDrawn="1">
          <p15:clr>
            <a:srgbClr val="A4A3A4"/>
          </p15:clr>
        </p15:guide>
        <p15:guide id="35" pos="4717">
          <p15:clr>
            <a:srgbClr val="A4A3A4"/>
          </p15:clr>
        </p15:guide>
        <p15:guide id="36" pos="4627" userDrawn="1">
          <p15:clr>
            <a:srgbClr val="A4A3A4"/>
          </p15:clr>
        </p15:guide>
        <p15:guide id="37" pos="3220" userDrawn="1">
          <p15:clr>
            <a:srgbClr val="A4A3A4"/>
          </p15:clr>
        </p15:guide>
        <p15:guide id="38" pos="313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302">
          <p15:clr>
            <a:srgbClr val="A4A3A4"/>
          </p15:clr>
        </p15:guide>
        <p15:guide id="4" pos="40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992C99"/>
    <a:srgbClr val="0099CC"/>
    <a:srgbClr val="E20074"/>
    <a:srgbClr val="E20000"/>
    <a:srgbClr val="4B4B4B"/>
    <a:srgbClr val="C4C4C4"/>
    <a:srgbClr val="66FF66"/>
    <a:srgbClr val="E1E1E1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83481" autoAdjust="0"/>
  </p:normalViewPr>
  <p:slideViewPr>
    <p:cSldViewPr snapToGrid="0" snapToObjects="1">
      <p:cViewPr>
        <p:scale>
          <a:sx n="100" d="100"/>
          <a:sy n="100" d="100"/>
        </p:scale>
        <p:origin x="162" y="1368"/>
      </p:cViewPr>
      <p:guideLst>
        <p:guide orient="horz" pos="2382"/>
        <p:guide orient="horz" pos="226"/>
        <p:guide orient="horz" pos="1021"/>
        <p:guide orient="horz" pos="3844"/>
        <p:guide orient="horz" pos="749"/>
        <p:guide orient="horz" pos="4105"/>
        <p:guide orient="horz" pos="4365"/>
        <p:guide orient="horz" pos="4536"/>
        <p:guide pos="227"/>
        <p:guide pos="1724"/>
        <p:guide pos="1632"/>
        <p:guide pos="6123"/>
        <p:guide pos="4717"/>
        <p:guide pos="4627"/>
        <p:guide pos="3220"/>
        <p:guide pos="313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>
        <p:scale>
          <a:sx n="50" d="100"/>
          <a:sy n="50" d="100"/>
        </p:scale>
        <p:origin x="-2886" y="-180"/>
      </p:cViewPr>
      <p:guideLst>
        <p:guide orient="horz" pos="2880"/>
        <p:guide pos="2160"/>
        <p:guide pos="302"/>
        <p:guide pos="40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906975" y="8640000"/>
            <a:ext cx="471600" cy="2808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-GroteskNor" pitchFamily="2" charset="0"/>
              </a:rPr>
              <a:pPr/>
              <a:t>‹Nr.›</a:t>
            </a:fld>
            <a:endParaRPr lang="de-DE" dirty="0">
              <a:latin typeface="Tele-GroteskNor" pitchFamily="2" charset="0"/>
            </a:endParaRPr>
          </a:p>
        </p:txBody>
      </p:sp>
      <p:grpSp>
        <p:nvGrpSpPr>
          <p:cNvPr id="6" name="Gruppieren 31"/>
          <p:cNvGrpSpPr>
            <a:grpSpLocks noChangeAspect="1"/>
          </p:cNvGrpSpPr>
          <p:nvPr/>
        </p:nvGrpSpPr>
        <p:grpSpPr bwMode="auto">
          <a:xfrm>
            <a:off x="482600" y="241300"/>
            <a:ext cx="5857875" cy="258763"/>
            <a:chOff x="321317" y="6153149"/>
            <a:chExt cx="8498833" cy="371475"/>
          </a:xfrm>
        </p:grpSpPr>
        <p:sp>
          <p:nvSpPr>
            <p:cNvPr id="7" name="Freeform 9"/>
            <p:cNvSpPr>
              <a:spLocks noChangeAspect="1" noEditPoints="1"/>
            </p:cNvSpPr>
            <p:nvPr userDrawn="1"/>
          </p:nvSpPr>
          <p:spPr bwMode="auto">
            <a:xfrm>
              <a:off x="7309246" y="6310400"/>
              <a:ext cx="1510904" cy="120785"/>
            </a:xfrm>
            <a:custGeom>
              <a:avLst/>
              <a:gdLst/>
              <a:ahLst/>
              <a:cxnLst>
                <a:cxn ang="0">
                  <a:pos x="72" y="69"/>
                </a:cxn>
                <a:cxn ang="0">
                  <a:pos x="72" y="280"/>
                </a:cxn>
                <a:cxn ang="0">
                  <a:pos x="383" y="156"/>
                </a:cxn>
                <a:cxn ang="0">
                  <a:pos x="344" y="64"/>
                </a:cxn>
                <a:cxn ang="0">
                  <a:pos x="478" y="30"/>
                </a:cxn>
                <a:cxn ang="0">
                  <a:pos x="504" y="243"/>
                </a:cxn>
                <a:cxn ang="0">
                  <a:pos x="441" y="322"/>
                </a:cxn>
                <a:cxn ang="0">
                  <a:pos x="344" y="210"/>
                </a:cxn>
                <a:cxn ang="0">
                  <a:pos x="645" y="8"/>
                </a:cxn>
                <a:cxn ang="0">
                  <a:pos x="818" y="341"/>
                </a:cxn>
                <a:cxn ang="0">
                  <a:pos x="890" y="140"/>
                </a:cxn>
                <a:cxn ang="0">
                  <a:pos x="1034" y="280"/>
                </a:cxn>
                <a:cxn ang="0">
                  <a:pos x="1243" y="274"/>
                </a:cxn>
                <a:cxn ang="0">
                  <a:pos x="1162" y="284"/>
                </a:cxn>
                <a:cxn ang="0">
                  <a:pos x="1228" y="70"/>
                </a:cxn>
                <a:cxn ang="0">
                  <a:pos x="1091" y="8"/>
                </a:cxn>
                <a:cxn ang="0">
                  <a:pos x="1269" y="160"/>
                </a:cxn>
                <a:cxn ang="0">
                  <a:pos x="1382" y="341"/>
                </a:cxn>
                <a:cxn ang="0">
                  <a:pos x="1454" y="140"/>
                </a:cxn>
                <a:cxn ang="0">
                  <a:pos x="1598" y="280"/>
                </a:cxn>
                <a:cxn ang="0">
                  <a:pos x="1727" y="8"/>
                </a:cxn>
                <a:cxn ang="0">
                  <a:pos x="1828" y="341"/>
                </a:cxn>
                <a:cxn ang="0">
                  <a:pos x="2030" y="325"/>
                </a:cxn>
                <a:cxn ang="0">
                  <a:pos x="1980" y="367"/>
                </a:cxn>
                <a:cxn ang="0">
                  <a:pos x="2153" y="8"/>
                </a:cxn>
                <a:cxn ang="0">
                  <a:pos x="2418" y="236"/>
                </a:cxn>
                <a:cxn ang="0">
                  <a:pos x="2341" y="114"/>
                </a:cxn>
                <a:cxn ang="0">
                  <a:pos x="2698" y="212"/>
                </a:cxn>
                <a:cxn ang="0">
                  <a:pos x="2808" y="341"/>
                </a:cxn>
                <a:cxn ang="0">
                  <a:pos x="2524" y="341"/>
                </a:cxn>
                <a:cxn ang="0">
                  <a:pos x="2941" y="292"/>
                </a:cxn>
                <a:cxn ang="0">
                  <a:pos x="2924" y="197"/>
                </a:cxn>
                <a:cxn ang="0">
                  <a:pos x="3026" y="43"/>
                </a:cxn>
                <a:cxn ang="0">
                  <a:pos x="2905" y="65"/>
                </a:cxn>
                <a:cxn ang="0">
                  <a:pos x="3058" y="246"/>
                </a:cxn>
                <a:cxn ang="0">
                  <a:pos x="3331" y="341"/>
                </a:cxn>
                <a:cxn ang="0">
                  <a:pos x="3350" y="8"/>
                </a:cxn>
                <a:cxn ang="0">
                  <a:pos x="3672" y="8"/>
                </a:cxn>
                <a:cxn ang="0">
                  <a:pos x="3659" y="198"/>
                </a:cxn>
                <a:cxn ang="0">
                  <a:pos x="3459" y="341"/>
                </a:cxn>
                <a:cxn ang="0">
                  <a:pos x="3880" y="71"/>
                </a:cxn>
                <a:cxn ang="0">
                  <a:pos x="3732" y="8"/>
                </a:cxn>
                <a:cxn ang="0">
                  <a:pos x="3921" y="183"/>
                </a:cxn>
                <a:cxn ang="0">
                  <a:pos x="3979" y="341"/>
                </a:cxn>
                <a:cxn ang="0">
                  <a:pos x="3866" y="212"/>
                </a:cxn>
                <a:cxn ang="0">
                  <a:pos x="4103" y="284"/>
                </a:cxn>
                <a:cxn ang="0">
                  <a:pos x="4139" y="192"/>
                </a:cxn>
                <a:cxn ang="0">
                  <a:pos x="4173" y="134"/>
                </a:cxn>
                <a:cxn ang="0">
                  <a:pos x="4103" y="142"/>
                </a:cxn>
                <a:cxn ang="0">
                  <a:pos x="4247" y="46"/>
                </a:cxn>
                <a:cxn ang="0">
                  <a:pos x="4162" y="341"/>
                </a:cxn>
                <a:cxn ang="0">
                  <a:pos x="4395" y="341"/>
                </a:cxn>
                <a:cxn ang="0">
                  <a:pos x="4637" y="222"/>
                </a:cxn>
                <a:cxn ang="0">
                  <a:pos x="4528" y="127"/>
                </a:cxn>
                <a:cxn ang="0">
                  <a:pos x="4929" y="262"/>
                </a:cxn>
                <a:cxn ang="0">
                  <a:pos x="4842" y="280"/>
                </a:cxn>
                <a:cxn ang="0">
                  <a:pos x="5027" y="174"/>
                </a:cxn>
                <a:cxn ang="0">
                  <a:pos x="5078" y="341"/>
                </a:cxn>
                <a:cxn ang="0">
                  <a:pos x="5150" y="140"/>
                </a:cxn>
                <a:cxn ang="0">
                  <a:pos x="5294" y="280"/>
                </a:cxn>
                <a:cxn ang="0">
                  <a:pos x="5329" y="69"/>
                </a:cxn>
                <a:cxn ang="0">
                  <a:pos x="5481" y="341"/>
                </a:cxn>
                <a:cxn ang="0">
                  <a:pos x="5571" y="269"/>
                </a:cxn>
              </a:cxnLst>
              <a:rect l="0" t="0" r="r" b="b"/>
              <a:pathLst>
                <a:path w="5644" h="419">
                  <a:moveTo>
                    <a:pt x="0" y="341"/>
                  </a:moveTo>
                  <a:lnTo>
                    <a:pt x="0" y="8"/>
                  </a:lnTo>
                  <a:lnTo>
                    <a:pt x="213" y="8"/>
                  </a:lnTo>
                  <a:lnTo>
                    <a:pt x="213" y="69"/>
                  </a:lnTo>
                  <a:lnTo>
                    <a:pt x="72" y="69"/>
                  </a:lnTo>
                  <a:lnTo>
                    <a:pt x="72" y="140"/>
                  </a:lnTo>
                  <a:lnTo>
                    <a:pt x="200" y="140"/>
                  </a:lnTo>
                  <a:lnTo>
                    <a:pt x="200" y="198"/>
                  </a:lnTo>
                  <a:lnTo>
                    <a:pt x="72" y="198"/>
                  </a:lnTo>
                  <a:lnTo>
                    <a:pt x="72" y="280"/>
                  </a:lnTo>
                  <a:lnTo>
                    <a:pt x="216" y="280"/>
                  </a:lnTo>
                  <a:lnTo>
                    <a:pt x="216" y="341"/>
                  </a:lnTo>
                  <a:lnTo>
                    <a:pt x="0" y="341"/>
                  </a:lnTo>
                  <a:close/>
                  <a:moveTo>
                    <a:pt x="344" y="156"/>
                  </a:moveTo>
                  <a:lnTo>
                    <a:pt x="383" y="156"/>
                  </a:lnTo>
                  <a:cubicBezTo>
                    <a:pt x="405" y="156"/>
                    <a:pt x="420" y="151"/>
                    <a:pt x="428" y="142"/>
                  </a:cubicBezTo>
                  <a:cubicBezTo>
                    <a:pt x="435" y="134"/>
                    <a:pt x="438" y="123"/>
                    <a:pt x="438" y="109"/>
                  </a:cubicBezTo>
                  <a:cubicBezTo>
                    <a:pt x="438" y="92"/>
                    <a:pt x="433" y="79"/>
                    <a:pt x="421" y="71"/>
                  </a:cubicBezTo>
                  <a:cubicBezTo>
                    <a:pt x="414" y="67"/>
                    <a:pt x="402" y="64"/>
                    <a:pt x="385" y="64"/>
                  </a:cubicBezTo>
                  <a:lnTo>
                    <a:pt x="344" y="64"/>
                  </a:lnTo>
                  <a:lnTo>
                    <a:pt x="344" y="156"/>
                  </a:lnTo>
                  <a:close/>
                  <a:moveTo>
                    <a:pt x="273" y="341"/>
                  </a:moveTo>
                  <a:lnTo>
                    <a:pt x="273" y="8"/>
                  </a:lnTo>
                  <a:lnTo>
                    <a:pt x="401" y="8"/>
                  </a:lnTo>
                  <a:cubicBezTo>
                    <a:pt x="434" y="8"/>
                    <a:pt x="460" y="15"/>
                    <a:pt x="478" y="30"/>
                  </a:cubicBezTo>
                  <a:cubicBezTo>
                    <a:pt x="500" y="46"/>
                    <a:pt x="510" y="70"/>
                    <a:pt x="510" y="101"/>
                  </a:cubicBezTo>
                  <a:cubicBezTo>
                    <a:pt x="510" y="126"/>
                    <a:pt x="503" y="147"/>
                    <a:pt x="488" y="164"/>
                  </a:cubicBezTo>
                  <a:cubicBezTo>
                    <a:pt x="481" y="172"/>
                    <a:pt x="473" y="178"/>
                    <a:pt x="462" y="183"/>
                  </a:cubicBezTo>
                  <a:cubicBezTo>
                    <a:pt x="476" y="187"/>
                    <a:pt x="486" y="196"/>
                    <a:pt x="494" y="209"/>
                  </a:cubicBezTo>
                  <a:cubicBezTo>
                    <a:pt x="498" y="216"/>
                    <a:pt x="502" y="228"/>
                    <a:pt x="504" y="243"/>
                  </a:cubicBezTo>
                  <a:cubicBezTo>
                    <a:pt x="505" y="249"/>
                    <a:pt x="507" y="265"/>
                    <a:pt x="508" y="293"/>
                  </a:cubicBezTo>
                  <a:cubicBezTo>
                    <a:pt x="510" y="311"/>
                    <a:pt x="512" y="322"/>
                    <a:pt x="514" y="328"/>
                  </a:cubicBezTo>
                  <a:cubicBezTo>
                    <a:pt x="515" y="332"/>
                    <a:pt x="517" y="336"/>
                    <a:pt x="520" y="341"/>
                  </a:cubicBezTo>
                  <a:lnTo>
                    <a:pt x="446" y="341"/>
                  </a:lnTo>
                  <a:cubicBezTo>
                    <a:pt x="444" y="335"/>
                    <a:pt x="442" y="329"/>
                    <a:pt x="441" y="322"/>
                  </a:cubicBezTo>
                  <a:cubicBezTo>
                    <a:pt x="441" y="318"/>
                    <a:pt x="440" y="303"/>
                    <a:pt x="438" y="279"/>
                  </a:cubicBezTo>
                  <a:cubicBezTo>
                    <a:pt x="436" y="256"/>
                    <a:pt x="433" y="240"/>
                    <a:pt x="429" y="233"/>
                  </a:cubicBezTo>
                  <a:cubicBezTo>
                    <a:pt x="424" y="222"/>
                    <a:pt x="417" y="215"/>
                    <a:pt x="407" y="212"/>
                  </a:cubicBezTo>
                  <a:cubicBezTo>
                    <a:pt x="402" y="211"/>
                    <a:pt x="394" y="210"/>
                    <a:pt x="385" y="210"/>
                  </a:cubicBezTo>
                  <a:lnTo>
                    <a:pt x="344" y="210"/>
                  </a:lnTo>
                  <a:lnTo>
                    <a:pt x="344" y="341"/>
                  </a:lnTo>
                  <a:lnTo>
                    <a:pt x="273" y="341"/>
                  </a:lnTo>
                  <a:close/>
                  <a:moveTo>
                    <a:pt x="573" y="341"/>
                  </a:moveTo>
                  <a:lnTo>
                    <a:pt x="573" y="8"/>
                  </a:lnTo>
                  <a:lnTo>
                    <a:pt x="645" y="8"/>
                  </a:lnTo>
                  <a:lnTo>
                    <a:pt x="645" y="279"/>
                  </a:lnTo>
                  <a:lnTo>
                    <a:pt x="775" y="279"/>
                  </a:lnTo>
                  <a:lnTo>
                    <a:pt x="775" y="341"/>
                  </a:lnTo>
                  <a:lnTo>
                    <a:pt x="573" y="341"/>
                  </a:lnTo>
                  <a:close/>
                  <a:moveTo>
                    <a:pt x="818" y="341"/>
                  </a:moveTo>
                  <a:lnTo>
                    <a:pt x="818" y="8"/>
                  </a:lnTo>
                  <a:lnTo>
                    <a:pt x="1031" y="8"/>
                  </a:lnTo>
                  <a:lnTo>
                    <a:pt x="1031" y="69"/>
                  </a:lnTo>
                  <a:lnTo>
                    <a:pt x="890" y="69"/>
                  </a:lnTo>
                  <a:lnTo>
                    <a:pt x="890" y="140"/>
                  </a:lnTo>
                  <a:lnTo>
                    <a:pt x="1018" y="140"/>
                  </a:lnTo>
                  <a:lnTo>
                    <a:pt x="1018" y="198"/>
                  </a:lnTo>
                  <a:lnTo>
                    <a:pt x="890" y="198"/>
                  </a:lnTo>
                  <a:lnTo>
                    <a:pt x="890" y="280"/>
                  </a:lnTo>
                  <a:lnTo>
                    <a:pt x="1034" y="280"/>
                  </a:lnTo>
                  <a:lnTo>
                    <a:pt x="1034" y="341"/>
                  </a:lnTo>
                  <a:lnTo>
                    <a:pt x="818" y="341"/>
                  </a:lnTo>
                  <a:close/>
                  <a:moveTo>
                    <a:pt x="1162" y="284"/>
                  </a:moveTo>
                  <a:lnTo>
                    <a:pt x="1201" y="284"/>
                  </a:lnTo>
                  <a:cubicBezTo>
                    <a:pt x="1221" y="284"/>
                    <a:pt x="1235" y="280"/>
                    <a:pt x="1243" y="274"/>
                  </a:cubicBezTo>
                  <a:cubicBezTo>
                    <a:pt x="1253" y="265"/>
                    <a:pt x="1259" y="253"/>
                    <a:pt x="1259" y="238"/>
                  </a:cubicBezTo>
                  <a:cubicBezTo>
                    <a:pt x="1259" y="219"/>
                    <a:pt x="1252" y="206"/>
                    <a:pt x="1238" y="199"/>
                  </a:cubicBezTo>
                  <a:cubicBezTo>
                    <a:pt x="1230" y="194"/>
                    <a:pt x="1216" y="192"/>
                    <a:pt x="1198" y="192"/>
                  </a:cubicBezTo>
                  <a:lnTo>
                    <a:pt x="1162" y="192"/>
                  </a:lnTo>
                  <a:lnTo>
                    <a:pt x="1162" y="284"/>
                  </a:lnTo>
                  <a:close/>
                  <a:moveTo>
                    <a:pt x="1162" y="142"/>
                  </a:moveTo>
                  <a:lnTo>
                    <a:pt x="1194" y="142"/>
                  </a:lnTo>
                  <a:cubicBezTo>
                    <a:pt x="1212" y="142"/>
                    <a:pt x="1224" y="140"/>
                    <a:pt x="1232" y="134"/>
                  </a:cubicBezTo>
                  <a:cubicBezTo>
                    <a:pt x="1242" y="127"/>
                    <a:pt x="1247" y="116"/>
                    <a:pt x="1247" y="102"/>
                  </a:cubicBezTo>
                  <a:cubicBezTo>
                    <a:pt x="1247" y="87"/>
                    <a:pt x="1241" y="76"/>
                    <a:pt x="1228" y="70"/>
                  </a:cubicBezTo>
                  <a:cubicBezTo>
                    <a:pt x="1222" y="66"/>
                    <a:pt x="1210" y="64"/>
                    <a:pt x="1194" y="64"/>
                  </a:cubicBezTo>
                  <a:lnTo>
                    <a:pt x="1162" y="64"/>
                  </a:lnTo>
                  <a:lnTo>
                    <a:pt x="1162" y="142"/>
                  </a:lnTo>
                  <a:close/>
                  <a:moveTo>
                    <a:pt x="1091" y="341"/>
                  </a:moveTo>
                  <a:lnTo>
                    <a:pt x="1091" y="8"/>
                  </a:lnTo>
                  <a:lnTo>
                    <a:pt x="1209" y="8"/>
                  </a:lnTo>
                  <a:cubicBezTo>
                    <a:pt x="1233" y="8"/>
                    <a:pt x="1251" y="10"/>
                    <a:pt x="1264" y="14"/>
                  </a:cubicBezTo>
                  <a:cubicBezTo>
                    <a:pt x="1283" y="21"/>
                    <a:pt x="1296" y="31"/>
                    <a:pt x="1305" y="46"/>
                  </a:cubicBezTo>
                  <a:cubicBezTo>
                    <a:pt x="1313" y="59"/>
                    <a:pt x="1317" y="73"/>
                    <a:pt x="1317" y="89"/>
                  </a:cubicBezTo>
                  <a:cubicBezTo>
                    <a:pt x="1317" y="122"/>
                    <a:pt x="1301" y="145"/>
                    <a:pt x="1269" y="160"/>
                  </a:cubicBezTo>
                  <a:cubicBezTo>
                    <a:pt x="1310" y="174"/>
                    <a:pt x="1330" y="201"/>
                    <a:pt x="1330" y="243"/>
                  </a:cubicBezTo>
                  <a:cubicBezTo>
                    <a:pt x="1330" y="279"/>
                    <a:pt x="1317" y="306"/>
                    <a:pt x="1289" y="324"/>
                  </a:cubicBezTo>
                  <a:cubicBezTo>
                    <a:pt x="1272" y="335"/>
                    <a:pt x="1249" y="341"/>
                    <a:pt x="1221" y="341"/>
                  </a:cubicBezTo>
                  <a:lnTo>
                    <a:pt x="1091" y="341"/>
                  </a:lnTo>
                  <a:close/>
                  <a:moveTo>
                    <a:pt x="1382" y="341"/>
                  </a:moveTo>
                  <a:lnTo>
                    <a:pt x="1382" y="8"/>
                  </a:lnTo>
                  <a:lnTo>
                    <a:pt x="1595" y="8"/>
                  </a:lnTo>
                  <a:lnTo>
                    <a:pt x="1595" y="69"/>
                  </a:lnTo>
                  <a:lnTo>
                    <a:pt x="1454" y="69"/>
                  </a:lnTo>
                  <a:lnTo>
                    <a:pt x="1454" y="140"/>
                  </a:lnTo>
                  <a:lnTo>
                    <a:pt x="1583" y="140"/>
                  </a:lnTo>
                  <a:lnTo>
                    <a:pt x="1583" y="198"/>
                  </a:lnTo>
                  <a:lnTo>
                    <a:pt x="1454" y="198"/>
                  </a:lnTo>
                  <a:lnTo>
                    <a:pt x="1454" y="280"/>
                  </a:lnTo>
                  <a:lnTo>
                    <a:pt x="1598" y="280"/>
                  </a:lnTo>
                  <a:lnTo>
                    <a:pt x="1598" y="341"/>
                  </a:lnTo>
                  <a:lnTo>
                    <a:pt x="1382" y="341"/>
                  </a:lnTo>
                  <a:close/>
                  <a:moveTo>
                    <a:pt x="1655" y="341"/>
                  </a:moveTo>
                  <a:lnTo>
                    <a:pt x="1655" y="8"/>
                  </a:lnTo>
                  <a:lnTo>
                    <a:pt x="1727" y="8"/>
                  </a:lnTo>
                  <a:lnTo>
                    <a:pt x="1831" y="222"/>
                  </a:lnTo>
                  <a:lnTo>
                    <a:pt x="1831" y="8"/>
                  </a:lnTo>
                  <a:lnTo>
                    <a:pt x="1900" y="8"/>
                  </a:lnTo>
                  <a:lnTo>
                    <a:pt x="1900" y="341"/>
                  </a:lnTo>
                  <a:lnTo>
                    <a:pt x="1828" y="341"/>
                  </a:lnTo>
                  <a:lnTo>
                    <a:pt x="1723" y="127"/>
                  </a:lnTo>
                  <a:lnTo>
                    <a:pt x="1723" y="341"/>
                  </a:lnTo>
                  <a:lnTo>
                    <a:pt x="1655" y="341"/>
                  </a:lnTo>
                  <a:close/>
                  <a:moveTo>
                    <a:pt x="2030" y="269"/>
                  </a:moveTo>
                  <a:lnTo>
                    <a:pt x="2030" y="325"/>
                  </a:lnTo>
                  <a:cubicBezTo>
                    <a:pt x="2030" y="347"/>
                    <a:pt x="2027" y="364"/>
                    <a:pt x="2021" y="377"/>
                  </a:cubicBezTo>
                  <a:cubicBezTo>
                    <a:pt x="2016" y="388"/>
                    <a:pt x="2006" y="398"/>
                    <a:pt x="1992" y="407"/>
                  </a:cubicBezTo>
                  <a:cubicBezTo>
                    <a:pt x="1982" y="413"/>
                    <a:pt x="1970" y="417"/>
                    <a:pt x="1957" y="419"/>
                  </a:cubicBezTo>
                  <a:lnTo>
                    <a:pt x="1957" y="384"/>
                  </a:lnTo>
                  <a:cubicBezTo>
                    <a:pt x="1967" y="381"/>
                    <a:pt x="1975" y="376"/>
                    <a:pt x="1980" y="367"/>
                  </a:cubicBezTo>
                  <a:cubicBezTo>
                    <a:pt x="1985" y="360"/>
                    <a:pt x="1988" y="351"/>
                    <a:pt x="1988" y="341"/>
                  </a:cubicBezTo>
                  <a:lnTo>
                    <a:pt x="1957" y="341"/>
                  </a:lnTo>
                  <a:lnTo>
                    <a:pt x="1957" y="269"/>
                  </a:lnTo>
                  <a:lnTo>
                    <a:pt x="2030" y="269"/>
                  </a:lnTo>
                  <a:close/>
                  <a:moveTo>
                    <a:pt x="2153" y="8"/>
                  </a:moveTo>
                  <a:lnTo>
                    <a:pt x="2225" y="8"/>
                  </a:lnTo>
                  <a:lnTo>
                    <a:pt x="2265" y="236"/>
                  </a:lnTo>
                  <a:lnTo>
                    <a:pt x="2308" y="8"/>
                  </a:lnTo>
                  <a:lnTo>
                    <a:pt x="2376" y="8"/>
                  </a:lnTo>
                  <a:lnTo>
                    <a:pt x="2418" y="236"/>
                  </a:lnTo>
                  <a:lnTo>
                    <a:pt x="2459" y="8"/>
                  </a:lnTo>
                  <a:lnTo>
                    <a:pt x="2530" y="8"/>
                  </a:lnTo>
                  <a:lnTo>
                    <a:pt x="2455" y="341"/>
                  </a:lnTo>
                  <a:lnTo>
                    <a:pt x="2383" y="341"/>
                  </a:lnTo>
                  <a:lnTo>
                    <a:pt x="2341" y="114"/>
                  </a:lnTo>
                  <a:lnTo>
                    <a:pt x="2300" y="341"/>
                  </a:lnTo>
                  <a:lnTo>
                    <a:pt x="2228" y="341"/>
                  </a:lnTo>
                  <a:lnTo>
                    <a:pt x="2153" y="8"/>
                  </a:lnTo>
                  <a:close/>
                  <a:moveTo>
                    <a:pt x="2634" y="212"/>
                  </a:moveTo>
                  <a:lnTo>
                    <a:pt x="2698" y="212"/>
                  </a:lnTo>
                  <a:lnTo>
                    <a:pt x="2666" y="97"/>
                  </a:lnTo>
                  <a:lnTo>
                    <a:pt x="2634" y="212"/>
                  </a:lnTo>
                  <a:close/>
                  <a:moveTo>
                    <a:pt x="2630" y="8"/>
                  </a:moveTo>
                  <a:lnTo>
                    <a:pt x="2703" y="8"/>
                  </a:lnTo>
                  <a:lnTo>
                    <a:pt x="2808" y="341"/>
                  </a:lnTo>
                  <a:lnTo>
                    <a:pt x="2734" y="341"/>
                  </a:lnTo>
                  <a:lnTo>
                    <a:pt x="2713" y="266"/>
                  </a:lnTo>
                  <a:lnTo>
                    <a:pt x="2618" y="266"/>
                  </a:lnTo>
                  <a:lnTo>
                    <a:pt x="2597" y="341"/>
                  </a:lnTo>
                  <a:lnTo>
                    <a:pt x="2524" y="341"/>
                  </a:lnTo>
                  <a:lnTo>
                    <a:pt x="2630" y="8"/>
                  </a:lnTo>
                  <a:close/>
                  <a:moveTo>
                    <a:pt x="2824" y="243"/>
                  </a:moveTo>
                  <a:lnTo>
                    <a:pt x="2896" y="243"/>
                  </a:lnTo>
                  <a:cubicBezTo>
                    <a:pt x="2898" y="256"/>
                    <a:pt x="2901" y="266"/>
                    <a:pt x="2905" y="272"/>
                  </a:cubicBezTo>
                  <a:cubicBezTo>
                    <a:pt x="2913" y="285"/>
                    <a:pt x="2925" y="292"/>
                    <a:pt x="2941" y="292"/>
                  </a:cubicBezTo>
                  <a:cubicBezTo>
                    <a:pt x="2956" y="292"/>
                    <a:pt x="2967" y="287"/>
                    <a:pt x="2974" y="279"/>
                  </a:cubicBezTo>
                  <a:cubicBezTo>
                    <a:pt x="2981" y="271"/>
                    <a:pt x="2985" y="262"/>
                    <a:pt x="2985" y="250"/>
                  </a:cubicBezTo>
                  <a:cubicBezTo>
                    <a:pt x="2985" y="238"/>
                    <a:pt x="2979" y="227"/>
                    <a:pt x="2968" y="218"/>
                  </a:cubicBezTo>
                  <a:cubicBezTo>
                    <a:pt x="2963" y="213"/>
                    <a:pt x="2956" y="210"/>
                    <a:pt x="2948" y="206"/>
                  </a:cubicBezTo>
                  <a:cubicBezTo>
                    <a:pt x="2946" y="205"/>
                    <a:pt x="2938" y="202"/>
                    <a:pt x="2924" y="197"/>
                  </a:cubicBezTo>
                  <a:cubicBezTo>
                    <a:pt x="2897" y="188"/>
                    <a:pt x="2877" y="178"/>
                    <a:pt x="2865" y="168"/>
                  </a:cubicBezTo>
                  <a:cubicBezTo>
                    <a:pt x="2840" y="149"/>
                    <a:pt x="2828" y="124"/>
                    <a:pt x="2828" y="93"/>
                  </a:cubicBezTo>
                  <a:cubicBezTo>
                    <a:pt x="2828" y="66"/>
                    <a:pt x="2837" y="45"/>
                    <a:pt x="2854" y="28"/>
                  </a:cubicBezTo>
                  <a:cubicBezTo>
                    <a:pt x="2872" y="9"/>
                    <a:pt x="2899" y="0"/>
                    <a:pt x="2932" y="0"/>
                  </a:cubicBezTo>
                  <a:cubicBezTo>
                    <a:pt x="2974" y="0"/>
                    <a:pt x="3005" y="14"/>
                    <a:pt x="3026" y="43"/>
                  </a:cubicBezTo>
                  <a:cubicBezTo>
                    <a:pt x="3035" y="56"/>
                    <a:pt x="3042" y="74"/>
                    <a:pt x="3045" y="95"/>
                  </a:cubicBezTo>
                  <a:lnTo>
                    <a:pt x="2975" y="95"/>
                  </a:lnTo>
                  <a:cubicBezTo>
                    <a:pt x="2973" y="83"/>
                    <a:pt x="2969" y="73"/>
                    <a:pt x="2963" y="67"/>
                  </a:cubicBezTo>
                  <a:cubicBezTo>
                    <a:pt x="2955" y="60"/>
                    <a:pt x="2945" y="57"/>
                    <a:pt x="2931" y="57"/>
                  </a:cubicBezTo>
                  <a:cubicBezTo>
                    <a:pt x="2920" y="57"/>
                    <a:pt x="2911" y="60"/>
                    <a:pt x="2905" y="65"/>
                  </a:cubicBezTo>
                  <a:cubicBezTo>
                    <a:pt x="2898" y="71"/>
                    <a:pt x="2894" y="80"/>
                    <a:pt x="2894" y="91"/>
                  </a:cubicBezTo>
                  <a:cubicBezTo>
                    <a:pt x="2894" y="103"/>
                    <a:pt x="2900" y="113"/>
                    <a:pt x="2911" y="121"/>
                  </a:cubicBezTo>
                  <a:cubicBezTo>
                    <a:pt x="2919" y="127"/>
                    <a:pt x="2935" y="134"/>
                    <a:pt x="2959" y="142"/>
                  </a:cubicBezTo>
                  <a:cubicBezTo>
                    <a:pt x="2987" y="151"/>
                    <a:pt x="3009" y="161"/>
                    <a:pt x="3024" y="174"/>
                  </a:cubicBezTo>
                  <a:cubicBezTo>
                    <a:pt x="3047" y="191"/>
                    <a:pt x="3058" y="215"/>
                    <a:pt x="3058" y="246"/>
                  </a:cubicBezTo>
                  <a:cubicBezTo>
                    <a:pt x="3058" y="276"/>
                    <a:pt x="3048" y="301"/>
                    <a:pt x="3027" y="319"/>
                  </a:cubicBezTo>
                  <a:cubicBezTo>
                    <a:pt x="3005" y="339"/>
                    <a:pt x="2976" y="349"/>
                    <a:pt x="2940" y="349"/>
                  </a:cubicBezTo>
                  <a:cubicBezTo>
                    <a:pt x="2897" y="349"/>
                    <a:pt x="2865" y="333"/>
                    <a:pt x="2844" y="300"/>
                  </a:cubicBezTo>
                  <a:cubicBezTo>
                    <a:pt x="2833" y="284"/>
                    <a:pt x="2826" y="265"/>
                    <a:pt x="2824" y="243"/>
                  </a:cubicBezTo>
                  <a:close/>
                  <a:moveTo>
                    <a:pt x="3331" y="341"/>
                  </a:moveTo>
                  <a:lnTo>
                    <a:pt x="3251" y="341"/>
                  </a:lnTo>
                  <a:lnTo>
                    <a:pt x="3160" y="8"/>
                  </a:lnTo>
                  <a:lnTo>
                    <a:pt x="3235" y="8"/>
                  </a:lnTo>
                  <a:lnTo>
                    <a:pt x="3293" y="248"/>
                  </a:lnTo>
                  <a:lnTo>
                    <a:pt x="3350" y="8"/>
                  </a:lnTo>
                  <a:lnTo>
                    <a:pt x="3423" y="8"/>
                  </a:lnTo>
                  <a:lnTo>
                    <a:pt x="3331" y="341"/>
                  </a:lnTo>
                  <a:close/>
                  <a:moveTo>
                    <a:pt x="3459" y="341"/>
                  </a:moveTo>
                  <a:lnTo>
                    <a:pt x="3459" y="8"/>
                  </a:lnTo>
                  <a:lnTo>
                    <a:pt x="3672" y="8"/>
                  </a:lnTo>
                  <a:lnTo>
                    <a:pt x="3672" y="69"/>
                  </a:lnTo>
                  <a:lnTo>
                    <a:pt x="3530" y="69"/>
                  </a:lnTo>
                  <a:lnTo>
                    <a:pt x="3530" y="140"/>
                  </a:lnTo>
                  <a:lnTo>
                    <a:pt x="3659" y="140"/>
                  </a:lnTo>
                  <a:lnTo>
                    <a:pt x="3659" y="198"/>
                  </a:lnTo>
                  <a:lnTo>
                    <a:pt x="3530" y="198"/>
                  </a:lnTo>
                  <a:lnTo>
                    <a:pt x="3530" y="280"/>
                  </a:lnTo>
                  <a:lnTo>
                    <a:pt x="3675" y="280"/>
                  </a:lnTo>
                  <a:lnTo>
                    <a:pt x="3675" y="341"/>
                  </a:lnTo>
                  <a:lnTo>
                    <a:pt x="3459" y="341"/>
                  </a:lnTo>
                  <a:close/>
                  <a:moveTo>
                    <a:pt x="3803" y="156"/>
                  </a:moveTo>
                  <a:lnTo>
                    <a:pt x="3842" y="156"/>
                  </a:lnTo>
                  <a:cubicBezTo>
                    <a:pt x="3864" y="156"/>
                    <a:pt x="3879" y="151"/>
                    <a:pt x="3887" y="142"/>
                  </a:cubicBezTo>
                  <a:cubicBezTo>
                    <a:pt x="3894" y="134"/>
                    <a:pt x="3897" y="123"/>
                    <a:pt x="3897" y="109"/>
                  </a:cubicBezTo>
                  <a:cubicBezTo>
                    <a:pt x="3897" y="92"/>
                    <a:pt x="3892" y="79"/>
                    <a:pt x="3880" y="71"/>
                  </a:cubicBezTo>
                  <a:cubicBezTo>
                    <a:pt x="3873" y="67"/>
                    <a:pt x="3861" y="64"/>
                    <a:pt x="3844" y="64"/>
                  </a:cubicBezTo>
                  <a:lnTo>
                    <a:pt x="3803" y="64"/>
                  </a:lnTo>
                  <a:lnTo>
                    <a:pt x="3803" y="156"/>
                  </a:lnTo>
                  <a:close/>
                  <a:moveTo>
                    <a:pt x="3732" y="341"/>
                  </a:moveTo>
                  <a:lnTo>
                    <a:pt x="3732" y="8"/>
                  </a:lnTo>
                  <a:lnTo>
                    <a:pt x="3860" y="8"/>
                  </a:lnTo>
                  <a:cubicBezTo>
                    <a:pt x="3893" y="8"/>
                    <a:pt x="3919" y="15"/>
                    <a:pt x="3937" y="30"/>
                  </a:cubicBezTo>
                  <a:cubicBezTo>
                    <a:pt x="3958" y="46"/>
                    <a:pt x="3969" y="70"/>
                    <a:pt x="3969" y="101"/>
                  </a:cubicBezTo>
                  <a:cubicBezTo>
                    <a:pt x="3969" y="126"/>
                    <a:pt x="3962" y="147"/>
                    <a:pt x="3947" y="164"/>
                  </a:cubicBezTo>
                  <a:cubicBezTo>
                    <a:pt x="3940" y="172"/>
                    <a:pt x="3932" y="178"/>
                    <a:pt x="3921" y="183"/>
                  </a:cubicBezTo>
                  <a:cubicBezTo>
                    <a:pt x="3935" y="187"/>
                    <a:pt x="3945" y="196"/>
                    <a:pt x="3953" y="209"/>
                  </a:cubicBezTo>
                  <a:cubicBezTo>
                    <a:pt x="3957" y="216"/>
                    <a:pt x="3961" y="228"/>
                    <a:pt x="3963" y="243"/>
                  </a:cubicBezTo>
                  <a:cubicBezTo>
                    <a:pt x="3964" y="249"/>
                    <a:pt x="3966" y="265"/>
                    <a:pt x="3967" y="293"/>
                  </a:cubicBezTo>
                  <a:cubicBezTo>
                    <a:pt x="3969" y="311"/>
                    <a:pt x="3971" y="322"/>
                    <a:pt x="3973" y="328"/>
                  </a:cubicBezTo>
                  <a:cubicBezTo>
                    <a:pt x="3974" y="332"/>
                    <a:pt x="3976" y="336"/>
                    <a:pt x="3979" y="341"/>
                  </a:cubicBezTo>
                  <a:lnTo>
                    <a:pt x="3905" y="341"/>
                  </a:lnTo>
                  <a:cubicBezTo>
                    <a:pt x="3903" y="335"/>
                    <a:pt x="3901" y="329"/>
                    <a:pt x="3900" y="322"/>
                  </a:cubicBezTo>
                  <a:cubicBezTo>
                    <a:pt x="3900" y="318"/>
                    <a:pt x="3899" y="303"/>
                    <a:pt x="3897" y="279"/>
                  </a:cubicBezTo>
                  <a:cubicBezTo>
                    <a:pt x="3895" y="256"/>
                    <a:pt x="3892" y="240"/>
                    <a:pt x="3888" y="233"/>
                  </a:cubicBezTo>
                  <a:cubicBezTo>
                    <a:pt x="3883" y="222"/>
                    <a:pt x="3876" y="215"/>
                    <a:pt x="3866" y="212"/>
                  </a:cubicBezTo>
                  <a:cubicBezTo>
                    <a:pt x="3861" y="211"/>
                    <a:pt x="3853" y="210"/>
                    <a:pt x="3844" y="210"/>
                  </a:cubicBezTo>
                  <a:lnTo>
                    <a:pt x="3803" y="210"/>
                  </a:lnTo>
                  <a:lnTo>
                    <a:pt x="3803" y="341"/>
                  </a:lnTo>
                  <a:lnTo>
                    <a:pt x="3732" y="341"/>
                  </a:lnTo>
                  <a:close/>
                  <a:moveTo>
                    <a:pt x="4103" y="284"/>
                  </a:moveTo>
                  <a:lnTo>
                    <a:pt x="4142" y="284"/>
                  </a:lnTo>
                  <a:cubicBezTo>
                    <a:pt x="4162" y="284"/>
                    <a:pt x="4176" y="280"/>
                    <a:pt x="4184" y="274"/>
                  </a:cubicBezTo>
                  <a:cubicBezTo>
                    <a:pt x="4195" y="265"/>
                    <a:pt x="4200" y="253"/>
                    <a:pt x="4200" y="238"/>
                  </a:cubicBezTo>
                  <a:cubicBezTo>
                    <a:pt x="4200" y="219"/>
                    <a:pt x="4193" y="206"/>
                    <a:pt x="4179" y="199"/>
                  </a:cubicBezTo>
                  <a:cubicBezTo>
                    <a:pt x="4171" y="194"/>
                    <a:pt x="4158" y="192"/>
                    <a:pt x="4139" y="192"/>
                  </a:cubicBezTo>
                  <a:lnTo>
                    <a:pt x="4103" y="192"/>
                  </a:lnTo>
                  <a:lnTo>
                    <a:pt x="4103" y="284"/>
                  </a:lnTo>
                  <a:close/>
                  <a:moveTo>
                    <a:pt x="4103" y="142"/>
                  </a:moveTo>
                  <a:lnTo>
                    <a:pt x="4135" y="142"/>
                  </a:lnTo>
                  <a:cubicBezTo>
                    <a:pt x="4153" y="142"/>
                    <a:pt x="4165" y="140"/>
                    <a:pt x="4173" y="134"/>
                  </a:cubicBezTo>
                  <a:cubicBezTo>
                    <a:pt x="4183" y="127"/>
                    <a:pt x="4188" y="116"/>
                    <a:pt x="4188" y="102"/>
                  </a:cubicBezTo>
                  <a:cubicBezTo>
                    <a:pt x="4188" y="87"/>
                    <a:pt x="4182" y="76"/>
                    <a:pt x="4170" y="70"/>
                  </a:cubicBezTo>
                  <a:cubicBezTo>
                    <a:pt x="4163" y="66"/>
                    <a:pt x="4152" y="64"/>
                    <a:pt x="4135" y="64"/>
                  </a:cubicBezTo>
                  <a:lnTo>
                    <a:pt x="4103" y="64"/>
                  </a:lnTo>
                  <a:lnTo>
                    <a:pt x="4103" y="142"/>
                  </a:lnTo>
                  <a:close/>
                  <a:moveTo>
                    <a:pt x="4032" y="341"/>
                  </a:moveTo>
                  <a:lnTo>
                    <a:pt x="4032" y="8"/>
                  </a:lnTo>
                  <a:lnTo>
                    <a:pt x="4151" y="8"/>
                  </a:lnTo>
                  <a:cubicBezTo>
                    <a:pt x="4174" y="8"/>
                    <a:pt x="4193" y="10"/>
                    <a:pt x="4205" y="14"/>
                  </a:cubicBezTo>
                  <a:cubicBezTo>
                    <a:pt x="4224" y="21"/>
                    <a:pt x="4238" y="31"/>
                    <a:pt x="4247" y="46"/>
                  </a:cubicBezTo>
                  <a:cubicBezTo>
                    <a:pt x="4255" y="59"/>
                    <a:pt x="4259" y="73"/>
                    <a:pt x="4259" y="89"/>
                  </a:cubicBezTo>
                  <a:cubicBezTo>
                    <a:pt x="4259" y="122"/>
                    <a:pt x="4243" y="145"/>
                    <a:pt x="4211" y="160"/>
                  </a:cubicBezTo>
                  <a:cubicBezTo>
                    <a:pt x="4251" y="174"/>
                    <a:pt x="4272" y="201"/>
                    <a:pt x="4272" y="243"/>
                  </a:cubicBezTo>
                  <a:cubicBezTo>
                    <a:pt x="4272" y="279"/>
                    <a:pt x="4258" y="306"/>
                    <a:pt x="4231" y="324"/>
                  </a:cubicBezTo>
                  <a:cubicBezTo>
                    <a:pt x="4214" y="335"/>
                    <a:pt x="4191" y="341"/>
                    <a:pt x="4162" y="341"/>
                  </a:cubicBezTo>
                  <a:lnTo>
                    <a:pt x="4032" y="341"/>
                  </a:lnTo>
                  <a:close/>
                  <a:moveTo>
                    <a:pt x="4323" y="341"/>
                  </a:moveTo>
                  <a:lnTo>
                    <a:pt x="4323" y="8"/>
                  </a:lnTo>
                  <a:lnTo>
                    <a:pt x="4395" y="8"/>
                  </a:lnTo>
                  <a:lnTo>
                    <a:pt x="4395" y="341"/>
                  </a:lnTo>
                  <a:lnTo>
                    <a:pt x="4323" y="341"/>
                  </a:lnTo>
                  <a:close/>
                  <a:moveTo>
                    <a:pt x="4460" y="341"/>
                  </a:moveTo>
                  <a:lnTo>
                    <a:pt x="4460" y="8"/>
                  </a:lnTo>
                  <a:lnTo>
                    <a:pt x="4532" y="8"/>
                  </a:lnTo>
                  <a:lnTo>
                    <a:pt x="4637" y="222"/>
                  </a:lnTo>
                  <a:lnTo>
                    <a:pt x="4637" y="8"/>
                  </a:lnTo>
                  <a:lnTo>
                    <a:pt x="4705" y="8"/>
                  </a:lnTo>
                  <a:lnTo>
                    <a:pt x="4705" y="341"/>
                  </a:lnTo>
                  <a:lnTo>
                    <a:pt x="4634" y="341"/>
                  </a:lnTo>
                  <a:lnTo>
                    <a:pt x="4528" y="127"/>
                  </a:lnTo>
                  <a:lnTo>
                    <a:pt x="4528" y="341"/>
                  </a:lnTo>
                  <a:lnTo>
                    <a:pt x="4460" y="341"/>
                  </a:lnTo>
                  <a:close/>
                  <a:moveTo>
                    <a:pt x="4842" y="280"/>
                  </a:moveTo>
                  <a:lnTo>
                    <a:pt x="4874" y="280"/>
                  </a:lnTo>
                  <a:cubicBezTo>
                    <a:pt x="4899" y="280"/>
                    <a:pt x="4918" y="274"/>
                    <a:pt x="4929" y="262"/>
                  </a:cubicBezTo>
                  <a:cubicBezTo>
                    <a:pt x="4947" y="243"/>
                    <a:pt x="4956" y="213"/>
                    <a:pt x="4956" y="173"/>
                  </a:cubicBezTo>
                  <a:cubicBezTo>
                    <a:pt x="4956" y="139"/>
                    <a:pt x="4948" y="113"/>
                    <a:pt x="4933" y="94"/>
                  </a:cubicBezTo>
                  <a:cubicBezTo>
                    <a:pt x="4920" y="77"/>
                    <a:pt x="4900" y="69"/>
                    <a:pt x="4872" y="69"/>
                  </a:cubicBezTo>
                  <a:lnTo>
                    <a:pt x="4842" y="69"/>
                  </a:lnTo>
                  <a:lnTo>
                    <a:pt x="4842" y="280"/>
                  </a:lnTo>
                  <a:close/>
                  <a:moveTo>
                    <a:pt x="4770" y="341"/>
                  </a:moveTo>
                  <a:lnTo>
                    <a:pt x="4770" y="8"/>
                  </a:lnTo>
                  <a:lnTo>
                    <a:pt x="4873" y="8"/>
                  </a:lnTo>
                  <a:cubicBezTo>
                    <a:pt x="4918" y="8"/>
                    <a:pt x="4954" y="20"/>
                    <a:pt x="4980" y="44"/>
                  </a:cubicBezTo>
                  <a:cubicBezTo>
                    <a:pt x="5011" y="73"/>
                    <a:pt x="5027" y="116"/>
                    <a:pt x="5027" y="174"/>
                  </a:cubicBezTo>
                  <a:cubicBezTo>
                    <a:pt x="5027" y="229"/>
                    <a:pt x="5012" y="272"/>
                    <a:pt x="4982" y="302"/>
                  </a:cubicBezTo>
                  <a:cubicBezTo>
                    <a:pt x="4966" y="319"/>
                    <a:pt x="4947" y="330"/>
                    <a:pt x="4926" y="335"/>
                  </a:cubicBezTo>
                  <a:cubicBezTo>
                    <a:pt x="4911" y="339"/>
                    <a:pt x="4893" y="341"/>
                    <a:pt x="4873" y="341"/>
                  </a:cubicBezTo>
                  <a:lnTo>
                    <a:pt x="4770" y="341"/>
                  </a:lnTo>
                  <a:close/>
                  <a:moveTo>
                    <a:pt x="5078" y="341"/>
                  </a:moveTo>
                  <a:lnTo>
                    <a:pt x="5078" y="8"/>
                  </a:lnTo>
                  <a:lnTo>
                    <a:pt x="5291" y="8"/>
                  </a:lnTo>
                  <a:lnTo>
                    <a:pt x="5291" y="69"/>
                  </a:lnTo>
                  <a:lnTo>
                    <a:pt x="5150" y="69"/>
                  </a:lnTo>
                  <a:lnTo>
                    <a:pt x="5150" y="140"/>
                  </a:lnTo>
                  <a:lnTo>
                    <a:pt x="5278" y="140"/>
                  </a:lnTo>
                  <a:lnTo>
                    <a:pt x="5278" y="198"/>
                  </a:lnTo>
                  <a:lnTo>
                    <a:pt x="5150" y="198"/>
                  </a:lnTo>
                  <a:lnTo>
                    <a:pt x="5150" y="280"/>
                  </a:lnTo>
                  <a:lnTo>
                    <a:pt x="5294" y="280"/>
                  </a:lnTo>
                  <a:lnTo>
                    <a:pt x="5294" y="341"/>
                  </a:lnTo>
                  <a:lnTo>
                    <a:pt x="5078" y="341"/>
                  </a:lnTo>
                  <a:close/>
                  <a:moveTo>
                    <a:pt x="5410" y="341"/>
                  </a:moveTo>
                  <a:lnTo>
                    <a:pt x="5410" y="69"/>
                  </a:lnTo>
                  <a:lnTo>
                    <a:pt x="5329" y="69"/>
                  </a:lnTo>
                  <a:lnTo>
                    <a:pt x="5329" y="8"/>
                  </a:lnTo>
                  <a:lnTo>
                    <a:pt x="5563" y="8"/>
                  </a:lnTo>
                  <a:lnTo>
                    <a:pt x="5563" y="69"/>
                  </a:lnTo>
                  <a:lnTo>
                    <a:pt x="5481" y="69"/>
                  </a:lnTo>
                  <a:lnTo>
                    <a:pt x="5481" y="341"/>
                  </a:lnTo>
                  <a:lnTo>
                    <a:pt x="5410" y="341"/>
                  </a:lnTo>
                  <a:close/>
                  <a:moveTo>
                    <a:pt x="5644" y="269"/>
                  </a:moveTo>
                  <a:lnTo>
                    <a:pt x="5644" y="341"/>
                  </a:lnTo>
                  <a:lnTo>
                    <a:pt x="5571" y="341"/>
                  </a:lnTo>
                  <a:lnTo>
                    <a:pt x="5571" y="269"/>
                  </a:lnTo>
                  <a:lnTo>
                    <a:pt x="5644" y="269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8" name="Freeform 5"/>
            <p:cNvSpPr>
              <a:spLocks noChangeAspect="1" noEditPoints="1"/>
            </p:cNvSpPr>
            <p:nvPr userDrawn="1"/>
          </p:nvSpPr>
          <p:spPr bwMode="auto">
            <a:xfrm>
              <a:off x="321317" y="6153149"/>
              <a:ext cx="760058" cy="371475"/>
            </a:xfrm>
            <a:custGeom>
              <a:avLst/>
              <a:gdLst/>
              <a:ahLst/>
              <a:cxnLst>
                <a:cxn ang="0">
                  <a:pos x="1" y="604"/>
                </a:cxn>
                <a:cxn ang="0">
                  <a:pos x="274" y="604"/>
                </a:cxn>
                <a:cxn ang="0">
                  <a:pos x="274" y="871"/>
                </a:cxn>
                <a:cxn ang="0">
                  <a:pos x="1" y="871"/>
                </a:cxn>
                <a:cxn ang="0">
                  <a:pos x="1" y="604"/>
                </a:cxn>
                <a:cxn ang="0">
                  <a:pos x="650" y="1032"/>
                </a:cxn>
                <a:cxn ang="0">
                  <a:pos x="688" y="1197"/>
                </a:cxn>
                <a:cxn ang="0">
                  <a:pos x="797" y="1237"/>
                </a:cxn>
                <a:cxn ang="0">
                  <a:pos x="875" y="1238"/>
                </a:cxn>
                <a:cxn ang="0">
                  <a:pos x="875" y="1313"/>
                </a:cxn>
                <a:cxn ang="0">
                  <a:pos x="219" y="1313"/>
                </a:cxn>
                <a:cxn ang="0">
                  <a:pos x="219" y="1238"/>
                </a:cxn>
                <a:cxn ang="0">
                  <a:pos x="335" y="1231"/>
                </a:cxn>
                <a:cxn ang="0">
                  <a:pos x="431" y="1144"/>
                </a:cxn>
                <a:cxn ang="0">
                  <a:pos x="442" y="1032"/>
                </a:cxn>
                <a:cxn ang="0">
                  <a:pos x="442" y="63"/>
                </a:cxn>
                <a:cxn ang="0">
                  <a:pos x="180" y="171"/>
                </a:cxn>
                <a:cxn ang="0">
                  <a:pos x="71" y="475"/>
                </a:cxn>
                <a:cxn ang="0">
                  <a:pos x="0" y="463"/>
                </a:cxn>
                <a:cxn ang="0">
                  <a:pos x="13" y="0"/>
                </a:cxn>
                <a:cxn ang="0">
                  <a:pos x="1081" y="0"/>
                </a:cxn>
                <a:cxn ang="0">
                  <a:pos x="1094" y="463"/>
                </a:cxn>
                <a:cxn ang="0">
                  <a:pos x="1023" y="475"/>
                </a:cxn>
                <a:cxn ang="0">
                  <a:pos x="913" y="171"/>
                </a:cxn>
                <a:cxn ang="0">
                  <a:pos x="650" y="63"/>
                </a:cxn>
                <a:cxn ang="0">
                  <a:pos x="650" y="1032"/>
                </a:cxn>
                <a:cxn ang="0">
                  <a:pos x="824" y="604"/>
                </a:cxn>
                <a:cxn ang="0">
                  <a:pos x="1096" y="604"/>
                </a:cxn>
                <a:cxn ang="0">
                  <a:pos x="1096" y="871"/>
                </a:cxn>
                <a:cxn ang="0">
                  <a:pos x="824" y="871"/>
                </a:cxn>
                <a:cxn ang="0">
                  <a:pos x="824" y="604"/>
                </a:cxn>
                <a:cxn ang="0">
                  <a:pos x="1641" y="604"/>
                </a:cxn>
                <a:cxn ang="0">
                  <a:pos x="1914" y="604"/>
                </a:cxn>
                <a:cxn ang="0">
                  <a:pos x="1914" y="871"/>
                </a:cxn>
                <a:cxn ang="0">
                  <a:pos x="1641" y="871"/>
                </a:cxn>
                <a:cxn ang="0">
                  <a:pos x="1641" y="604"/>
                </a:cxn>
                <a:cxn ang="0">
                  <a:pos x="2459" y="604"/>
                </a:cxn>
                <a:cxn ang="0">
                  <a:pos x="2731" y="604"/>
                </a:cxn>
                <a:cxn ang="0">
                  <a:pos x="2731" y="871"/>
                </a:cxn>
                <a:cxn ang="0">
                  <a:pos x="2459" y="871"/>
                </a:cxn>
                <a:cxn ang="0">
                  <a:pos x="2459" y="604"/>
                </a:cxn>
              </a:cxnLst>
              <a:rect l="0" t="0" r="r" b="b"/>
              <a:pathLst>
                <a:path w="2731" h="1313">
                  <a:moveTo>
                    <a:pt x="1" y="604"/>
                  </a:moveTo>
                  <a:lnTo>
                    <a:pt x="274" y="604"/>
                  </a:lnTo>
                  <a:lnTo>
                    <a:pt x="274" y="871"/>
                  </a:lnTo>
                  <a:lnTo>
                    <a:pt x="1" y="871"/>
                  </a:lnTo>
                  <a:lnTo>
                    <a:pt x="1" y="604"/>
                  </a:lnTo>
                  <a:close/>
                  <a:moveTo>
                    <a:pt x="650" y="1032"/>
                  </a:moveTo>
                  <a:cubicBezTo>
                    <a:pt x="650" y="1117"/>
                    <a:pt x="663" y="1171"/>
                    <a:pt x="688" y="1197"/>
                  </a:cubicBezTo>
                  <a:cubicBezTo>
                    <a:pt x="710" y="1218"/>
                    <a:pt x="746" y="1232"/>
                    <a:pt x="797" y="1237"/>
                  </a:cubicBezTo>
                  <a:cubicBezTo>
                    <a:pt x="813" y="1238"/>
                    <a:pt x="838" y="1238"/>
                    <a:pt x="875" y="1238"/>
                  </a:cubicBezTo>
                  <a:lnTo>
                    <a:pt x="875" y="1313"/>
                  </a:lnTo>
                  <a:lnTo>
                    <a:pt x="219" y="1313"/>
                  </a:lnTo>
                  <a:lnTo>
                    <a:pt x="219" y="1238"/>
                  </a:lnTo>
                  <a:cubicBezTo>
                    <a:pt x="271" y="1238"/>
                    <a:pt x="310" y="1236"/>
                    <a:pt x="335" y="1231"/>
                  </a:cubicBezTo>
                  <a:cubicBezTo>
                    <a:pt x="386" y="1221"/>
                    <a:pt x="418" y="1192"/>
                    <a:pt x="431" y="1144"/>
                  </a:cubicBezTo>
                  <a:cubicBezTo>
                    <a:pt x="438" y="1119"/>
                    <a:pt x="442" y="1082"/>
                    <a:pt x="442" y="1032"/>
                  </a:cubicBezTo>
                  <a:lnTo>
                    <a:pt x="442" y="63"/>
                  </a:lnTo>
                  <a:cubicBezTo>
                    <a:pt x="330" y="66"/>
                    <a:pt x="243" y="102"/>
                    <a:pt x="180" y="171"/>
                  </a:cubicBezTo>
                  <a:cubicBezTo>
                    <a:pt x="121" y="238"/>
                    <a:pt x="84" y="339"/>
                    <a:pt x="71" y="475"/>
                  </a:cubicBezTo>
                  <a:lnTo>
                    <a:pt x="0" y="463"/>
                  </a:lnTo>
                  <a:lnTo>
                    <a:pt x="13" y="0"/>
                  </a:lnTo>
                  <a:lnTo>
                    <a:pt x="1081" y="0"/>
                  </a:lnTo>
                  <a:lnTo>
                    <a:pt x="1094" y="463"/>
                  </a:lnTo>
                  <a:lnTo>
                    <a:pt x="1023" y="475"/>
                  </a:lnTo>
                  <a:cubicBezTo>
                    <a:pt x="1010" y="339"/>
                    <a:pt x="973" y="238"/>
                    <a:pt x="913" y="171"/>
                  </a:cubicBezTo>
                  <a:cubicBezTo>
                    <a:pt x="850" y="102"/>
                    <a:pt x="762" y="66"/>
                    <a:pt x="650" y="63"/>
                  </a:cubicBezTo>
                  <a:lnTo>
                    <a:pt x="650" y="1032"/>
                  </a:lnTo>
                  <a:close/>
                  <a:moveTo>
                    <a:pt x="824" y="604"/>
                  </a:moveTo>
                  <a:lnTo>
                    <a:pt x="1096" y="604"/>
                  </a:lnTo>
                  <a:lnTo>
                    <a:pt x="1096" y="871"/>
                  </a:lnTo>
                  <a:lnTo>
                    <a:pt x="824" y="871"/>
                  </a:lnTo>
                  <a:lnTo>
                    <a:pt x="824" y="604"/>
                  </a:lnTo>
                  <a:close/>
                  <a:moveTo>
                    <a:pt x="1641" y="604"/>
                  </a:moveTo>
                  <a:lnTo>
                    <a:pt x="1914" y="604"/>
                  </a:lnTo>
                  <a:lnTo>
                    <a:pt x="1914" y="871"/>
                  </a:lnTo>
                  <a:lnTo>
                    <a:pt x="1641" y="871"/>
                  </a:lnTo>
                  <a:lnTo>
                    <a:pt x="1641" y="604"/>
                  </a:lnTo>
                  <a:close/>
                  <a:moveTo>
                    <a:pt x="2459" y="604"/>
                  </a:moveTo>
                  <a:lnTo>
                    <a:pt x="2731" y="604"/>
                  </a:lnTo>
                  <a:lnTo>
                    <a:pt x="2731" y="871"/>
                  </a:lnTo>
                  <a:lnTo>
                    <a:pt x="2459" y="871"/>
                  </a:lnTo>
                  <a:lnTo>
                    <a:pt x="2459" y="604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135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16025" y="371475"/>
            <a:ext cx="4425950" cy="3319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8800" y="3876675"/>
            <a:ext cx="5900400" cy="4581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 smtClean="0"/>
              <a:t>Textmasterformate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07600" y="8640000"/>
            <a:ext cx="471600" cy="2808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800"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8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8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8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8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Folienbildplatzhalt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Notizenplatzhalt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152144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Сегодня мы с вами поговорим о том, как, находясь в статичном состоянии, мы нашли надежный, простой и универсальный способ построения динамичной и гибкой структуры команды тестирования, оставив позади стадию хаоса и стадию строгого распределения ролей и компетенций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7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На основе результатов этих двух типологий мы в свое время применили ротацию ролей внутри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тестима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учитывали при этом уровень развития каждого члена команды по отношению к задаче, чтобы вовремя дать указания, наставления или поддержку и в нужный момент предоставить свободу действий.</a:t>
            </a:r>
          </a:p>
          <a:p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One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to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One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meetings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явились также отличным инструментом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тимлида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который позволил вовремя понять ожидание каждого члена команды, составить индивидуальный план достижения целей, повлиять на его развитие и при этом оценить и проконтролировать его эмоциональное состояние.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Помимо созданных комфортных условий работы внутри компании, в нашем проекте существует возможность работы из дома для выполнения гибких ролей и без необходимости срочной коммуникации с командой.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05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Для профессионального развития каждого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тестировщика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мы применили разделение команды по темам, что дало возможность каждому стать экспертом одного из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бизнеспроцессов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и повысить общую компетенцию проекта. Для этого выделялся дополнительный ресурс на самообучение и на презентации для команды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Старались повысить уровень ответственности и осознанности у каждого члена команды, когда предоставляли возможность более опытным сотрудникам руководить версией, либо делегировали выполнение важных и интересных задач. Для поддержания такой позиции принимаем участие в тренингах и делимся затем опытом внутри команды.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05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5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Менеджмент: Отключение «автопилота» - Смена задач, ролей, уход от рутины</a:t>
            </a:r>
          </a:p>
          <a:p>
            <a:r>
              <a:rPr lang="ru-RU" sz="5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Осознанное слушание - По возможности проводить собрания лично, слушать, вникая, не перебивая, давая </a:t>
            </a:r>
            <a:r>
              <a:rPr lang="ru-RU" sz="5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фидбек</a:t>
            </a:r>
            <a:endParaRPr lang="ru-RU" sz="500" b="0" i="0" kern="1200" dirty="0" smtClean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  <a:p>
            <a:r>
              <a:rPr lang="ru-RU" sz="5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Оставлять работу на работе – это не только оставлять мысли о работе на выходных, или больничном, но и уважение к личному времени и пространству коллег.</a:t>
            </a:r>
            <a:endParaRPr lang="de-DE" sz="5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555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И если каждая техника по отдельности как инструмент может и не привести к динамическим преобразованиям в команде, то их совместное использование способно совершить 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REV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олюционные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изменения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Давайте знакомиться: Олеся, Лена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Это наша динамичная команда, где каждый в соответствии с отведенной им ролью участвует в совместном достижении целей.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 нашей команде есть роли статические (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тимлид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автоматизатор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специалист по поддержке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Prozesstest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или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Produktion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версии), динамические (руководители версий, эксперты по версии,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тестировщики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), а также роли, необходимые в любой успешной команде (руководитель задания, консультант, генератор идей, адвокат дьявола,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фасилитатор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секретарь)</a:t>
            </a:r>
            <a:endParaRPr lang="en-US" sz="800" kern="1200" dirty="0" smtClean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Но вначале становления не было распределения ролей и наша команда формировалась в том числе под влиянием некоторых негативных факторов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Была только статика, которая логичным образом сменилась хаосом. 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Наш проект резко и быстро вырос с 2 человек до 40, но при этом оставались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Несформированными рабочие процессы и практически отсутствовала коммуникация между командами тестирования, разработки, спецификации, конфигурации.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У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тестировщиков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было только гуманитарное образование, т.е. в приоритете было знание немецкого языка, при этом почти полностью отсутствовала</a:t>
            </a:r>
          </a:p>
          <a:p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внутрипроектная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база знаний и какие-либо источники информации. 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И в целом в проекте не было определенности в выборе методологий разработки.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 этих условиях мы начали искать пути выхода из этого состояния. 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 основе у нас лежали надежные, простые и универсальные (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Reliable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Easy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Versatile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) техники изменений: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technical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tools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operational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management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people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management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о которых мы более подробно сейчас расскажем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8800" y="3876675"/>
            <a:ext cx="5900400" cy="2524125"/>
          </a:xfrm>
        </p:spPr>
        <p:txBody>
          <a:bodyPr/>
          <a:lstStyle/>
          <a:p>
            <a:pPr algn="l"/>
            <a:r>
              <a:rPr lang="ru-RU" sz="1200" dirty="0" smtClean="0">
                <a:ea typeface="Segoe UI Symbol" panose="020B0502040204020203" pitchFamily="34" charset="0"/>
              </a:rPr>
              <a:t>Справочная информация переносилась из тестов в базу знаний, с ростом уровня сложности тестов и опыта </a:t>
            </a:r>
            <a:r>
              <a:rPr lang="ru-RU" sz="1200" dirty="0" err="1" smtClean="0">
                <a:ea typeface="Segoe UI Symbol" panose="020B0502040204020203" pitchFamily="34" charset="0"/>
              </a:rPr>
              <a:t>тестировщиков</a:t>
            </a:r>
            <a:r>
              <a:rPr lang="ru-RU" sz="1200" dirty="0" smtClean="0">
                <a:ea typeface="Segoe UI Symbol" panose="020B0502040204020203" pitchFamily="34" charset="0"/>
              </a:rPr>
              <a:t> тесты стали более общими, схематичными, короткими и понятными, по формату ближе к </a:t>
            </a:r>
            <a:r>
              <a:rPr lang="ru-RU" sz="1200" dirty="0" err="1" smtClean="0">
                <a:ea typeface="Segoe UI Symbol" panose="020B0502040204020203" pitchFamily="34" charset="0"/>
              </a:rPr>
              <a:t>чеклисту</a:t>
            </a:r>
            <a:endParaRPr lang="ru-RU" sz="3200" dirty="0">
              <a:ea typeface="Segoe UI Symbol" panose="020B0502040204020203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Изначально возможность автоматического тестирования в проекте казалась довольно сомнительной ввиду сложности и специфичности </a:t>
            </a:r>
            <a:r>
              <a:rPr lang="ru-RU" sz="7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бизнеслогики</a:t>
            </a:r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. Ни одно готовое решение не подходило под наши нужды. В итоге приняли решение написать свой </a:t>
            </a:r>
            <a:r>
              <a:rPr lang="ru-RU" sz="7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фреймворк</a:t>
            </a:r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который теперь используется также и в других проектах нашего подразделения.</a:t>
            </a:r>
          </a:p>
          <a:p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***</a:t>
            </a:r>
          </a:p>
          <a:p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Изначально нас призывали адаптировать имеющиеся </a:t>
            </a:r>
            <a:r>
              <a:rPr lang="ru-RU" sz="7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тулы</a:t>
            </a:r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под наши нужды, мы смогли убедить в необходимости новых тулов, однако и от старых уйти нам не удалось. Например, </a:t>
            </a:r>
            <a:r>
              <a:rPr lang="ru-RU" sz="7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багтрекинг</a:t>
            </a:r>
            <a:r>
              <a:rPr lang="ru-RU" sz="7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осуществляется по-прежнему в ПР-Туле – продукте, написанном более 10 лет назад и с тех пор существенно не менявшемся.</a:t>
            </a:r>
          </a:p>
          <a:p>
            <a:endParaRPr lang="de-DE" sz="500" dirty="0">
              <a:latin typeface="Tele-GroteskHal" pitchFamily="2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Внедрение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Agile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методик происходит в проекте долго и с трудом, пару лет назад мы официально перешли на итеративный подход. Однако в тестовой команде к каждому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тестировщику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предъявляются высокие требования: уровень ответственности, компетенции - требуется большой багаж знаний, при этом, уровень взаимозаменяемости достаточно высок. Мы довольно давно начали использовать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эджайл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-элементы.</a:t>
            </a:r>
            <a:endParaRPr lang="en-US" sz="800" b="0" i="0" kern="1200" dirty="0" smtClean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Необходимость базы знаний </a:t>
            </a:r>
            <a:r>
              <a:rPr lang="en-US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ru-RU" sz="800" b="0" i="0" kern="1200" baseline="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сложная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бизнеслогика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. </a:t>
            </a: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Чтобы разобраться - время, интеллектуальный ресурс</a:t>
            </a:r>
            <a:r>
              <a:rPr lang="ru-RU" sz="800" b="0" i="0" kern="1200" baseline="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- 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чтобы собрать информацию по кусочкам у множества коллег. Этим занимались отдельные ответственные лица, и эту информацию было необходимо обобщать, оформлять и хранить. Поэтому у нас база знаний и обмен информацией занимает довольно важное место.</a:t>
            </a: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А для того, чтобы использовать эту инфо, надо быть неплохим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тестировщиком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имеющим представление о тестировании не в общих чертах. </a:t>
            </a:r>
          </a:p>
          <a:p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Айстикуби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: на базе компании проходят курсы и сама сдача экзамена.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Айстикуби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фондейшн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стал обязателен для многих проектов компании, так же и у нас в проекте, любому новичку ставится задача на испытательный срок – сдать экзамен</a:t>
            </a:r>
            <a:r>
              <a:rPr lang="ru-RU" sz="800" b="0" i="0" kern="1200" baseline="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– Так как используется терминология, системный подход – формирование базы знаний о тестировании</a:t>
            </a:r>
            <a:endParaRPr lang="ru-RU" sz="800" b="0" i="0" kern="1200" dirty="0" smtClean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  <a:p>
            <a:endParaRPr lang="ru-RU" sz="800" b="0" i="0" kern="1200" dirty="0" smtClean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3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Эта активность помогает нам не только в планировании, но и иллюстрирует наши прогнозы относительно рисков, объяснить менеджменту, чем именно занимается команда тестирования, и зачем так много тестеров (такие вопросы до сих пор иногда возникают)</a:t>
            </a: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***</a:t>
            </a: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 определённый момент времени мы поняли, что команда тотально перегружена, и ситуация не улучшается, если мы берём переработки. Систематические переработки</a:t>
            </a:r>
          </a:p>
          <a:p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подрывали дух и здоровье команды. Мы стали искать пути выхода из такой ситуации. Мы не только старались оптимизировать процессы, но и стали учиться отказываться от переработок, переносить </a:t>
            </a:r>
            <a:r>
              <a:rPr lang="ru-RU" sz="800" b="0" i="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цры</a:t>
            </a:r>
            <a:r>
              <a:rPr lang="ru-RU" sz="800" b="0" i="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на следующие версии, выстраивать более конструктивный диалог.</a:t>
            </a:r>
            <a:endParaRPr lang="ru-RU" sz="800" b="0" i="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tt.mm.jjjj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– Streng vertraulich, Vertraulich, Intern – Autor / Thema der Präsentation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058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685800"/>
            <a:ext cx="4422775" cy="3316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Важной системой развития и управления командой является 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People </a:t>
            </a:r>
            <a:r>
              <a:rPr lang="de-DE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management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.</a:t>
            </a:r>
            <a:b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</a:b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Мы учитывали </a:t>
            </a:r>
            <a:r>
              <a:rPr lang="ru-RU" sz="800" u="sng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психологические особенности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 каждого члена команды, использовали при этом </a:t>
            </a:r>
            <a:b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</a:b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Тест на определение типа личности </a:t>
            </a:r>
            <a:r>
              <a:rPr lang="de-DE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DISC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которая делит людей по цветам, рассматривает стили поведения и предпочтения в поведении и Тест по </a:t>
            </a:r>
            <a:r>
              <a:rPr lang="ru-RU" sz="800" kern="1200" dirty="0" err="1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Адизесу</a:t>
            </a:r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, который помогает определить роли и задачи для каждого члена команды исходя из его типа, тем самым достичь максимальной эффективности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 </a:t>
            </a:r>
          </a:p>
          <a:p>
            <a:r>
              <a:rPr lang="ru-RU" sz="800" kern="1200" dirty="0" smtClean="0">
                <a:solidFill>
                  <a:schemeClr val="tx1"/>
                </a:solidFill>
                <a:effectLst/>
                <a:latin typeface="Tele-GroteskFet" pitchFamily="2" charset="0"/>
                <a:ea typeface="+mn-ea"/>
                <a:cs typeface="+mn-cs"/>
              </a:rPr>
              <a:t>Применяя их совместно, можно достаточно точно описать характер человека, а значит и выбрать наиболее эффективные способы взаимодействия с ним</a:t>
            </a:r>
            <a:endParaRPr lang="ru-RU" sz="800" kern="1200" dirty="0">
              <a:solidFill>
                <a:schemeClr val="tx1"/>
              </a:solidFill>
              <a:effectLst/>
              <a:latin typeface="Tele-GroteskFet" pitchFamily="2" charset="0"/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4806000" y="8640000"/>
            <a:ext cx="11016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tt.mm.jjjj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8800" y="8640000"/>
            <a:ext cx="4482000" cy="280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– Streng vertraulich, Vertraulich, Intern – Autor / Thema der Präsentation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7663-D53D-4421-A2F3-0C076A0529F5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05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3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9.bin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5.xml"/><Relationship Id="rId7" Type="http://schemas.openxmlformats.org/officeDocument/2006/relationships/oleObject" Target="../embeddings/oleObject30.bin"/><Relationship Id="rId2" Type="http://schemas.openxmlformats.org/officeDocument/2006/relationships/tags" Target="../tags/tag34.xml"/><Relationship Id="rId1" Type="http://schemas.openxmlformats.org/officeDocument/2006/relationships/vmlDrawing" Target="../drawings/vmlDrawing30.v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4.emf"/><Relationship Id="rId5" Type="http://schemas.openxmlformats.org/officeDocument/2006/relationships/tags" Target="../tags/tag37.xml"/><Relationship Id="rId10" Type="http://schemas.openxmlformats.org/officeDocument/2006/relationships/image" Target="../media/image3.emf"/><Relationship Id="rId4" Type="http://schemas.openxmlformats.org/officeDocument/2006/relationships/tags" Target="../tags/tag36.xml"/><Relationship Id="rId9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6.xml"/><Relationship Id="rId7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emf"/><Relationship Id="rId5" Type="http://schemas.openxmlformats.org/officeDocument/2006/relationships/tags" Target="../tags/tag8.xml"/><Relationship Id="rId10" Type="http://schemas.openxmlformats.org/officeDocument/2006/relationships/image" Target="../media/image3.emf"/><Relationship Id="rId4" Type="http://schemas.openxmlformats.org/officeDocument/2006/relationships/tags" Target="../tags/tag7.xml"/><Relationship Id="rId9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0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1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4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5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emf"/><Relationship Id="rId2" Type="http://schemas.openxmlformats.org/officeDocument/2006/relationships/tags" Target="../tags/tag4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1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2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5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411589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8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lang="en-US" sz="4800" dirty="0" smtClean="0">
                <a:latin typeface="TeleGrotesk Headline" pitchFamily="2" charset="0"/>
              </a:rPr>
              <a:t>Maximum of 3 lines</a:t>
            </a:r>
            <a:br>
              <a:rPr lang="en-US" sz="4800" dirty="0" smtClean="0">
                <a:latin typeface="TeleGrotesk Headline" pitchFamily="2" charset="0"/>
              </a:rPr>
            </a:br>
            <a:r>
              <a:rPr lang="en-US" sz="4800" dirty="0" smtClean="0">
                <a:latin typeface="TeleGrotesk Headline" pitchFamily="2" charset="0"/>
              </a:rPr>
              <a:t>40 (48) 66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Grafik 31" descr="T_Logo_3c_Slogan_p_INT.emf"/>
          <p:cNvPicPr>
            <a:picLocks noChangeAspect="1"/>
          </p:cNvPicPr>
          <p:nvPr userDrawn="1"/>
        </p:nvPicPr>
        <p:blipFill>
          <a:blip r:embed="rId7"/>
          <a:srcRect r="64979"/>
          <a:stretch>
            <a:fillRect/>
          </a:stretch>
        </p:blipFill>
        <p:spPr bwMode="black">
          <a:xfrm>
            <a:off x="360000" y="6678000"/>
            <a:ext cx="1224495" cy="521999"/>
          </a:xfrm>
          <a:prstGeom prst="rect">
            <a:avLst/>
          </a:prstGeom>
        </p:spPr>
      </p:pic>
      <p:pic>
        <p:nvPicPr>
          <p:cNvPr id="33" name="Grafik 32" descr="T_Logo_3c_Slogan_p_INT.emf"/>
          <p:cNvPicPr>
            <a:picLocks noChangeAspect="1"/>
          </p:cNvPicPr>
          <p:nvPr userDrawn="1"/>
        </p:nvPicPr>
        <p:blipFill>
          <a:blip r:embed="rId7"/>
          <a:srcRect l="43101"/>
          <a:stretch>
            <a:fillRect/>
          </a:stretch>
        </p:blipFill>
        <p:spPr bwMode="black">
          <a:xfrm>
            <a:off x="7734009" y="6678000"/>
            <a:ext cx="1989432" cy="52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824006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4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6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885211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9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82458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2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17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21454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0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594423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0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4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01645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1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3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2135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650371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3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526624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1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32" name="Grafik 31" descr="T_Logo_3c_Slogan_p_INT.emf"/>
          <p:cNvPicPr>
            <a:picLocks noChangeAspect="1"/>
          </p:cNvPicPr>
          <p:nvPr userDrawn="1"/>
        </p:nvPicPr>
        <p:blipFill>
          <a:blip r:embed="rId7"/>
          <a:srcRect r="64605"/>
          <a:stretch>
            <a:fillRect/>
          </a:stretch>
        </p:blipFill>
        <p:spPr>
          <a:xfrm>
            <a:off x="360000" y="6678000"/>
            <a:ext cx="1237572" cy="522000"/>
          </a:xfrm>
          <a:prstGeom prst="rect">
            <a:avLst/>
          </a:prstGeom>
        </p:spPr>
      </p:pic>
      <p:pic>
        <p:nvPicPr>
          <p:cNvPr id="33" name="Grafik 32" descr="T_Logo_3c_Slogan_p_INT.emf"/>
          <p:cNvPicPr>
            <a:picLocks noChangeAspect="1"/>
          </p:cNvPicPr>
          <p:nvPr userDrawn="1"/>
        </p:nvPicPr>
        <p:blipFill>
          <a:blip r:embed="rId7"/>
          <a:srcRect l="42246"/>
          <a:stretch>
            <a:fillRect/>
          </a:stretch>
        </p:blipFill>
        <p:spPr>
          <a:xfrm>
            <a:off x="7704083" y="6678000"/>
            <a:ext cx="2019358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462381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4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1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006333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6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3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78739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41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08730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43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Quotation/lead-in</a:t>
            </a:r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977603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46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0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de-DE" dirty="0" err="1" smtClean="0"/>
              <a:t>TeleGrotesk</a:t>
            </a:r>
            <a:r>
              <a:rPr lang="de-DE" dirty="0" smtClean="0"/>
              <a:t> Headline Ultra 28 (32) 40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tt.mm.jjjj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‹Nr.›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– Streng vertraulich, Vertraulich, Intern –     Autor / Thema der Präsentation </a:t>
            </a:r>
            <a:endParaRPr lang="de-DE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7036642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2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lang="en-US" sz="4800" dirty="0" smtClean="0">
                <a:latin typeface="TeleGrotesk Headline" pitchFamily="2" charset="0"/>
              </a:rPr>
              <a:t>Maximum of 3 lines</a:t>
            </a:r>
            <a:br>
              <a:rPr lang="en-US" sz="4800" dirty="0" smtClean="0">
                <a:latin typeface="TeleGrotesk Headline" pitchFamily="2" charset="0"/>
              </a:rPr>
            </a:br>
            <a:r>
              <a:rPr lang="en-US" sz="4800" dirty="0" smtClean="0">
                <a:latin typeface="TeleGrotesk Headline" pitchFamily="2" charset="0"/>
              </a:rPr>
              <a:t>40 (48) 66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Grafik 31" descr="T_Logo_3c_Slogan_p_INT.emf"/>
          <p:cNvPicPr>
            <a:picLocks noChangeAspect="1"/>
          </p:cNvPicPr>
          <p:nvPr userDrawn="1"/>
        </p:nvPicPr>
        <p:blipFill>
          <a:blip r:embed="rId7"/>
          <a:srcRect r="64979"/>
          <a:stretch>
            <a:fillRect/>
          </a:stretch>
        </p:blipFill>
        <p:spPr bwMode="black">
          <a:xfrm>
            <a:off x="360000" y="6678000"/>
            <a:ext cx="1224495" cy="521999"/>
          </a:xfrm>
          <a:prstGeom prst="rect">
            <a:avLst/>
          </a:prstGeom>
        </p:spPr>
      </p:pic>
      <p:pic>
        <p:nvPicPr>
          <p:cNvPr id="33" name="Grafik 32" descr="T_Logo_3c_Slogan_p_INT.emf"/>
          <p:cNvPicPr>
            <a:picLocks noChangeAspect="1"/>
          </p:cNvPicPr>
          <p:nvPr userDrawn="1"/>
        </p:nvPicPr>
        <p:blipFill>
          <a:blip r:embed="rId7"/>
          <a:srcRect l="43101"/>
          <a:stretch>
            <a:fillRect/>
          </a:stretch>
        </p:blipFill>
        <p:spPr bwMode="black">
          <a:xfrm>
            <a:off x="7734009" y="6678000"/>
            <a:ext cx="1989432" cy="5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265752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4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32" name="Grafik 31" descr="T_Logo_3c_Slogan_p_INT.emf"/>
          <p:cNvPicPr>
            <a:picLocks noChangeAspect="1"/>
          </p:cNvPicPr>
          <p:nvPr userDrawn="1"/>
        </p:nvPicPr>
        <p:blipFill>
          <a:blip r:embed="rId7"/>
          <a:srcRect r="64605"/>
          <a:stretch>
            <a:fillRect/>
          </a:stretch>
        </p:blipFill>
        <p:spPr>
          <a:xfrm>
            <a:off x="360000" y="6678000"/>
            <a:ext cx="1237572" cy="522000"/>
          </a:xfrm>
          <a:prstGeom prst="rect">
            <a:avLst/>
          </a:prstGeom>
        </p:spPr>
      </p:pic>
      <p:pic>
        <p:nvPicPr>
          <p:cNvPr id="33" name="Grafik 32" descr="T_Logo_3c_Slogan_p_INT.emf"/>
          <p:cNvPicPr>
            <a:picLocks noChangeAspect="1"/>
          </p:cNvPicPr>
          <p:nvPr userDrawn="1"/>
        </p:nvPicPr>
        <p:blipFill>
          <a:blip r:embed="rId7"/>
          <a:srcRect l="42246"/>
          <a:stretch>
            <a:fillRect/>
          </a:stretch>
        </p:blipFill>
        <p:spPr>
          <a:xfrm>
            <a:off x="7704083" y="6678000"/>
            <a:ext cx="2019358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720666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73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6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Grafik 37" descr="T_Logo_3c_Slogan_p_INT.emf"/>
          <p:cNvPicPr>
            <a:picLocks noChangeAspect="1"/>
          </p:cNvPicPr>
          <p:nvPr userDrawn="1"/>
        </p:nvPicPr>
        <p:blipFill>
          <a:blip r:embed="rId11"/>
          <a:srcRect r="64979"/>
          <a:stretch>
            <a:fillRect/>
          </a:stretch>
        </p:blipFill>
        <p:spPr>
          <a:xfrm>
            <a:off x="539823" y="6501629"/>
            <a:ext cx="1224495" cy="521999"/>
          </a:xfrm>
          <a:prstGeom prst="rect">
            <a:avLst/>
          </a:prstGeom>
        </p:spPr>
      </p:pic>
      <p:pic>
        <p:nvPicPr>
          <p:cNvPr id="39" name="Grafik 38" descr="T_Logo_3c_Slogan_p_INT.emf"/>
          <p:cNvPicPr>
            <a:picLocks noChangeAspect="1"/>
          </p:cNvPicPr>
          <p:nvPr userDrawn="1"/>
        </p:nvPicPr>
        <p:blipFill>
          <a:blip r:embed="rId11"/>
          <a:srcRect l="43101"/>
          <a:stretch>
            <a:fillRect/>
          </a:stretch>
        </p:blipFill>
        <p:spPr>
          <a:xfrm>
            <a:off x="7546684" y="6501629"/>
            <a:ext cx="1989432" cy="5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8700654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9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34" name="Grafik 33" descr="T_Logo_3c_Slogan_p_INT.emf"/>
          <p:cNvPicPr>
            <a:picLocks noChangeAspect="1"/>
          </p:cNvPicPr>
          <p:nvPr userDrawn="1"/>
        </p:nvPicPr>
        <p:blipFill>
          <a:blip r:embed="rId9"/>
          <a:srcRect r="64605"/>
          <a:stretch>
            <a:fillRect/>
          </a:stretch>
        </p:blipFill>
        <p:spPr>
          <a:xfrm>
            <a:off x="360000" y="6678000"/>
            <a:ext cx="1237572" cy="522000"/>
          </a:xfrm>
          <a:prstGeom prst="rect">
            <a:avLst/>
          </a:prstGeom>
        </p:spPr>
      </p:pic>
      <p:pic>
        <p:nvPicPr>
          <p:cNvPr id="35" name="Grafik 34" descr="T_Logo_3c_Slogan_p_INT.emf"/>
          <p:cNvPicPr>
            <a:picLocks noChangeAspect="1"/>
          </p:cNvPicPr>
          <p:nvPr userDrawn="1"/>
        </p:nvPicPr>
        <p:blipFill>
          <a:blip r:embed="rId9"/>
          <a:srcRect l="42246"/>
          <a:stretch>
            <a:fillRect/>
          </a:stretch>
        </p:blipFill>
        <p:spPr>
          <a:xfrm>
            <a:off x="7704083" y="6678000"/>
            <a:ext cx="2019358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8006018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7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6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Grafik 37" descr="T_Logo_3c_Slogan_p_INT.emf"/>
          <p:cNvPicPr>
            <a:picLocks noChangeAspect="1"/>
          </p:cNvPicPr>
          <p:nvPr userDrawn="1"/>
        </p:nvPicPr>
        <p:blipFill>
          <a:blip r:embed="rId11"/>
          <a:srcRect r="64979"/>
          <a:stretch>
            <a:fillRect/>
          </a:stretch>
        </p:blipFill>
        <p:spPr>
          <a:xfrm>
            <a:off x="539823" y="6501629"/>
            <a:ext cx="1224495" cy="521999"/>
          </a:xfrm>
          <a:prstGeom prst="rect">
            <a:avLst/>
          </a:prstGeom>
        </p:spPr>
      </p:pic>
      <p:pic>
        <p:nvPicPr>
          <p:cNvPr id="39" name="Grafik 38" descr="T_Logo_3c_Slogan_p_INT.emf"/>
          <p:cNvPicPr>
            <a:picLocks noChangeAspect="1"/>
          </p:cNvPicPr>
          <p:nvPr userDrawn="1"/>
        </p:nvPicPr>
        <p:blipFill>
          <a:blip r:embed="rId11"/>
          <a:srcRect l="43101"/>
          <a:stretch>
            <a:fillRect/>
          </a:stretch>
        </p:blipFill>
        <p:spPr>
          <a:xfrm>
            <a:off x="7546684" y="6501629"/>
            <a:ext cx="1989432" cy="5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349313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32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dirty="0" err="1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443911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4523063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6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898777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9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4663793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1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2466502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4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216644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6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10801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8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20074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E20074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E20074"/>
                </a:solidFill>
              </a:rPr>
              <a:t>dd.mm.yyyy</a:t>
            </a:r>
            <a:endParaRPr lang="en-US" dirty="0">
              <a:solidFill>
                <a:srgbClr val="E20074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E20074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E20074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8358192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1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3964259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53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2734722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34" name="Grafik 33" descr="T_Logo_3c_Slogan_p_INT.emf"/>
          <p:cNvPicPr>
            <a:picLocks noChangeAspect="1"/>
          </p:cNvPicPr>
          <p:nvPr userDrawn="1"/>
        </p:nvPicPr>
        <p:blipFill>
          <a:blip r:embed="rId9"/>
          <a:srcRect r="64605"/>
          <a:stretch>
            <a:fillRect/>
          </a:stretch>
        </p:blipFill>
        <p:spPr>
          <a:xfrm>
            <a:off x="360000" y="6678000"/>
            <a:ext cx="1237572" cy="522000"/>
          </a:xfrm>
          <a:prstGeom prst="rect">
            <a:avLst/>
          </a:prstGeom>
        </p:spPr>
      </p:pic>
      <p:pic>
        <p:nvPicPr>
          <p:cNvPr id="35" name="Grafik 34" descr="T_Logo_3c_Slogan_p_INT.emf"/>
          <p:cNvPicPr>
            <a:picLocks noChangeAspect="1"/>
          </p:cNvPicPr>
          <p:nvPr userDrawn="1"/>
        </p:nvPicPr>
        <p:blipFill>
          <a:blip r:embed="rId9"/>
          <a:srcRect l="42246"/>
          <a:stretch>
            <a:fillRect/>
          </a:stretch>
        </p:blipFill>
        <p:spPr>
          <a:xfrm>
            <a:off x="7704083" y="6678000"/>
            <a:ext cx="2019358" cy="52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277989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6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157585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519796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0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555256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3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6106157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5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8689272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8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428950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0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  <a:endParaRPr lang="en-US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145821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2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825521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5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Quotation/lead-in</a:t>
            </a:r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556113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77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80286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2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dirty="0" err="1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2333581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80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de-DE" dirty="0" err="1" smtClean="0"/>
              <a:t>TeleGrotesk</a:t>
            </a:r>
            <a:r>
              <a:rPr lang="de-DE" dirty="0" smtClean="0"/>
              <a:t> Headline Ultra 28 (32) 40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tt.mm.jjjj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– Streng vertraulich, Vertraulich, Intern –     Autor / Thema der Präsentation </a:t>
            </a:r>
            <a:endParaRPr lang="de-DE" dirty="0" smtClean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27232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4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96484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7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075499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1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oleObject" Target="../embeddings/oleObject27.bin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ags" Target="../tags/tag3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vmlDrawing" Target="../drawings/vmlDrawing27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9032655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61" name="think-cell Folie" r:id="rId29" imgW="360" imgH="360" progId="">
                  <p:embed/>
                </p:oleObj>
              </mc:Choice>
              <mc:Fallback>
                <p:oleObj name="think-cell Folie" r:id="rId29" imgW="360" imgH="360" progId="">
                  <p:embed/>
                  <p:pic>
                    <p:nvPicPr>
                      <p:cNvPr id="0" name="Picture 3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45500" y="6980111"/>
            <a:ext cx="897210" cy="353089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noProof="0" smtClean="0"/>
              <a:t>dd.mm.yyyy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noProof="0" dirty="0" smtClean="0"/>
              <a:t>– Strictly confidential, Confidential, Internal–     Author /Presentation Topic</a:t>
            </a:r>
          </a:p>
        </p:txBody>
      </p:sp>
      <p:pic>
        <p:nvPicPr>
          <p:cNvPr id="31" name="Grafik 30" descr="T_Logo_3c_Slogan_p_INT.em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0000" y="6919200"/>
            <a:ext cx="2773050" cy="41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98" r:id="rId2"/>
    <p:sldLayoutId id="2147483961" r:id="rId3"/>
    <p:sldLayoutId id="2147483711" r:id="rId4"/>
    <p:sldLayoutId id="2147483725" r:id="rId5"/>
    <p:sldLayoutId id="2147483928" r:id="rId6"/>
    <p:sldLayoutId id="2147483926" r:id="rId7"/>
    <p:sldLayoutId id="2147483976" r:id="rId8"/>
    <p:sldLayoutId id="2147483964" r:id="rId9"/>
    <p:sldLayoutId id="2147483965" r:id="rId10"/>
    <p:sldLayoutId id="2147483967" r:id="rId11"/>
    <p:sldLayoutId id="2147483968" r:id="rId12"/>
    <p:sldLayoutId id="2147483972" r:id="rId13"/>
    <p:sldLayoutId id="2147483971" r:id="rId14"/>
    <p:sldLayoutId id="2147483973" r:id="rId15"/>
    <p:sldLayoutId id="2147483716" r:id="rId16"/>
    <p:sldLayoutId id="2147483718" r:id="rId17"/>
    <p:sldLayoutId id="2147483722" r:id="rId18"/>
    <p:sldLayoutId id="2147483723" r:id="rId19"/>
    <p:sldLayoutId id="2147483969" r:id="rId20"/>
    <p:sldLayoutId id="2147483970" r:id="rId21"/>
    <p:sldLayoutId id="2147483930" r:id="rId22"/>
    <p:sldLayoutId id="2147483959" r:id="rId23"/>
    <p:sldLayoutId id="2147483960" r:id="rId24"/>
    <p:sldLayoutId id="2147483977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554326757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01" name="think-cell Folie" r:id="rId29" imgW="360" imgH="360" progId="">
                  <p:embed/>
                </p:oleObj>
              </mc:Choice>
              <mc:Fallback>
                <p:oleObj name="think-cell Folie" r:id="rId2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45500" y="6980111"/>
            <a:ext cx="897210" cy="353089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>
                <a:solidFill>
                  <a:srgbClr val="4B4B4B"/>
                </a:solidFill>
              </a:rPr>
              <a:t>dd.mm.yyyy</a:t>
            </a:r>
            <a:endParaRPr lang="en-US">
              <a:solidFill>
                <a:srgbClr val="4B4B4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en-US">
              <a:solidFill>
                <a:srgbClr val="4B4B4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4B4B4B"/>
                </a:solidFill>
              </a:rPr>
              <a:t>– Strictly confidential, Confidential, Internal–     Author /Presentation Topic</a:t>
            </a:r>
          </a:p>
        </p:txBody>
      </p:sp>
      <p:pic>
        <p:nvPicPr>
          <p:cNvPr id="31" name="Grafik 30" descr="T_Logo_3c_Slogan_p_INT.em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0000" y="6919200"/>
            <a:ext cx="277305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  <p:sldLayoutId id="2147484027" r:id="rId23"/>
    <p:sldLayoutId id="2147484028" r:id="rId24"/>
    <p:sldLayoutId id="214748402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tags" Target="../tags/tag60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69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8.e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7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8.e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12" Type="http://schemas.openxmlformats.org/officeDocument/2006/relationships/image" Target="../media/image65.png"/><Relationship Id="rId2" Type="http://schemas.openxmlformats.org/officeDocument/2006/relationships/tags" Target="../tags/tag71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8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64.bin"/><Relationship Id="rId1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7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5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73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6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74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7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tags" Target="../tags/tag61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8.emf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oleObject" Target="../embeddings/oleObject54.bin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6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5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63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8.e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12" Type="http://schemas.openxmlformats.org/officeDocument/2006/relationships/image" Target="../media/image44.png"/><Relationship Id="rId2" Type="http://schemas.openxmlformats.org/officeDocument/2006/relationships/tags" Target="../tags/tag64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8.e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12" Type="http://schemas.openxmlformats.org/officeDocument/2006/relationships/image" Target="../media/image49.png"/><Relationship Id="rId2" Type="http://schemas.openxmlformats.org/officeDocument/2006/relationships/tags" Target="../tags/tag65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8.e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66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emf"/><Relationship Id="rId2" Type="http://schemas.openxmlformats.org/officeDocument/2006/relationships/tags" Target="../tags/tag6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5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.emf"/><Relationship Id="rId2" Type="http://schemas.openxmlformats.org/officeDocument/2006/relationships/tags" Target="../tags/tag68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62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361950" y="3734323"/>
            <a:ext cx="7980841" cy="1329595"/>
          </a:xfrm>
        </p:spPr>
        <p:txBody>
          <a:bodyPr/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>
              <a:latin typeface="TeleGrotesk Headline" pitchFamily="2" charset="0"/>
            </a:endParaRPr>
          </a:p>
        </p:txBody>
      </p:sp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>
          <a:xfrm>
            <a:off x="2594741" y="3878396"/>
            <a:ext cx="5253859" cy="1152239"/>
          </a:xfrm>
        </p:spPr>
        <p:txBody>
          <a:bodyPr/>
          <a:lstStyle/>
          <a:p>
            <a:r>
              <a:rPr lang="ru-RU" dirty="0" smtClean="0">
                <a:solidFill>
                  <a:srgbClr val="00FFFF"/>
                </a:solidFill>
              </a:rPr>
              <a:t>Статика </a:t>
            </a:r>
            <a:r>
              <a:rPr lang="de-DE" dirty="0" err="1" smtClean="0">
                <a:solidFill>
                  <a:srgbClr val="00FFFF"/>
                </a:solidFill>
              </a:rPr>
              <a:t>vs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ru-RU" dirty="0" smtClean="0">
                <a:solidFill>
                  <a:srgbClr val="00FFFF"/>
                </a:solidFill>
              </a:rPr>
              <a:t>Динамика.</a:t>
            </a:r>
          </a:p>
          <a:p>
            <a:r>
              <a:rPr lang="de-DE" dirty="0" smtClean="0">
                <a:solidFill>
                  <a:srgbClr val="00FFFF"/>
                </a:solidFill>
              </a:rPr>
              <a:t>REV</a:t>
            </a:r>
            <a:r>
              <a:rPr lang="ru-RU" dirty="0" err="1" smtClean="0">
                <a:solidFill>
                  <a:srgbClr val="00FFFF"/>
                </a:solidFill>
              </a:rPr>
              <a:t>олюционные</a:t>
            </a:r>
            <a:r>
              <a:rPr lang="ru-RU" dirty="0" smtClean="0">
                <a:solidFill>
                  <a:srgbClr val="00FFFF"/>
                </a:solidFill>
              </a:rPr>
              <a:t> изменения в команде тестирования</a:t>
            </a:r>
            <a:endParaRPr lang="en-US" dirty="0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91" y="3878396"/>
            <a:ext cx="1963793" cy="2060230"/>
          </a:xfrm>
          <a:prstGeom prst="rect">
            <a:avLst/>
          </a:prstGeom>
        </p:spPr>
      </p:pic>
      <p:sp>
        <p:nvSpPr>
          <p:cNvPr id="7" name="Untertitel 9"/>
          <p:cNvSpPr txBox="1">
            <a:spLocks/>
          </p:cNvSpPr>
          <p:nvPr/>
        </p:nvSpPr>
        <p:spPr bwMode="gray">
          <a:xfrm>
            <a:off x="2661415" y="5330511"/>
            <a:ext cx="5253859" cy="60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399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400" kern="1200" smtClean="0">
                <a:solidFill>
                  <a:schemeClr val="bg1"/>
                </a:solidFill>
                <a:latin typeface="Tele-GroteskNor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Олеся Серегина, Елена Светлова</a:t>
            </a:r>
          </a:p>
          <a:p>
            <a:r>
              <a:rPr lang="de-DE" sz="1400" dirty="0" smtClean="0"/>
              <a:t>T-Systems RUS, </a:t>
            </a:r>
            <a:r>
              <a:rPr lang="ru-RU" sz="1400" dirty="0" smtClean="0"/>
              <a:t>Санкт-Петербург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92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192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10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People</a:t>
            </a:r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6"/>
          <p:cNvSpPr txBox="1">
            <a:spLocks/>
          </p:cNvSpPr>
          <p:nvPr/>
        </p:nvSpPr>
        <p:spPr bwMode="gray">
          <a:xfrm>
            <a:off x="360000" y="882122"/>
            <a:ext cx="9360000" cy="17848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3"/>
            </a:pPr>
            <a:r>
              <a:rPr lang="ru-RU" sz="2300" dirty="0">
                <a:latin typeface="Tele-GroteskNor"/>
              </a:rPr>
              <a:t>Ротация ролей в </a:t>
            </a:r>
            <a:r>
              <a:rPr lang="ru-RU" sz="2300" dirty="0" smtClean="0">
                <a:latin typeface="Tele-GroteskNor"/>
              </a:rPr>
              <a:t>команде, </a:t>
            </a:r>
            <a:r>
              <a:rPr lang="ru-RU" sz="2300" dirty="0">
                <a:latin typeface="Tele-GroteskNor"/>
              </a:rPr>
              <a:t>ситуационное </a:t>
            </a:r>
            <a:r>
              <a:rPr lang="ru-RU" sz="2300" dirty="0" smtClean="0">
                <a:latin typeface="Tele-GroteskNor"/>
              </a:rPr>
              <a:t>руководство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3"/>
            </a:pPr>
            <a:r>
              <a:rPr lang="en-US" sz="2300" dirty="0" smtClean="0">
                <a:latin typeface="Tele-GroteskNor"/>
              </a:rPr>
              <a:t>One </a:t>
            </a:r>
            <a:r>
              <a:rPr lang="en-US" sz="2300" dirty="0">
                <a:latin typeface="Tele-GroteskNor"/>
              </a:rPr>
              <a:t>to one </a:t>
            </a:r>
            <a:r>
              <a:rPr lang="en-US" sz="2300" dirty="0" smtClean="0">
                <a:latin typeface="Tele-GroteskNor"/>
              </a:rPr>
              <a:t>meetings</a:t>
            </a:r>
            <a:endParaRPr lang="ru-RU" sz="2300" dirty="0" smtClean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3"/>
            </a:pPr>
            <a:r>
              <a:rPr lang="ru-RU" sz="2300" dirty="0" smtClean="0">
                <a:latin typeface="Tele-GroteskNor"/>
              </a:rPr>
              <a:t>Составление </a:t>
            </a:r>
            <a:r>
              <a:rPr lang="ru-RU" sz="2300" dirty="0">
                <a:latin typeface="Tele-GroteskNor"/>
              </a:rPr>
              <a:t>индивидуального плана </a:t>
            </a:r>
            <a:r>
              <a:rPr lang="ru-RU" sz="2300" dirty="0" smtClean="0">
                <a:latin typeface="Tele-GroteskNor"/>
              </a:rPr>
              <a:t>развития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3"/>
            </a:pPr>
            <a:r>
              <a:rPr lang="ru-RU" sz="2300" dirty="0" smtClean="0">
                <a:latin typeface="Tele-GroteskNor"/>
              </a:rPr>
              <a:t>Комфортные рабочие условия</a:t>
            </a:r>
            <a:endParaRPr lang="ru-RU" sz="2300" dirty="0">
              <a:latin typeface="Tele-GroteskNor"/>
            </a:endParaRPr>
          </a:p>
          <a:p>
            <a:pPr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1000" dirty="0">
              <a:latin typeface="Tele-GroteskNor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  <p:pic>
        <p:nvPicPr>
          <p:cNvPr id="7741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57" y="2972013"/>
            <a:ext cx="2907143" cy="34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3696975" y="3778887"/>
            <a:ext cx="2686050" cy="1895475"/>
          </a:xfrm>
          <a:prstGeom prst="rect">
            <a:avLst/>
          </a:prstGeom>
        </p:spPr>
      </p:pic>
      <p:pic>
        <p:nvPicPr>
          <p:cNvPr id="774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72013"/>
            <a:ext cx="2964317" cy="34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4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215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11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</a:rPr>
              <a:t>P</a:t>
            </a:r>
            <a:r>
              <a:rPr lang="en-US" sz="4000" b="1" dirty="0" err="1" smtClean="0">
                <a:solidFill>
                  <a:schemeClr val="bg1"/>
                </a:solidFill>
              </a:rPr>
              <a:t>e</a:t>
            </a:r>
            <a:r>
              <a:rPr lang="de-DE" sz="4000" b="1" dirty="0" err="1" smtClean="0">
                <a:solidFill>
                  <a:schemeClr val="bg1"/>
                </a:solidFill>
              </a:rPr>
              <a:t>ople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6"/>
          <p:cNvSpPr txBox="1">
            <a:spLocks/>
          </p:cNvSpPr>
          <p:nvPr/>
        </p:nvSpPr>
        <p:spPr bwMode="gray">
          <a:xfrm>
            <a:off x="360000" y="882122"/>
            <a:ext cx="9360000" cy="38041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300" b="1" dirty="0">
                <a:latin typeface="Tele-GroteskNor"/>
              </a:rPr>
              <a:t>Профессиональное развитие</a:t>
            </a:r>
            <a:endParaRPr lang="de-DE" sz="2300" dirty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7"/>
            </a:pPr>
            <a:r>
              <a:rPr lang="ru-RU" sz="2300" dirty="0">
                <a:latin typeface="Tele-GroteskNor"/>
              </a:rPr>
              <a:t>Четкое разделение команды по проектным темам при поддержке общей компетенции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7"/>
            </a:pPr>
            <a:r>
              <a:rPr lang="ru-RU" sz="2300" dirty="0">
                <a:latin typeface="Tele-GroteskNor"/>
              </a:rPr>
              <a:t>Выделение ресурса на обучения </a:t>
            </a:r>
            <a:endParaRPr lang="de-DE" sz="2300" dirty="0" smtClean="0">
              <a:latin typeface="Tele-GroteskNor"/>
            </a:endParaRPr>
          </a:p>
          <a:p>
            <a:pPr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de-DE" sz="2300" b="1" dirty="0">
              <a:latin typeface="Tele-GroteskNor"/>
            </a:endParaRPr>
          </a:p>
          <a:p>
            <a:pPr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300" b="1" dirty="0" smtClean="0">
                <a:latin typeface="Tele-GroteskNor"/>
              </a:rPr>
              <a:t>Повышения </a:t>
            </a:r>
            <a:r>
              <a:rPr lang="ru-RU" sz="2300" b="1" dirty="0">
                <a:latin typeface="Tele-GroteskNor"/>
              </a:rPr>
              <a:t>уровня ответственности и осознанности</a:t>
            </a:r>
            <a:endParaRPr lang="ru-RU" sz="2300" dirty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9"/>
            </a:pPr>
            <a:r>
              <a:rPr lang="ru-RU" sz="2300" dirty="0">
                <a:latin typeface="Tele-GroteskNor"/>
              </a:rPr>
              <a:t>«Сменяемость власти» 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9"/>
            </a:pPr>
            <a:r>
              <a:rPr lang="ru-RU" sz="2300" dirty="0">
                <a:latin typeface="Tele-GroteskNor"/>
              </a:rPr>
              <a:t>Делегирование важных и интересных задач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9"/>
            </a:pPr>
            <a:r>
              <a:rPr lang="ru-RU" sz="2300" dirty="0">
                <a:latin typeface="Tele-GroteskNor"/>
              </a:rPr>
              <a:t>Тренинги для формирования </a:t>
            </a:r>
            <a:r>
              <a:rPr lang="ru-RU" sz="2300" dirty="0" err="1">
                <a:latin typeface="Tele-GroteskNor"/>
              </a:rPr>
              <a:t>проактивной</a:t>
            </a:r>
            <a:r>
              <a:rPr lang="ru-RU" sz="2300" dirty="0">
                <a:latin typeface="Tele-GroteskNor"/>
              </a:rPr>
              <a:t> </a:t>
            </a:r>
            <a:r>
              <a:rPr lang="ru-RU" sz="2300" dirty="0" smtClean="0">
                <a:latin typeface="Tele-GroteskNor"/>
              </a:rPr>
              <a:t>позиции</a:t>
            </a:r>
            <a:br>
              <a:rPr lang="ru-RU" sz="2300" dirty="0" smtClean="0">
                <a:latin typeface="Tele-GroteskNor"/>
              </a:rPr>
            </a:br>
            <a:r>
              <a:rPr lang="ru-RU" sz="2300" dirty="0" smtClean="0">
                <a:latin typeface="Tele-GroteskNor"/>
              </a:rPr>
              <a:t>(матрица Эйзенхауэра, колесо баланса жизни, закон синергии)</a:t>
            </a:r>
            <a:endParaRPr lang="ru-RU" sz="1000" dirty="0" smtClean="0">
              <a:latin typeface="Tele-GroteskNor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  <p:pic>
        <p:nvPicPr>
          <p:cNvPr id="77518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0" y="4797231"/>
            <a:ext cx="1760900" cy="174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518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72" y="4797230"/>
            <a:ext cx="2384128" cy="173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518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821157"/>
            <a:ext cx="3039800" cy="170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7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424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12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People </a:t>
            </a:r>
            <a:r>
              <a:rPr lang="en-US" sz="4000" b="1" dirty="0" smtClean="0">
                <a:solidFill>
                  <a:schemeClr val="bg1"/>
                </a:solidFill>
              </a:rPr>
              <a:t>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7" y="5004769"/>
            <a:ext cx="1572714" cy="16304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4" y="5005273"/>
            <a:ext cx="1900095" cy="4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52" y="5505850"/>
            <a:ext cx="1252638" cy="112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66" y="5063240"/>
            <a:ext cx="840153" cy="157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62976"/>
            <a:ext cx="1502409" cy="157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387" y="1453742"/>
            <a:ext cx="9366612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2" spcCol="36000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3862388" algn="l"/>
              </a:tabLst>
            </a:pPr>
            <a:r>
              <a:rPr lang="ru-RU" sz="1800" b="1" dirty="0" smtClean="0"/>
              <a:t>        </a:t>
            </a:r>
            <a:endParaRPr lang="ru-RU" sz="1800" dirty="0" smtClean="0"/>
          </a:p>
        </p:txBody>
      </p:sp>
      <p:sp>
        <p:nvSpPr>
          <p:cNvPr id="16" name="Inhaltsplatzhalter 6"/>
          <p:cNvSpPr txBox="1">
            <a:spLocks/>
          </p:cNvSpPr>
          <p:nvPr/>
        </p:nvSpPr>
        <p:spPr bwMode="gray">
          <a:xfrm>
            <a:off x="360000" y="882123"/>
            <a:ext cx="9360000" cy="4028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12"/>
            </a:pPr>
            <a:r>
              <a:rPr lang="ru-RU" sz="2300" dirty="0" smtClean="0">
                <a:latin typeface="Tele-GroteskNor"/>
              </a:rPr>
              <a:t>Практика </a:t>
            </a:r>
            <a:r>
              <a:rPr lang="ru-RU" sz="2300" dirty="0" err="1">
                <a:latin typeface="Tele-GroteskNor"/>
              </a:rPr>
              <a:t>mindfulness</a:t>
            </a:r>
            <a:endParaRPr lang="ru-RU" sz="2300" dirty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7"/>
            </a:pPr>
            <a:endParaRPr lang="ru-RU" sz="2300" dirty="0" smtClean="0">
              <a:latin typeface="Tele-GroteskNor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  <p:pic>
        <p:nvPicPr>
          <p:cNvPr id="21" name="Grafik 20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5561" y="3026563"/>
            <a:ext cx="1973100" cy="1026216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60001" y="1459684"/>
            <a:ext cx="9384074" cy="330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2" spcCol="36000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3862388" algn="l"/>
              </a:tabLst>
            </a:pPr>
            <a:r>
              <a:rPr lang="ru-RU" b="1" dirty="0" smtClean="0"/>
              <a:t>                     Менеджмент</a:t>
            </a:r>
            <a:r>
              <a:rPr lang="ru-RU" dirty="0"/>
              <a:t>: </a:t>
            </a:r>
          </a:p>
          <a:p>
            <a:pPr marL="450850" indent="-273050">
              <a:buFont typeface="Arial" panose="020B0604020202020204" pitchFamily="34" charset="0"/>
              <a:buChar char="•"/>
              <a:tabLst>
                <a:tab pos="3862388" algn="l"/>
              </a:tabLst>
            </a:pPr>
            <a:r>
              <a:rPr lang="ru-RU" dirty="0"/>
              <a:t>Отключение «автопилота»</a:t>
            </a:r>
          </a:p>
          <a:p>
            <a:pPr marL="450850" indent="-273050">
              <a:buFont typeface="Arial" panose="020B0604020202020204" pitchFamily="34" charset="0"/>
              <a:buChar char="•"/>
              <a:tabLst>
                <a:tab pos="3862388" algn="l"/>
              </a:tabLst>
            </a:pPr>
            <a:r>
              <a:rPr lang="ru-RU" dirty="0"/>
              <a:t>Осознанное слушание</a:t>
            </a:r>
          </a:p>
          <a:p>
            <a:pPr marL="450850" indent="-273050">
              <a:buFont typeface="Arial" panose="020B0604020202020204" pitchFamily="34" charset="0"/>
              <a:buChar char="•"/>
              <a:tabLst>
                <a:tab pos="3862388" algn="l"/>
              </a:tabLst>
            </a:pPr>
            <a:r>
              <a:rPr lang="ru-RU" dirty="0"/>
              <a:t>Переключение рабочего режима</a:t>
            </a:r>
          </a:p>
          <a:p>
            <a:pPr>
              <a:tabLst>
                <a:tab pos="3944938" algn="l"/>
              </a:tabLst>
            </a:pPr>
            <a:endParaRPr lang="ru-RU" sz="1800" dirty="0" smtClean="0"/>
          </a:p>
          <a:p>
            <a:pPr>
              <a:tabLst>
                <a:tab pos="3944938" algn="l"/>
              </a:tabLst>
            </a:pPr>
            <a:r>
              <a:rPr lang="ru-RU" sz="1800" dirty="0" smtClean="0"/>
              <a:t> </a:t>
            </a:r>
          </a:p>
          <a:p>
            <a:pPr>
              <a:tabLst>
                <a:tab pos="3944938" algn="l"/>
              </a:tabLst>
            </a:pPr>
            <a:endParaRPr lang="ru-RU" sz="1800" dirty="0"/>
          </a:p>
          <a:p>
            <a:endParaRPr lang="ru-RU" sz="1800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ru-RU" b="1" dirty="0" smtClean="0"/>
              <a:t>Личная </a:t>
            </a:r>
            <a:r>
              <a:rPr lang="ru-RU" b="1" dirty="0"/>
              <a:t>работа</a:t>
            </a:r>
            <a:r>
              <a:rPr lang="ru-RU" dirty="0"/>
              <a:t>: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Дыхательная гимнастика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Правильное </a:t>
            </a:r>
            <a:r>
              <a:rPr lang="ru-RU" dirty="0"/>
              <a:t>положение за </a:t>
            </a:r>
            <a:r>
              <a:rPr lang="ru-RU" dirty="0" smtClean="0"/>
              <a:t>столом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Смена интеллектуальной активности на </a:t>
            </a:r>
            <a:r>
              <a:rPr lang="ru-RU" dirty="0" smtClean="0"/>
              <a:t>физическую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Оставлять </a:t>
            </a:r>
            <a:r>
              <a:rPr lang="ru-RU" dirty="0"/>
              <a:t>работу на </a:t>
            </a:r>
            <a:r>
              <a:rPr lang="ru-RU" dirty="0" smtClean="0"/>
              <a:t>работе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Приложения </a:t>
            </a:r>
            <a:r>
              <a:rPr lang="ru-RU" dirty="0"/>
              <a:t>типа </a:t>
            </a:r>
            <a:r>
              <a:rPr lang="en-US" dirty="0" err="1"/>
              <a:t>S</a:t>
            </a:r>
            <a:r>
              <a:rPr lang="ru-RU" dirty="0" err="1" smtClean="0"/>
              <a:t>tay</a:t>
            </a:r>
            <a:r>
              <a:rPr lang="en-US" dirty="0" smtClean="0"/>
              <a:t>F</a:t>
            </a:r>
            <a:r>
              <a:rPr lang="ru-RU" dirty="0" err="1" smtClean="0"/>
              <a:t>ocusd</a:t>
            </a:r>
            <a:r>
              <a:rPr lang="ru-RU" dirty="0" smtClean="0"/>
              <a:t> </a:t>
            </a:r>
            <a:r>
              <a:rPr lang="ru-RU" dirty="0"/>
              <a:t>для браузеров и </a:t>
            </a:r>
            <a:r>
              <a:rPr lang="en-US" dirty="0"/>
              <a:t>F</a:t>
            </a:r>
            <a:r>
              <a:rPr lang="ru-RU" dirty="0" err="1" smtClean="0"/>
              <a:t>orest</a:t>
            </a:r>
            <a:r>
              <a:rPr lang="en-US" dirty="0" smtClean="0"/>
              <a:t>, </a:t>
            </a:r>
            <a:r>
              <a:rPr lang="en-US" dirty="0" err="1" smtClean="0"/>
              <a:t>Atracker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smtClean="0"/>
              <a:t>смартфонов </a:t>
            </a:r>
          </a:p>
        </p:txBody>
      </p:sp>
    </p:spTree>
    <p:extLst>
      <p:ext uri="{BB962C8B-B14F-4D97-AF65-F5344CB8AC3E}">
        <p14:creationId xmlns:p14="http://schemas.microsoft.com/office/powerpoint/2010/main" val="41805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230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13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24555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000" y="294040"/>
            <a:ext cx="9360000" cy="1166459"/>
          </a:xfrm>
        </p:spPr>
        <p:txBody>
          <a:bodyPr/>
          <a:lstStyle/>
          <a:p>
            <a:pPr algn="ctr"/>
            <a:r>
              <a:rPr lang="de-DE" sz="4000" b="1" dirty="0" err="1" smtClean="0">
                <a:solidFill>
                  <a:srgbClr val="00FFFF"/>
                </a:solidFill>
                <a:sym typeface="Wingdings" panose="05000000000000000000" pitchFamily="2" charset="2"/>
              </a:rPr>
              <a:t>R</a:t>
            </a:r>
            <a:r>
              <a:rPr lang="de-DE" sz="4000" b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eliable</a:t>
            </a:r>
            <a:r>
              <a:rPr lang="de-DE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4000" b="1" dirty="0" smtClean="0">
                <a:solidFill>
                  <a:srgbClr val="00FFFF"/>
                </a:solidFill>
                <a:sym typeface="Wingdings" panose="05000000000000000000" pitchFamily="2" charset="2"/>
              </a:rPr>
              <a:t>E</a:t>
            </a:r>
            <a:r>
              <a:rPr lang="de-DE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asy </a:t>
            </a:r>
            <a:r>
              <a:rPr lang="de-DE" sz="4000" b="1" dirty="0" smtClean="0">
                <a:solidFill>
                  <a:srgbClr val="00FFFF"/>
                </a:solidFill>
                <a:sym typeface="Wingdings" panose="05000000000000000000" pitchFamily="2" charset="2"/>
              </a:rPr>
              <a:t>V</a:t>
            </a:r>
            <a:r>
              <a:rPr lang="de-DE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ersatile </a:t>
            </a:r>
            <a:r>
              <a:rPr lang="de-DE" sz="4000" b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techniques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  <p:pic>
        <p:nvPicPr>
          <p:cNvPr id="776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8" y="1041400"/>
            <a:ext cx="8195312" cy="538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Inhaltsplatzhalter 6"/>
          <p:cNvSpPr txBox="1">
            <a:spLocks/>
          </p:cNvSpPr>
          <p:nvPr/>
        </p:nvSpPr>
        <p:spPr bwMode="gray">
          <a:xfrm>
            <a:off x="3984552" y="4996923"/>
            <a:ext cx="3656564" cy="578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de-DE" sz="2300" dirty="0" smtClean="0">
                <a:solidFill>
                  <a:schemeClr val="tx2"/>
                </a:solidFill>
                <a:ea typeface="Tele-GroteskFet" pitchFamily="2" charset="0"/>
                <a:cs typeface="Tele-GroteskFet" pitchFamily="2" charset="0"/>
              </a:rPr>
              <a:t>PEOPLE MANAGEMENT</a:t>
            </a:r>
            <a:endParaRPr lang="ru-RU" sz="1000" dirty="0">
              <a:solidFill>
                <a:schemeClr val="tx2"/>
              </a:solidFill>
              <a:ea typeface="Tele-GroteskFet" pitchFamily="2" charset="0"/>
              <a:cs typeface="Tele-GroteskFet" pitchFamily="2" charset="0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  <p:sp>
        <p:nvSpPr>
          <p:cNvPr id="15" name="Inhaltsplatzhalter 6"/>
          <p:cNvSpPr txBox="1">
            <a:spLocks/>
          </p:cNvSpPr>
          <p:nvPr/>
        </p:nvSpPr>
        <p:spPr bwMode="gray">
          <a:xfrm>
            <a:off x="2597487" y="2106718"/>
            <a:ext cx="3282022" cy="5412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de-DE" sz="2300" dirty="0" smtClean="0">
                <a:solidFill>
                  <a:schemeClr val="tx2"/>
                </a:solidFill>
                <a:ea typeface="Tele-GroteskFet" pitchFamily="2" charset="0"/>
                <a:cs typeface="Tele-GroteskFet" pitchFamily="2" charset="0"/>
              </a:rPr>
              <a:t>TECHNICAL TOOLS</a:t>
            </a:r>
            <a:endParaRPr lang="ru-RU" sz="1000" dirty="0">
              <a:solidFill>
                <a:schemeClr val="tx2"/>
              </a:solidFill>
              <a:ea typeface="Tele-GroteskFet" pitchFamily="2" charset="0"/>
              <a:cs typeface="Tele-GroteskFet" pitchFamily="2" charset="0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  <p:sp>
        <p:nvSpPr>
          <p:cNvPr id="16" name="Inhaltsplatzhalter 6"/>
          <p:cNvSpPr txBox="1">
            <a:spLocks/>
          </p:cNvSpPr>
          <p:nvPr/>
        </p:nvSpPr>
        <p:spPr bwMode="gray">
          <a:xfrm>
            <a:off x="4406900" y="3549123"/>
            <a:ext cx="4165600" cy="5783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de-DE" sz="2300" dirty="0" smtClean="0">
                <a:solidFill>
                  <a:schemeClr val="tx2"/>
                </a:solidFill>
                <a:ea typeface="Tele-GroteskFet" pitchFamily="2" charset="0"/>
                <a:cs typeface="Tele-GroteskFet" pitchFamily="2" charset="0"/>
              </a:rPr>
              <a:t>OPERATIONAL MANAGEMENT</a:t>
            </a:r>
            <a:endParaRPr lang="ru-RU" sz="1000" dirty="0">
              <a:solidFill>
                <a:schemeClr val="tx2"/>
              </a:solidFill>
              <a:ea typeface="Tele-GroteskFet" pitchFamily="2" charset="0"/>
              <a:cs typeface="Tele-GroteskFet" pitchFamily="2" charset="0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</p:txBody>
      </p:sp>
    </p:spTree>
    <p:extLst>
      <p:ext uri="{BB962C8B-B14F-4D97-AF65-F5344CB8AC3E}">
        <p14:creationId xmlns:p14="http://schemas.microsoft.com/office/powerpoint/2010/main" val="36105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252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14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9523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613" y="3107618"/>
            <a:ext cx="9360000" cy="588082"/>
          </a:xfrm>
        </p:spPr>
        <p:txBody>
          <a:bodyPr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IT’S QUESTION TIME</a:t>
            </a:r>
            <a:endParaRPr lang="ru-RU" sz="66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</p:spTree>
    <p:extLst>
      <p:ext uri="{BB962C8B-B14F-4D97-AF65-F5344CB8AC3E}">
        <p14:creationId xmlns:p14="http://schemas.microsoft.com/office/powerpoint/2010/main" val="12792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6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15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9523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6613" y="3107618"/>
            <a:ext cx="9360000" cy="588082"/>
          </a:xfrm>
        </p:spPr>
        <p:txBody>
          <a:bodyPr/>
          <a:lstStyle/>
          <a:p>
            <a:pPr algn="ctr"/>
            <a:r>
              <a:rPr lang="de-DE" sz="6600" b="1" dirty="0" smtClean="0">
                <a:solidFill>
                  <a:schemeClr val="bg1"/>
                </a:solidFill>
              </a:rPr>
              <a:t>THANK YOU</a:t>
            </a:r>
            <a:endParaRPr lang="ru-RU" sz="66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</p:spTree>
    <p:extLst>
      <p:ext uri="{BB962C8B-B14F-4D97-AF65-F5344CB8AC3E}">
        <p14:creationId xmlns:p14="http://schemas.microsoft.com/office/powerpoint/2010/main" val="35569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536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3" name="Rectangle 5"/>
          <p:cNvSpPr>
            <a:spLocks noGrp="1"/>
          </p:cNvSpPr>
          <p:nvPr>
            <p:ph type="title"/>
          </p:nvPr>
        </p:nvSpPr>
        <p:spPr>
          <a:xfrm>
            <a:off x="2918673" y="191869"/>
            <a:ext cx="4098538" cy="588082"/>
          </a:xfrm>
        </p:spPr>
        <p:txBody>
          <a:bodyPr/>
          <a:lstStyle/>
          <a:p>
            <a:pPr algn="ctr"/>
            <a:r>
              <a:rPr lang="en-US" sz="4400" b="1" dirty="0" err="1" smtClean="0"/>
              <a:t>Testteam</a:t>
            </a:r>
            <a:endParaRPr lang="de-DE" sz="4400" b="1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2</a:t>
            </a:fld>
            <a:endParaRPr lang="de-DE" dirty="0"/>
          </a:p>
        </p:txBody>
      </p:sp>
      <p:grpSp>
        <p:nvGrpSpPr>
          <p:cNvPr id="12" name="Gruppieren 188">
            <a:extLst>
              <a:ext uri="{FF2B5EF4-FFF2-40B4-BE49-F238E27FC236}">
                <a16:creationId xmlns="" xmlns:a16="http://schemas.microsoft.com/office/drawing/2014/main" id="{5717B482-EAEF-4919-AD74-3896D00AB056}"/>
              </a:ext>
            </a:extLst>
          </p:cNvPr>
          <p:cNvGrpSpPr/>
          <p:nvPr/>
        </p:nvGrpSpPr>
        <p:grpSpPr>
          <a:xfrm>
            <a:off x="4417578" y="779950"/>
            <a:ext cx="1016090" cy="1170113"/>
            <a:chOff x="1409436" y="4978530"/>
            <a:chExt cx="1117485" cy="2168915"/>
          </a:xfrm>
        </p:grpSpPr>
        <p:grpSp>
          <p:nvGrpSpPr>
            <p:cNvPr id="16" name="Gruppieren 192">
              <a:extLst>
                <a:ext uri="{FF2B5EF4-FFF2-40B4-BE49-F238E27FC236}">
                  <a16:creationId xmlns="" xmlns:a16="http://schemas.microsoft.com/office/drawing/2014/main" id="{DA0ECC00-EBA6-49B4-AB3B-2553B3F748EF}"/>
                </a:ext>
              </a:extLst>
            </p:cNvPr>
            <p:cNvGrpSpPr/>
            <p:nvPr/>
          </p:nvGrpSpPr>
          <p:grpSpPr>
            <a:xfrm>
              <a:off x="1409436" y="4978530"/>
              <a:ext cx="1117485" cy="2168915"/>
              <a:chOff x="2767260" y="2389420"/>
              <a:chExt cx="1307056" cy="1579900"/>
            </a:xfrm>
          </p:grpSpPr>
          <p:sp>
            <p:nvSpPr>
              <p:cNvPr id="18" name="Inhaltsplatzhalter 6">
                <a:extLst>
                  <a:ext uri="{FF2B5EF4-FFF2-40B4-BE49-F238E27FC236}">
                    <a16:creationId xmlns="" xmlns:a16="http://schemas.microsoft.com/office/drawing/2014/main" id="{B9309B06-14D7-4C3C-893E-93120214D239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2767260" y="2409051"/>
                <a:ext cx="1297579" cy="1560269"/>
              </a:xfrm>
              <a:prstGeom prst="rect">
                <a:avLst/>
              </a:prstGeom>
              <a:noFill/>
              <a:ln w="222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square" lIns="108000" tIns="72000" rIns="72000" bIns="72000" numCol="1" anchor="t" anchorCtr="0" compatLnSpc="1">
                <a:prstTxWarp prst="textNoShape">
                  <a:avLst/>
                </a:prstTxWarp>
              </a:bodyPr>
              <a:lstStyle>
                <a:lvl1pPr algn="l" defTabSz="576226" rtl="0" eaLnBrk="1" fontAlgn="base" hangingPunct="1">
                  <a:lnSpc>
                    <a:spcPct val="104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defRPr sz="1800" kern="1200">
                    <a:solidFill>
                      <a:srgbClr val="4B4B4B"/>
                    </a:solidFill>
                    <a:latin typeface="Tele-GroteskFet" pitchFamily="2" charset="0"/>
                    <a:ea typeface="+mn-ea"/>
                    <a:cs typeface="+mn-cs"/>
                  </a:defRPr>
                </a:lvl1pPr>
                <a:lvl2pPr marL="1588" algn="l" defTabSz="576226" rtl="0" eaLnBrk="1" fontAlgn="base" hangingPunct="1">
                  <a:lnSpc>
                    <a:spcPct val="104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2pPr>
                <a:lvl3pPr marL="225410" indent="-220649" algn="l" defTabSz="576226" rtl="0" eaLnBrk="1" fontAlgn="base" hangingPunct="1">
                  <a:lnSpc>
                    <a:spcPct val="104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3pPr>
                <a:lvl4pPr marL="444471" indent="-215886" algn="l" defTabSz="576226" rtl="0" eaLnBrk="1" fontAlgn="base" hangingPunct="1">
                  <a:lnSpc>
                    <a:spcPct val="10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4pPr>
                <a:lvl5pPr marL="677820" indent="-231761" algn="l" defTabSz="576226" rtl="0" eaLnBrk="1" fontAlgn="base" hangingPunct="1">
                  <a:lnSpc>
                    <a:spcPct val="10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5pPr>
                <a:lvl6pPr marL="2514440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09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80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51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E20074"/>
                  </a:buClr>
                </a:pPr>
                <a:endParaRPr lang="en-US" sz="900" dirty="0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="" xmlns:a16="http://schemas.microsoft.com/office/drawing/2014/main" id="{5491723A-A7FA-4D56-BEED-860518531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260" y="2389420"/>
                <a:ext cx="1307056" cy="266468"/>
              </a:xfrm>
              <a:prstGeom prst="rect">
                <a:avLst/>
              </a:prstGeom>
              <a:solidFill>
                <a:schemeClr val="tx2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36000" rIns="36000" bIns="3600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>
                    <a:solidFill>
                      <a:srgbClr val="FFFFFF"/>
                    </a:solidFill>
                    <a:latin typeface="TeleGrotesk Headline Ultra" pitchFamily="2" charset="0"/>
                    <a:cs typeface="Arial Unicode MS" panose="020B0604020202020204" pitchFamily="34" charset="-128"/>
                  </a:rPr>
                  <a:t>Team Lead </a:t>
                </a:r>
              </a:p>
            </p:txBody>
          </p:sp>
          <p:sp>
            <p:nvSpPr>
              <p:cNvPr id="20" name="Textfeld 197">
                <a:extLst>
                  <a:ext uri="{FF2B5EF4-FFF2-40B4-BE49-F238E27FC236}">
                    <a16:creationId xmlns="" xmlns:a16="http://schemas.microsoft.com/office/drawing/2014/main" id="{FC733D1B-9849-41FE-A31E-E7184C983C01}"/>
                  </a:ext>
                </a:extLst>
              </p:cNvPr>
              <p:cNvSpPr txBox="1"/>
              <p:nvPr/>
            </p:nvSpPr>
            <p:spPr bwMode="gray">
              <a:xfrm>
                <a:off x="2767260" y="3429761"/>
                <a:ext cx="1297578" cy="22355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72000" tIns="36000" rIns="72000" bIns="36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503892" indent="-503892" algn="ctr" defTabSz="1151860" eaLnBrk="0" hangingPunct="0">
                  <a:defRPr/>
                </a:pPr>
                <a:endParaRPr lang="de-DE" sz="900" dirty="0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17" name="Textfeld 194">
              <a:extLst>
                <a:ext uri="{FF2B5EF4-FFF2-40B4-BE49-F238E27FC236}">
                  <a16:creationId xmlns="" xmlns:a16="http://schemas.microsoft.com/office/drawing/2014/main" id="{731B7ACF-4D62-4E88-8346-F94BBE2ECC98}"/>
                </a:ext>
              </a:extLst>
            </p:cNvPr>
            <p:cNvSpPr txBox="1"/>
            <p:nvPr/>
          </p:nvSpPr>
          <p:spPr bwMode="gray">
            <a:xfrm>
              <a:off x="1409441" y="6850636"/>
              <a:ext cx="1109382" cy="231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ru-RU" sz="800" b="1" dirty="0" smtClean="0">
                  <a:solidFill>
                    <a:srgbClr val="E20074"/>
                  </a:solidFill>
                  <a:latin typeface="TeleGrotesk Headline Ultra" pitchFamily="2" charset="0"/>
                </a:rPr>
                <a:t>Света</a:t>
              </a:r>
              <a:endParaRPr lang="de-DE" sz="800" b="1" dirty="0">
                <a:solidFill>
                  <a:srgbClr val="E20074"/>
                </a:solidFill>
                <a:latin typeface="TeleGrotesk Headline Ultra" pitchFamily="2" charset="0"/>
              </a:endParaRPr>
            </a:p>
            <a:p>
              <a:pPr marL="0" indent="0">
                <a:buNone/>
              </a:pPr>
              <a:endParaRPr lang="de-DE" sz="800" dirty="0">
                <a:latin typeface="TeleGrotesk Headline Ultra" pitchFamily="2" charset="0"/>
              </a:endParaRPr>
            </a:p>
            <a:p>
              <a:pPr marL="0" indent="0">
                <a:buNone/>
              </a:pPr>
              <a:endParaRPr lang="de-DE" sz="800" dirty="0">
                <a:latin typeface="TeleGrotesk Headline Ultra" pitchFamily="2" charset="0"/>
              </a:endParaRPr>
            </a:p>
          </p:txBody>
        </p:sp>
      </p:grpSp>
      <p:pic>
        <p:nvPicPr>
          <p:cNvPr id="21" name="Grafik 133">
            <a:extLst>
              <a:ext uri="{FF2B5EF4-FFF2-40B4-BE49-F238E27FC236}">
                <a16:creationId xmlns="" xmlns:a16="http://schemas.microsoft.com/office/drawing/2014/main" id="{1B493AD2-FCB2-41F0-9D1F-DD16928AA5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273" y="1064644"/>
            <a:ext cx="710362" cy="717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731221" y="1272538"/>
            <a:ext cx="1971675" cy="2754244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grpSp>
        <p:nvGrpSpPr>
          <p:cNvPr id="30" name="Gruppieren 170">
            <a:extLst>
              <a:ext uri="{FF2B5EF4-FFF2-40B4-BE49-F238E27FC236}">
                <a16:creationId xmlns="" xmlns:a16="http://schemas.microsoft.com/office/drawing/2014/main" id="{412CD377-93FF-416F-9ABA-E1C342CEE026}"/>
              </a:ext>
            </a:extLst>
          </p:cNvPr>
          <p:cNvGrpSpPr/>
          <p:nvPr/>
        </p:nvGrpSpPr>
        <p:grpSpPr>
          <a:xfrm>
            <a:off x="3092061" y="780150"/>
            <a:ext cx="1333577" cy="1551715"/>
            <a:chOff x="2530170" y="1721405"/>
            <a:chExt cx="1534668" cy="1931907"/>
          </a:xfrm>
        </p:grpSpPr>
        <p:sp>
          <p:nvSpPr>
            <p:cNvPr id="32" name="Inhaltsplatzhalter 6">
              <a:extLst>
                <a:ext uri="{FF2B5EF4-FFF2-40B4-BE49-F238E27FC236}">
                  <a16:creationId xmlns="" xmlns:a16="http://schemas.microsoft.com/office/drawing/2014/main" id="{C9BB5A4F-B7AD-4B52-8DB6-239A3DC9F34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530170" y="1748929"/>
              <a:ext cx="1297578" cy="1460323"/>
            </a:xfrm>
            <a:prstGeom prst="rect">
              <a:avLst/>
            </a:prstGeom>
            <a:noFill/>
            <a:ln w="222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108000" tIns="72000" rIns="72000" bIns="72000" numCol="1" anchor="t" anchorCtr="0" compatLnSpc="1">
              <a:prstTxWarp prst="textNoShape">
                <a:avLst/>
              </a:prstTxWarp>
            </a:bodyPr>
            <a:lstStyle>
              <a:lvl1pPr algn="l" defTabSz="576226" rtl="0" eaLnBrk="1" fontAlgn="base" hangingPunct="1">
                <a:lnSpc>
                  <a:spcPct val="104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defRPr sz="1800" kern="1200">
                  <a:solidFill>
                    <a:srgbClr val="4B4B4B"/>
                  </a:solidFill>
                  <a:latin typeface="Tele-GroteskFet" pitchFamily="2" charset="0"/>
                  <a:ea typeface="+mn-ea"/>
                  <a:cs typeface="+mn-cs"/>
                </a:defRPr>
              </a:lvl1pPr>
              <a:lvl2pPr marL="1588" algn="l" defTabSz="576226" rtl="0" eaLnBrk="1" fontAlgn="base" hangingPunct="1">
                <a:lnSpc>
                  <a:spcPct val="104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defRPr sz="1800" kern="1200">
                  <a:solidFill>
                    <a:srgbClr val="4B4B4B"/>
                  </a:solidFill>
                  <a:latin typeface="+mn-lt"/>
                  <a:ea typeface="+mn-ea"/>
                  <a:cs typeface="+mn-cs"/>
                </a:defRPr>
              </a:lvl2pPr>
              <a:lvl3pPr marL="225410" indent="-220649" algn="l" defTabSz="576226" rtl="0" eaLnBrk="1" fontAlgn="base" hangingPunct="1">
                <a:lnSpc>
                  <a:spcPct val="104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 2" panose="05020102010507070707" pitchFamily="18" charset="2"/>
                <a:buChar char="¡"/>
                <a:defRPr sz="1800" kern="1200">
                  <a:solidFill>
                    <a:srgbClr val="4B4B4B"/>
                  </a:solidFill>
                  <a:latin typeface="+mn-lt"/>
                  <a:ea typeface="+mn-ea"/>
                  <a:cs typeface="+mn-cs"/>
                </a:defRPr>
              </a:lvl3pPr>
              <a:lvl4pPr marL="444471" indent="-215886" algn="l" defTabSz="576226" rtl="0" eaLnBrk="1" fontAlgn="base" hangingPunct="1">
                <a:lnSpc>
                  <a:spcPct val="104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 2" panose="05020102010507070707" pitchFamily="18" charset="2"/>
                <a:buChar char="¡"/>
                <a:defRPr sz="1800" kern="1200">
                  <a:solidFill>
                    <a:srgbClr val="4B4B4B"/>
                  </a:solidFill>
                  <a:latin typeface="+mn-lt"/>
                  <a:ea typeface="+mn-ea"/>
                  <a:cs typeface="+mn-cs"/>
                </a:defRPr>
              </a:lvl4pPr>
              <a:lvl5pPr marL="677820" indent="-231761" algn="l" defTabSz="576226" rtl="0" eaLnBrk="1" fontAlgn="base" hangingPunct="1">
                <a:lnSpc>
                  <a:spcPct val="104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 2" panose="05020102010507070707" pitchFamily="18" charset="2"/>
                <a:buChar char="¡"/>
                <a:defRPr sz="1800" kern="1200">
                  <a:solidFill>
                    <a:srgbClr val="4B4B4B"/>
                  </a:solidFill>
                  <a:latin typeface="+mn-lt"/>
                  <a:ea typeface="+mn-ea"/>
                  <a:cs typeface="+mn-cs"/>
                </a:defRPr>
              </a:lvl5pPr>
              <a:lvl6pPr marL="2514440" indent="-228585" algn="l" defTabSz="457171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09" indent="-228585" algn="l" defTabSz="457171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80" indent="-228585" algn="l" defTabSz="457171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951" indent="-228585" algn="l" defTabSz="457171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E20074"/>
                </a:buClr>
              </a:pPr>
              <a:endParaRPr lang="en-US" sz="900" dirty="0"/>
            </a:p>
          </p:txBody>
        </p:sp>
        <p:sp>
          <p:nvSpPr>
            <p:cNvPr id="33" name="Rectangle 5">
              <a:extLst>
                <a:ext uri="{FF2B5EF4-FFF2-40B4-BE49-F238E27FC236}">
                  <a16:creationId xmlns="" xmlns:a16="http://schemas.microsoft.com/office/drawing/2014/main" id="{8D4851A7-B564-4F72-A1ED-62743615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711" y="1721405"/>
              <a:ext cx="1281035" cy="245707"/>
            </a:xfrm>
            <a:prstGeom prst="rect">
              <a:avLst/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 lIns="108000" tIns="36000" rIns="3600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 err="1" smtClean="0">
                  <a:solidFill>
                    <a:srgbClr val="FFFFFF"/>
                  </a:solidFill>
                  <a:latin typeface="TeleGrotesk Headline Ultra" pitchFamily="2" charset="0"/>
                  <a:cs typeface="Arial Unicode MS" panose="020B0604020202020204" pitchFamily="34" charset="-128"/>
                </a:rPr>
                <a:t>Testmanager</a:t>
              </a:r>
              <a:endParaRPr lang="en-US" sz="900" dirty="0">
                <a:solidFill>
                  <a:srgbClr val="FFFFFF"/>
                </a:solidFill>
                <a:latin typeface="TeleGrotesk Headline Ultra" pitchFamily="2" charset="0"/>
                <a:cs typeface="Arial Unicode MS" panose="020B0604020202020204" pitchFamily="34" charset="-128"/>
              </a:endParaRPr>
            </a:p>
          </p:txBody>
        </p:sp>
        <p:sp>
          <p:nvSpPr>
            <p:cNvPr id="34" name="Textfeld 175">
              <a:extLst>
                <a:ext uri="{FF2B5EF4-FFF2-40B4-BE49-F238E27FC236}">
                  <a16:creationId xmlns="" xmlns:a16="http://schemas.microsoft.com/office/drawing/2014/main" id="{FF4B1F45-62B1-472E-9467-C09E51074F56}"/>
                </a:ext>
              </a:extLst>
            </p:cNvPr>
            <p:cNvSpPr txBox="1"/>
            <p:nvPr/>
          </p:nvSpPr>
          <p:spPr bwMode="gray">
            <a:xfrm>
              <a:off x="2767260" y="3429761"/>
              <a:ext cx="1297578" cy="22355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03892" indent="-503892" algn="ctr" defTabSz="1151860" eaLnBrk="0" hangingPunct="0">
                <a:defRPr/>
              </a:pPr>
              <a:endParaRPr lang="de-DE" sz="900" dirty="0">
                <a:solidFill>
                  <a:srgbClr val="FF0066"/>
                </a:solidFill>
              </a:endParaRPr>
            </a:p>
          </p:txBody>
        </p:sp>
      </p:grpSp>
      <p:pic>
        <p:nvPicPr>
          <p:cNvPr id="35" name="Grafik 204">
            <a:extLst>
              <a:ext uri="{FF2B5EF4-FFF2-40B4-BE49-F238E27FC236}">
                <a16:creationId xmlns="" xmlns:a16="http://schemas.microsoft.com/office/drawing/2014/main" id="{5C9A72B2-C002-4341-BFB3-13C854B9684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494" y="1090025"/>
            <a:ext cx="638233" cy="692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3110232" y="1773032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rgbClr val="E20074"/>
                </a:solidFill>
                <a:latin typeface="TeleGrotesk Headline Ultra" pitchFamily="2" charset="0"/>
              </a:rPr>
              <a:t>Антье</a:t>
            </a:r>
            <a:endParaRPr lang="de-DE" sz="800" b="1" dirty="0">
              <a:solidFill>
                <a:srgbClr val="E20074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37" name="Grafik 103">
            <a:extLst>
              <a:ext uri="{FF2B5EF4-FFF2-40B4-BE49-F238E27FC236}">
                <a16:creationId xmlns="" xmlns:a16="http://schemas.microsoft.com/office/drawing/2014/main" id="{1865D1F8-A64C-4CA0-8122-8414E05F58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2851">
            <a:off x="925871" y="1800690"/>
            <a:ext cx="620293" cy="60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961556" y="1294208"/>
            <a:ext cx="1511004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ProduCtion</a:t>
            </a:r>
            <a:r>
              <a:rPr lang="en-US" sz="1400" b="1" dirty="0" smtClean="0">
                <a:solidFill>
                  <a:schemeClr val="bg1"/>
                </a:solidFill>
                <a:latin typeface="TeleGrotesk Headline Ultra" pitchFamily="2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TeleGrotesk Headline Ultra" pitchFamily="2" charset="0"/>
              </a:rPr>
              <a:t>версия</a:t>
            </a:r>
            <a:endParaRPr lang="de-DE" sz="11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40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31221" y="1604544"/>
            <a:ext cx="1395886" cy="985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Руководитель версии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41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641497" y="2369131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Марина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3683610" y="2017487"/>
            <a:ext cx="2487243" cy="25640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54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4091140" y="2041071"/>
            <a:ext cx="1511004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100" b="1" dirty="0">
                <a:solidFill>
                  <a:schemeClr val="bg1"/>
                </a:solidFill>
                <a:latin typeface="TeleGrotesk Headline Ultra" pitchFamily="2" charset="0"/>
              </a:rPr>
              <a:t>Текущая</a:t>
            </a:r>
            <a:r>
              <a:rPr lang="en-US" sz="1100" b="1" dirty="0">
                <a:solidFill>
                  <a:schemeClr val="bg1"/>
                </a:solidFill>
                <a:latin typeface="TeleGrotesk Headline Ultra" pitchFamily="2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TeleGrotesk Headline Ultra" pitchFamily="2" charset="0"/>
              </a:rPr>
              <a:t>версия</a:t>
            </a:r>
            <a:endParaRPr lang="de-DE" sz="11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55" name="Grafik 226">
            <a:extLst>
              <a:ext uri="{FF2B5EF4-FFF2-40B4-BE49-F238E27FC236}">
                <a16:creationId xmlns="" xmlns:a16="http://schemas.microsoft.com/office/drawing/2014/main" id="{66496C40-1A12-480E-9D6C-7BA9C2FAED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67458">
            <a:off x="3947365" y="2517300"/>
            <a:ext cx="604985" cy="607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1864283" y="1881689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Тестэксперт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57" name="Grafik 202">
            <a:extLst>
              <a:ext uri="{FF2B5EF4-FFF2-40B4-BE49-F238E27FC236}">
                <a16:creationId xmlns="" xmlns:a16="http://schemas.microsoft.com/office/drawing/2014/main" id="{1262DFC8-9A09-4EB4-BC7D-096BDF8BD11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557" b="13310"/>
          <a:stretch/>
        </p:blipFill>
        <p:spPr>
          <a:xfrm rot="597874">
            <a:off x="1938092" y="2057189"/>
            <a:ext cx="605138" cy="600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9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1571115" y="2661966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Оля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60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5155862" y="2422171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Тестэксперт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62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5155862" y="3182445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Лена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63" name="Grafik 175">
            <a:extLst>
              <a:ext uri="{FF2B5EF4-FFF2-40B4-BE49-F238E27FC236}">
                <a16:creationId xmlns="" xmlns:a16="http://schemas.microsoft.com/office/drawing/2014/main" id="{BD77128D-567E-4C7C-AE96-DECC5856B1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9158">
            <a:off x="5382838" y="2643635"/>
            <a:ext cx="494878" cy="513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30608" y="2615366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67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681327" y="5148642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Настя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7099368" y="1272538"/>
            <a:ext cx="2397057" cy="25259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69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212657" y="1541543"/>
            <a:ext cx="1109381" cy="141787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Руководитель версии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70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189502" y="2331866"/>
            <a:ext cx="1109381" cy="141787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Олеся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71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581231" y="1297389"/>
            <a:ext cx="1511004" cy="141787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TeleGrotesk Headline Ultra" pitchFamily="2" charset="0"/>
              </a:rPr>
              <a:t>Следующая</a:t>
            </a:r>
            <a:r>
              <a:rPr lang="en-US" sz="1100" b="1" dirty="0" smtClean="0">
                <a:solidFill>
                  <a:schemeClr val="bg1"/>
                </a:solidFill>
                <a:latin typeface="TeleGrotesk Headline Ultra" pitchFamily="2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TeleGrotesk Headline Ultra" pitchFamily="2" charset="0"/>
              </a:rPr>
              <a:t>версия</a:t>
            </a:r>
            <a:endParaRPr lang="de-DE" sz="11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72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8322038" y="1612436"/>
            <a:ext cx="1009769" cy="141787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Тестэксперт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73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8272231" y="2351277"/>
            <a:ext cx="1109381" cy="141787"/>
          </a:xfrm>
          <a:prstGeom prst="rect">
            <a:avLst/>
          </a:prstGeom>
          <a:solidFill>
            <a:srgbClr val="FFC000"/>
          </a:solidFill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Катя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74" name="Grafik 4">
            <a:extLst>
              <a:ext uri="{FF2B5EF4-FFF2-40B4-BE49-F238E27FC236}">
                <a16:creationId xmlns="" xmlns:a16="http://schemas.microsoft.com/office/drawing/2014/main" id="{9BFF3403-1C48-4BA3-B927-650127F1E8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7980">
            <a:off x="7425860" y="1703111"/>
            <a:ext cx="527515" cy="628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" name="Grafik 11">
            <a:extLst>
              <a:ext uri="{FF2B5EF4-FFF2-40B4-BE49-F238E27FC236}">
                <a16:creationId xmlns="" xmlns:a16="http://schemas.microsoft.com/office/drawing/2014/main" id="{32168EDC-6F76-4EBC-89EB-6C5ACECB982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9926">
            <a:off x="8547329" y="1811535"/>
            <a:ext cx="544906" cy="532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6" name="Gruppieren 188">
            <a:extLst>
              <a:ext uri="{FF2B5EF4-FFF2-40B4-BE49-F238E27FC236}">
                <a16:creationId xmlns="" xmlns:a16="http://schemas.microsoft.com/office/drawing/2014/main" id="{5717B482-EAEF-4919-AD74-3896D00AB056}"/>
              </a:ext>
            </a:extLst>
          </p:cNvPr>
          <p:cNvGrpSpPr/>
          <p:nvPr/>
        </p:nvGrpSpPr>
        <p:grpSpPr>
          <a:xfrm>
            <a:off x="5616163" y="790762"/>
            <a:ext cx="1988988" cy="1660311"/>
            <a:chOff x="529832" y="4003020"/>
            <a:chExt cx="1988990" cy="2710603"/>
          </a:xfrm>
        </p:grpSpPr>
        <p:grpSp>
          <p:nvGrpSpPr>
            <p:cNvPr id="77" name="Gruppieren 192">
              <a:extLst>
                <a:ext uri="{FF2B5EF4-FFF2-40B4-BE49-F238E27FC236}">
                  <a16:creationId xmlns="" xmlns:a16="http://schemas.microsoft.com/office/drawing/2014/main" id="{DA0ECC00-EBA6-49B4-AB3B-2553B3F748EF}"/>
                </a:ext>
              </a:extLst>
            </p:cNvPr>
            <p:cNvGrpSpPr/>
            <p:nvPr/>
          </p:nvGrpSpPr>
          <p:grpSpPr>
            <a:xfrm>
              <a:off x="563348" y="4003020"/>
              <a:ext cx="1955474" cy="2710603"/>
              <a:chOff x="1777639" y="1678831"/>
              <a:chExt cx="2287199" cy="1974481"/>
            </a:xfrm>
          </p:grpSpPr>
          <p:sp>
            <p:nvSpPr>
              <p:cNvPr id="79" name="Inhaltsplatzhalter 6">
                <a:extLst>
                  <a:ext uri="{FF2B5EF4-FFF2-40B4-BE49-F238E27FC236}">
                    <a16:creationId xmlns="" xmlns:a16="http://schemas.microsoft.com/office/drawing/2014/main" id="{B9309B06-14D7-4C3C-893E-93120214D239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777639" y="1678831"/>
                <a:ext cx="1237345" cy="1403912"/>
              </a:xfrm>
              <a:prstGeom prst="rect">
                <a:avLst/>
              </a:prstGeom>
              <a:noFill/>
              <a:ln w="222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square" lIns="108000" tIns="72000" rIns="72000" bIns="72000" numCol="1" anchor="t" anchorCtr="0" compatLnSpc="1">
                <a:prstTxWarp prst="textNoShape">
                  <a:avLst/>
                </a:prstTxWarp>
              </a:bodyPr>
              <a:lstStyle>
                <a:lvl1pPr algn="l" defTabSz="576226" rtl="0" eaLnBrk="1" fontAlgn="base" hangingPunct="1">
                  <a:lnSpc>
                    <a:spcPct val="104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defRPr sz="1800" kern="1200">
                    <a:solidFill>
                      <a:srgbClr val="4B4B4B"/>
                    </a:solidFill>
                    <a:latin typeface="Tele-GroteskFet" pitchFamily="2" charset="0"/>
                    <a:ea typeface="+mn-ea"/>
                    <a:cs typeface="+mn-cs"/>
                  </a:defRPr>
                </a:lvl1pPr>
                <a:lvl2pPr marL="1588" algn="l" defTabSz="576226" rtl="0" eaLnBrk="1" fontAlgn="base" hangingPunct="1">
                  <a:lnSpc>
                    <a:spcPct val="104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chemeClr val="tx2"/>
                  </a:buClr>
                  <a:buFont typeface="Wingdings" pitchFamily="2" charset="2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2pPr>
                <a:lvl3pPr marL="225410" indent="-220649" algn="l" defTabSz="576226" rtl="0" eaLnBrk="1" fontAlgn="base" hangingPunct="1">
                  <a:lnSpc>
                    <a:spcPct val="104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3pPr>
                <a:lvl4pPr marL="444471" indent="-215886" algn="l" defTabSz="576226" rtl="0" eaLnBrk="1" fontAlgn="base" hangingPunct="1">
                  <a:lnSpc>
                    <a:spcPct val="10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4pPr>
                <a:lvl5pPr marL="677820" indent="-231761" algn="l" defTabSz="576226" rtl="0" eaLnBrk="1" fontAlgn="base" hangingPunct="1">
                  <a:lnSpc>
                    <a:spcPct val="10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 2" panose="05020102010507070707" pitchFamily="18" charset="2"/>
                  <a:buChar char="¡"/>
                  <a:defRPr sz="1800" kern="1200">
                    <a:solidFill>
                      <a:srgbClr val="4B4B4B"/>
                    </a:solidFill>
                    <a:latin typeface="+mn-lt"/>
                    <a:ea typeface="+mn-ea"/>
                    <a:cs typeface="+mn-cs"/>
                  </a:defRPr>
                </a:lvl5pPr>
                <a:lvl6pPr marL="2514440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09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80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51" indent="-228585" algn="l" defTabSz="457171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E20074"/>
                  </a:buClr>
                </a:pPr>
                <a:endParaRPr lang="en-US" sz="900" dirty="0"/>
              </a:p>
            </p:txBody>
          </p:sp>
          <p:sp>
            <p:nvSpPr>
              <p:cNvPr id="80" name="Rectangle 5">
                <a:extLst>
                  <a:ext uri="{FF2B5EF4-FFF2-40B4-BE49-F238E27FC236}">
                    <a16:creationId xmlns="" xmlns:a16="http://schemas.microsoft.com/office/drawing/2014/main" id="{5491723A-A7FA-4D56-BEED-860518531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362" y="1678832"/>
                <a:ext cx="1224622" cy="233635"/>
              </a:xfrm>
              <a:prstGeom prst="rect">
                <a:avLst/>
              </a:prstGeom>
              <a:solidFill>
                <a:schemeClr val="tx2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08000" tIns="36000" rIns="36000" bIns="3600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900" dirty="0" err="1" smtClean="0">
                    <a:solidFill>
                      <a:srgbClr val="FFFFFF"/>
                    </a:solidFill>
                    <a:latin typeface="TeleGrotesk Headline Ultra" pitchFamily="2" charset="0"/>
                    <a:cs typeface="Arial Unicode MS" panose="020B0604020202020204" pitchFamily="34" charset="-128"/>
                  </a:rPr>
                  <a:t>Автоматизатор</a:t>
                </a:r>
                <a:r>
                  <a:rPr lang="en-US" sz="900" dirty="0" smtClean="0">
                    <a:solidFill>
                      <a:srgbClr val="FFFFFF"/>
                    </a:solidFill>
                    <a:latin typeface="TeleGrotesk Headline Ultra" pitchFamily="2" charset="0"/>
                    <a:cs typeface="Arial Unicode MS" panose="020B0604020202020204" pitchFamily="34" charset="-128"/>
                  </a:rPr>
                  <a:t> </a:t>
                </a:r>
                <a:endParaRPr lang="en-US" sz="900" dirty="0">
                  <a:solidFill>
                    <a:srgbClr val="FFFFFF"/>
                  </a:solidFill>
                  <a:latin typeface="TeleGrotesk Headline Ultra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81" name="Textfeld 197">
                <a:extLst>
                  <a:ext uri="{FF2B5EF4-FFF2-40B4-BE49-F238E27FC236}">
                    <a16:creationId xmlns="" xmlns:a16="http://schemas.microsoft.com/office/drawing/2014/main" id="{FC733D1B-9849-41FE-A31E-E7184C983C01}"/>
                  </a:ext>
                </a:extLst>
              </p:cNvPr>
              <p:cNvSpPr txBox="1"/>
              <p:nvPr/>
            </p:nvSpPr>
            <p:spPr bwMode="gray">
              <a:xfrm>
                <a:off x="2767260" y="3429761"/>
                <a:ext cx="1297578" cy="22355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72000" tIns="36000" rIns="72000" bIns="36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503892" indent="-503892" algn="ctr" defTabSz="1151860" eaLnBrk="0" hangingPunct="0">
                  <a:defRPr/>
                </a:pPr>
                <a:endParaRPr lang="de-DE" sz="900" dirty="0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78" name="Textfeld 194">
              <a:extLst>
                <a:ext uri="{FF2B5EF4-FFF2-40B4-BE49-F238E27FC236}">
                  <a16:creationId xmlns="" xmlns:a16="http://schemas.microsoft.com/office/drawing/2014/main" id="{731B7ACF-4D62-4E88-8346-F94BBE2ECC98}"/>
                </a:ext>
              </a:extLst>
            </p:cNvPr>
            <p:cNvSpPr txBox="1"/>
            <p:nvPr/>
          </p:nvSpPr>
          <p:spPr bwMode="gray">
            <a:xfrm>
              <a:off x="529832" y="5640231"/>
              <a:ext cx="1109382" cy="23148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ru-RU" sz="800" b="1" dirty="0" smtClean="0">
                  <a:solidFill>
                    <a:srgbClr val="E20074"/>
                  </a:solidFill>
                  <a:latin typeface="TeleGrotesk Headline Ultra" pitchFamily="2" charset="0"/>
                </a:rPr>
                <a:t>Алёна</a:t>
              </a:r>
              <a:endParaRPr lang="de-DE" sz="800" b="1" dirty="0">
                <a:solidFill>
                  <a:srgbClr val="E20074"/>
                </a:solidFill>
                <a:latin typeface="TeleGrotesk Headline Ultra" pitchFamily="2" charset="0"/>
              </a:endParaRPr>
            </a:p>
            <a:p>
              <a:pPr marL="0" indent="0">
                <a:buNone/>
              </a:pPr>
              <a:endParaRPr lang="de-DE" sz="800" dirty="0">
                <a:latin typeface="TeleGrotesk Headline Ultra" pitchFamily="2" charset="0"/>
              </a:endParaRPr>
            </a:p>
            <a:p>
              <a:pPr marL="0" indent="0">
                <a:buNone/>
              </a:pPr>
              <a:endParaRPr lang="de-DE" sz="800" dirty="0">
                <a:latin typeface="TeleGrotesk Headline Ultra" pitchFamily="2" charset="0"/>
              </a:endParaRPr>
            </a:p>
          </p:txBody>
        </p:sp>
      </p:grpSp>
      <p:pic>
        <p:nvPicPr>
          <p:cNvPr id="83" name="Grafik 12">
            <a:extLst>
              <a:ext uri="{FF2B5EF4-FFF2-40B4-BE49-F238E27FC236}">
                <a16:creationId xmlns="" xmlns:a16="http://schemas.microsoft.com/office/drawing/2014/main" id="{4A41389F-12C6-4649-8E0F-8A4F42429D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361" y="1084878"/>
            <a:ext cx="680603" cy="708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Grafik 3">
            <a:extLst>
              <a:ext uri="{FF2B5EF4-FFF2-40B4-BE49-F238E27FC236}">
                <a16:creationId xmlns="" xmlns:a16="http://schemas.microsoft.com/office/drawing/2014/main" id="{7221A308-F3FB-4CE6-AF24-3C15C8672AF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5"/>
          <a:stretch/>
        </p:blipFill>
        <p:spPr>
          <a:xfrm rot="21097346">
            <a:off x="888885" y="2774471"/>
            <a:ext cx="614607" cy="592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3595558" y="2286391"/>
            <a:ext cx="1417333" cy="7089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Руководитель версии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89" name="Grafik 20">
            <a:extLst>
              <a:ext uri="{FF2B5EF4-FFF2-40B4-BE49-F238E27FC236}">
                <a16:creationId xmlns="" xmlns:a16="http://schemas.microsoft.com/office/drawing/2014/main" id="{01EA72E9-14C4-4DA0-BB69-1AE49ED9F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4316">
            <a:off x="5051133" y="3642177"/>
            <a:ext cx="616683" cy="648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4857840" y="3450022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94" name="Grafik 6">
            <a:extLst>
              <a:ext uri="{FF2B5EF4-FFF2-40B4-BE49-F238E27FC236}">
                <a16:creationId xmlns="" xmlns:a16="http://schemas.microsoft.com/office/drawing/2014/main" id="{77682115-C16A-4A70-910C-A82C9CBBB8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2534">
            <a:off x="1864283" y="3136891"/>
            <a:ext cx="618260" cy="653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1735776" y="2928997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97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2062349" y="5118377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Марина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98" name="Grafik 17">
            <a:extLst>
              <a:ext uri="{FF2B5EF4-FFF2-40B4-BE49-F238E27FC236}">
                <a16:creationId xmlns="" xmlns:a16="http://schemas.microsoft.com/office/drawing/2014/main" id="{47593CEB-FA38-43C9-A7E5-EA08788D6BF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4891">
            <a:off x="7363358" y="2801025"/>
            <a:ext cx="610792" cy="62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0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163869" y="2567672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01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7156518" y="3450022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Маша</a:t>
            </a: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102" name="Grafik 90">
            <a:extLst>
              <a:ext uri="{FF2B5EF4-FFF2-40B4-BE49-F238E27FC236}">
                <a16:creationId xmlns="" xmlns:a16="http://schemas.microsoft.com/office/drawing/2014/main" id="{73019884-0F43-45F1-943F-292F7073AF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385443">
            <a:off x="8506460" y="2796241"/>
            <a:ext cx="591855" cy="672562"/>
          </a:xfrm>
          <a:prstGeom prst="rect">
            <a:avLst/>
          </a:prstGeom>
        </p:spPr>
      </p:pic>
      <p:pic>
        <p:nvPicPr>
          <p:cNvPr id="103" name="Picture 1" descr="524970653.jpeg">
            <a:extLst>
              <a:ext uri="{FF2B5EF4-FFF2-40B4-BE49-F238E27FC236}">
                <a16:creationId xmlns="" xmlns:a16="http://schemas.microsoft.com/office/drawing/2014/main" id="{19705FA6-47F6-479B-88BE-FC960FA7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481">
            <a:off x="4048206" y="3744505"/>
            <a:ext cx="516276" cy="60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4606394" y="6473500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Алина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07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8297502" y="3479199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smtClean="0">
                <a:solidFill>
                  <a:schemeClr val="bg1"/>
                </a:solidFill>
                <a:latin typeface="TeleGrotesk Headline Ultra" pitchFamily="2" charset="0"/>
              </a:rPr>
              <a:t>Дмитрий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08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8298883" y="2590221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pic>
        <p:nvPicPr>
          <p:cNvPr id="82" name="Picture 7" descr="https://it-conf.ru/files/autoupload/61/67/46/42dizov538622.png.%5bue%5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3" y="4702722"/>
            <a:ext cx="1496735" cy="20497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2"/>
          <p:cNvSpPr/>
          <p:nvPr/>
        </p:nvSpPr>
        <p:spPr>
          <a:xfrm>
            <a:off x="2472560" y="4701069"/>
            <a:ext cx="1796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E20074"/>
                </a:solidFill>
              </a:rPr>
              <a:t>Лена Светлова</a:t>
            </a:r>
            <a:endParaRPr lang="ru-RU" sz="1600" b="1" dirty="0">
              <a:solidFill>
                <a:srgbClr val="E20074"/>
              </a:solidFill>
            </a:endParaRPr>
          </a:p>
        </p:txBody>
      </p:sp>
      <p:sp>
        <p:nvSpPr>
          <p:cNvPr id="91" name="Rectangle 3"/>
          <p:cNvSpPr/>
          <p:nvPr/>
        </p:nvSpPr>
        <p:spPr>
          <a:xfrm>
            <a:off x="2313626" y="5132822"/>
            <a:ext cx="2438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Старший эксперт по </a:t>
            </a:r>
            <a:r>
              <a:rPr lang="ru-RU" sz="1100" dirty="0" smtClean="0"/>
              <a:t>тестированию</a:t>
            </a:r>
            <a:r>
              <a:rPr lang="en-US" sz="1100" dirty="0" smtClean="0"/>
              <a:t>,</a:t>
            </a:r>
            <a:r>
              <a:rPr lang="ru-RU" sz="1100" dirty="0" smtClean="0"/>
              <a:t> </a:t>
            </a:r>
            <a:endParaRPr lang="en-US" sz="1100" i="1" dirty="0"/>
          </a:p>
          <a:p>
            <a:r>
              <a:rPr lang="en-US" sz="1100" i="1" dirty="0"/>
              <a:t>T</a:t>
            </a:r>
            <a:r>
              <a:rPr lang="en-US" sz="1100" i="1" dirty="0" smtClean="0"/>
              <a:t>-Systems</a:t>
            </a:r>
            <a:r>
              <a:rPr lang="ru-RU" sz="1100" dirty="0" smtClean="0"/>
              <a:t> </a:t>
            </a:r>
            <a:r>
              <a:rPr lang="ru-RU" sz="1100" dirty="0"/>
              <a:t>(отделение </a:t>
            </a:r>
            <a:r>
              <a:rPr lang="ru-RU" sz="1100" dirty="0" err="1"/>
              <a:t>Deutsche</a:t>
            </a:r>
            <a:r>
              <a:rPr lang="ru-RU" sz="1100" dirty="0"/>
              <a:t> </a:t>
            </a:r>
            <a:r>
              <a:rPr lang="ru-RU" sz="1100" dirty="0" err="1"/>
              <a:t>Telekom</a:t>
            </a:r>
            <a:r>
              <a:rPr lang="ru-RU" sz="1100" dirty="0"/>
              <a:t>).</a:t>
            </a:r>
            <a:br>
              <a:rPr lang="ru-RU" sz="1100" dirty="0"/>
            </a:br>
            <a:r>
              <a:rPr lang="ru-RU" sz="1100" dirty="0"/>
              <a:t>Прошла долгий путь от </a:t>
            </a:r>
            <a:r>
              <a:rPr lang="de-DE" sz="1100" dirty="0" smtClean="0"/>
              <a:t> </a:t>
            </a:r>
            <a:r>
              <a:rPr lang="ru-RU" sz="1100" dirty="0" smtClean="0"/>
              <a:t>филолога </a:t>
            </a:r>
            <a:r>
              <a:rPr lang="ru-RU" sz="1100" dirty="0"/>
              <a:t>до начинающего </a:t>
            </a:r>
            <a:r>
              <a:rPr lang="ru-RU" sz="1100" dirty="0" err="1"/>
              <a:t>автоматизатора</a:t>
            </a:r>
            <a:r>
              <a:rPr lang="ru-RU" sz="1100" dirty="0"/>
              <a:t>.</a:t>
            </a:r>
            <a:br>
              <a:rPr lang="ru-RU" sz="1100" dirty="0"/>
            </a:br>
            <a:r>
              <a:rPr lang="ru-RU" sz="1100" dirty="0" smtClean="0"/>
              <a:t>В </a:t>
            </a:r>
            <a:r>
              <a:rPr lang="ru-RU" sz="1100" dirty="0"/>
              <a:t>тестировании с 2009 года, совмещаю обязанности заместителя руководителя тестовой команды и </a:t>
            </a:r>
            <a:r>
              <a:rPr lang="ru-RU" sz="1100" dirty="0" err="1"/>
              <a:t>тестировщика</a:t>
            </a:r>
            <a:r>
              <a:rPr lang="ru-RU" sz="1100" dirty="0"/>
              <a:t>, увлекаюсь изучением </a:t>
            </a:r>
            <a:r>
              <a:rPr lang="ru-RU" sz="1100" dirty="0" err="1"/>
              <a:t>джавы</a:t>
            </a:r>
            <a:r>
              <a:rPr lang="ru-RU" sz="1100" dirty="0" smtClean="0"/>
              <a:t>.</a:t>
            </a:r>
          </a:p>
        </p:txBody>
      </p:sp>
      <p:cxnSp>
        <p:nvCxnSpPr>
          <p:cNvPr id="5" name="Gekrümmte Verbindung 4"/>
          <p:cNvCxnSpPr/>
          <p:nvPr/>
        </p:nvCxnSpPr>
        <p:spPr>
          <a:xfrm rot="10800000" flipV="1">
            <a:off x="3021380" y="3131270"/>
            <a:ext cx="2327788" cy="1657971"/>
          </a:xfrm>
          <a:prstGeom prst="curvedConnector2">
            <a:avLst/>
          </a:prstGeom>
          <a:ln w="19050">
            <a:solidFill>
              <a:srgbClr val="00FFFF"/>
            </a:solidFill>
            <a:miter lim="800000"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74946" y="4747374"/>
            <a:ext cx="1480603" cy="2034372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sp>
        <p:nvSpPr>
          <p:cNvPr id="99" name="Rectangle 12"/>
          <p:cNvSpPr/>
          <p:nvPr/>
        </p:nvSpPr>
        <p:spPr>
          <a:xfrm>
            <a:off x="7212657" y="5120122"/>
            <a:ext cx="251395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Старший эксперт по тестированию</a:t>
            </a:r>
            <a:r>
              <a:rPr lang="en-US" sz="1100" dirty="0"/>
              <a:t>,</a:t>
            </a:r>
            <a:r>
              <a:rPr lang="ru-RU" sz="1100" dirty="0"/>
              <a:t> </a:t>
            </a:r>
            <a:endParaRPr lang="de-DE" sz="1100" dirty="0" smtClean="0"/>
          </a:p>
          <a:p>
            <a:r>
              <a:rPr lang="de-DE" sz="1100" i="1" dirty="0"/>
              <a:t>T</a:t>
            </a:r>
            <a:r>
              <a:rPr lang="en-US" sz="1100" i="1" dirty="0" smtClean="0"/>
              <a:t>-Systems</a:t>
            </a:r>
            <a:r>
              <a:rPr lang="ru-RU" sz="1100" dirty="0" smtClean="0"/>
              <a:t> </a:t>
            </a:r>
            <a:r>
              <a:rPr lang="ru-RU" sz="1100" dirty="0"/>
              <a:t>(отделение </a:t>
            </a:r>
            <a:r>
              <a:rPr lang="ru-RU" sz="1100" dirty="0" err="1"/>
              <a:t>Deutsche</a:t>
            </a:r>
            <a:r>
              <a:rPr lang="ru-RU" sz="1100" dirty="0"/>
              <a:t> </a:t>
            </a:r>
            <a:r>
              <a:rPr lang="ru-RU" sz="1100" dirty="0" err="1"/>
              <a:t>Telekom</a:t>
            </a:r>
            <a:r>
              <a:rPr lang="ru-RU" sz="1100" dirty="0"/>
              <a:t>).</a:t>
            </a:r>
            <a:br>
              <a:rPr lang="ru-RU" sz="1100" dirty="0"/>
            </a:br>
            <a:r>
              <a:rPr lang="ru-RU" sz="1100" dirty="0" smtClean="0"/>
              <a:t>Начинала работу в компании в качестве технического писателя.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В тестировании с 2016 года, совмещаю обязанности руководителя версии и </a:t>
            </a:r>
            <a:r>
              <a:rPr lang="ru-RU" sz="1100" dirty="0" err="1"/>
              <a:t>тестировщика</a:t>
            </a:r>
            <a:r>
              <a:rPr lang="ru-RU" sz="1100" dirty="0"/>
              <a:t>, увлекаюсь дизайном.</a:t>
            </a:r>
          </a:p>
        </p:txBody>
      </p:sp>
      <p:sp>
        <p:nvSpPr>
          <p:cNvPr id="109" name="Rectangle 10"/>
          <p:cNvSpPr/>
          <p:nvPr/>
        </p:nvSpPr>
        <p:spPr>
          <a:xfrm>
            <a:off x="7388943" y="4619964"/>
            <a:ext cx="1981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E20074"/>
                </a:solidFill>
              </a:rPr>
              <a:t>Олеся Серегина</a:t>
            </a:r>
            <a:endParaRPr lang="ru-RU" sz="1600" b="1" dirty="0">
              <a:solidFill>
                <a:srgbClr val="E20074"/>
              </a:solidFill>
            </a:endParaRPr>
          </a:p>
        </p:txBody>
      </p:sp>
      <p:sp>
        <p:nvSpPr>
          <p:cNvPr id="110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3742673" y="3556085"/>
            <a:ext cx="1009769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7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Тестировщик</a:t>
            </a:r>
            <a:endParaRPr lang="de-DE" sz="7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11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3769014" y="4370629"/>
            <a:ext cx="1109381" cy="1050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алина</a:t>
            </a: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12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4788448" y="4288863"/>
            <a:ext cx="1109381" cy="1050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err="1" smtClean="0">
                <a:solidFill>
                  <a:schemeClr val="bg1"/>
                </a:solidFill>
                <a:latin typeface="TeleGrotesk Headline Ultra" pitchFamily="2" charset="0"/>
              </a:rPr>
              <a:t>сэсэг</a:t>
            </a: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16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630996" y="3392641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Настя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sp>
        <p:nvSpPr>
          <p:cNvPr id="117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1724816" y="3818469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марина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  <p:cxnSp>
        <p:nvCxnSpPr>
          <p:cNvPr id="48185" name="Gekrümmte Verbindung 48184"/>
          <p:cNvCxnSpPr>
            <a:stCxn id="74" idx="1"/>
          </p:cNvCxnSpPr>
          <p:nvPr/>
        </p:nvCxnSpPr>
        <p:spPr>
          <a:xfrm rot="10800000" flipH="1" flipV="1">
            <a:off x="7426685" y="2038338"/>
            <a:ext cx="895350" cy="2709036"/>
          </a:xfrm>
          <a:prstGeom prst="curvedConnector4">
            <a:avLst>
              <a:gd name="adj1" fmla="val -97873"/>
              <a:gd name="adj2" fmla="val 70888"/>
            </a:avLst>
          </a:prstGeom>
          <a:ln w="19050">
            <a:solidFill>
              <a:srgbClr val="00FFFF"/>
            </a:solidFill>
            <a:miter lim="800000"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feld 194">
            <a:extLst>
              <a:ext uri="{FF2B5EF4-FFF2-40B4-BE49-F238E27FC236}">
                <a16:creationId xmlns="" xmlns:a16="http://schemas.microsoft.com/office/drawing/2014/main" id="{731B7ACF-4D62-4E88-8346-F94BBE2ECC98}"/>
              </a:ext>
            </a:extLst>
          </p:cNvPr>
          <p:cNvSpPr txBox="1"/>
          <p:nvPr/>
        </p:nvSpPr>
        <p:spPr bwMode="gray">
          <a:xfrm>
            <a:off x="3643061" y="3167735"/>
            <a:ext cx="1109381" cy="141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800" b="1" dirty="0" smtClean="0">
                <a:solidFill>
                  <a:schemeClr val="bg1"/>
                </a:solidFill>
                <a:latin typeface="TeleGrotesk Headline Ultra" pitchFamily="2" charset="0"/>
              </a:rPr>
              <a:t>Лина </a:t>
            </a:r>
            <a:endParaRPr lang="de-DE" sz="800" b="1" dirty="0">
              <a:solidFill>
                <a:schemeClr val="bg1"/>
              </a:solidFill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  <a:p>
            <a:pPr marL="0" indent="0">
              <a:buNone/>
            </a:pPr>
            <a:endParaRPr lang="de-DE" sz="800" dirty="0">
              <a:latin typeface="TeleGrotesk Headline Ul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582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3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9523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Статика </a:t>
            </a:r>
            <a:r>
              <a:rPr lang="ru-RU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Хаос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  <p:pic>
        <p:nvPicPr>
          <p:cNvPr id="13" name="Grafik 12" descr="1339237423-408690-0112867_www.nevseoboi.com.ua"/>
          <p:cNvPicPr>
            <a:picLocks noGrp="1" noChangeAspect="1"/>
          </p:cNvPicPr>
          <p:nvPr isPhoto="1"/>
        </p:nvPicPr>
        <p:blipFill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2" y="1347493"/>
            <a:ext cx="9008065" cy="4850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"/>
          <p:cNvSpPr/>
          <p:nvPr/>
        </p:nvSpPr>
        <p:spPr>
          <a:xfrm>
            <a:off x="359999" y="778003"/>
            <a:ext cx="534547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Факторы, формировавшие команду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6187716" y="3153362"/>
            <a:ext cx="32194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Резкий рост проекта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</a:t>
            </a:r>
            <a:r>
              <a:rPr lang="ru-RU" b="1" dirty="0" smtClean="0">
                <a:solidFill>
                  <a:schemeClr val="bg1"/>
                </a:solidFill>
              </a:rPr>
              <a:t>2 </a:t>
            </a:r>
            <a:r>
              <a:rPr lang="en-US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------------&gt; </a:t>
            </a:r>
            <a:r>
              <a:rPr lang="ru-RU" b="1" dirty="0" smtClean="0">
                <a:solidFill>
                  <a:schemeClr val="bg1"/>
                </a:solidFill>
              </a:rPr>
              <a:t>40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762554" y="1637697"/>
            <a:ext cx="3505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solidFill>
                  <a:schemeClr val="bg1"/>
                </a:solidFill>
              </a:rPr>
              <a:t>Неналаженная</a:t>
            </a:r>
            <a:r>
              <a:rPr lang="ru-RU" b="1" dirty="0" smtClean="0">
                <a:solidFill>
                  <a:schemeClr val="bg1"/>
                </a:solidFill>
              </a:rPr>
              <a:t> совместная работа между командами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1343026" y="5010989"/>
            <a:ext cx="3699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Отсутствие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технического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образования у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тестировщиков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/>
          <p:nvPr/>
        </p:nvSpPr>
        <p:spPr>
          <a:xfrm>
            <a:off x="807816" y="3593316"/>
            <a:ext cx="33313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Несформировавшиеся рабочие процессы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670281" y="1506766"/>
            <a:ext cx="346890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Отсутствие определенности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в выборе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методологий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разработки </a:t>
            </a:r>
            <a:r>
              <a:rPr lang="ru-RU" b="1" dirty="0">
                <a:solidFill>
                  <a:schemeClr val="bg1"/>
                </a:solidFill>
              </a:rPr>
              <a:t>ПО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0" name="Rectangle 2"/>
          <p:cNvSpPr/>
          <p:nvPr/>
        </p:nvSpPr>
        <p:spPr>
          <a:xfrm>
            <a:off x="5042397" y="4629429"/>
            <a:ext cx="361935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Отсутствие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внутрипроектной</a:t>
            </a:r>
            <a:r>
              <a:rPr lang="ru-RU" b="1" dirty="0" smtClean="0">
                <a:solidFill>
                  <a:schemeClr val="bg1"/>
                </a:solidFill>
              </a:rPr>
              <a:t> базы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знаний и доступных источников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информации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5" grpId="0"/>
      <p:bldP spid="26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00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4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9523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sym typeface="Wingdings" panose="05000000000000000000" pitchFamily="2" charset="2"/>
              </a:rPr>
              <a:t>Хаос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Динамика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  <p:sp>
        <p:nvSpPr>
          <p:cNvPr id="15" name="Rectangle 2"/>
          <p:cNvSpPr/>
          <p:nvPr/>
        </p:nvSpPr>
        <p:spPr>
          <a:xfrm>
            <a:off x="284662" y="794066"/>
            <a:ext cx="912250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Надежные, простые и универсальные техники изменений в команде тестирования</a:t>
            </a:r>
          </a:p>
        </p:txBody>
      </p:sp>
      <p:sp>
        <p:nvSpPr>
          <p:cNvPr id="28" name="Rectangle 2"/>
          <p:cNvSpPr/>
          <p:nvPr/>
        </p:nvSpPr>
        <p:spPr>
          <a:xfrm rot="20720243">
            <a:off x="740381" y="4394747"/>
            <a:ext cx="253356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TECHNICAL  TOOLS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Rectangle 2"/>
          <p:cNvSpPr/>
          <p:nvPr/>
        </p:nvSpPr>
        <p:spPr>
          <a:xfrm rot="661373">
            <a:off x="5900130" y="4415780"/>
            <a:ext cx="421321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OPERATIONAL MANAGEMENT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Rectangle 2"/>
          <p:cNvSpPr/>
          <p:nvPr/>
        </p:nvSpPr>
        <p:spPr>
          <a:xfrm rot="21084933">
            <a:off x="3537338" y="5755924"/>
            <a:ext cx="325126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PEOPLE MANAGEMENT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6084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957">
            <a:off x="434512" y="1639015"/>
            <a:ext cx="38671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084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084">
            <a:off x="3357416" y="2125267"/>
            <a:ext cx="2413410" cy="366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084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920">
            <a:off x="5821363" y="1730382"/>
            <a:ext cx="39052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64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437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5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Technical Tools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4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3" y="1574925"/>
            <a:ext cx="2890838" cy="174307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24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26" y="1574924"/>
            <a:ext cx="3639230" cy="169276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Freeform 71"/>
          <p:cNvSpPr>
            <a:spLocks/>
          </p:cNvSpPr>
          <p:nvPr/>
        </p:nvSpPr>
        <p:spPr bwMode="auto">
          <a:xfrm>
            <a:off x="4057388" y="22657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  <p:pic>
        <p:nvPicPr>
          <p:cNvPr id="7577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99" y="4132263"/>
            <a:ext cx="3305967" cy="94456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Inhaltsplatzhalter 6"/>
          <p:cNvSpPr txBox="1">
            <a:spLocks/>
          </p:cNvSpPr>
          <p:nvPr/>
        </p:nvSpPr>
        <p:spPr bwMode="gray">
          <a:xfrm>
            <a:off x="360000" y="831960"/>
            <a:ext cx="9360000" cy="567044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Font typeface="+mj-lt"/>
              <a:buAutoNum type="arabicPeriod"/>
            </a:pPr>
            <a:r>
              <a:rPr lang="de-DE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TDS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(локальный тестовый 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тул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)</a:t>
            </a:r>
            <a:r>
              <a:rPr lang="de-DE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de-DE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 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Jira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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de-DE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Zephyr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/ X-</a:t>
            </a:r>
            <a:r>
              <a:rPr lang="ru-RU" sz="2300" dirty="0" err="1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Ray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Testdesign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(</a:t>
            </a:r>
            <a:r>
              <a:rPr lang="de-DE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Excel </a:t>
            </a:r>
            <a:r>
              <a:rPr lang="de-DE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 Zephyr</a:t>
            </a:r>
            <a:r>
              <a:rPr lang="de-DE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)</a:t>
            </a: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  <a:sym typeface="Wingdings" panose="05000000000000000000" pitchFamily="2" charset="2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Создание более эффективных 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симуляторов </a:t>
            </a:r>
            <a:endParaRPr lang="en-US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2" y="1394212"/>
            <a:ext cx="2995509" cy="180618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96" y="1394212"/>
            <a:ext cx="3883070" cy="180618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Freeform 71"/>
          <p:cNvSpPr>
            <a:spLocks/>
          </p:cNvSpPr>
          <p:nvPr/>
        </p:nvSpPr>
        <p:spPr bwMode="auto">
          <a:xfrm>
            <a:off x="4206804" y="1954637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  <p:pic>
        <p:nvPicPr>
          <p:cNvPr id="779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4" y="4504707"/>
            <a:ext cx="4635141" cy="1513681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462" y="4504707"/>
            <a:ext cx="2762590" cy="164579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8" name="Freeform 71"/>
          <p:cNvSpPr>
            <a:spLocks/>
          </p:cNvSpPr>
          <p:nvPr/>
        </p:nvSpPr>
        <p:spPr bwMode="auto">
          <a:xfrm>
            <a:off x="3969970" y="5172049"/>
            <a:ext cx="659179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de-DE" sz="2012" dirty="0"/>
          </a:p>
        </p:txBody>
      </p:sp>
    </p:spTree>
    <p:extLst>
      <p:ext uri="{BB962C8B-B14F-4D97-AF65-F5344CB8AC3E}">
        <p14:creationId xmlns:p14="http://schemas.microsoft.com/office/powerpoint/2010/main" val="28760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321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6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Technical Tools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34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9" y="1368165"/>
            <a:ext cx="4313057" cy="200640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Freeform 71"/>
          <p:cNvSpPr>
            <a:spLocks/>
          </p:cNvSpPr>
          <p:nvPr/>
        </p:nvSpPr>
        <p:spPr bwMode="auto">
          <a:xfrm>
            <a:off x="3478439" y="5047133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en-US" sz="1200" b="1" dirty="0" smtClean="0"/>
          </a:p>
          <a:p>
            <a:endParaRPr lang="en-US" sz="800" b="1" dirty="0" smtClean="0"/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problem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request</a:t>
            </a:r>
            <a:endParaRPr lang="de-DE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Inhaltsplatzhalter 6"/>
          <p:cNvSpPr txBox="1">
            <a:spLocks/>
          </p:cNvSpPr>
          <p:nvPr/>
        </p:nvSpPr>
        <p:spPr bwMode="gray">
          <a:xfrm>
            <a:off x="360000" y="831960"/>
            <a:ext cx="9360000" cy="56704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Font typeface="+mj-lt"/>
              <a:buAutoNum type="arabicPeriod" startAt="4"/>
            </a:pPr>
            <a:r>
              <a:rPr lang="en-US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Autotester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(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фреймворк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 для 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WMS-TK)</a:t>
            </a: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 startAt="4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 startAt="4"/>
            </a:pPr>
            <a:endParaRPr lang="de-DE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 startAt="4"/>
            </a:pP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Адаптация проектных тулов под новые стандарты</a:t>
            </a:r>
            <a:r>
              <a:rPr lang="de-DE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/>
            </a:r>
            <a:br>
              <a:rPr lang="de-DE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</a:b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(PR-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Tool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, приложение для миграции 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problem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request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из PR-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Tool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в 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Jira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)</a:t>
            </a:r>
          </a:p>
          <a:p>
            <a:pPr>
              <a:buClrTx/>
            </a:pP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  <a:sym typeface="Wingdings" panose="05000000000000000000" pitchFamily="2" charset="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06" y="4244609"/>
            <a:ext cx="2634280" cy="19027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11" y="4251324"/>
            <a:ext cx="1520655" cy="1902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9" y="1368165"/>
            <a:ext cx="4313057" cy="200640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9" y="4326007"/>
            <a:ext cx="2641602" cy="17533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Freeform 71"/>
          <p:cNvSpPr>
            <a:spLocks/>
          </p:cNvSpPr>
          <p:nvPr/>
        </p:nvSpPr>
        <p:spPr bwMode="auto">
          <a:xfrm>
            <a:off x="3757839" y="4905950"/>
            <a:ext cx="1175656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en-US" sz="1200" b="1" dirty="0" smtClean="0"/>
          </a:p>
          <a:p>
            <a:endParaRPr lang="en-US" sz="800" b="1" dirty="0" smtClean="0"/>
          </a:p>
          <a:p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</a:rPr>
              <a:t>problem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request</a:t>
            </a:r>
            <a:endParaRPr lang="de-DE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45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7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Operational 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6"/>
          <p:cNvSpPr txBox="1">
            <a:spLocks/>
          </p:cNvSpPr>
          <p:nvPr/>
        </p:nvSpPr>
        <p:spPr bwMode="gray">
          <a:xfrm>
            <a:off x="360000" y="831960"/>
            <a:ext cx="9360000" cy="53783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Font typeface="+mj-lt"/>
              <a:buAutoNum type="arabicPeriod"/>
            </a:pP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Внедрение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Agile 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методик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/>
            </a:r>
            <a:b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</a:b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(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Waterfall 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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Итеративная модель 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  <a:sym typeface="Wingdings" panose="05000000000000000000" pitchFamily="2" charset="2"/>
              </a:rPr>
              <a:t>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Scrum – pilot project)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endParaRPr lang="de-DE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endParaRPr lang="en-US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DevOps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 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(анализ, внедрение отдельных элементов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)</a:t>
            </a:r>
            <a:endParaRPr lang="en-US" sz="2300" dirty="0" smtClean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Формирование базы знаний и системы </a:t>
            </a: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обучения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/>
            </a:r>
            <a:b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</a:br>
            <a:r>
              <a:rPr lang="ru-RU" sz="2300" dirty="0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(ISTQB-</a:t>
            </a:r>
            <a:r>
              <a:rPr lang="de-DE" sz="2300" dirty="0" err="1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C</a:t>
            </a:r>
            <a:r>
              <a:rPr lang="ru-RU" sz="2300" dirty="0" err="1" smtClean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ertification</a:t>
            </a:r>
            <a:r>
              <a:rPr lang="ru-RU" sz="2300" dirty="0">
                <a:solidFill>
                  <a:schemeClr val="tx1">
                    <a:lumMod val="50000"/>
                  </a:schemeClr>
                </a:solidFill>
                <a:latin typeface="Tele-GroteskNor" pitchFamily="2" charset="0"/>
                <a:ea typeface="Tele-GroteskNor" pitchFamily="2" charset="0"/>
                <a:cs typeface="Tele-GroteskNor" pitchFamily="2" charset="0"/>
              </a:rPr>
              <a:t>, база знаний в WIKI)</a:t>
            </a:r>
          </a:p>
          <a:p>
            <a:pPr>
              <a:buClrTx/>
            </a:pP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  <a:sym typeface="Wingdings" panose="05000000000000000000" pitchFamily="2" charset="2"/>
            </a:endParaRPr>
          </a:p>
        </p:txBody>
      </p:sp>
      <p:pic>
        <p:nvPicPr>
          <p:cNvPr id="13" name="Grafik 12"/>
          <p:cNvPicPr/>
          <p:nvPr/>
        </p:nvPicPr>
        <p:blipFill>
          <a:blip r:embed="rId9"/>
          <a:stretch>
            <a:fillRect/>
          </a:stretch>
        </p:blipFill>
        <p:spPr>
          <a:xfrm>
            <a:off x="1135061" y="2132689"/>
            <a:ext cx="2970213" cy="1680683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25" y="1689297"/>
            <a:ext cx="418577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400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/>
              <a:pPr fontAlgn="base">
                <a:spcAft>
                  <a:spcPct val="0"/>
                </a:spcAft>
              </a:pPr>
              <a:t>8</a:t>
            </a:fld>
            <a:endParaRPr lang="de-DE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Operational 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50" name="Picture 14" descr="https://cdn-images-1.medium.com/max/1200/1*7MUuzdmwKGTanzBYbqpN7Q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6" y="4303307"/>
            <a:ext cx="3699997" cy="1958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52" name="Picture 16" descr="https://pp.userapi.com/c638916/v638916416/36065/vGvSSs9q_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20" y="4303307"/>
            <a:ext cx="3743346" cy="1941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36389" y="1356756"/>
            <a:ext cx="4576499" cy="70788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61950"/>
            <a:r>
              <a:rPr lang="ru-RU" sz="2000" dirty="0" smtClean="0"/>
              <a:t>дальнейше</a:t>
            </a:r>
            <a:r>
              <a:rPr lang="ru-RU" sz="2000" dirty="0"/>
              <a:t>е</a:t>
            </a:r>
            <a:r>
              <a:rPr lang="ru-RU" sz="2000" dirty="0" smtClean="0"/>
              <a:t> планирование задач, загрузки, прогноз рисков</a:t>
            </a:r>
            <a:endParaRPr lang="ru-RU" sz="2000" dirty="0"/>
          </a:p>
        </p:txBody>
      </p:sp>
      <p:sp>
        <p:nvSpPr>
          <p:cNvPr id="13" name="Freeform 71"/>
          <p:cNvSpPr>
            <a:spLocks/>
          </p:cNvSpPr>
          <p:nvPr/>
        </p:nvSpPr>
        <p:spPr bwMode="auto">
          <a:xfrm>
            <a:off x="4505325" y="1555143"/>
            <a:ext cx="631823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en-US" sz="1200" b="1" dirty="0" smtClean="0"/>
          </a:p>
          <a:p>
            <a:endParaRPr lang="en-US" sz="800" b="1" dirty="0" smtClean="0"/>
          </a:p>
          <a:p>
            <a:endParaRPr lang="de-DE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Inhaltsplatzhalter 6"/>
          <p:cNvSpPr txBox="1">
            <a:spLocks/>
          </p:cNvSpPr>
          <p:nvPr/>
        </p:nvSpPr>
        <p:spPr bwMode="gray">
          <a:xfrm>
            <a:off x="360000" y="831960"/>
            <a:ext cx="9360000" cy="30669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4"/>
            </a:pPr>
            <a:r>
              <a:rPr lang="ru-RU" sz="2300" dirty="0">
                <a:latin typeface="Tele-GroteskNor"/>
              </a:rPr>
              <a:t>Сбор статистики</a:t>
            </a:r>
            <a:endParaRPr lang="en-US" sz="2300" dirty="0">
              <a:latin typeface="Tele-GroteskNor"/>
            </a:endParaRPr>
          </a:p>
          <a:p>
            <a:pPr marL="542925" lvl="0" indent="-180975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300" dirty="0">
                <a:latin typeface="Tele-GroteskNor"/>
              </a:rPr>
              <a:t>список задач </a:t>
            </a:r>
            <a:endParaRPr lang="en-US" sz="2300" dirty="0">
              <a:latin typeface="Tele-GroteskNor"/>
            </a:endParaRPr>
          </a:p>
          <a:p>
            <a:pPr marL="542925" lvl="0" indent="-180975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300" dirty="0">
                <a:latin typeface="Tele-GroteskNor"/>
              </a:rPr>
              <a:t>примерное время выполнения </a:t>
            </a:r>
            <a:endParaRPr lang="en-US" sz="2300" dirty="0">
              <a:latin typeface="Tele-GroteskNor"/>
            </a:endParaRPr>
          </a:p>
          <a:p>
            <a:pPr marL="361950"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300" dirty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5"/>
            </a:pPr>
            <a:r>
              <a:rPr lang="ru-RU" sz="2300" dirty="0">
                <a:latin typeface="Tele-GroteskNor"/>
              </a:rPr>
              <a:t>Балансировка нагрузки команды </a:t>
            </a:r>
          </a:p>
          <a:p>
            <a:pPr marL="542925" lvl="0" indent="-180975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300" dirty="0" smtClean="0">
                <a:latin typeface="Tele-GroteskNor"/>
              </a:rPr>
              <a:t>оптимизаци</a:t>
            </a:r>
            <a:r>
              <a:rPr lang="ru-RU" sz="2300" dirty="0">
                <a:latin typeface="Tele-GroteskNor"/>
              </a:rPr>
              <a:t>я</a:t>
            </a:r>
            <a:r>
              <a:rPr lang="ru-RU" sz="2300" dirty="0" smtClean="0">
                <a:latin typeface="Tele-GroteskNor"/>
              </a:rPr>
              <a:t> </a:t>
            </a:r>
            <a:r>
              <a:rPr lang="ru-RU" sz="2300" dirty="0" err="1">
                <a:latin typeface="Tele-GroteskNor"/>
              </a:rPr>
              <a:t>внутрипроектных</a:t>
            </a:r>
            <a:r>
              <a:rPr lang="ru-RU" sz="2300" dirty="0">
                <a:latin typeface="Tele-GroteskNor"/>
              </a:rPr>
              <a:t> процессов  </a:t>
            </a:r>
          </a:p>
          <a:p>
            <a:pPr marL="542925" lvl="0" indent="-180975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300" dirty="0">
                <a:latin typeface="Tele-GroteskNor"/>
              </a:rPr>
              <a:t>отказ от частых систематических </a:t>
            </a:r>
            <a:r>
              <a:rPr lang="ru-RU" sz="2300" dirty="0" smtClean="0">
                <a:latin typeface="Tele-GroteskNor"/>
              </a:rPr>
              <a:t>переработок </a:t>
            </a:r>
            <a:endParaRPr lang="ru-RU" sz="2300" dirty="0">
              <a:latin typeface="Tele-GroteskNor"/>
            </a:endParaRPr>
          </a:p>
          <a:p>
            <a:pPr marL="542925" lvl="0" indent="-180975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300" dirty="0">
                <a:latin typeface="Tele-GroteskNor"/>
              </a:rPr>
              <a:t>отказ </a:t>
            </a:r>
            <a:r>
              <a:rPr lang="ru-RU" sz="2300" dirty="0" smtClean="0">
                <a:latin typeface="Tele-GroteskNor"/>
              </a:rPr>
              <a:t>от излишней </a:t>
            </a:r>
            <a:r>
              <a:rPr lang="ru-RU" sz="2300" dirty="0">
                <a:latin typeface="Tele-GroteskNor"/>
              </a:rPr>
              <a:t>перегруженности команды</a:t>
            </a:r>
            <a:endParaRPr lang="ru-RU" sz="2300" dirty="0">
              <a:solidFill>
                <a:schemeClr val="tx1">
                  <a:lumMod val="50000"/>
                </a:schemeClr>
              </a:solidFill>
              <a:latin typeface="Tele-GroteskNor" pitchFamily="2" charset="0"/>
              <a:ea typeface="Tele-GroteskNor" pitchFamily="2" charset="0"/>
              <a:cs typeface="Tele-GroteskNor" pitchFamily="2" charset="0"/>
              <a:sym typeface="Wingdings" panose="05000000000000000000" pitchFamily="2" charset="2"/>
            </a:endParaRPr>
          </a:p>
        </p:txBody>
      </p:sp>
      <p:sp>
        <p:nvSpPr>
          <p:cNvPr id="16" name="Rectangle 10"/>
          <p:cNvSpPr/>
          <p:nvPr/>
        </p:nvSpPr>
        <p:spPr>
          <a:xfrm>
            <a:off x="5270500" y="1155212"/>
            <a:ext cx="4242388" cy="80021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177800"/>
            <a:r>
              <a:rPr lang="ru-RU" dirty="0" smtClean="0"/>
              <a:t>дальнейше</a:t>
            </a:r>
            <a:r>
              <a:rPr lang="ru-RU" dirty="0"/>
              <a:t>е</a:t>
            </a:r>
            <a:r>
              <a:rPr lang="ru-RU" dirty="0" smtClean="0"/>
              <a:t> планирование задач, загрузки, прогноз рисков</a:t>
            </a:r>
            <a:endParaRPr lang="ru-RU" dirty="0"/>
          </a:p>
        </p:txBody>
      </p:sp>
      <p:sp>
        <p:nvSpPr>
          <p:cNvPr id="17" name="Freeform 71"/>
          <p:cNvSpPr>
            <a:spLocks/>
          </p:cNvSpPr>
          <p:nvPr/>
        </p:nvSpPr>
        <p:spPr bwMode="auto">
          <a:xfrm>
            <a:off x="4638677" y="1353599"/>
            <a:ext cx="631823" cy="311113"/>
          </a:xfrm>
          <a:custGeom>
            <a:avLst/>
            <a:gdLst>
              <a:gd name="T0" fmla="*/ 560 w 747"/>
              <a:gd name="T1" fmla="*/ 0 h 374"/>
              <a:gd name="T2" fmla="*/ 560 w 747"/>
              <a:gd name="T3" fmla="*/ 134 h 374"/>
              <a:gd name="T4" fmla="*/ 54 w 747"/>
              <a:gd name="T5" fmla="*/ 134 h 374"/>
              <a:gd name="T6" fmla="*/ 0 w 747"/>
              <a:gd name="T7" fmla="*/ 187 h 374"/>
              <a:gd name="T8" fmla="*/ 54 w 747"/>
              <a:gd name="T9" fmla="*/ 240 h 374"/>
              <a:gd name="T10" fmla="*/ 560 w 747"/>
              <a:gd name="T11" fmla="*/ 240 h 374"/>
              <a:gd name="T12" fmla="*/ 560 w 747"/>
              <a:gd name="T13" fmla="*/ 374 h 374"/>
              <a:gd name="T14" fmla="*/ 747 w 747"/>
              <a:gd name="T15" fmla="*/ 187 h 374"/>
              <a:gd name="T16" fmla="*/ 560 w 747"/>
              <a:gd name="T1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7" h="374">
                <a:moveTo>
                  <a:pt x="560" y="0"/>
                </a:moveTo>
                <a:cubicBezTo>
                  <a:pt x="560" y="134"/>
                  <a:pt x="560" y="134"/>
                  <a:pt x="560" y="134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24" y="134"/>
                  <a:pt x="0" y="158"/>
                  <a:pt x="0" y="187"/>
                </a:cubicBezTo>
                <a:cubicBezTo>
                  <a:pt x="0" y="216"/>
                  <a:pt x="24" y="240"/>
                  <a:pt x="54" y="240"/>
                </a:cubicBezTo>
                <a:cubicBezTo>
                  <a:pt x="560" y="240"/>
                  <a:pt x="560" y="240"/>
                  <a:pt x="560" y="240"/>
                </a:cubicBezTo>
                <a:cubicBezTo>
                  <a:pt x="560" y="374"/>
                  <a:pt x="560" y="374"/>
                  <a:pt x="560" y="374"/>
                </a:cubicBezTo>
                <a:cubicBezTo>
                  <a:pt x="747" y="187"/>
                  <a:pt x="747" y="187"/>
                  <a:pt x="747" y="187"/>
                </a:cubicBezTo>
                <a:cubicBezTo>
                  <a:pt x="560" y="0"/>
                  <a:pt x="560" y="0"/>
                  <a:pt x="560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80001" tIns="40000" rIns="80001" bIns="40000" numCol="1" anchor="t" anchorCtr="0" compatLnSpc="1">
            <a:prstTxWarp prst="textNoShape">
              <a:avLst/>
            </a:prstTxWarp>
          </a:bodyPr>
          <a:lstStyle/>
          <a:p>
            <a:endParaRPr lang="en-US" sz="1200" b="1" dirty="0" smtClean="0"/>
          </a:p>
          <a:p>
            <a:endParaRPr lang="en-US" sz="800" b="1" dirty="0" smtClean="0"/>
          </a:p>
          <a:p>
            <a:endParaRPr lang="de-DE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390" y="947280"/>
          <a:ext cx="1388" cy="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86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947280"/>
                        <a:ext cx="1388" cy="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80" name="Picture 5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0" y="947281"/>
            <a:ext cx="2778" cy="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9</a:t>
            </a:fld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69" y="0"/>
            <a:ext cx="10076456" cy="674914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 anchor="ctr"/>
          <a:lstStyle/>
          <a:p>
            <a:pPr algn="ctr" defTabSz="457142"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People</a:t>
            </a:r>
            <a:r>
              <a:rPr lang="en-US" sz="4000" b="1" dirty="0" smtClean="0">
                <a:solidFill>
                  <a:schemeClr val="bg1"/>
                </a:solidFill>
              </a:rPr>
              <a:t> Management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02467" name="Picture 3" descr="C:\Users\kea1\Desktop\f3tiu4zw3816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49" y="6980111"/>
            <a:ext cx="70104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09129"/>
            <a:ext cx="5599738" cy="32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98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78" y="2909129"/>
            <a:ext cx="3319122" cy="32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6"/>
          <p:cNvSpPr txBox="1">
            <a:spLocks/>
          </p:cNvSpPr>
          <p:nvPr/>
        </p:nvSpPr>
        <p:spPr bwMode="gray">
          <a:xfrm>
            <a:off x="360000" y="882123"/>
            <a:ext cx="9360000" cy="18596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08000" tIns="72000" rIns="72000" bIns="7200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2pPr>
            <a:lvl3pPr marL="225410" indent="-220649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3pPr>
            <a:lvl4pPr marL="444471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4pPr>
            <a:lvl5pPr marL="677820" indent="-231761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300" b="1" dirty="0">
                <a:latin typeface="Tele-GroteskNor"/>
              </a:rPr>
              <a:t>Склонности личности (психологические особенности, мотивирующие факторы)</a:t>
            </a:r>
          </a:p>
          <a:p>
            <a:pPr marL="45720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ru-RU" sz="2300" dirty="0">
                <a:latin typeface="Tele-GroteskNor"/>
              </a:rPr>
              <a:t>Тест на определение типа личности DISC</a:t>
            </a: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endParaRPr lang="ru-RU" sz="2300" dirty="0">
              <a:latin typeface="Tele-GroteskNor"/>
            </a:endParaRPr>
          </a:p>
          <a:p>
            <a:pPr marL="457200" lvl="0" indent="-457200" defTabSz="11521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de-DE" sz="2300" dirty="0">
                <a:latin typeface="Tele-GroteskNor"/>
              </a:rPr>
              <a:t>PAEI-</a:t>
            </a:r>
            <a:r>
              <a:rPr lang="ru-RU" sz="2300" dirty="0">
                <a:latin typeface="Tele-GroteskNor"/>
              </a:rPr>
              <a:t>тест на определение стиля </a:t>
            </a:r>
            <a:r>
              <a:rPr lang="ru-RU" sz="2300" dirty="0" smtClean="0">
                <a:latin typeface="Tele-GroteskNor"/>
              </a:rPr>
              <a:t>менеджмента</a:t>
            </a:r>
            <a:endParaRPr lang="en-US" sz="2300" dirty="0">
              <a:latin typeface="Tele-GroteskNor"/>
            </a:endParaRPr>
          </a:p>
        </p:txBody>
      </p:sp>
    </p:spTree>
    <p:extLst>
      <p:ext uri="{BB962C8B-B14F-4D97-AF65-F5344CB8AC3E}">
        <p14:creationId xmlns:p14="http://schemas.microsoft.com/office/powerpoint/2010/main" val="24597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lekom PowerPoint Master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_MASTER_4-3_EN_20150916" id="{A7A1B6D4-EF23-47E1-8DBF-D4889BDF75F5}" vid="{BD11E8BC-A3CB-4BDE-9CB7-9DAEC89B3BFF}"/>
    </a:ext>
  </a:extLst>
</a:theme>
</file>

<file path=ppt/theme/theme2.xml><?xml version="1.0" encoding="utf-8"?>
<a:theme xmlns:a="http://schemas.openxmlformats.org/drawingml/2006/main" name="2_Telekom PowerPoint Master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_MASTER_4-3_EN_20150916" id="{A7A1B6D4-EF23-47E1-8DBF-D4889BDF75F5}" vid="{BD11E8BC-A3CB-4BDE-9CB7-9DAEC89B3BFF}"/>
    </a:ext>
  </a:extLst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Telekom PowerPoint Master</Template>
  <TotalTime>0</TotalTime>
  <Words>1582</Words>
  <Application>Microsoft Office PowerPoint</Application>
  <PresentationFormat>Benutzerdefiniert</PresentationFormat>
  <Paragraphs>242</Paragraphs>
  <Slides>15</Slides>
  <Notes>15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Telekom PowerPoint Master</vt:lpstr>
      <vt:lpstr>2_Telekom PowerPoint Master</vt:lpstr>
      <vt:lpstr>think-cell Folie</vt:lpstr>
      <vt:lpstr> </vt:lpstr>
      <vt:lpstr>Testteam</vt:lpstr>
      <vt:lpstr>Статика  Хаос</vt:lpstr>
      <vt:lpstr>Хаос  Динамика</vt:lpstr>
      <vt:lpstr>Technical Tools</vt:lpstr>
      <vt:lpstr>Technical Tools</vt:lpstr>
      <vt:lpstr>Operational Management</vt:lpstr>
      <vt:lpstr>Operational Management</vt:lpstr>
      <vt:lpstr>People Management</vt:lpstr>
      <vt:lpstr>People Management</vt:lpstr>
      <vt:lpstr>People Management</vt:lpstr>
      <vt:lpstr>People Management</vt:lpstr>
      <vt:lpstr>Reliable Easy Versatile techniques</vt:lpstr>
      <vt:lpstr>IT’S QUESTION TIME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2018-04-11T10:56:53Z</dcterms:created>
  <dcterms:modified xsi:type="dcterms:W3CDTF">2018-11-21T20:07:39Z</dcterms:modified>
</cp:coreProperties>
</file>