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5" r:id="rId20"/>
    <p:sldId id="273" r:id="rId21"/>
    <p:sldId id="274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4B76-F936-4544-A3F8-23260DD3D38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76450"/>
            <a:ext cx="8153400" cy="26098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Измеряем производительность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веб приложения на стороне</a:t>
            </a:r>
            <a:r>
              <a:rPr lang="en-US" dirty="0" smtClean="0"/>
              <a:t> </a:t>
            </a:r>
            <a:r>
              <a:rPr lang="ru-RU" dirty="0" smtClean="0"/>
              <a:t>клиента с помощью Selenium Webdriver и BrowserMobProxy</a:t>
            </a:r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0880" y="5793662"/>
            <a:ext cx="9164879" cy="1136345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Андрей Стахиевич </a:t>
            </a:r>
            <a:r>
              <a:rPr lang="en-US" sz="2400" dirty="0" smtClean="0">
                <a:solidFill>
                  <a:schemeClr val="bg1"/>
                </a:solidFill>
              </a:rPr>
              <a:t>| issoft.by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4" y="425175"/>
            <a:ext cx="1981200" cy="12261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28" name="Picture 4" descr="C:\Users\andreystakhievich\Desktop\sp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80" y="38552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647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</a:t>
            </a:r>
            <a:r>
              <a:rPr lang="ru-RU" dirty="0" smtClean="0">
                <a:solidFill>
                  <a:schemeClr val="bg1"/>
                </a:solidFill>
              </a:rPr>
              <a:t> – данные о 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" y="1905000"/>
            <a:ext cx="5000625" cy="19240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05" y="2971800"/>
            <a:ext cx="5057775" cy="271462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1556792"/>
            <a:ext cx="909478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Визуализация данных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Автоматизация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57200" y="17526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Selenium</a:t>
            </a:r>
            <a:r>
              <a:rPr lang="ru-RU" b="1" dirty="0" smtClean="0"/>
              <a:t> </a:t>
            </a:r>
            <a:r>
              <a:rPr lang="en-US" b="1" dirty="0" smtClean="0"/>
              <a:t>WebDriver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драйвер браузера</a:t>
            </a:r>
          </a:p>
          <a:p>
            <a:endParaRPr lang="ru-RU" dirty="0" smtClean="0"/>
          </a:p>
          <a:p>
            <a:r>
              <a:rPr lang="en-US" b="1" dirty="0" smtClean="0"/>
              <a:t>Browser</a:t>
            </a:r>
            <a:r>
              <a:rPr lang="ru-RU" b="1" dirty="0" smtClean="0"/>
              <a:t> </a:t>
            </a:r>
            <a:r>
              <a:rPr lang="en-US" b="1" dirty="0" smtClean="0"/>
              <a:t>Mob Proxy</a:t>
            </a:r>
            <a:br>
              <a:rPr lang="en-US" b="1" dirty="0" smtClean="0"/>
            </a:br>
            <a:r>
              <a:rPr lang="ru-RU" dirty="0" smtClean="0"/>
              <a:t>встраиваемый прокси-сервер, позволяет собирать информацию о производительности приложения и сохранять ее в </a:t>
            </a:r>
            <a:r>
              <a:rPr lang="en-US" dirty="0" smtClean="0"/>
              <a:t>HAR</a:t>
            </a:r>
            <a:r>
              <a:rPr lang="ru-RU" dirty="0" smtClean="0"/>
              <a:t> формате.</a:t>
            </a:r>
            <a:endParaRPr lang="ru-RU" dirty="0"/>
          </a:p>
        </p:txBody>
      </p:sp>
      <p:pic>
        <p:nvPicPr>
          <p:cNvPr id="6" name="Picture 4" descr="http://seleniumhq.org/images/bi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85772"/>
            <a:ext cx="2020776" cy="1828800"/>
          </a:xfrm>
          <a:prstGeom prst="rect">
            <a:avLst/>
          </a:prstGeom>
          <a:noFill/>
        </p:spPr>
      </p:pic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85430"/>
            <a:ext cx="1523999" cy="11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Автотест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29" y="4419600"/>
            <a:ext cx="5451292" cy="2133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Хочу больше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769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HAR </a:t>
            </a:r>
            <a:r>
              <a:rPr lang="ru-RU" sz="3600" dirty="0" smtClean="0"/>
              <a:t>архивы надо где-то хранить.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Данные надо агрегировать и визуализировать.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19598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А</a:t>
            </a:r>
            <a:r>
              <a:rPr lang="ru-RU" sz="3600" dirty="0" smtClean="0"/>
              <a:t>нализ трендов производительности приложения.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Storage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743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HAR Storage </a:t>
            </a:r>
            <a:r>
              <a:rPr lang="en-US" sz="3600" dirty="0" smtClean="0"/>
              <a:t>– </a:t>
            </a:r>
            <a:r>
              <a:rPr lang="ru-RU" sz="3600" dirty="0" smtClean="0"/>
              <a:t>это репозиторий  для автоматизированного тестирования веб производительности на стороне клиента.</a:t>
            </a:r>
            <a:r>
              <a:rPr lang="en-US" sz="3600" dirty="0" smtClean="0"/>
              <a:t> </a:t>
            </a:r>
            <a:r>
              <a:rPr lang="ru-RU" sz="3600" dirty="0" smtClean="0"/>
              <a:t>Он базируется на </a:t>
            </a:r>
            <a:r>
              <a:rPr lang="en-US" sz="3600" dirty="0" err="1" smtClean="0"/>
              <a:t>MongoDB</a:t>
            </a:r>
            <a:r>
              <a:rPr lang="en-US" sz="3600" dirty="0" smtClean="0"/>
              <a:t> </a:t>
            </a:r>
            <a:r>
              <a:rPr lang="ru-RU" sz="3600" dirty="0" smtClean="0"/>
              <a:t>и </a:t>
            </a:r>
            <a:r>
              <a:rPr lang="en-US" sz="3600" dirty="0" smtClean="0"/>
              <a:t>Pylons. </a:t>
            </a:r>
            <a:endParaRPr lang="en-US" sz="3600" dirty="0"/>
          </a:p>
        </p:txBody>
      </p:sp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Основные фичи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AutoShape 2" descr="data:image/jpeg;base64,/9j/4AAQSkZJRgABAQAAAQABAAD/2wCEAAkGBhQSEBUUEhMWFBUUFRUUFRcVGBcWFxYYFBgXFRYXGBgXHiYeGBsjHBUUHy8gIycpLCwsGB4xNTAqNSYrLCkBCQoKDgwOGg8PGi4kHCQsLCwsKSkvKSkvKSwsKSwpLCwpLSwsKSksKSwsLCwsLCwsKSwpKSwsLCwsLCwsKSwsLP/AABEIAJgBTAMBIgACEQEDEQH/xAAcAAABBQEBAQAAAAAAAAAAAAAFAAECAwQGBwj/xABTEAABAwEEAwoHDAYJAwUAAAABAAIRAwQSITFBUZEFEyIyUmFxgaHRBhQjVJKx0hUXM1NicnOTssHC8AgYJEJD4QcmVWN0gqKz8RZE4jRkg4Tj/8QAGgEBAQEBAQEBAAAAAAAAAAAAAAECAwQFBv/EACsRAQACAgIBAwIEBwAAAAAAAAABEQISAyFRBDFBBbFSYXGhEyKBkcHh8P/aAAwDAQACEQMRAD8A9rtFMnJ9zAjIHSDp04EdZVHi7/jzp0M0xojRB2lV7rh3Buic57EOu1OT6lKShqzMLZvVL86w0RsV18awufu1OT6lR4vXmbxiZi63LVKqunvjWEr41hc6KdTHgnjEji4CIu5ZaZwOGapNmrzxj6DEHUXxrCV8awufu1OT6krtTk+pB0F8awlfGsLn7tTk+pK7U5PqQdBfGsJXxrC5+7U5PqSu1OT6kHQXxrCV8awueipyfUlFTk+pB0N8awlfGsLn7tTk+pQc2oRwRBORwPXE4oOjvjWEr41hcw2hXnEzzXQO2URZUZA8k44coe0gLXxrCV8awhd5nxLtv/kleZ8S7b/5ICoK8d3Z8LbU201mttDwG1ajQARAAcQBlzL1jc7J2BaL2AOqAvC93qn7XX+nq/bcvJ6mZiIp5+eZqKbz4ZWzzmptHcmPhjbPOKm0dyBVa8nIDon70jbXRF4xEZ6F5NsvMvPc+Rw+GVs85qbR3KJ8M7Z5zU2juQ6pUMnE5nSoGodZ2rV5eV78iZ8M7b5zV2juUT4aW3zmrtHchwqHnO37k5DtRHTI9ZVufxL35bz4a23zmrtHcrrP4Y2kg37ZWadENDgenKDkhOOsD/N3FRLvlD/Wlz+L7r35HD4W1/7QrddM8+HTltUD4X2iY8erERmGRBnSDicMUFvjlfb70nxPBcDgM77dGPGMZ8+K1t+f3a7FrV4Y2oNBZbqzzJkFt2BoMn84rIfDi3edVdo7kOdVIwOHpd6ia35k96vfn7p2JHw4t3nVXaO5MfDm3edVdo7kNNb8ye9R3/p2lXvz9178iR8Obd51V2juTHw6t3nVXaO5CzVOs7VE1TrO1O/J35FD4d2/zqrtHco/9eW/zqrtHcgtrtLhheMFokTgYc6JWana3N4riOj885S58nfl6DZPC1/izHndGv4zfb5Illz4YNiLk8ThZr2tfK1mrE1mEmSajJJ08IL6pXp4pt345Dt2LQ1oF4lszi3q0lDaW6tJv8Rx+cQfvRq20Q4CWh0ZAx96zUrEwjhUg3mMH1LczN9NTbKN02a3bB3p/dJnytgW3xCnyBsS8Qp8gbEuS5ZKdqa8wC4YGZwAA09KnQDQMHyJzLge1aqdla2S1oBg4xPZpVYqnTEznvb+386EuS5Q3xvKG0c3tDam39nLGOWI6PuKsFUx/wDk/PD+e3mSbUJ0jrpOA0nPRoCXJcob63lDaEhUbyhtGhWMqExBGeW9uwj1danRJdkW4DSxwzOGZywKXJcqBVbyxtCdrQ4GHTrukYT0LU2i6cSyOZp71dcGpXtew20bnh4xAJ0EgGP5Z4KmjYGuLibjscYaJB0yZKM3AoUxnLQMcMZnn5leztkFAyc8cc1ks9nAfmy9iOC0B22dQRm4NSpE3ouCJzkbYU7O2R9mdHBMGZxx6okLNRsRD8DTDhndZBjOJvdCNXAq2g3jLQBoM59WhXs7Yn2SRm4YzIMH/hUsptLhFQzhhfzjm05ItcGpVMmRLANeIwU7Oz2WnAPSTjzr598IX/tdo+nrfbcvocBfOnhC/wDarV/iKn+49cOeLiHHm9oZagjSDhOBlLxoRxG5RPC25qqyVMXfMf8AZKra9kYl0xoiJ6+peOPenChCpUxPSfX0Ks1On89SjUfiek+tVl6601TR426LsmBJiTGOeGWgKu9+fyFUHElI1I5/V+elKpq1uPV+eZRNXmnp7lSap1pjVVpaiVxrnn6sPUo+MHWT04+tVF2rtUC4jPBWoNabG1bwgzzaSOjWPk7NSoqSDB/kdRHMqDUV7Kt8XTgdB9fVr265lUIGoomoq3OIMHAjAqBet0tLjUUTUVReol6tFFayIkug3RAjPhOnHQs9ItPGdd6iderq2qNtfwm/N/E5UWlwD3AZAkDoUrsa7K4b8yDI3xkGInhDRoX1kvkexOF+mdO+tHVLV9cBd+P5dcYoH8InkBkT+9l1IKysTocOk/zXT7oWdrgLwJiYAzxhYPE6fxdT89aZR2THYTfOspXzrKO+5NPUdpS9yaeo7SprJQduW43zieK7T0a8FvvvA/iHrpg7Z6VbSsDGyQP3TmTHWqm3OTSmdcjXqSko4e/+8y10+bu7Sm4euptp46Z7YSAp53aO3mHN87sTtukgAUTgBmeeAMNUJRS5tI5747a2PUnFM/GO08nuVDWMwhtKCYGP8sc1KjQY4QGUzGJhxzxjRzlWlWtomeO483B+4K5Rp03CBdaBzOOA6IV+9haiFpUoU3kzLSIOEkY8+C0b2FXSdM8FwjXp6EooygHm9EGIz+5aN7CrB4UXXdOj1pRRkwOOWrHX+fvV29hQHGIg4adB6EopFVsqEkgtIGOMiDjzbVp3sKmm+TFxw5zEetKKW08l83+ET/2q1/4ipp/vX5a19JAL5h8J6v7bah/7it2VHrny+0MckdQhRr3nO4I4j8ADqz6jBVIpSJvMGEwXAHojWqHVCw4OaZBBjHA56M+hVAOIkAkcwK80Y9uVC1V3CPSfWqy5V1anCPSfWob4ulNUvNXCNGahfVJqJjUVopaXpi5UmomNRWlpaXJ9914/nQqDUUTUVpYuGg82zT/NQ3xU74nNUHPb39/rSmqtsqOvtvDjNHCGsaD1eroWQvTU65Y4EfyI+8J7WwAgt4rsW82tp5wfu1qRFTSUYvUS9VF6iXrpRRWq1EQ3QQJEDQ9xzzHUq7RbXNqPg/vuzAOk651qq3AYG8AQ0YGZMvflgstJocDL2tjQZx6IBU17K7EbNXLnUySJNds6My3HDuX16F8ZWCp5an9Iz7QX2aF0xinQJ3ftBYGQSM8p5tSDe6r+VU2OXRbp2VrwC4kROXPHMhvidLlu2H2VnK7Zn3Y/HX8t20peOv5btpW+nubTcYDna8o9YVnuKzlO7O5SpRn3NtTy8y4ngnWdWjStgtLtJPTvbuqRtUrNua1hLgSTB1dyQotjFrpnTUz1Yzzq1J2bxl2s5fFu+SPXO3mTGs/lHCJ8kcZx19AUxRGd12v4TDIfK5z6PQomzg/uO1nymXbqEqVJ2TazpzOP92dJjp28yTbS7n+rdrw06MdqkKHyXwcOPzjHE4dSva48g7W9GtWpWpZha3A4uMfRu2ZrRTtUmAHdYIG0qTXGeI4c8t+4q7elYiSpQvFV07RenjCNYI2K/elXSe10wThngR6wrUqe8VWLRwo4XTBjar96VYe0uuyZ6DG2ISpD3ioipiRjhHRjqVu9KIaJIxkR2/8ACVIa8VTTtcmId0kEDatO9KmnWa4wCZ6CPWEqRfTOC+WfCl/7dav8RX/3HL6na2F8oeFb/wBvtX+Jr/7jlnOOoZzYjUT+NOiLxiIiTEaoWZ9aYywEYCNutM2tGo4EYic8Fzpihqq/hHpPrVd9DzuvU1t+rpeynZus/wCT9XSw/wBGqVaWm0vTF6nUtT2kh1EgjMFjQRIByNGRgRE61lq2iqTwWgA4gGkwmBE/whOegaVYi+1paXpi9ZPHqskcGWgkjeWyAMyfJ4Ke/V9Q+pZz/wB3jkditLS4vUS9U+M1gCXNEAZmi0Ac58kpOt7nNFxgk5He2EGMDA3nE9atLSZeol6ofaK4BJDQBn5FuGAOPksMCD1qDLVWdBaGkGYii3GM48ljC1qU1CtHONX5yK12MX/JyIcRdLjFx+QvHQ08UnLEHCEK36vyRh/cN6fitRCspW2qyHFo4JJJFJowH/xGIIMqThcNfqcvUS9ZrVuyf3GtGmSyk6Ro/hiNKz+7NT5H1VL2Fqilu6D8W/N/E9YzUT2i2ufxrujJrWxE4cEDWVUKvBiBrmBO1Wimrc9/lqf0jPtBfawXxLuZ8NT+kZ9oL7aCqh+6tqLLsaZ7IWD3VOs9iPEJXRqQAfdU6/Uo1N13ASJcdWA7SugujUldGpBzQ3cfppugwDjTOeBwnJQ90z8V/t6pw68F1Fwakro1JQ5Y7qH4kdW9+tW0d0MJuBp6GTtaukujUldGpShzzbaBkBzYDDowwT090bvFgTqAGXVzorbbQWEQBjrE9yx1t1HgYMDuYAfe4KXEM3Cr3Ydr9SXuw7X6kw3aqfE6Y/dkZY8fLHsyVlDdV7s6YZEZgGei68/cm0GyHuw7X6kvdh2v1LfZLUXOghsQTgOjnK23RqVibWAP3Ydr9SXuu7X6kcujUldGpVQP3Xdr+ynG67tf2UbujUldGpAEO6ztf2Ux3Xdr+yjl0akro1IMu5tpL2kkzwo7AvKd1/6F6da01qvjVZpqVatS74veHCc55Adeg6hlOC9hAQq07sOa8tFMuA0iD6yFjKvlnJ5bZ/0f6bwSLbUEcqgG+t6s/V1Z58/6lvtr0pm7jj/DI6QI7CU3u8/4p2we0s3ilw82/V0Z58/6lvtph+jozz5/1LfbXpY3cfB8mcNBgT0YxtjNR933/FOwMZDaOFiO9XbEuHnJ/R5Hn7/qWe2mP6PA8/f9S3216P7vP+KdsHtK2zbrvfPkyM4BAkwCcOFGiMSM0jLEuHmJ/R1b5+/6hntpfq7D+0H/AFDfbXqot1T4p+cZNnRjx8sewqNbdF7WXt7dnEEAE4E4cIjRGMZrVwtw8sd+jsDnug/6lvtqP6uTfP3/AFDPbXpg3edh5J2PMMOnhKyybsuc4B1MtGkmANoJ/Mqb4m0PMP1dB/aD/qG+2mH6OLfP3fUM9texb+3lDaEt/byhtC208eP6Oo/tB+OJ8i3H/Wm/Vyb5+/6hvtr2Lf28obQlv7eUNoQeMP8A0bGZm3v+pb7ab9Wqn58/6lvtr2g1m8obQocDW3aEHin6utHz9/1A9tP+rlS8/f8AUj217VLNbdoSlmtu0KI8Yofo90ab2v8AHnkNe0/AtEwQYkv7V7aFQ9tM53T0kLQqqi0Wq4RLXGZ4rS6IjOOn1qNO3Auu3XidJaQMpz0KG6NtNMC629OgZ6Oca1h93H/FO2N9tYnKpZmaGkkPZb3kA724zPFAMQYgy4KbbW+R5Nw5y1sDph6uy22pIL7uPmN6OOkAEdJ4UjYmG7tT4l2we0pvCbQNpIKN3Kk/BOHOQI7HJO3bqTG9EjHHCMp5U8ybwbQNJIK3dx/xTh0gR2O+5J27jwT5JxjSACD0cKU3g2gaSQX3dfh5F2PMMM8+F+ZRSjaQWgkgEgEiclYyiViYlckob+3lDaEt/byhtC0qaShv7eUNoS39vKG0IHvfmVW60QYOfX3JFzDpbtCXA+TtCgiLYPzPcnNqHr16MdSeWa27QmO9/J7ERKz1w8SNcKqtUu0iZiNZDdOsggK6i1oEMiOaM+pU1wd6MTPMA456A7A9aqhRt7y6oA4cF5yr0rwGOgs4IywJJU7Nu5Aum44gZmvSLicYmIGJwyH3KipTfeqcGpG+EjyFAgjhZY3naOEce1PTsxIje35DE0KAxyOE+vqQb2brkkQ1pDn3QRVYcJbjGki9i0c2c4aalqBAuuBxEw4DMSNeYxQHen3sBVb/APWoxLiW4xjgI6olFbNUDm8Gk9kEAzTa0mAcYJy70G2zvkdeu96lm3RtBaRBAwOb2s0jlAytNnBjGczmAPUsu6TXEiA44HisY/SOVkgyVN0HB0Xm5j+PTHZcRlpwQSrTfe4tTMZUqPrJRtuSATabc4E4tHCAjfmCMWjS3A45c/PgXQe0Un44VCb+Yp0TOLccTlz59iMIBr7W4GpLsnkNBexuF2mYEjndn94ghSOAxnDPPtGCDW2pvdRwgm+d8BbTDhiGsgk5ngT0OGpEqVrHBF0gEDHAAYTjjhsRZaUlHfRrG1LfRrG1ESSUd9GsbUt9GsbUEkkwKdBktVoIexoydelaqeQ6AsNu+Fp/5vuW6nkOgIM26FUtZUcMC2m8jpAkLyAeHVt84dsZ7K9c3W+Bq/Q1PslfPwqYLxepmYmKl5uaZiYp0h8O7b5w7Yz2Ux8O7b5w70WeyubNRMSdRXm2y8y4bZeXXM8M7SWgm3OaSMQaYMGTpDccITf9ZWnz85gYUhkTBPF0Z865VloyFxpOWTpPVOaIN3Jqb26q6kAA5rYkZkZQXSMiVuJzmL7/AHbx3ymo7n+oyPDO04zbyCDh5MEEQDhwdZI6lh/6+t3nLvRp+yg77Q0GHUw06ZB2xeVEU/jD6H802y8kzlHQ8fD+3ecu9Gn7KK7geF9aqX+MboPogXbsNpYySHcZugAbVwZqKJqKxnlE+5GUw9dtnhJaBuPQriqd9fUuufDZImqMoj91uhcqfDq2+cO2M9lEre7+r1l+l/FXXEGonLllcVPxByTNx38OjPh3bfOHbGeyp0fDm1lwDrU5rdJusMYaruOhcuaisFRkY350xdXOMsvMsbZeXVu8MbT5+fquf5nWoO8M7Tj+3kwR/DGIJAMS3Rmuas1jdWddose92oCTGsxgBPrC12vcC0UADUo5zpDsMNDHTr2rW2URcz912nyMVfDW1BpItxJjBu9jE6pLI61j/wCv7d5y70afsoBUtYIIDGidIvYdElZzUTbLytz5dMfD+3ecu9Gn7KNWXwtqmgyod0HmsXsBo3aUQaoYRxb3E4S8+NRW2Kp5Wn9Iz7QWsc8o+VjKX0lTzd878LVntYG8umOsFw42kNxPUtFPN3zvwtWe1OiicY/zXNPK0L6MPY5+uxs1eDRB30yTRtGJl3GcOMZ1YZ61NrLw4IoEERJpVxIiD9nXoCerX4VWH4ioRhbCCMXaDgz5vcr/ABkNGLxOYm1ZgiQcfnTs5lVYhToyC9lKTpFG0DAgDjRwdIM9aOse5zGueWEOLSyGvyInEHEFBd9OZcYaASRbjhiBJBEEAv082tHRXYWNuPDwCG3hUGJGGLhmeZBdZBgYjM5Aj1rJuu0S2Q04HjMe7SNLPUtllOB04n96/wBujoWTdR8EYxgf4ppaRo09PegG1qbL3FpZj+DWJ2jNdEzIIDVrC9xhmP8AuyOz7kebkP8AntQArZZWNJF2lF8GN7quzLM7uE8/RqKPIRbyA53CxvNMeMGnAN3RoGGWnrRdAP3W3ONUNLQC5pjhOcBdMXuLpwCF2extmXgXeEOCapxa4t0c7XLpFgtFjN8ubfN8gOAddDQBMtiDiQBnpKKro7h044TcfkueBHWVZ7h0uSfSd3q6xtcJDmkDOS8v6sRgtKIwe4dLkn0nd6XuHS5J9J3ettSoGgk4ACSdQCiLS0m7ebOqROzqOxBBthYIhuLYg6RAjPqCvSSQZrVxmrRTyHQFmtR4TVpp5DoCDHux8DV+hqfZK+dRUwX0Tuz8BW+hqfZK+bRUwXj9RHcPPzR3DRvik62vOb3HrKyGoomovPTjTrfB6y8DfDi50gHSGjD1gova6v7M5uurTOxtX+SAbh7qHeQ0RLJBwk4kkHHp7FrqWhzszI1ZDYF7558I4f4UR2/QfTPpnJOeHqJyjX3/ADYt0LOHMOtoJHViR1rnjUXRboWgMpuJ1EDnLhA7+pcmai8UQz9cxwjnicfeu/8ADQaiiaioNRRNRWnw6epbou/q5ZPpfxV1whqLtd0nf1asn034q64E1FeSO4/SDOO2unXAzaHdJIjYUzq4J4oGjAn7yVS2kSJvMxxxcAdhUSLpEuboOBvc+hYpmnqngja6NGmKUAGZc8Y3j8rSIyGjoVvhS/yjRqZO0nuXHWYipBbk7EHVrno+5F5yEkwIEmcAnq+eM+OMKrt6vq3ouH0kRPHne3x+Xm/9Oc8J7GGxUbheN13TBIPYdi581F0XhbbG3W05hxN88wAIExlMnYubbQJEhzPSAOrIrHFEzhFvDw3OEWRqK6w1PK0/pGfaCyV2FuZaZ5Lgco1dKlYKnlqf0jPtBdoh2p9SU83fO/C1U153oxM/Juk56L2G1XU83fO/C1Z7UJoumD0tLxxuSMSvfD1hFopPJqS2uRfMDe7MRHC4oIkjndjjzlPQJaXX6FV4ji7zREZnAtdjAAEZ5LPWotmrwKXwhONmr4mXZuBN484EKFlq728uaaYJBAiy2oEDAQZdjxWjRlhmqrpvFWchuvihRq0gALojHG6G9srBZ7dWqEtY+kXNxM06zRmRgSccQcROSIWsYCYz0gu7B60ErPMYznpgfZWbdEOkRfyPEbTdpHLWiyDAxGZyBb2H1rHuswEtkNOB41N9TSNLDh0dyDPUa+9lWzGTLPHbijLclz9ak29xaeY/7ese0GOtdA3IIB1vDr/B3yLo4jaRbMnS/GexEkH3TojfJcGE4XSaNR5DZyLmmJm9tGCMIEkkkgSSSSCL2BwIIBBwIOII50rg1BSSQDn1H3qkF+DhF0NyuMP7+eJPbqW2gTdEzPPAPWBghVZs1KshpF5sS17yDcpzIbzRkUSsY4AyjRdBbh0OM60WULTxmrTTyHQFltTxfYNJlaqeQ6AiMO7fwFb6Cr9kr5kFTBfTe7n/AKet9BV+yV86+Ce4XjlcUrxbwHOkNvcWNEjXrXm5/wDvlx5IuQ01ExqLT4h+br8ejFQoUKW+llWpvbQJvXXGThhdmdeznXGqcqpXQtbmOvNMH84HWiI8J3RxGzrx9U/ehQFPlj0X96Zgp32gvF05uAdhnonmG1XV6uD1HNxfy8eVWutW6b6jpcZ0R+7GqPyVWLU2PgwcM7z9uajWbSBMVARJg3X4icNPWoUxTNRoLwGGLzrruD1TitRi5ZzlllM5Tc/3KtXBODQ0agSevElVGorrQykHODagc0HA3XiRrzWSo4YwZiMRInLQelXVmnqu6jv6sWP6b8VoXnpqLvN1Xf1WsX034rQuXsPg9vliqWm8fJ1GU7t0kG9cxkOHLyjVrU5I7gyjsJNRRNRavc/n/wBL59appNpGkXOqXagcAGXXGRhJkHnOxZqmapfudu3UoE3CIObXCQfvGWhEK3hrVIhrGNOvE7ATG2UDLafxg9F+zNKg2kb954aWjgYON848+GQ28yzPHjM3MH8KOSYv90a1pLnFziSTiScyqzUUyKfxgz5L9ualZGUXb5fqXLrSWcFxvnGBgeDo2rpGK0oNRXbn1PLU/pKf2gqjvfLHov71GwP8tS56jPthWlp9aU83fO/C1Z7UYomSBzlxYM+UMQtFPN3zvwtVNed6MTPybs56L2G1eqHcBfVaXVfKNBDzlbHgjF2B4MU/m49iejag1zXX2ug6baXDOMnCHZk46ldV32akeMcfCBZjhJ4oceLzuxVbqdYjK05R8HZJ6IPVzFVXSKi1nAYxjpdd7Rn0IQ817wE2qJEkMskdOuOharE6oWm+as3hg9tJpGEmLpgtx6ZBQbrKcDpxOTr3acuhZN1HgES4DA51TS0jUDPT3rZZ5jGc9MfhWbdC9Iu38jxN7OkZ30A2tWbe47cx/wB08dl3sR9uQ/5Qepvk/wAbMZeLx2mUYbkgGbq1AHiXAGMjWdS053QCD09SKIfuhevC7vmX7m9Rn8vGexEECSSSQJJJJAkkkkAu14VHY4ENfjULADxIwxiBPSVssNSWZgxpD985+N1rNagd9MT8GOKG8o6XLVY5u8K9M/vBoOQ5GCLLPbvhaf8Am+5bqeQ6AsNt+Fp/5vuW6nkOgIim3WXfGPZoexzDrAcIkc681pf0FU24ttlZpykNaD2JJLM4xPukxEm94in55V9Fncm94an55V9BnckkppCawb3hafnlX0GdyXvCU/PKvoM7kkk0g1g3vB0/PKvoM7k3vBUvPKvoM7k6SukGsI+8DS88q+gzuTH9H6kf+8q+gzuSSTWDWHS2r+jVj9zKNg354ZRdfFSG3iZecRER5Q7AgQ/oLYBAtlaM4utjYkkk4xJrCPvEU/PKvos7k3vDU/PKvoM7kklNINYN7wtPzyr6DO5N7wlPzyr6DO5OkmkGsG94Ol55V9Bncm94Kl55V9BnckkrpBrBveApeeVfQZ3KdD+gOk2o1/jdU3XNdF1gm6QYmMMkkk1g1h6kxsTOkz2AfcqLRRc5haA0zyuEM5xbpSSWmgw7iOmobln4bi7GlrnFxBlzsc+lVv8AB9xEb3ZcvinDlan/ACvXrSSQHGlwHF7VXXpucBwW4GccfyUkkD0GOaIujOcMFRbrG6oRwaZgEcNt/SDhlGSSSDLU3HcTNyhmDjTBO2UUBdHF7UkkGK22B1R4ddpZAcNl85k4GRAxW687k9qZJA953J7UrzuT2pJIFedye1K87k9qSSBXncntSvO5PakkgzWiyFzg662Yg3uECMxhlgcVKyUXMBF1kaLgu7cTohMkgetZy5zXRxZ06+pamiAkk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9089" y="3559327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Измение показателей во времени.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9089" y="1663641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Детальная статистика</a:t>
            </a:r>
            <a:r>
              <a:rPr lang="ru-RU" sz="3600" dirty="0" smtClean="0"/>
              <a:t>.</a:t>
            </a:r>
            <a:endParaRPr lang="en-US" sz="3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29089" y="2912996"/>
            <a:ext cx="78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Агрегация и сравнение результатов.</a:t>
            </a:r>
            <a:endParaRPr lang="en-US" sz="3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23338" y="4272951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Экспорт чартов и таблиц.</a:t>
            </a:r>
            <a:endParaRPr lang="en-US" sz="3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29089" y="2266665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Встроенный </a:t>
            </a:r>
            <a:r>
              <a:rPr lang="en-US" sz="3600" dirty="0" smtClean="0"/>
              <a:t>HAR Viewer</a:t>
            </a:r>
            <a:r>
              <a:rPr lang="ru-RU" sz="3600" dirty="0" smtClean="0"/>
              <a:t>.</a:t>
            </a:r>
            <a:endParaRPr lang="en-US" sz="3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23338" y="4913531"/>
            <a:ext cx="769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Кроссплатформенный</a:t>
            </a:r>
            <a:r>
              <a:rPr lang="en-US" sz="3600" dirty="0" smtClean="0"/>
              <a:t>, </a:t>
            </a:r>
            <a:r>
              <a:rPr lang="ru-RU" sz="3600" dirty="0" smtClean="0"/>
              <a:t>кроссбраузерный.</a:t>
            </a:r>
            <a:endParaRPr lang="en-US" sz="3600" dirty="0" smtClean="0"/>
          </a:p>
        </p:txBody>
      </p:sp>
      <p:pic>
        <p:nvPicPr>
          <p:cNvPr id="1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3938"/>
            <a:ext cx="1447800" cy="11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Интеграция с тестом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1738356"/>
            <a:ext cx="5427375" cy="405284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7" y="4800601"/>
            <a:ext cx="5905631" cy="186213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729" y="5029200"/>
            <a:ext cx="2737071" cy="702469"/>
            <a:chOff x="234729" y="5029200"/>
            <a:chExt cx="2737071" cy="702469"/>
          </a:xfrm>
        </p:grpSpPr>
        <p:sp>
          <p:nvSpPr>
            <p:cNvPr id="6" name="Oval 5"/>
            <p:cNvSpPr/>
            <p:nvPr/>
          </p:nvSpPr>
          <p:spPr>
            <a:xfrm>
              <a:off x="990600" y="5029200"/>
              <a:ext cx="1981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4729" y="5312768"/>
              <a:ext cx="974273" cy="418901"/>
              <a:chOff x="498325" y="4020056"/>
              <a:chExt cx="974273" cy="41890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1091598" y="4020056"/>
                <a:ext cx="381000" cy="2342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98325" y="4069625"/>
                <a:ext cx="58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4" name="Picture 2" descr="C:\Users\andreystakhievich\Desktop\sq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28580"/>
            <a:ext cx="1568949" cy="10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Хранение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962"/>
            <a:ext cx="9144000" cy="330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Просмотр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2" y="1563586"/>
            <a:ext cx="7642077" cy="50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2000" y="1571660"/>
            <a:ext cx="2028808" cy="790540"/>
            <a:chOff x="762000" y="1571660"/>
            <a:chExt cx="2028808" cy="790540"/>
          </a:xfrm>
        </p:grpSpPr>
        <p:grpSp>
          <p:nvGrpSpPr>
            <p:cNvPr id="7" name="Group 6"/>
            <p:cNvGrpSpPr/>
            <p:nvPr/>
          </p:nvGrpSpPr>
          <p:grpSpPr>
            <a:xfrm>
              <a:off x="1143000" y="1571660"/>
              <a:ext cx="1647808" cy="610222"/>
              <a:chOff x="1143000" y="1571660"/>
              <a:chExt cx="1647808" cy="61022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1143000" y="1828800"/>
                <a:ext cx="609600" cy="3530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676400" y="1571660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Страница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62000" y="2181882"/>
              <a:ext cx="1471604" cy="180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9276" y="2508965"/>
            <a:ext cx="1162276" cy="418901"/>
            <a:chOff x="310322" y="4020056"/>
            <a:chExt cx="1162276" cy="418901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091598" y="4020056"/>
              <a:ext cx="381000" cy="2342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322" y="406962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Запрос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1923788"/>
            <a:ext cx="8489060" cy="3791212"/>
            <a:chOff x="762000" y="1923788"/>
            <a:chExt cx="8489060" cy="3791212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2743200"/>
              <a:ext cx="7162800" cy="2971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729490" y="1923788"/>
              <a:ext cx="1521570" cy="911894"/>
              <a:chOff x="372074" y="4064825"/>
              <a:chExt cx="1521570" cy="91189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372074" y="4653964"/>
                <a:ext cx="390619" cy="3227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2074" y="4064825"/>
                <a:ext cx="1521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Информация 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по запросу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46667" y="5791200"/>
            <a:ext cx="4667050" cy="914400"/>
            <a:chOff x="846667" y="5791200"/>
            <a:chExt cx="4667050" cy="914400"/>
          </a:xfrm>
        </p:grpSpPr>
        <p:sp>
          <p:nvSpPr>
            <p:cNvPr id="30" name="Rounded Rectangle 29"/>
            <p:cNvSpPr/>
            <p:nvPr/>
          </p:nvSpPr>
          <p:spPr>
            <a:xfrm>
              <a:off x="846667" y="5791200"/>
              <a:ext cx="2658533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4800" y="5925233"/>
              <a:ext cx="1398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Весь список запросов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81400" y="6146433"/>
              <a:ext cx="53340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38400" y="1724060"/>
            <a:ext cx="5181600" cy="788867"/>
            <a:chOff x="2438400" y="1724060"/>
            <a:chExt cx="5181600" cy="788867"/>
          </a:xfrm>
        </p:grpSpPr>
        <p:sp>
          <p:nvSpPr>
            <p:cNvPr id="35" name="Rounded Rectangle 34"/>
            <p:cNvSpPr/>
            <p:nvPr/>
          </p:nvSpPr>
          <p:spPr>
            <a:xfrm>
              <a:off x="2438400" y="2362200"/>
              <a:ext cx="5181600" cy="1507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3525" y="1724060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Time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4941498" y="1981200"/>
              <a:ext cx="609600" cy="3530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60" y="5715000"/>
            <a:ext cx="1537840" cy="11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себе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r>
              <a:rPr lang="ru-RU" sz="3200" dirty="0" smtClean="0"/>
              <a:t>Андрей </a:t>
            </a:r>
            <a:r>
              <a:rPr lang="ru-RU" sz="3200" dirty="0" err="1" smtClean="0"/>
              <a:t>Стахиевич</a:t>
            </a:r>
            <a:endParaRPr lang="ru-RU" sz="3200" dirty="0"/>
          </a:p>
          <a:p>
            <a:pPr lvl="6">
              <a:buNone/>
            </a:pPr>
            <a:r>
              <a:rPr lang="ru-RU" sz="3200" dirty="0" smtClean="0"/>
              <a:t>Компания </a:t>
            </a:r>
            <a:r>
              <a:rPr lang="en-US" sz="3200" dirty="0" smtClean="0"/>
              <a:t>ISSOFT</a:t>
            </a:r>
          </a:p>
          <a:p>
            <a:pPr lvl="6">
              <a:buNone/>
            </a:pPr>
            <a:r>
              <a:rPr lang="en-US" sz="2200" dirty="0" smtClean="0"/>
              <a:t>andreystakhievich@coherentsolutions.com</a:t>
            </a:r>
          </a:p>
          <a:p>
            <a:pPr lvl="6"/>
            <a:r>
              <a:rPr lang="en-US" dirty="0" err="1" smtClean="0"/>
              <a:t>ASP.Net</a:t>
            </a:r>
            <a:r>
              <a:rPr lang="en-US" dirty="0" smtClean="0"/>
              <a:t> developer </a:t>
            </a:r>
            <a:r>
              <a:rPr lang="ru-RU" dirty="0" smtClean="0"/>
              <a:t>с 2-летним стажем</a:t>
            </a:r>
          </a:p>
          <a:p>
            <a:pPr lvl="6"/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-based test automation specialist</a:t>
            </a:r>
            <a:r>
              <a:rPr lang="ru-RU" dirty="0" smtClean="0"/>
              <a:t> с 2-летним стажем</a:t>
            </a:r>
            <a:endParaRPr lang="en-US" dirty="0" smtClean="0"/>
          </a:p>
          <a:p>
            <a:pPr lvl="6"/>
            <a:r>
              <a:rPr lang="en-US" dirty="0" smtClean="0"/>
              <a:t>Mobile test automation specialist c</a:t>
            </a:r>
            <a:r>
              <a:rPr lang="ru-RU" dirty="0" smtClean="0"/>
              <a:t>о стажем </a:t>
            </a:r>
          </a:p>
          <a:p>
            <a:pPr lvl="6">
              <a:buNone/>
            </a:pPr>
            <a:r>
              <a:rPr lang="ru-RU" dirty="0" smtClean="0"/>
              <a:t>    1 год</a:t>
            </a:r>
            <a:endParaRPr lang="ru-RU" sz="2200" dirty="0"/>
          </a:p>
          <a:p>
            <a:pPr lvl="6">
              <a:buNone/>
            </a:pPr>
            <a:endParaRPr lang="ru-RU" dirty="0" smtClean="0"/>
          </a:p>
        </p:txBody>
      </p:sp>
      <p:pic>
        <p:nvPicPr>
          <p:cNvPr id="2051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086347" cy="266429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Являюсь</a:t>
            </a:r>
            <a:r>
              <a:rPr lang="en-US" sz="2000" dirty="0" smtClean="0"/>
              <a:t> </a:t>
            </a:r>
            <a:r>
              <a:rPr lang="ru-RU" sz="2000" dirty="0" smtClean="0"/>
              <a:t>поклонником </a:t>
            </a:r>
            <a:r>
              <a:rPr lang="en-US" sz="2000" dirty="0" smtClean="0"/>
              <a:t>Selenium</a:t>
            </a:r>
            <a:r>
              <a:rPr lang="ru-RU" sz="2000" dirty="0" smtClean="0"/>
              <a:t> </a:t>
            </a:r>
            <a:r>
              <a:rPr lang="en-US" sz="2000" dirty="0" err="1" smtClean="0"/>
              <a:t>Webdriver</a:t>
            </a:r>
            <a:r>
              <a:rPr lang="en-US" sz="2000" dirty="0" smtClean="0"/>
              <a:t> </a:t>
            </a:r>
            <a:r>
              <a:rPr lang="ru-RU" sz="2000" dirty="0" smtClean="0"/>
              <a:t>и связанных с ним технологий.</a:t>
            </a:r>
            <a:endParaRPr lang="ru-RU" sz="2000" dirty="0"/>
          </a:p>
        </p:txBody>
      </p:sp>
      <p:pic>
        <p:nvPicPr>
          <p:cNvPr id="102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527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Визулизация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D:\Downloads\resource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9812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ownloads\resour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9" y="1973873"/>
            <a:ext cx="5813182" cy="3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776452"/>
            <a:ext cx="1400908" cy="10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Тренды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D:\Downloads\superpo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9" y="2133600"/>
            <a:ext cx="861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967167"/>
            <a:ext cx="1142999" cy="8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6600"/>
                </a:solidFill>
              </a:rPr>
              <a:t>  </a:t>
            </a:r>
          </a:p>
          <a:p>
            <a:pPr>
              <a:buFont typeface="Calibri" pitchFamily="34" charset="0"/>
              <a:buChar char="+"/>
            </a:pPr>
            <a:endParaRPr lang="en-US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26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Высокая производительность веб приложения – это тренд.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9" y="2316940"/>
            <a:ext cx="82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Сформированы стандартные подходы и лучшие практики для измерения и оптимизации производительности веб приложений.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791808"/>
            <a:ext cx="852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– вовсе не обязательно очень дорогостоящий процесс.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6" y="3788752"/>
            <a:ext cx="828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можно и нужно автоматизировать.</a:t>
            </a:r>
            <a:endParaRPr lang="ru-RU" sz="2400" dirty="0"/>
          </a:p>
        </p:txBody>
      </p:sp>
      <p:pic>
        <p:nvPicPr>
          <p:cNvPr id="10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6069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8" y="2647950"/>
            <a:ext cx="4410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eleniumhq.org/images/big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81200"/>
            <a:ext cx="2020776" cy="1828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17336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reystakhievich\Desktop\FR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7" y="1936547"/>
            <a:ext cx="5904656" cy="3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ndreystakhievich\Desktop\sq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ru-RU" sz="3200" dirty="0" smtClean="0"/>
              <a:t>Андрей Стахиевич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/>
              <a:t>andreystakhievich@coherentsolutions.com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sz="3200" dirty="0" smtClean="0"/>
              <a:t>Компания </a:t>
            </a:r>
            <a:r>
              <a:rPr lang="en-US" sz="3200" dirty="0" smtClean="0"/>
              <a:t>ISSOF</a:t>
            </a:r>
            <a:r>
              <a:rPr lang="ru-RU" sz="3200" dirty="0" smtClean="0"/>
              <a:t> </a:t>
            </a:r>
            <a:r>
              <a:rPr lang="en-US" sz="3200" dirty="0" smtClean="0"/>
              <a:t>Solutions</a:t>
            </a: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www.issoft.by/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834" y="2276872"/>
            <a:ext cx="789429" cy="100811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7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45" y="4981863"/>
            <a:ext cx="2016224" cy="1247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5678301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Производительность веба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Немного теории.</a:t>
            </a:r>
          </a:p>
          <a:p>
            <a:r>
              <a:rPr lang="ru-RU" dirty="0" smtClean="0"/>
              <a:t>Хранение данных о производительности. </a:t>
            </a:r>
            <a:r>
              <a:rPr lang="en-US" dirty="0" smtClean="0"/>
              <a:t>HAR </a:t>
            </a:r>
            <a:r>
              <a:rPr lang="ru-RU" dirty="0" smtClean="0"/>
              <a:t>архив.</a:t>
            </a:r>
          </a:p>
          <a:p>
            <a:r>
              <a:rPr lang="ru-RU" dirty="0" smtClean="0"/>
              <a:t>Автоматизация сбора данных. </a:t>
            </a:r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 + Browser Mob Proxy.</a:t>
            </a:r>
          </a:p>
          <a:p>
            <a:r>
              <a:rPr lang="en-US" dirty="0" smtClean="0"/>
              <a:t>HAR Storage – </a:t>
            </a:r>
            <a:r>
              <a:rPr lang="ru-RU" dirty="0" smtClean="0"/>
              <a:t>агрегация  и визуализация данных.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Поговорим…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Законодатель мод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1336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Interaction Domain</a:t>
            </a:r>
            <a:endParaRPr lang="en-US" b="1" dirty="0"/>
          </a:p>
        </p:txBody>
      </p:sp>
      <p:sp>
        <p:nvSpPr>
          <p:cNvPr id="13" name="Стрелка вниз 39"/>
          <p:cNvSpPr/>
          <p:nvPr/>
        </p:nvSpPr>
        <p:spPr>
          <a:xfrm>
            <a:off x="6768084" y="3122057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5943600" y="373087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Rich Web Client Activity</a:t>
            </a:r>
          </a:p>
        </p:txBody>
      </p:sp>
      <p:sp>
        <p:nvSpPr>
          <p:cNvPr id="8" name="AutoShape 8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Стрелка вниз 39"/>
          <p:cNvSpPr/>
          <p:nvPr/>
        </p:nvSpPr>
        <p:spPr>
          <a:xfrm>
            <a:off x="6768084" y="4706158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ounded Rectangle 18"/>
          <p:cNvSpPr/>
          <p:nvPr/>
        </p:nvSpPr>
        <p:spPr>
          <a:xfrm>
            <a:off x="5943600" y="5317883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 Performance Working Group</a:t>
            </a:r>
          </a:p>
        </p:txBody>
      </p:sp>
      <p:pic>
        <p:nvPicPr>
          <p:cNvPr id="2059" name="Picture 11" descr="C:\Users\andreystakhievich\Desktop\w3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5206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419600" y="3626113"/>
            <a:ext cx="455485" cy="792088"/>
          </a:xfrm>
          <a:prstGeom prst="rightArrow">
            <a:avLst>
              <a:gd name="adj1" fmla="val 50000"/>
              <a:gd name="adj2" fmla="val 482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775" y="4682665"/>
            <a:ext cx="29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Wide Web Consortium</a:t>
            </a:r>
            <a:endParaRPr lang="en-US" dirty="0"/>
          </a:p>
        </p:txBody>
      </p:sp>
      <p:pic>
        <p:nvPicPr>
          <p:cNvPr id="1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2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Производительность Веб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1708447"/>
            <a:ext cx="5648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2438400"/>
            <a:ext cx="5734940" cy="3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656"/>
            <a:ext cx="9119797" cy="51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Стандарт по метрике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ming attrib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3020"/>
            <a:ext cx="85146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Метрики навигации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</a:t>
            </a:r>
            <a:r>
              <a:rPr lang="ru-RU" dirty="0" smtClean="0">
                <a:solidFill>
                  <a:schemeClr val="bg1"/>
                </a:solidFill>
              </a:rPr>
              <a:t>архив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905000"/>
            <a:ext cx="8921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7924800" cy="1676400"/>
          </a:xfrm>
        </p:spPr>
        <p:txBody>
          <a:bodyPr/>
          <a:lstStyle/>
          <a:p>
            <a:r>
              <a:rPr lang="en-US" dirty="0" smtClean="0"/>
              <a:t>HAR </a:t>
            </a:r>
            <a:r>
              <a:rPr lang="ru-RU" dirty="0" smtClean="0"/>
              <a:t>– это </a:t>
            </a:r>
            <a:r>
              <a:rPr lang="en-US" dirty="0" smtClean="0"/>
              <a:t>HTTP </a:t>
            </a:r>
            <a:r>
              <a:rPr lang="ru-RU" dirty="0" smtClean="0"/>
              <a:t>архив</a:t>
            </a:r>
            <a:r>
              <a:rPr lang="en-US" dirty="0"/>
              <a:t>,</a:t>
            </a:r>
            <a:r>
              <a:rPr lang="ru-RU" dirty="0" smtClean="0"/>
              <a:t> который хранит в </a:t>
            </a:r>
            <a:r>
              <a:rPr lang="en-US" dirty="0" smtClean="0"/>
              <a:t>JSON </a:t>
            </a:r>
            <a:r>
              <a:rPr lang="ru-RU" dirty="0" smtClean="0"/>
              <a:t>формате взаимодействия браузера с веб приложением.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Что такое </a:t>
            </a:r>
            <a:r>
              <a:rPr lang="en-US" dirty="0" smtClean="0">
                <a:solidFill>
                  <a:schemeClr val="bg1"/>
                </a:solidFill>
              </a:rPr>
              <a:t>HAR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242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Измеряем производительность  веб приложения на стороне клиента с помощью Selenium Webdriver и BrowserMobProxy</vt:lpstr>
      <vt:lpstr>Немного о себе</vt:lpstr>
      <vt:lpstr>Поговорим…</vt:lpstr>
      <vt:lpstr>Законодатель мод</vt:lpstr>
      <vt:lpstr>Производительность Веб</vt:lpstr>
      <vt:lpstr>Стандарт по метрике</vt:lpstr>
      <vt:lpstr>Метрики навигации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Итого</vt:lpstr>
      <vt:lpstr>Инструменты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Stakhievich</dc:creator>
  <cp:lastModifiedBy>Andrey Stakhievich</cp:lastModifiedBy>
  <cp:revision>58</cp:revision>
  <dcterms:created xsi:type="dcterms:W3CDTF">2014-02-27T11:41:08Z</dcterms:created>
  <dcterms:modified xsi:type="dcterms:W3CDTF">2014-03-05T09:52:20Z</dcterms:modified>
</cp:coreProperties>
</file>