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4"/>
  </p:notesMasterIdLst>
  <p:sldIdLst>
    <p:sldId id="256" r:id="rId2"/>
    <p:sldId id="314" r:id="rId3"/>
    <p:sldId id="312" r:id="rId4"/>
    <p:sldId id="313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341" r:id="rId32"/>
    <p:sldId id="342" r:id="rId33"/>
    <p:sldId id="343" r:id="rId34"/>
    <p:sldId id="344" r:id="rId35"/>
    <p:sldId id="345" r:id="rId36"/>
    <p:sldId id="346" r:id="rId37"/>
    <p:sldId id="347" r:id="rId38"/>
    <p:sldId id="348" r:id="rId39"/>
    <p:sldId id="349" r:id="rId40"/>
    <p:sldId id="350" r:id="rId41"/>
    <p:sldId id="351" r:id="rId42"/>
    <p:sldId id="302" r:id="rId43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3A99"/>
    <a:srgbClr val="4D9068"/>
    <a:srgbClr val="262626"/>
    <a:srgbClr val="E42126"/>
    <a:srgbClr val="E22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29"/>
    <p:restoredTop sz="96405"/>
  </p:normalViewPr>
  <p:slideViewPr>
    <p:cSldViewPr snapToGrid="0" snapToObjects="1" showGuides="1">
      <p:cViewPr varScale="1">
        <p:scale>
          <a:sx n="87" d="100"/>
          <a:sy n="87" d="100"/>
        </p:scale>
        <p:origin x="90" y="81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D30E-4FDD-1646-93BF-A9F1A588163C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4E3B9-2CED-9349-839B-0635908793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169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8201" y="1398049"/>
            <a:ext cx="7918566" cy="1856513"/>
          </a:xfrm>
        </p:spPr>
        <p:txBody>
          <a:bodyPr tIns="0" rIns="0" bIns="0" anchor="b">
            <a:noAutofit/>
          </a:bodyPr>
          <a:lstStyle>
            <a:lvl1pPr algn="l">
              <a:defRPr sz="4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 err="1">
                <a:effectLst/>
              </a:rPr>
              <a:t>Юзабилист</a:t>
            </a:r>
            <a:r>
              <a:rPr lang="ru-RU" dirty="0">
                <a:effectLst/>
              </a:rPr>
              <a:t>: кто он и как с ним эффективно взаимодействовать?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8201" y="3851809"/>
            <a:ext cx="3369237" cy="324394"/>
          </a:xfrm>
          <a:prstGeom prst="rect">
            <a:avLst/>
          </a:prstGeom>
        </p:spPr>
        <p:txBody>
          <a:bodyPr tIns="0" rIns="0" bIns="0">
            <a:noAutofit/>
          </a:bodyPr>
          <a:lstStyle>
            <a:lvl1pPr marL="0" indent="0" algn="l">
              <a:buNone/>
              <a:defRPr sz="2400" b="0" i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dirty="0"/>
              <a:t>Имя Фамилия спикера</a:t>
            </a:r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F2A4A7A-4075-084F-8949-DE1DCC7AFD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8200" y="458805"/>
            <a:ext cx="1381325" cy="3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0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2.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7FB619D-3CD9-5A4C-9585-804ECF97A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200" y="1424192"/>
            <a:ext cx="7823424" cy="2183608"/>
          </a:xfrm>
        </p:spPr>
        <p:txBody>
          <a:bodyPr>
            <a:noAutofit/>
          </a:bodyPr>
          <a:lstStyle>
            <a:lvl1pPr>
              <a:defRPr sz="60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Ну супер крупный заголовок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FFFB57-F608-AC45-9E5B-97E51CF26D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8200" y="458805"/>
            <a:ext cx="1381325" cy="3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0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2.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7FB619D-3CD9-5A4C-9585-804ECF97A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200" y="1424192"/>
            <a:ext cx="7823424" cy="2183608"/>
          </a:xfrm>
        </p:spPr>
        <p:txBody>
          <a:bodyPr>
            <a:noAutofit/>
          </a:bodyPr>
          <a:lstStyle>
            <a:lvl1pPr>
              <a:defRPr sz="48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Просто крупный заголовок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853D96-5DBE-7148-AAC5-DCBBC63244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8200" y="458805"/>
            <a:ext cx="1381325" cy="3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73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ертикальное фото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119C4050-10E2-FA44-965A-0359CE79D8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94960" y="0"/>
            <a:ext cx="3749040" cy="5143500"/>
          </a:xfrm>
        </p:spPr>
        <p:txBody>
          <a:bodyPr lIns="180000" tIns="180000" rIns="180000"/>
          <a:lstStyle>
            <a:lvl1pPr marL="0" indent="0">
              <a:buNone/>
              <a:defRPr/>
            </a:lvl1pPr>
          </a:lstStyle>
          <a:p>
            <a:r>
              <a:rPr lang="ru-RU" dirty="0"/>
              <a:t>Место под вертикальную картинку.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07697FE-7BE6-9148-8C49-95B037E412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8200" y="1264020"/>
            <a:ext cx="4049370" cy="2196846"/>
          </a:xfrm>
        </p:spPr>
        <p:txBody>
          <a:bodyPr tIns="0" rIns="0" bIns="0" anchor="b">
            <a:normAutofit/>
          </a:bodyPr>
          <a:lstStyle>
            <a:lvl1pPr algn="l">
              <a:defRPr sz="32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Крупный заголовок, который старается быть в центре квадрата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60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Любое фото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119C4050-10E2-FA44-965A-0359CE79D8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785616" y="0"/>
            <a:ext cx="5358384" cy="5143500"/>
          </a:xfrm>
        </p:spPr>
        <p:txBody>
          <a:bodyPr lIns="180000" tIns="180000" rIns="180000"/>
          <a:lstStyle>
            <a:lvl1pPr marL="0" indent="0">
              <a:buNone/>
              <a:defRPr/>
            </a:lvl1pPr>
          </a:lstStyle>
          <a:p>
            <a:r>
              <a:rPr lang="ru-RU" dirty="0"/>
              <a:t>Место под квадратную или прямоугольную картинки. Если можно </a:t>
            </a:r>
            <a:r>
              <a:rPr lang="ru-RU" dirty="0" err="1"/>
              <a:t>кадрировать</a:t>
            </a:r>
            <a:r>
              <a:rPr lang="ru-RU" dirty="0"/>
              <a:t> — </a:t>
            </a:r>
            <a:r>
              <a:rPr lang="ru-RU" dirty="0" err="1"/>
              <a:t>кадрируй</a:t>
            </a:r>
            <a:r>
              <a:rPr lang="ru-RU" dirty="0"/>
              <a:t>. Если нет, то оставляй края сверху и прижимай изображение к правому краю</a:t>
            </a:r>
          </a:p>
          <a:p>
            <a:endParaRPr lang="ru-R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07697FE-7BE6-9148-8C49-95B037E412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8200" y="1628694"/>
            <a:ext cx="2574768" cy="1402461"/>
          </a:xfrm>
        </p:spPr>
        <p:txBody>
          <a:bodyPr tIns="0" rIns="0" bIns="0" anchor="b">
            <a:normAutofit/>
          </a:bodyPr>
          <a:lstStyle>
            <a:lvl1pPr algn="l">
              <a:defRPr sz="20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Заголовок, который старается быть в центре прямоугольника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32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ез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7D021B3E-89A0-114F-AE01-12020191799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01221" y="272257"/>
            <a:ext cx="7141559" cy="4598987"/>
          </a:xfrm>
        </p:spPr>
        <p:txBody>
          <a:bodyPr lIns="180000" tIns="180000"/>
          <a:lstStyle/>
          <a:p>
            <a:r>
              <a:rPr lang="ru-RU" dirty="0"/>
              <a:t>Место под картинку любого формата, без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82336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артинка без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9143999" cy="5143500"/>
          </a:xfrm>
          <a:prstGeom prst="rect">
            <a:avLst/>
          </a:prstGeom>
        </p:spPr>
        <p:txBody>
          <a:bodyPr lIns="180000" tIns="1800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/>
              <a:t>Место под картинку в края. По возможности рекомендуется</a:t>
            </a:r>
          </a:p>
          <a:p>
            <a:r>
              <a:rPr lang="ru-RU" dirty="0"/>
              <a:t>использование этого варианта.</a:t>
            </a:r>
          </a:p>
        </p:txBody>
      </p:sp>
    </p:spTree>
    <p:extLst>
      <p:ext uri="{BB962C8B-B14F-4D97-AF65-F5344CB8AC3E}">
        <p14:creationId xmlns:p14="http://schemas.microsoft.com/office/powerpoint/2010/main" val="267326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фраз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4461" y="578760"/>
            <a:ext cx="7880809" cy="875134"/>
          </a:xfrm>
          <a:prstGeom prst="rect">
            <a:avLst/>
          </a:prstGeom>
        </p:spPr>
        <p:txBody>
          <a:bodyPr lIns="0" anchor="t" anchorCtr="0"/>
          <a:lstStyle>
            <a:lvl1pPr algn="l">
              <a:defRPr sz="6000" b="1" i="0">
                <a:latin typeface="Segoe UI Black" panose="020B0502040204020203" pitchFamily="34" charset="0"/>
                <a:cs typeface="Segoe UI Black" panose="020B0502040204020203" pitchFamily="34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BA4EA-319E-094D-95C3-6244D1639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60356" y="4641116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ACE846F6-9B81-DD41-AE19-821D960A31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2C65E7C-67B9-7247-8B2B-392EFF3C8B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4461" y="1579568"/>
            <a:ext cx="7880809" cy="2851115"/>
          </a:xfrm>
          <a:prstGeom prst="rect">
            <a:avLst/>
          </a:prstGeom>
        </p:spPr>
        <p:txBody>
          <a:bodyPr lIns="0" rIns="0"/>
          <a:lstStyle>
            <a:lvl1pPr marL="0" indent="0">
              <a:buFontTx/>
              <a:buNone/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800" b="0" i="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Короткое описание или подзаголовок в несколько предложений, размер текста оставляем тот же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67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_1 строка_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4461" y="492501"/>
            <a:ext cx="7805395" cy="335640"/>
          </a:xfrm>
          <a:prstGeom prst="rect">
            <a:avLst/>
          </a:prstGeom>
        </p:spPr>
        <p:txBody>
          <a:bodyPr lIns="0" anchor="t" anchorCtr="0"/>
          <a:lstStyle>
            <a:lvl1pPr algn="l">
              <a:defRPr sz="2800" b="1" i="0">
                <a:latin typeface="Segoe UI Black" panose="020B0502040204020203" pitchFamily="34" charset="0"/>
                <a:cs typeface="Segoe UI Black" panose="020B0502040204020203" pitchFamily="34" charset="0"/>
              </a:defRPr>
            </a:lvl1pPr>
          </a:lstStyle>
          <a:p>
            <a:r>
              <a:rPr lang="ru-RU" dirty="0">
                <a:effectLst/>
              </a:rPr>
              <a:t>ЗАГОЛОВОК В ОДНУ СТРОКУ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218F33-FD74-BE4B-BE37-AD79B0C64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60356" y="4641116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ACE846F6-9B81-DD41-AE19-821D960A31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626EB6-B476-2243-A92C-A9122C3361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4886" y="1442157"/>
            <a:ext cx="3546624" cy="3198960"/>
          </a:xfrm>
          <a:prstGeom prst="rect">
            <a:avLst/>
          </a:prstGeom>
        </p:spPr>
        <p:txBody>
          <a:bodyPr lIns="0" tIns="0" rIns="0" bIns="0" numCol="1" spcCol="432000" anchor="t"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ru-RU" dirty="0">
                <a:effectLst/>
              </a:rPr>
              <a:t>Это небольшой список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В список можно добавлять разное</a:t>
            </a:r>
            <a:r>
              <a:rPr lang="en-US" dirty="0">
                <a:effectLst/>
              </a:rPr>
              <a:t> </a:t>
            </a:r>
            <a:r>
              <a:rPr lang="ru-RU" dirty="0">
                <a:effectLst/>
              </a:rPr>
              <a:t>количество пунктов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Пункты нужно отделять </a:t>
            </a:r>
            <a:r>
              <a:rPr lang="ru-RU" dirty="0" err="1">
                <a:effectLst/>
              </a:rPr>
              <a:t>энтером</a:t>
            </a:r>
            <a:r>
              <a:rPr lang="ru-RU" dirty="0">
                <a:effectLst/>
              </a:rPr>
              <a:t>, отступ уже настроен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В списке не обязательно наличие буллитов или тире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Отступ выступает в качестве разделителя пунктов</a:t>
            </a:r>
          </a:p>
          <a:p>
            <a:pPr lvl="0"/>
            <a:endParaRPr lang="ru-RU" dirty="0">
              <a:effectLst/>
            </a:endParaRPr>
          </a:p>
        </p:txBody>
      </p:sp>
      <p:sp>
        <p:nvSpPr>
          <p:cNvPr id="9" name="Текст 3">
            <a:extLst>
              <a:ext uri="{FF2B5EF4-FFF2-40B4-BE49-F238E27FC236}">
                <a16:creationId xmlns:a16="http://schemas.microsoft.com/office/drawing/2014/main" id="{241FF4FD-ED1B-DF45-8C40-16312361655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43232" y="1442157"/>
            <a:ext cx="3546624" cy="3198960"/>
          </a:xfrm>
          <a:prstGeom prst="rect">
            <a:avLst/>
          </a:prstGeom>
        </p:spPr>
        <p:txBody>
          <a:bodyPr lIns="0" tIns="0" rIns="0" bIns="0" numCol="1" spcCol="432000" anchor="t"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ru-RU" dirty="0">
                <a:effectLst/>
              </a:rPr>
              <a:t>Это небольшой список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В список можно добавлять разное</a:t>
            </a:r>
            <a:r>
              <a:rPr lang="en-US" dirty="0">
                <a:effectLst/>
              </a:rPr>
              <a:t> </a:t>
            </a:r>
            <a:r>
              <a:rPr lang="ru-RU" dirty="0">
                <a:effectLst/>
              </a:rPr>
              <a:t>количество пунктов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Пункты нужно отделять </a:t>
            </a:r>
            <a:r>
              <a:rPr lang="ru-RU" dirty="0" err="1">
                <a:effectLst/>
              </a:rPr>
              <a:t>энтером</a:t>
            </a:r>
            <a:r>
              <a:rPr lang="ru-RU" dirty="0">
                <a:effectLst/>
              </a:rPr>
              <a:t>, отступ уже настроен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В списке не обязательно наличие буллитов или тире</a:t>
            </a:r>
          </a:p>
          <a:p>
            <a:pPr lvl="0"/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Отступ выступает в качестве разделителя пунктов</a:t>
            </a:r>
          </a:p>
          <a:p>
            <a:pPr lvl="0"/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9736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1181384"/>
            <a:ext cx="7486170" cy="5172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2007571"/>
            <a:ext cx="7486170" cy="3263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423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5" r:id="rId3"/>
    <p:sldLayoutId id="2147483667" r:id="rId4"/>
    <p:sldLayoutId id="2147483674" r:id="rId5"/>
    <p:sldLayoutId id="2147483668" r:id="rId6"/>
    <p:sldLayoutId id="2147483669" r:id="rId7"/>
    <p:sldLayoutId id="2147483676" r:id="rId8"/>
    <p:sldLayoutId id="2147483677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Segoe UI Black" panose="020B0502040204020203" pitchFamily="34" charset="0"/>
          <a:ea typeface="+mj-ea"/>
          <a:cs typeface="Segoe UI Black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polunina@skbkontur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0733F3-AB4C-084A-90DA-7A8F44C00C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6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Тестовая модель системы как способ фиксации покрытия </a:t>
            </a:r>
            <a:r>
              <a:rPr lang="ru-RU" sz="4600" dirty="0" err="1" smtClean="0">
                <a:latin typeface="Segoe UI Black" panose="020B0A02040204020203" pitchFamily="34" charset="0"/>
                <a:ea typeface="Segoe UI Black" panose="020B0A02040204020203" pitchFamily="34" charset="0"/>
              </a:rPr>
              <a:t>автотестами</a:t>
            </a:r>
            <a:endParaRPr lang="ru-RU" sz="46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5E81D2D-052A-8640-AE2D-91C541627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201" y="3808988"/>
            <a:ext cx="3617118" cy="931625"/>
          </a:xfrm>
        </p:spPr>
        <p:txBody>
          <a:bodyPr/>
          <a:lstStyle/>
          <a:p>
            <a:r>
              <a:rPr lang="ru-RU" dirty="0" smtClean="0"/>
              <a:t>Полунина Ирина</a:t>
            </a:r>
          </a:p>
          <a:p>
            <a:pPr>
              <a:spcBef>
                <a:spcPts val="0"/>
              </a:spcBef>
            </a:pPr>
            <a:r>
              <a:rPr lang="ru-RU" sz="1600" dirty="0" smtClean="0"/>
              <a:t>Ведущий специалист </a:t>
            </a:r>
            <a:endParaRPr lang="en-US" sz="1600" dirty="0" smtClean="0"/>
          </a:p>
          <a:p>
            <a:pPr>
              <a:spcBef>
                <a:spcPts val="0"/>
              </a:spcBef>
            </a:pPr>
            <a:r>
              <a:rPr lang="ru-RU" sz="1600" dirty="0" smtClean="0"/>
              <a:t>по тестированию</a:t>
            </a:r>
            <a:r>
              <a:rPr lang="ru-RU" sz="1600" dirty="0"/>
              <a:t>,</a:t>
            </a:r>
            <a:r>
              <a:rPr lang="ru-RU" sz="1600" dirty="0" smtClean="0"/>
              <a:t> Контур</a:t>
            </a:r>
            <a:endParaRPr lang="ru-RU" sz="16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90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Релиз вслепую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 Нет багов — нет </a:t>
            </a:r>
            <a:r>
              <a:rPr lang="ru-RU" dirty="0" smtClean="0"/>
              <a:t>проблем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Есть баги — есть проблемы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0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Релиз вслепую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 Нет багов — нет </a:t>
            </a:r>
            <a:r>
              <a:rPr lang="ru-RU" dirty="0" smtClean="0"/>
              <a:t>проблем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Есть баги — есть </a:t>
            </a:r>
            <a:r>
              <a:rPr lang="ru-RU" dirty="0" smtClean="0"/>
              <a:t>проблемы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Будут </a:t>
            </a:r>
            <a:r>
              <a:rPr lang="ru-RU" dirty="0"/>
              <a:t>баги — будут проблемы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0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Проблемы в процессе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разработки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Тестирование</a:t>
            </a:r>
            <a:r>
              <a:rPr lang="ru-RU" dirty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сколько регресса проверять руками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сложные задачи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9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Проблемы в процессе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разработки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/>
              <a:t>Разработка: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нестабильность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время прогона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актуализация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4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Цель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dirty="0"/>
              <a:t>Понять, что проверяют </a:t>
            </a:r>
            <a:r>
              <a:rPr lang="ru-RU" dirty="0" err="1"/>
              <a:t>автотесты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научиться с ними работать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Сложности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Тесты разных уровней лежат в разных частях системы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Огромная функциональность + 10 000 тестов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1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2" descr="C:\Users\User\Google Диск\Доклады\Карты\2021-03-08_21-57-3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461" y="1121112"/>
            <a:ext cx="7008830" cy="3833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486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dirty="0"/>
              <a:t>Зачем?</a:t>
            </a:r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Аналитика на задачу + актуализация страдает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6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dirty="0"/>
              <a:t>Зачем?</a:t>
            </a:r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Аналитика на задачу + актуализация страдает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Интерфейсы в </a:t>
            </a:r>
            <a:r>
              <a:rPr lang="ru-RU" dirty="0" smtClean="0"/>
              <a:t>прототипах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53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dirty="0"/>
              <a:t>Зачем?</a:t>
            </a:r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Аналитика на задачу + актуализация страдает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Интерфейсы в прототипах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Постановка прямо в </a:t>
            </a:r>
            <a:r>
              <a:rPr lang="en-US" dirty="0" err="1"/>
              <a:t>jira</a:t>
            </a:r>
            <a:r>
              <a:rPr lang="en-US" dirty="0"/>
              <a:t> </a:t>
            </a:r>
            <a:r>
              <a:rPr lang="ru-RU" dirty="0"/>
              <a:t>на небольшие задачи</a:t>
            </a:r>
            <a:endParaRPr lang="ru-RU" sz="32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5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Прямая со стрелкой 52"/>
          <p:cNvCxnSpPr/>
          <p:nvPr/>
        </p:nvCxnSpPr>
        <p:spPr>
          <a:xfrm>
            <a:off x="129702" y="4085753"/>
            <a:ext cx="7733431" cy="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800" dirty="0"/>
              <a:t>Про себя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831562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07626" y="3724754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03770" y="3724754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964177" y="3724754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215426" y="3724754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452101" y="3724754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7946" y="4067376"/>
            <a:ext cx="611885" cy="719980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>
                <a:solidFill>
                  <a:srgbClr val="CA0013"/>
                </a:solidFill>
              </a:rPr>
              <a:t>2016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1820" y="4358421"/>
            <a:ext cx="576064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/>
              <a:t>2017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29318" y="4358421"/>
            <a:ext cx="576064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/>
              <a:t>2018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86816" y="4358421"/>
            <a:ext cx="576064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/>
              <a:t>2019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46586" y="4358421"/>
            <a:ext cx="576064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/>
              <a:t>2020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6356" y="4362803"/>
            <a:ext cx="576064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i="1" dirty="0" smtClean="0"/>
              <a:t>2021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096258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44" y="3591884"/>
            <a:ext cx="313369" cy="313369"/>
          </a:xfrm>
          <a:prstGeom prst="rect">
            <a:avLst/>
          </a:prstGeom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3351842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08729" y="2211522"/>
            <a:ext cx="2927967" cy="0"/>
          </a:xfrm>
          <a:prstGeom prst="straightConnector1">
            <a:avLst/>
          </a:prstGeom>
          <a:ln w="127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098420" y="1882855"/>
            <a:ext cx="914400" cy="345078"/>
          </a:xfrm>
          <a:prstGeom prst="rect">
            <a:avLst/>
          </a:prstGeom>
        </p:spPr>
        <p:txBody>
          <a:bodyPr wrap="none" lIns="0" rtlCol="0" anchor="b">
            <a:normAutofit fontScale="92500" lnSpcReduction="20000"/>
          </a:bodyPr>
          <a:lstStyle/>
          <a:p>
            <a:r>
              <a:rPr lang="ru-RU" sz="2000" b="1" i="1" dirty="0" smtClean="0"/>
              <a:t>Наймы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2735748" y="3135941"/>
            <a:ext cx="1883866" cy="0"/>
          </a:xfrm>
          <a:prstGeom prst="straightConnector1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849328" y="2754039"/>
            <a:ext cx="1890312" cy="345078"/>
          </a:xfrm>
          <a:prstGeom prst="rect">
            <a:avLst/>
          </a:prstGeom>
        </p:spPr>
        <p:txBody>
          <a:bodyPr wrap="none" lIns="0" rtlCol="0" anchor="b">
            <a:noAutofit/>
          </a:bodyPr>
          <a:lstStyle/>
          <a:p>
            <a:r>
              <a:rPr lang="ru-RU" sz="2000" b="1" i="1" dirty="0" smtClean="0"/>
              <a:t>Курс для студентов</a:t>
            </a: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6122702" y="1739423"/>
            <a:ext cx="2509745" cy="0"/>
          </a:xfrm>
          <a:prstGeom prst="straightConnector1">
            <a:avLst/>
          </a:prstGeom>
          <a:ln w="127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261302" y="1389511"/>
            <a:ext cx="1503958" cy="345078"/>
          </a:xfrm>
          <a:prstGeom prst="rect">
            <a:avLst/>
          </a:prstGeom>
        </p:spPr>
        <p:txBody>
          <a:bodyPr wrap="none" lIns="0" rtlCol="0" anchor="b">
            <a:noAutofit/>
          </a:bodyPr>
          <a:lstStyle/>
          <a:p>
            <a:r>
              <a:rPr lang="ru-RU" sz="2000" b="1" i="1" dirty="0" smtClean="0">
                <a:cs typeface="Alef" panose="00000500000000000000" pitchFamily="2" charset="-79"/>
              </a:rPr>
              <a:t>Курс по тест-дизайну</a:t>
            </a: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3427501" y="2666689"/>
            <a:ext cx="3995877" cy="0"/>
          </a:xfrm>
          <a:prstGeom prst="straightConnector1">
            <a:avLst/>
          </a:prstGeom>
          <a:ln w="127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50307" y="2341275"/>
            <a:ext cx="956176" cy="345078"/>
          </a:xfrm>
          <a:prstGeom prst="rect">
            <a:avLst/>
          </a:prstGeom>
        </p:spPr>
        <p:txBody>
          <a:bodyPr wrap="none" lIns="0" rtlCol="0" anchor="b">
            <a:noAutofit/>
          </a:bodyPr>
          <a:lstStyle/>
          <a:p>
            <a:r>
              <a:rPr lang="ru-RU" sz="2000" b="1" i="1" dirty="0" err="1" smtClean="0"/>
              <a:t>Тимлид</a:t>
            </a:r>
            <a:endParaRPr lang="ru-RU" sz="2000" b="1" i="1" dirty="0" smtClean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055698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587636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872122" y="3904754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452101" y="4085753"/>
            <a:ext cx="692155" cy="0"/>
          </a:xfrm>
          <a:prstGeom prst="straightConnector1">
            <a:avLst/>
          </a:prstGeom>
          <a:ln w="63500">
            <a:solidFill>
              <a:srgbClr val="4D9068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4" idx="0"/>
          </p:cNvCxnSpPr>
          <p:nvPr/>
        </p:nvCxnSpPr>
        <p:spPr>
          <a:xfrm>
            <a:off x="533889" y="4067376"/>
            <a:ext cx="5918212" cy="14264"/>
          </a:xfrm>
          <a:prstGeom prst="straightConnector1">
            <a:avLst/>
          </a:prstGeom>
          <a:ln w="63500">
            <a:solidFill>
              <a:srgbClr val="A23A99"/>
            </a:solidFill>
            <a:headEnd type="oval"/>
            <a:tailEnd type="oval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27856" y="3725753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576" y="3525200"/>
            <a:ext cx="313369" cy="313369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426580" y="3099142"/>
            <a:ext cx="1165999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sz="2000" i="1" dirty="0" err="1" smtClean="0">
                <a:solidFill>
                  <a:srgbClr val="A23A99"/>
                </a:solidFill>
              </a:rPr>
              <a:t>К.Бухгалтерия</a:t>
            </a:r>
            <a:endParaRPr lang="ru-RU" sz="2000" i="1" dirty="0" smtClean="0">
              <a:solidFill>
                <a:srgbClr val="A23A99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472713" y="3068381"/>
            <a:ext cx="1165999" cy="432049"/>
          </a:xfrm>
          <a:prstGeom prst="rect">
            <a:avLst/>
          </a:prstGeom>
        </p:spPr>
        <p:txBody>
          <a:bodyPr wrap="none" lIns="0" rtlCol="0" anchor="b">
            <a:normAutofit/>
          </a:bodyPr>
          <a:lstStyle/>
          <a:p>
            <a:r>
              <a:rPr lang="ru-RU" sz="2000" i="1" dirty="0" err="1" smtClean="0">
                <a:solidFill>
                  <a:srgbClr val="4D9068"/>
                </a:solidFill>
              </a:rPr>
              <a:t>К.Фокус</a:t>
            </a:r>
            <a:endParaRPr lang="ru-RU" sz="2000" i="1" dirty="0" smtClean="0">
              <a:solidFill>
                <a:srgbClr val="4D90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Вся </a:t>
            </a:r>
            <a:r>
              <a:rPr lang="ru-RU" dirty="0"/>
              <a:t>функциональность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Исторические изменения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Особенности UI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Полезные пометки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Карта – модель системы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Карты функциональности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Автотесты</a:t>
            </a:r>
            <a:r>
              <a:rPr lang="ru-RU" dirty="0"/>
              <a:t> в них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Picture 2" descr="C:\Users\User\Google Диск\Доклады\Карты\2021-03-08_22-19-4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461" y="2477141"/>
            <a:ext cx="6264765" cy="2576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91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Как это сделать?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5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Как это сделать?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dirty="0"/>
              <a:t>В рамках текущих задач</a:t>
            </a:r>
          </a:p>
          <a:p>
            <a:r>
              <a:rPr lang="ru-RU" dirty="0"/>
              <a:t>На отдельные блоки системы</a:t>
            </a:r>
            <a:endParaRPr lang="ru-RU" sz="32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1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ru-RU" dirty="0"/>
              <a:t>тесты всех уровней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23" y="2040005"/>
            <a:ext cx="8740353" cy="254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3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ru-RU" dirty="0"/>
              <a:t>тесты всех уровней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есть пометки (почему проверяем только на UI)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" y="2540536"/>
            <a:ext cx="8739384" cy="72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1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ru-RU" dirty="0"/>
              <a:t>тесты всех уровней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есть пометки (почему проверяем только на UI)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представление о покрытии за 15 секунд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461" y="2964726"/>
            <a:ext cx="6947809" cy="210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8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регресса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00" y="1957800"/>
            <a:ext cx="7082749" cy="309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10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регресса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00" y="1957800"/>
            <a:ext cx="6620537" cy="309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регресса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00" y="1957800"/>
            <a:ext cx="6620537" cy="309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85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800" dirty="0"/>
              <a:t>План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8"/>
            <a:ext cx="8293650" cy="285111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/>
              <a:t> Проблемы тестирования регрессии </a:t>
            </a:r>
            <a:r>
              <a:rPr lang="ru-RU" dirty="0" err="1"/>
              <a:t>автотестами</a:t>
            </a: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Тестовые модели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Карты покрытия </a:t>
            </a:r>
            <a:r>
              <a:rPr lang="ru-RU" dirty="0" err="1"/>
              <a:t>автотестами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</a:t>
            </a:r>
            <a:r>
              <a:rPr lang="ru-RU" dirty="0" smtClean="0"/>
              <a:t>регресса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00" y="1957800"/>
            <a:ext cx="7705432" cy="310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22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</a:t>
            </a:r>
            <a:r>
              <a:rPr lang="ru-RU" dirty="0" smtClean="0"/>
              <a:t>регресса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00" y="1957800"/>
            <a:ext cx="8441723" cy="257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6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регресса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рефакторинг</a:t>
            </a:r>
            <a:r>
              <a:rPr lang="ru-RU" dirty="0"/>
              <a:t>/небольшое </a:t>
            </a:r>
            <a:r>
              <a:rPr lang="ru-RU" dirty="0" smtClean="0"/>
              <a:t>изменение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461" y="2480246"/>
            <a:ext cx="8441723" cy="257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0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итоге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объем ручного тестирования регресса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рефакторинг</a:t>
            </a:r>
            <a:r>
              <a:rPr lang="ru-RU" dirty="0"/>
              <a:t>/небольшое изменение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«лишние» тесты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00" y="2948601"/>
            <a:ext cx="8353424" cy="212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6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45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Юнит тестов очень </a:t>
            </a:r>
            <a:r>
              <a:rPr lang="ru-RU" dirty="0" smtClean="0"/>
              <a:t>много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0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Юнит тестов очень много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Как актуализировать</a:t>
            </a:r>
            <a:r>
              <a:rPr lang="ru-RU" dirty="0" smtClean="0"/>
              <a:t>?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0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Юнит тестов очень много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Как актуализировать?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Не проработаем все части продукта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Юнит тестов очень много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Как актуализировать?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Не проработаем все части продукта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Тесты сами себя документируют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57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A5586-3AAF-DD4E-B541-B7A698CDC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681" y="561611"/>
            <a:ext cx="7805395" cy="675813"/>
          </a:xfrm>
        </p:spPr>
        <p:txBody>
          <a:bodyPr>
            <a:noAutofit/>
          </a:bodyPr>
          <a:lstStyle/>
          <a:p>
            <a:r>
              <a:rPr lang="ru-RU" sz="3800" dirty="0"/>
              <a:t>Продукты Контура и их тесты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F87EB9-B9F9-B543-BAE6-5AC47D8EC3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/>
              <a:t> Бухгалтерия – 10 лет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4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000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UI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2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000 е2е (без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UI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)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8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000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Unit</a:t>
            </a:r>
            <a:endParaRPr lang="ru-RU" sz="2400" dirty="0">
              <a:latin typeface="Segoe UI" pitchFamily="34" charset="0"/>
              <a:cs typeface="Segoe UI" pitchFamily="34" charset="0"/>
            </a:endParaRPr>
          </a:p>
          <a:p>
            <a:pPr lvl="1"/>
            <a:endParaRPr lang="ru-RU" sz="2400" dirty="0">
              <a:latin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Диадок</a:t>
            </a:r>
            <a:r>
              <a:rPr lang="ru-RU" sz="2400" dirty="0"/>
              <a:t> – 11 лет</a:t>
            </a:r>
            <a:endParaRPr lang="en-US" sz="2400" dirty="0"/>
          </a:p>
          <a:p>
            <a:pPr lvl="1"/>
            <a:r>
              <a:rPr lang="en-US" sz="2400" dirty="0">
                <a:latin typeface="Segoe UI" pitchFamily="34" charset="0"/>
                <a:cs typeface="Segoe UI" pitchFamily="34" charset="0"/>
              </a:rPr>
              <a:t>1300 UI</a:t>
            </a:r>
          </a:p>
          <a:p>
            <a:pPr lvl="1"/>
            <a:r>
              <a:rPr lang="en-US" sz="2400" dirty="0">
                <a:latin typeface="Segoe UI" pitchFamily="34" charset="0"/>
                <a:cs typeface="Segoe UI" pitchFamily="34" charset="0"/>
              </a:rPr>
              <a:t> 2000 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е2е (без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UI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)</a:t>
            </a:r>
            <a:endParaRPr lang="en-US" sz="2400" dirty="0">
              <a:latin typeface="Segoe UI" pitchFamily="34" charset="0"/>
              <a:cs typeface="Segoe UI" pitchFamily="34" charset="0"/>
            </a:endParaRPr>
          </a:p>
          <a:p>
            <a:pPr lvl="1"/>
            <a:r>
              <a:rPr lang="en-US" sz="2400" dirty="0">
                <a:latin typeface="Segoe UI" pitchFamily="34" charset="0"/>
                <a:cs typeface="Segoe UI" pitchFamily="34" charset="0"/>
              </a:rPr>
              <a:t> 25000 Unit</a:t>
            </a:r>
            <a:endParaRPr lang="ru-RU" sz="2400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604CCE-F1A4-7D4E-8FA7-CF7E303EA7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ЕДИ </a:t>
            </a:r>
            <a:r>
              <a:rPr lang="ru-RU" sz="2400" dirty="0"/>
              <a:t>– 10 лет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3600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UI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3300 е2е (без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UI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)</a:t>
            </a:r>
          </a:p>
          <a:p>
            <a:pPr lvl="1"/>
            <a:r>
              <a:rPr lang="ru-RU" sz="2400" dirty="0">
                <a:latin typeface="Segoe UI" pitchFamily="34" charset="0"/>
                <a:cs typeface="Segoe UI" pitchFamily="34" charset="0"/>
              </a:rPr>
              <a:t> 11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8</a:t>
            </a:r>
            <a:r>
              <a:rPr lang="ru-RU" sz="2400" dirty="0">
                <a:latin typeface="Segoe UI" pitchFamily="34" charset="0"/>
                <a:cs typeface="Segoe UI" pitchFamily="34" charset="0"/>
              </a:rPr>
              <a:t>00 </a:t>
            </a:r>
            <a:r>
              <a:rPr lang="en-US" sz="2400" dirty="0">
                <a:latin typeface="Segoe UI" pitchFamily="34" charset="0"/>
                <a:cs typeface="Segoe UI" pitchFamily="34" charset="0"/>
              </a:rPr>
              <a:t>Unit</a:t>
            </a:r>
            <a:endParaRPr lang="ru-RU" sz="2400" dirty="0">
              <a:latin typeface="Segoe UI" pitchFamily="34" charset="0"/>
              <a:cs typeface="Segoe UI" pitchFamily="34" charset="0"/>
            </a:endParaRPr>
          </a:p>
          <a:p>
            <a:pPr lvl="1"/>
            <a:endParaRPr lang="ru-RU" sz="2400" dirty="0">
              <a:latin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/>
              <a:t> Эльба – 11 лет</a:t>
            </a:r>
            <a:endParaRPr lang="en-US" sz="2400" dirty="0"/>
          </a:p>
          <a:p>
            <a:pPr lvl="1"/>
            <a:r>
              <a:rPr lang="en-US" sz="2400" dirty="0">
                <a:latin typeface="Segoe UI" pitchFamily="34" charset="0"/>
                <a:cs typeface="Segoe UI" pitchFamily="34" charset="0"/>
              </a:rPr>
              <a:t> 7000 UI</a:t>
            </a:r>
          </a:p>
          <a:p>
            <a:pPr lvl="1"/>
            <a:r>
              <a:rPr lang="en-US" sz="2400" dirty="0">
                <a:latin typeface="Segoe UI" pitchFamily="34" charset="0"/>
                <a:cs typeface="Segoe UI" pitchFamily="34" charset="0"/>
              </a:rPr>
              <a:t> 8600 Unit</a:t>
            </a:r>
            <a:endParaRPr lang="ru-RU" sz="2400" dirty="0">
              <a:latin typeface="Segoe UI" pitchFamily="34" charset="0"/>
              <a:cs typeface="Segoe UI" pitchFamily="34" charset="0"/>
            </a:endParaRPr>
          </a:p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B4B37E-5381-D344-8056-1808587D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46F6-9B81-DD41-AE19-821D960A31AC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61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Да, но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Карту делать долго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Юнит тестов очень много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Как актуализировать?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Не проработаем все части продукта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Тесты сами себя документируют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Тест-кейсы + </a:t>
            </a:r>
            <a:r>
              <a:rPr lang="en-US" dirty="0"/>
              <a:t>CI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Завтра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Сделайте карту на часть функциональности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Посмотрите, какие тесты уже на нее есть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Отметьте эти тесты в карте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34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8200" y="1562100"/>
            <a:ext cx="81203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Спасибо!</a:t>
            </a:r>
          </a:p>
          <a:p>
            <a:pPr algn="ctr"/>
            <a:r>
              <a:rPr lang="ru-RU" sz="4000" dirty="0" smtClean="0"/>
              <a:t>Вопросы?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15E81D2D-052A-8640-AE2D-91C5416274DE}"/>
              </a:ext>
            </a:extLst>
          </p:cNvPr>
          <p:cNvSpPr txBox="1">
            <a:spLocks/>
          </p:cNvSpPr>
          <p:nvPr/>
        </p:nvSpPr>
        <p:spPr>
          <a:xfrm>
            <a:off x="551234" y="3605719"/>
            <a:ext cx="3501957" cy="134499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b="0" i="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dirty="0" smtClean="0"/>
              <a:t>Полунина Ирина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600" dirty="0" smtClean="0"/>
              <a:t>Ведущий специалист по тестированию, Контур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1200" dirty="0" smtClean="0">
                <a:hlinkClick r:id="rId3"/>
              </a:rPr>
              <a:t>polunina@skbkontur.ru</a:t>
            </a:r>
            <a:endParaRPr lang="ru-RU" sz="1200" dirty="0" smtClean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1200" dirty="0" smtClean="0"/>
              <a:t>      @</a:t>
            </a:r>
            <a:r>
              <a:rPr lang="en-US" sz="1200" dirty="0" err="1" smtClean="0"/>
              <a:t>IrinaPolunina</a:t>
            </a:r>
            <a:endParaRPr lang="en-US" sz="1200" dirty="0" smtClean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ru-RU" sz="12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38A2235-996B-D944-885D-3064DA31F0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596" y="4758901"/>
            <a:ext cx="254086" cy="25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6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Я в </a:t>
            </a:r>
            <a:r>
              <a:rPr lang="ru-RU" sz="3600" dirty="0" err="1"/>
              <a:t>К.Бухгалтерии</a:t>
            </a:r>
            <a:r>
              <a:rPr lang="ru-RU" sz="3600" dirty="0"/>
              <a:t> 5 лет назад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8"/>
            <a:ext cx="8293650" cy="285111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/>
              <a:t>  5 лет разработки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около 8000 </a:t>
            </a:r>
            <a:r>
              <a:rPr lang="ru-RU" dirty="0" err="1"/>
              <a:t>автотестов</a:t>
            </a: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0 лет </a:t>
            </a:r>
            <a:r>
              <a:rPr lang="ru-RU" dirty="0" smtClean="0"/>
              <a:t>опыта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7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Я в </a:t>
            </a:r>
            <a:r>
              <a:rPr lang="ru-RU" sz="3600" dirty="0" err="1"/>
              <a:t>К.Бухгалтерии</a:t>
            </a:r>
            <a:r>
              <a:rPr lang="ru-RU" sz="3600" dirty="0"/>
              <a:t> 5 лет назад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Задачи</a:t>
            </a:r>
            <a:endParaRPr lang="ru-RU" b="1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Доделки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Рефакторинг</a:t>
            </a: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Новые </a:t>
            </a:r>
            <a:r>
              <a:rPr lang="ru-RU" dirty="0" err="1"/>
              <a:t>фичи</a:t>
            </a:r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5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Регресс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4 недели 1 </a:t>
            </a:r>
            <a:r>
              <a:rPr lang="ru-RU" dirty="0" err="1"/>
              <a:t>тестировщик</a:t>
            </a:r>
            <a:r>
              <a:rPr lang="ru-RU" dirty="0"/>
              <a:t> руками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3 часа </a:t>
            </a:r>
            <a:r>
              <a:rPr lang="ru-RU" dirty="0" err="1"/>
              <a:t>автотесты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2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Релиз вслепую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01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4FEA8-D29F-384E-A9C6-A26DE93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Релиз вслепую</a:t>
            </a:r>
            <a:endParaRPr lang="ru-RU" sz="3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F664E9-E2C2-8544-900A-A3D6402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1" y="1579569"/>
            <a:ext cx="8293650" cy="286272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 Нет багов — нет проблем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039" y="74854"/>
            <a:ext cx="1121979" cy="95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ейтральная_шаблон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Нейтральная_шаблон" id="{AA650B16-431F-FB49-A53A-A08CD41AA71F}" vid="{18F2321C-ED4A-ED41-90D8-FDD12C98AEA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Нейтральная_шаблон</Template>
  <TotalTime>3416</TotalTime>
  <Words>627</Words>
  <Application>Microsoft Office PowerPoint</Application>
  <PresentationFormat>Экран (16:9)</PresentationFormat>
  <Paragraphs>221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9" baseType="lpstr">
      <vt:lpstr>Alef</vt:lpstr>
      <vt:lpstr>Arial</vt:lpstr>
      <vt:lpstr>Calibri</vt:lpstr>
      <vt:lpstr>Segoe UI</vt:lpstr>
      <vt:lpstr>Segoe UI Black</vt:lpstr>
      <vt:lpstr>Segoe UI Semilight</vt:lpstr>
      <vt:lpstr>Нейтральная_шаблон</vt:lpstr>
      <vt:lpstr>Тестовая модель системы как способ фиксации покрытия автотестами</vt:lpstr>
      <vt:lpstr>Про себя</vt:lpstr>
      <vt:lpstr>План</vt:lpstr>
      <vt:lpstr>Продукты Контура и их тесты</vt:lpstr>
      <vt:lpstr>Я в К.Бухгалтерии 5 лет назад</vt:lpstr>
      <vt:lpstr>Я в К.Бухгалтерии 5 лет назад</vt:lpstr>
      <vt:lpstr>Регресс</vt:lpstr>
      <vt:lpstr>Релиз вслепую</vt:lpstr>
      <vt:lpstr>Релиз вслепую</vt:lpstr>
      <vt:lpstr>Релиз вслепую</vt:lpstr>
      <vt:lpstr>Релиз вслепую</vt:lpstr>
      <vt:lpstr>Проблемы в процессе  разработки</vt:lpstr>
      <vt:lpstr>Проблемы в процессе  разработки</vt:lpstr>
      <vt:lpstr>Цель</vt:lpstr>
      <vt:lpstr>Сложности</vt:lpstr>
      <vt:lpstr>Карта – модель системы</vt:lpstr>
      <vt:lpstr>Карта – модель системы</vt:lpstr>
      <vt:lpstr>Карта – модель системы</vt:lpstr>
      <vt:lpstr>Карта – модель системы</vt:lpstr>
      <vt:lpstr>Карта – модель системы</vt:lpstr>
      <vt:lpstr>Карта – модель системы</vt:lpstr>
      <vt:lpstr>Как это сделать?</vt:lpstr>
      <vt:lpstr>Как это сделать?</vt:lpstr>
      <vt:lpstr>В итоге</vt:lpstr>
      <vt:lpstr>В итоге</vt:lpstr>
      <vt:lpstr>В итоге</vt:lpstr>
      <vt:lpstr>В итоге</vt:lpstr>
      <vt:lpstr>В итоге</vt:lpstr>
      <vt:lpstr>В итоге</vt:lpstr>
      <vt:lpstr>В итоге</vt:lpstr>
      <vt:lpstr>В итоге</vt:lpstr>
      <vt:lpstr>В итоге</vt:lpstr>
      <vt:lpstr>В итоге</vt:lpstr>
      <vt:lpstr>Да, но</vt:lpstr>
      <vt:lpstr>Да, но</vt:lpstr>
      <vt:lpstr>Да, но</vt:lpstr>
      <vt:lpstr>Да, но</vt:lpstr>
      <vt:lpstr>Да, но</vt:lpstr>
      <vt:lpstr>Да, но</vt:lpstr>
      <vt:lpstr>Да, но</vt:lpstr>
      <vt:lpstr>Завтра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Тестовая модель системы как способ фиксации покрытия автотестами</dc:title>
  <dc:creator>User</dc:creator>
  <cp:lastModifiedBy>Полунина Ирина Андреевна</cp:lastModifiedBy>
  <cp:revision>74</cp:revision>
  <dcterms:created xsi:type="dcterms:W3CDTF">2021-03-08T14:39:55Z</dcterms:created>
  <dcterms:modified xsi:type="dcterms:W3CDTF">2021-04-14T19:34:58Z</dcterms:modified>
</cp:coreProperties>
</file>