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7" r:id="rId4"/>
    <p:sldId id="258" r:id="rId5"/>
    <p:sldId id="259" r:id="rId6"/>
    <p:sldId id="282" r:id="rId7"/>
    <p:sldId id="260" r:id="rId8"/>
    <p:sldId id="261" r:id="rId9"/>
    <p:sldId id="264" r:id="rId10"/>
    <p:sldId id="265" r:id="rId11"/>
    <p:sldId id="266" r:id="rId12"/>
    <p:sldId id="283" r:id="rId13"/>
    <p:sldId id="268" r:id="rId14"/>
    <p:sldId id="267" r:id="rId15"/>
    <p:sldId id="286" r:id="rId16"/>
    <p:sldId id="269" r:id="rId17"/>
    <p:sldId id="270" r:id="rId18"/>
    <p:sldId id="273" r:id="rId19"/>
    <p:sldId id="262" r:id="rId20"/>
    <p:sldId id="280" r:id="rId21"/>
    <p:sldId id="281" r:id="rId22"/>
    <p:sldId id="284" r:id="rId23"/>
    <p:sldId id="285" r:id="rId24"/>
    <p:sldId id="274" r:id="rId25"/>
    <p:sldId id="288" r:id="rId26"/>
    <p:sldId id="272" r:id="rId27"/>
    <p:sldId id="275" r:id="rId28"/>
    <p:sldId id="276" r:id="rId29"/>
    <p:sldId id="27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FD494-2A41-7547-AE54-09442C37552E}" v="774" dt="2020-11-06T06:26:33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38"/>
    <p:restoredTop sz="94332"/>
  </p:normalViewPr>
  <p:slideViewPr>
    <p:cSldViewPr snapToGrid="0" snapToObjects="1">
      <p:cViewPr varScale="1">
        <p:scale>
          <a:sx n="49" d="100"/>
          <a:sy n="49" d="100"/>
        </p:scale>
        <p:origin x="19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7C9D7-170F-6A46-AF8D-21BDEE4AA528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9B005-E512-6740-8A9F-8C214EC9F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0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9B005-E512-6740-8A9F-8C214EC9FDC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65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1604D-6E56-104F-AC0E-4E48C2C40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7CC89F-F92A-A449-9174-08BC50201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0C918E-19A5-ED45-B929-AF205591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9922A5-E9CF-A24D-9D15-CBE33B5B1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934777-8ED4-6048-9C2C-ED8BC7B9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1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FFFEB-7E66-F948-8A07-26F177A5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91986-27D6-B74F-A704-303696084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4FED57-F6BB-FE40-942F-DE53D17B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BF20E-7A62-A648-8714-E08639E49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0A390-EDB4-1048-AE47-0AF506C7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6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86C22D-3A71-C544-B4A2-E258FCADA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F31516-F565-AF4C-8812-6396583DB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9B49D-E85B-1E43-A518-9D6DC510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1B490C-6367-2F45-9C7F-82508C83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BDC1A-1770-F547-82E6-82AAA139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6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6BDCD-F3D6-364A-B065-B5E410C9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D9B877-1EC4-E340-AF02-2C16CB8D5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2ACAF-1569-6A41-8FD8-D4C8748C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F18CA-F2BB-B14C-BAAE-C8B9854A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6BEB4-3729-B942-8C8A-53DB08A9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84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F6A92-BF56-E342-97B3-5C2D7E22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F0D-CE74-7B41-960D-D07E6E2D4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28BAF7-F241-7A4E-AFA7-B3B99182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FFCA7-7CD9-7C45-BF49-40993353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190611-04BA-EC4A-82C3-EA12B0E8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4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8F112-50F8-AF44-BFEF-95B144F9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94AA1E-0EEC-1442-A0EA-1E28934D7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BCCB5C-B8A0-EA43-9472-C6A2A1CF4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7F909-3941-C640-8E7A-9E731981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EE5828-6203-6044-96D3-C80441B9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FD331B-45F5-F44C-822D-137D00CA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9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B1D2D-7321-BD42-8084-A2EB1EB7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8D4AA4-0FD5-134E-B679-C093D6EF1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1F8AD2-48D9-3640-AD35-7B8BC12D8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0BF553-9227-F241-8EA2-66560B11A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AA2DD9-4860-7244-9018-3B780125F0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F88FFA-F57D-2741-90D8-A7F2B6BE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390A03-5169-F34E-803A-0BFC6099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4FEE03-E246-FA47-9679-8B6FD8B8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3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4871F-5BF6-3048-A47F-406C3CE9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2E5E2D-86A7-1248-A290-00DCF782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AEB62A-58FD-6141-9936-EE71F6B8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21F71A-647E-7649-B604-4CB52BC6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3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AD3F08-1F7D-F949-A3B4-156102A9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100B70-28CC-C84F-8749-B6D98A1F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9A01E9-1DE9-8645-90A8-A4B638B3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69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C02A1-1400-BE43-9559-15BED9C8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200CF-1BE9-0847-B3FD-7FA9561F7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2EF42C-24E3-5F47-B48A-0DE5C8160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77587-A35A-6E4C-ADB4-499D311C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0625F6-17B1-1B44-8E3F-10B0D467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12671C-D227-8C4E-B657-3B07082B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C0805-803C-E94D-BA72-88561E57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B8B667-3742-1B4F-A489-D03C08D9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98A75E-6238-F24A-96FF-DC076FB6F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57C0A4-C4A5-AD42-9FF4-19A0F96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D907DE-47C4-1A4B-8171-497E07DD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35BDAB-B36B-C347-A31E-BEFE84C3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80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E2824-454E-1744-8086-B38ED098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295CE8-9402-C744-A028-C8E4D6F55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03C42B-33B0-4C42-9595-80DF8E63B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AC02-36A0-2941-AEA8-24AEF607CCDC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34B369-3B40-2B4F-8EE3-EB8FCB9EA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3D43CB-2BF9-B945-8EAC-B13CB529F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CCE02-749E-3C43-ADA8-AC2F1D1BF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3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n.y.rusak@liv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орт, стол, фотография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7067D96-A3CE-6144-9EA1-6B61E7F8F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177" b="16805"/>
          <a:stretch/>
        </p:blipFill>
        <p:spPr>
          <a:xfrm>
            <a:off x="128585" y="115192"/>
            <a:ext cx="11934817" cy="66276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EBF96-26AC-C242-B078-27973CFCC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10536237" cy="2387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Жизнь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QA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на игровом проекте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64844B-9909-4841-819B-0A088768D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93" y="5728593"/>
            <a:ext cx="4529137" cy="145796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Русак Наталья</a:t>
            </a:r>
          </a:p>
          <a:p>
            <a:pPr algn="l"/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Melsoft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Games</a:t>
            </a:r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/ Минск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C9EBB3A-3C28-9F42-9EC0-5DC5C5CF4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6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7"/>
    </mc:Choice>
    <mc:Fallback>
      <p:transition spd="slow" advTm="45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223529" cy="16927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Тестирование игрового функционала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859779" cy="39178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Тестирование нового функционала – </a:t>
            </a:r>
            <a:r>
              <a:rPr lang="ru-RU" sz="1800" dirty="0" err="1"/>
              <a:t>фичей</a:t>
            </a:r>
            <a:r>
              <a:rPr lang="ru-RU" sz="1800" dirty="0"/>
              <a:t> </a:t>
            </a:r>
            <a:r>
              <a:rPr lang="en-US" sz="1800" dirty="0"/>
              <a:t>(=</a:t>
            </a:r>
            <a:r>
              <a:rPr lang="ru-RU" sz="1800" dirty="0"/>
              <a:t>механик</a:t>
            </a:r>
            <a:r>
              <a:rPr lang="en-US" sz="1800" dirty="0"/>
              <a:t>)</a:t>
            </a:r>
            <a:endParaRPr lang="ru-RU" sz="1800" i="1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err="1"/>
              <a:t>Оунером</a:t>
            </a:r>
            <a:r>
              <a:rPr lang="ru-RU" sz="1800" dirty="0"/>
              <a:t> </a:t>
            </a:r>
            <a:r>
              <a:rPr lang="ru-RU" sz="1800" dirty="0" err="1"/>
              <a:t>фичи</a:t>
            </a:r>
            <a:r>
              <a:rPr lang="ru-RU" sz="1800" dirty="0"/>
              <a:t> может быть любой член команды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Особенно важно рассматривать </a:t>
            </a:r>
            <a:r>
              <a:rPr lang="ru-RU" sz="1800" dirty="0" err="1"/>
              <a:t>фичу</a:t>
            </a:r>
            <a:r>
              <a:rPr lang="ru-RU" sz="1800" dirty="0"/>
              <a:t> в разрезе уровней тестирования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Как </a:t>
            </a:r>
            <a:r>
              <a:rPr lang="ru-RU" sz="1800" dirty="0" err="1"/>
              <a:t>фича</a:t>
            </a:r>
            <a:r>
              <a:rPr lang="ru-RU" sz="1800" dirty="0"/>
              <a:t> работает сама по себе 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Как </a:t>
            </a:r>
            <a:r>
              <a:rPr lang="ru-RU" sz="1800" dirty="0" err="1"/>
              <a:t>фича</a:t>
            </a:r>
            <a:r>
              <a:rPr lang="ru-RU" sz="1800" dirty="0"/>
              <a:t> работает в ансамбле с остальным функционалом 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Как </a:t>
            </a:r>
            <a:r>
              <a:rPr lang="ru-RU" sz="1800" dirty="0" err="1"/>
              <a:t>фича</a:t>
            </a:r>
            <a:r>
              <a:rPr lang="ru-RU" sz="1800" dirty="0"/>
              <a:t> отразится на игре пользователя в долгосрочной перспективе (уровень: мастер)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b="1" dirty="0"/>
              <a:t>Пример для слайда: Раз в сутки на острове игрока генерируется поваленное палено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87C716-EFF9-B842-826C-FD45FB60D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9" r="21364" b="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4369776-4968-314C-ACD5-FE71D526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96647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Тестирование игрового контента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/>
              <a:t>Игровой контент это: </a:t>
            </a:r>
            <a:endParaRPr lang="en-US" sz="2600" b="1" dirty="0"/>
          </a:p>
          <a:p>
            <a:pPr marL="514350" indent="-514350">
              <a:buAutoNum type="arabicPeriod"/>
            </a:pPr>
            <a:r>
              <a:rPr lang="ru-RU" sz="2400" dirty="0"/>
              <a:t>Тестирование дизайна уровней </a:t>
            </a:r>
          </a:p>
          <a:p>
            <a:pPr marL="514350" indent="-514350">
              <a:buAutoNum type="arabicPeriod"/>
            </a:pPr>
            <a:r>
              <a:rPr lang="ru-RU" sz="2400" dirty="0"/>
              <a:t>Тестирование сюжетных и поясняющих текстов </a:t>
            </a:r>
          </a:p>
          <a:p>
            <a:pPr marL="514350" indent="-514350">
              <a:buAutoNum type="arabicPeriod"/>
            </a:pPr>
            <a:r>
              <a:rPr lang="ru-RU" sz="2400" dirty="0"/>
              <a:t>Тестирование баланса 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1" name="Рисунок 10" descr="Изображение выглядит как трава, стол, цветной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23FDA566-54F7-074C-BCE5-2456807F2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8" r="20970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8083157-3F0E-9B4A-A2A0-51B8A89A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9330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8E8A2-CDD5-7F48-9C56-7B84AEAF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 </a:t>
            </a:r>
            <a:r>
              <a:rPr lang="ru-RU" b="1" dirty="0">
                <a:latin typeface="+mn-lt"/>
              </a:rPr>
              <a:t>Пример таблицы баланса (упрощенный)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1DE60F-1FCE-7540-8719-952998FE4B9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26C8B64C-936C-8744-AC05-E0E5222A2E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978784"/>
              </p:ext>
            </p:extLst>
          </p:nvPr>
        </p:nvGraphicFramePr>
        <p:xfrm>
          <a:off x="838199" y="1414462"/>
          <a:ext cx="10906125" cy="4516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53">
                  <a:extLst>
                    <a:ext uri="{9D8B030D-6E8A-4147-A177-3AD203B41FA5}">
                      <a16:colId xmlns:a16="http://schemas.microsoft.com/office/drawing/2014/main" val="2569351644"/>
                    </a:ext>
                  </a:extLst>
                </a:gridCol>
                <a:gridCol w="808822">
                  <a:extLst>
                    <a:ext uri="{9D8B030D-6E8A-4147-A177-3AD203B41FA5}">
                      <a16:colId xmlns:a16="http://schemas.microsoft.com/office/drawing/2014/main" val="431399494"/>
                    </a:ext>
                  </a:extLst>
                </a:gridCol>
                <a:gridCol w="1116201">
                  <a:extLst>
                    <a:ext uri="{9D8B030D-6E8A-4147-A177-3AD203B41FA5}">
                      <a16:colId xmlns:a16="http://schemas.microsoft.com/office/drawing/2014/main" val="3827976988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3881855505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84950376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969834853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3036162059"/>
                    </a:ext>
                  </a:extLst>
                </a:gridCol>
                <a:gridCol w="1367894">
                  <a:extLst>
                    <a:ext uri="{9D8B030D-6E8A-4147-A177-3AD203B41FA5}">
                      <a16:colId xmlns:a16="http://schemas.microsoft.com/office/drawing/2014/main" val="1671867640"/>
                    </a:ext>
                  </a:extLst>
                </a:gridCol>
                <a:gridCol w="1068801">
                  <a:extLst>
                    <a:ext uri="{9D8B030D-6E8A-4147-A177-3AD203B41FA5}">
                      <a16:colId xmlns:a16="http://schemas.microsoft.com/office/drawing/2014/main" val="3846183228"/>
                    </a:ext>
                  </a:extLst>
                </a:gridCol>
                <a:gridCol w="906579">
                  <a:extLst>
                    <a:ext uri="{9D8B030D-6E8A-4147-A177-3AD203B41FA5}">
                      <a16:colId xmlns:a16="http://schemas.microsoft.com/office/drawing/2014/main" val="3988726087"/>
                    </a:ext>
                  </a:extLst>
                </a:gridCol>
              </a:tblGrid>
              <a:tr h="613408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" sz="1600" b="1" u="none" strike="noStrike" dirty="0">
                          <a:effectLst/>
                        </a:rPr>
                        <a:t>Id</a:t>
                      </a:r>
                      <a:endParaRPr lang="ru-RU" sz="1600" b="1" u="none" strike="noStrike" dirty="0">
                        <a:effectLst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</a:rPr>
                        <a:t>условия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</a:rPr>
                        <a:t>тип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</a:rPr>
                        <a:t>иконка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</a:rPr>
                        <a:t>персонаж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" sz="1600" b="1" u="none" strike="noStrike" dirty="0">
                          <a:effectLst/>
                        </a:rPr>
                        <a:t>id_</a:t>
                      </a:r>
                      <a:r>
                        <a:rPr lang="ru-RU" sz="1600" b="1" u="none" strike="noStrike" dirty="0">
                          <a:effectLst/>
                        </a:rPr>
                        <a:t>диалога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dirty="0" err="1">
                          <a:effectLst/>
                        </a:rPr>
                        <a:t>текст_диалога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</a:rPr>
                        <a:t>действие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>
                          <a:effectLst/>
                        </a:rPr>
                        <a:t>объект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</a:rPr>
                        <a:t>награда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extLst>
                  <a:ext uri="{0D108BD9-81ED-4DB2-BD59-A6C34878D82A}">
                    <a16:rowId xmlns:a16="http://schemas.microsoft.com/office/drawing/2014/main" val="241928456"/>
                  </a:ext>
                </a:extLst>
              </a:tr>
              <a:tr h="10480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11 уровень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диалог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Мама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диалог 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Какой сегодня чудесный день!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extLst>
                  <a:ext uri="{0D108BD9-81ED-4DB2-BD59-A6C34878D82A}">
                    <a16:rowId xmlns:a16="http://schemas.microsoft.com/office/drawing/2014/main" val="3751887892"/>
                  </a:ext>
                </a:extLst>
              </a:tr>
              <a:tr h="1834148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11 уровень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диалог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Отец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диалог_2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Чудесный день, чтобы запастись древесиной!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extLst>
                  <a:ext uri="{0D108BD9-81ED-4DB2-BD59-A6C34878D82A}">
                    <a16:rowId xmlns:a16="http://schemas.microsoft.com/office/drawing/2014/main" val="1445914546"/>
                  </a:ext>
                </a:extLst>
              </a:tr>
              <a:tr h="524041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11 уровень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задание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икнонка_1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накопить ресурс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дерево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extLst>
                  <a:ext uri="{0D108BD9-81ED-4DB2-BD59-A6C34878D82A}">
                    <a16:rowId xmlns:a16="http://schemas.microsoft.com/office/drawing/2014/main" val="450423410"/>
                  </a:ext>
                </a:extLst>
              </a:tr>
              <a:tr h="468978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11 уровень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зачисление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начислить награду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u="none" strike="noStrike" dirty="0">
                          <a:effectLst/>
                        </a:rPr>
                        <a:t>15 рубинов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7" marR="8667" marT="8667" marB="0" anchor="ctr"/>
                </a:tc>
                <a:extLst>
                  <a:ext uri="{0D108BD9-81ED-4DB2-BD59-A6C34878D82A}">
                    <a16:rowId xmlns:a16="http://schemas.microsoft.com/office/drawing/2014/main" val="1371910880"/>
                  </a:ext>
                </a:extLst>
              </a:tr>
            </a:tbl>
          </a:graphicData>
        </a:graphic>
      </p:graphicFrame>
      <p:pic>
        <p:nvPicPr>
          <p:cNvPr id="15" name="Picture 8">
            <a:extLst>
              <a:ext uri="{FF2B5EF4-FFF2-40B4-BE49-F238E27FC236}">
                <a16:creationId xmlns:a16="http://schemas.microsoft.com/office/drawing/2014/main" id="{4B823969-70D8-BA4C-BEAA-A17186D2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7002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Тестирование </a:t>
            </a:r>
            <a:r>
              <a:rPr lang="en-US" b="1" dirty="0">
                <a:latin typeface="+mn-lt"/>
              </a:rPr>
              <a:t>usability</a:t>
            </a:r>
            <a:endParaRPr lang="ru-RU" b="1" dirty="0">
              <a:latin typeface="+mn-lt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1. </a:t>
            </a:r>
            <a:r>
              <a:rPr lang="en-US" sz="1800" b="1" dirty="0"/>
              <a:t>Usability </a:t>
            </a:r>
            <a:r>
              <a:rPr lang="ru-RU" sz="1800" b="1" dirty="0"/>
              <a:t>игрового процесса </a:t>
            </a:r>
          </a:p>
          <a:p>
            <a:pPr marL="0" indent="0">
              <a:buNone/>
            </a:pPr>
            <a:r>
              <a:rPr lang="ru-RU" sz="1800" dirty="0"/>
              <a:t>На сколько игроку понятно как продвигаться по карте?</a:t>
            </a:r>
          </a:p>
          <a:p>
            <a:pPr marL="0" indent="0">
              <a:buNone/>
            </a:pPr>
            <a:r>
              <a:rPr lang="ru-RU" sz="1800" dirty="0"/>
              <a:t>На сколько игроку понятно с каким объектом и каким образом необходимо взаимодействовать?</a:t>
            </a:r>
          </a:p>
          <a:p>
            <a:pPr marL="0" indent="0">
              <a:buNone/>
            </a:pPr>
            <a:r>
              <a:rPr lang="ru-RU" sz="1800" b="1" dirty="0"/>
              <a:t>2. </a:t>
            </a:r>
            <a:r>
              <a:rPr lang="en-US" sz="1800" b="1" dirty="0"/>
              <a:t>Usability </a:t>
            </a:r>
            <a:r>
              <a:rPr lang="ru-RU" sz="1800" b="1" dirty="0"/>
              <a:t>интерфейсов</a:t>
            </a:r>
          </a:p>
          <a:p>
            <a:pPr marL="0" indent="0">
              <a:buNone/>
            </a:pPr>
            <a:r>
              <a:rPr lang="ru-RU" sz="1800" dirty="0"/>
              <a:t>Проверка на понятность стандартных элементов </a:t>
            </a:r>
            <a:r>
              <a:rPr lang="en-US" sz="1800" dirty="0"/>
              <a:t>UI </a:t>
            </a:r>
            <a:r>
              <a:rPr lang="ru-RU" sz="1800" dirty="0"/>
              <a:t>(кнопка отмены – красная) </a:t>
            </a:r>
          </a:p>
          <a:p>
            <a:pPr marL="0" indent="0">
              <a:buNone/>
            </a:pPr>
            <a:r>
              <a:rPr lang="ru-RU" sz="1800" dirty="0"/>
              <a:t>Проверка на понятность текстов (не художественных)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9" name="Рисунок 8" descr="Изображение выглядит как торт, стол, сидит, бутерброд&#10;&#10;Автоматически созданное описание">
            <a:extLst>
              <a:ext uri="{FF2B5EF4-FFF2-40B4-BE49-F238E27FC236}">
                <a16:creationId xmlns:a16="http://schemas.microsoft.com/office/drawing/2014/main" id="{3FB77F92-25E7-8145-BAEF-02800CCF7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3" r="2947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E717539-39A7-7343-8AFC-B65AFC206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19BB8BE-1351-4D9B-B761-F84A0B5B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3741"/>
            <a:ext cx="3785554" cy="2199341"/>
          </a:xfrm>
        </p:spPr>
        <p:txBody>
          <a:bodyPr anchor="b">
            <a:normAutofit fontScale="90000"/>
          </a:bodyPr>
          <a:lstStyle/>
          <a:p>
            <a:r>
              <a:rPr lang="ru-RU" sz="4000" b="1" dirty="0">
                <a:latin typeface="+mn-lt"/>
              </a:rPr>
              <a:t>Тестирование игровой графики и интерфейсов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82260"/>
            <a:ext cx="3748441" cy="3149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/>
              <a:t>Нет оценки художественной ценности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Проверка наличия и отображения графики в игре (статической и динамической)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1" name="device-2020-07-29-115142" descr="device-2020-07-29-115142">
            <a:hlinkClick r:id="" action="ppaction://media"/>
            <a:extLst>
              <a:ext uri="{FF2B5EF4-FFF2-40B4-BE49-F238E27FC236}">
                <a16:creationId xmlns:a16="http://schemas.microsoft.com/office/drawing/2014/main" id="{3A2A218E-94B6-BB45-B367-7997FBF6E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7501" y="1601693"/>
            <a:ext cx="6362000" cy="31014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6ABDF17-9125-0D47-BB97-BB3A6D14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995" y="5365265"/>
            <a:ext cx="2576005" cy="14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ru-RU" sz="3600" b="1">
                <a:latin typeface="+mn-lt"/>
              </a:rPr>
              <a:t>Тестирование локализации и лингвистики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На основе внутренних договоренностей: </a:t>
            </a:r>
          </a:p>
          <a:p>
            <a:pPr marL="514350" indent="-514350">
              <a:buAutoNum type="arabicPeriod"/>
            </a:pPr>
            <a:r>
              <a:rPr lang="ru-RU" sz="2400" dirty="0"/>
              <a:t>Вычитка текстов только на русском языке </a:t>
            </a:r>
          </a:p>
          <a:p>
            <a:pPr marL="342900" indent="-342900">
              <a:buAutoNum type="arabicPeriod"/>
            </a:pPr>
            <a:r>
              <a:rPr lang="ru-RU" sz="2400" dirty="0"/>
              <a:t>Проверка остальных языков на отображение в игре </a:t>
            </a:r>
          </a:p>
          <a:p>
            <a:pPr marL="342900" indent="-342900">
              <a:buAutoNum type="arabicPeriod"/>
            </a:pPr>
            <a:r>
              <a:rPr lang="ru-RU" sz="2400" dirty="0"/>
              <a:t>Нет сверки языков (что в тайском все строки действительно на тайском)</a:t>
            </a:r>
          </a:p>
        </p:txBody>
      </p:sp>
      <p:pic>
        <p:nvPicPr>
          <p:cNvPr id="8" name="Рисунок 7" descr="Изображение выглядит как стол, фотография, торт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488BB941-BE51-B74D-997E-B689FF81B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4" r="6205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FA0EC214-45D6-CB48-BC4F-D6C0E7871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7549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Тестирование прерываний</a:t>
            </a:r>
          </a:p>
        </p:txBody>
      </p:sp>
      <p:cxnSp>
        <p:nvCxnSpPr>
          <p:cNvPr id="21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800" dirty="0"/>
              <a:t>Включено в процесс тестирование нового функционала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Были выбраны ситуации, которые чаще всего могут случиться с игроком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К ним были добавлены не только внешние воздействия, но и </a:t>
            </a:r>
            <a:r>
              <a:rPr lang="ru-RU" sz="1800" dirty="0" err="1"/>
              <a:t>внутриигровые</a:t>
            </a:r>
            <a:r>
              <a:rPr lang="ru-RU" sz="1800" dirty="0"/>
              <a:t>: 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Появление модального окна 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Истек </a:t>
            </a:r>
            <a:r>
              <a:rPr lang="ru-RU" sz="1800" dirty="0" err="1"/>
              <a:t>токен</a:t>
            </a:r>
            <a:r>
              <a:rPr lang="ru-RU" sz="1800" dirty="0"/>
              <a:t> авторизации 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Смена языка в игре 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800" dirty="0"/>
              <a:t>Переход на другую карту (игровую сцену) </a:t>
            </a:r>
          </a:p>
          <a:p>
            <a:pPr marL="800100" lvl="1" indent="-342900"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F560D4-0497-5D43-83EF-BCD59E3B7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98" r="2142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72364A3-02AE-4241-A19E-E4BA917C0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59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20" y="365133"/>
            <a:ext cx="5669280" cy="169279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Тестирование производительности и конфигураций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669280" cy="3917823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Проще потому, что выход нового </a:t>
            </a:r>
            <a:r>
              <a:rPr lang="en-US" sz="2000" dirty="0"/>
              <a:t>iPhone </a:t>
            </a:r>
            <a:r>
              <a:rPr lang="ru-RU" sz="2000" dirty="0"/>
              <a:t>не сломает верстку </a:t>
            </a:r>
          </a:p>
          <a:p>
            <a:pPr marL="342900" indent="-342900">
              <a:buAutoNum type="arabicPeriod"/>
            </a:pPr>
            <a:r>
              <a:rPr lang="ru-RU" sz="2000" dirty="0"/>
              <a:t>Сложнее из-за разнообразного парка у игроков </a:t>
            </a:r>
          </a:p>
          <a:p>
            <a:pPr marL="342900" indent="-342900">
              <a:buAutoNum type="arabicPeriod"/>
            </a:pPr>
            <a:r>
              <a:rPr lang="ru-RU" sz="2000" dirty="0"/>
              <a:t>Конфигурации подбираются не по конкретным девайсам, а по аппаратным характеристикам</a:t>
            </a:r>
          </a:p>
          <a:p>
            <a:pPr marL="342900" indent="-342900">
              <a:buAutoNum type="arabicPeriod"/>
            </a:pPr>
            <a:r>
              <a:rPr lang="ru-RU" sz="2000" dirty="0"/>
              <a:t>Баги выражаются не только в скорости отклика…</a:t>
            </a:r>
          </a:p>
          <a:p>
            <a:pPr marL="342900" indent="-342900">
              <a:buAutoNum type="arabicPeriod"/>
            </a:pPr>
            <a:r>
              <a:rPr lang="ru-RU" sz="2000" dirty="0"/>
              <a:t>Не все игровые движки имеют собственный профайлер, поэтому в парке девайсов всегда должны быть динозавры для визуальной оценки производительности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11752A-9042-814B-8C2B-8FEE39DC1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0" r="20691" b="1"/>
          <a:stretch/>
        </p:blipFill>
        <p:spPr bwMode="auto">
          <a:xfrm>
            <a:off x="5994399" y="10"/>
            <a:ext cx="6197599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B63E610-F5AF-4243-9FE0-8008CA718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ru-RU" sz="4000" b="1">
                <a:latin typeface="+mn-lt"/>
              </a:rPr>
              <a:t>Тестирование интеграций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2044B8-349C-F44A-90C0-76B4D7E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Тестирование игры выходит за рамки функционала достаточно быстро с добавлением сторонних сервисов: </a:t>
            </a:r>
          </a:p>
          <a:p>
            <a:r>
              <a:rPr lang="ru-RU" sz="2000" dirty="0"/>
              <a:t>Нужна монетизация? Встраиваются покупки и реклама </a:t>
            </a:r>
          </a:p>
          <a:p>
            <a:r>
              <a:rPr lang="ru-RU" sz="2000" dirty="0"/>
              <a:t>Необходимо собрать данные о пользователях? Встраивается аналитика </a:t>
            </a:r>
          </a:p>
          <a:p>
            <a:pPr marL="0" indent="0">
              <a:buNone/>
            </a:pPr>
            <a:r>
              <a:rPr lang="ru-RU" sz="2000" dirty="0"/>
              <a:t> </a:t>
            </a:r>
          </a:p>
          <a:p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106181-C1B3-F543-9386-C914962D5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" r="6944" b="-1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9AD5C13E-0890-C34B-8301-24AD023C4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54663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b="1" dirty="0">
                <a:latin typeface="+mn-lt"/>
              </a:rPr>
              <a:t>Тестирование обновления игрового движка</a:t>
            </a:r>
            <a:endParaRPr lang="en-US" dirty="0">
              <a:latin typeface="+mn-lt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414BF94-8455-5F48-BBDE-73C68F8C6327}"/>
              </a:ext>
            </a:extLst>
          </p:cNvPr>
          <p:cNvSpPr txBox="1"/>
          <p:nvPr/>
        </p:nvSpPr>
        <p:spPr>
          <a:xfrm>
            <a:off x="655321" y="2575034"/>
            <a:ext cx="5765993" cy="3568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400" dirty="0"/>
              <a:t>Тестирование обновления игрового движка и почему это отдельная дисциплина: 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400" dirty="0"/>
              <a:t>Может пойти не так всё, что угодно, когда угодно</a:t>
            </a:r>
            <a:r>
              <a:rPr lang="en-US" sz="2400" dirty="0"/>
              <a:t> : </a:t>
            </a:r>
            <a:r>
              <a:rPr lang="ru-RU" sz="2400" dirty="0"/>
              <a:t>графика, реклама, платежи, игровая логика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400" dirty="0"/>
              <a:t>Фикс на стороне разработчиков игрового движка (чужая команда) 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ru-RU" sz="2400" dirty="0"/>
              <a:t>Качество тестирования на стороне разработчиков движка под вопросов</a:t>
            </a:r>
            <a:endParaRPr lang="en-US" sz="2400" dirty="0"/>
          </a:p>
        </p:txBody>
      </p:sp>
      <p:pic>
        <p:nvPicPr>
          <p:cNvPr id="79" name="Объект 78" descr="Изображение выглядит как стол, много, нескольк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3B435A4F-EB69-534A-808B-D65E50640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87" r="17979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C2F3D53D-ED16-8640-821D-F9AAED8D62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50468" y="3531576"/>
            <a:ext cx="2312377" cy="23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09AE1AD-F116-BF4D-8F63-E6C970BB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B139B-681D-3B4B-B5FC-AEB7AE10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>
                <a:latin typeface="+mn-lt"/>
              </a:rPr>
              <a:t>Немного о себе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71A6C-A8B4-9640-AB3C-5FBAD2B21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617" y="1534893"/>
            <a:ext cx="6359383" cy="44595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201</a:t>
            </a:r>
            <a:r>
              <a:rPr lang="en-US" b="1" dirty="0"/>
              <a:t>7-</a:t>
            </a:r>
            <a:r>
              <a:rPr lang="ru-RU" b="1" dirty="0"/>
              <a:t>2019</a:t>
            </a:r>
            <a:r>
              <a:rPr lang="en-US" dirty="0"/>
              <a:t>: </a:t>
            </a:r>
            <a:r>
              <a:rPr lang="en-US" dirty="0" err="1"/>
              <a:t>qa</a:t>
            </a:r>
            <a:r>
              <a:rPr lang="en-US" dirty="0"/>
              <a:t> engineer / BP Mobile</a:t>
            </a:r>
            <a:endParaRPr lang="ru-RU" dirty="0"/>
          </a:p>
          <a:p>
            <a:pPr marL="0" indent="0">
              <a:buNone/>
            </a:pPr>
            <a:r>
              <a:rPr lang="en-US" b="1" dirty="0"/>
              <a:t>Projects</a:t>
            </a:r>
            <a:r>
              <a:rPr lang="en-US" dirty="0"/>
              <a:t>: Secret Album / Call Recorder / Second Phone / Pixel Arena / </a:t>
            </a:r>
          </a:p>
          <a:p>
            <a:pPr marL="0" indent="0">
              <a:buNone/>
            </a:pPr>
            <a:r>
              <a:rPr lang="en-US" dirty="0"/>
              <a:t>Puzzle Chest / Puzzle Land / Burger io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2019-presen</a:t>
            </a:r>
            <a:r>
              <a:rPr lang="en-US" dirty="0"/>
              <a:t>t: lead </a:t>
            </a:r>
            <a:r>
              <a:rPr lang="en-US" dirty="0" err="1"/>
              <a:t>qa</a:t>
            </a:r>
            <a:r>
              <a:rPr lang="en-US" dirty="0"/>
              <a:t> engineer / </a:t>
            </a:r>
            <a:r>
              <a:rPr lang="en-US" dirty="0" err="1"/>
              <a:t>Melsoft</a:t>
            </a:r>
            <a:r>
              <a:rPr lang="en-US" dirty="0"/>
              <a:t> Games</a:t>
            </a:r>
          </a:p>
          <a:p>
            <a:pPr marL="0" indent="0">
              <a:buNone/>
            </a:pPr>
            <a:r>
              <a:rPr lang="en-US" b="1" dirty="0"/>
              <a:t>Projects</a:t>
            </a:r>
            <a:r>
              <a:rPr lang="ru-RU" dirty="0"/>
              <a:t>: </a:t>
            </a:r>
            <a:r>
              <a:rPr lang="en-US" dirty="0"/>
              <a:t>Family Island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Каналы для связи:</a:t>
            </a:r>
            <a:endParaRPr lang="en-US" b="1" dirty="0"/>
          </a:p>
          <a:p>
            <a:r>
              <a:rPr lang="en-US" dirty="0"/>
              <a:t>Skype / email: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n.y.rusak@live.com</a:t>
            </a:r>
            <a:endParaRPr lang="en-US" dirty="0"/>
          </a:p>
          <a:p>
            <a:r>
              <a:rPr lang="en-US" dirty="0"/>
              <a:t>Instagram/Telegram: @</a:t>
            </a:r>
            <a:r>
              <a:rPr lang="en-US" dirty="0" err="1"/>
              <a:t>bearlypolaris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7" name="Рисунок 6" descr="Изображение выглядит как человек, внешний, женщин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0804A2BA-62FA-4142-99C0-1CCDC4C4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534893"/>
            <a:ext cx="3343417" cy="445950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80CA6547-212C-1F49-A7EE-61900EF60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600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63" y="785812"/>
            <a:ext cx="5257803" cy="14183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latin typeface="+mn-lt"/>
              </a:rPr>
              <a:t>Сколько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идет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регрессия</a:t>
            </a:r>
            <a:r>
              <a:rPr lang="en-US" b="1" dirty="0">
                <a:latin typeface="+mn-lt"/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2044B8-349C-F44A-90C0-76B4D7E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428769"/>
            <a:ext cx="5440680" cy="36433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dirty="0"/>
              <a:t>Сколько потребуется:</a:t>
            </a:r>
          </a:p>
          <a:p>
            <a:pPr marL="457200" indent="-457200">
              <a:buAutoNum type="arabicPeriod"/>
            </a:pPr>
            <a:r>
              <a:rPr lang="ru-RU" sz="2400" dirty="0"/>
              <a:t>Приемочное тестирование и тестирование обновления приложения </a:t>
            </a:r>
          </a:p>
          <a:p>
            <a:pPr marL="457200" indent="-457200">
              <a:buAutoNum type="arabicPeriod"/>
            </a:pPr>
            <a:r>
              <a:rPr lang="ru-RU" sz="2400" dirty="0"/>
              <a:t>Включается в проверку нового функционала </a:t>
            </a:r>
          </a:p>
          <a:p>
            <a:pPr marL="457200" indent="-457200">
              <a:buAutoNum type="arabicPeriod"/>
            </a:pPr>
            <a:r>
              <a:rPr lang="ru-RU" sz="2400" dirty="0"/>
              <a:t>Планируется заранее </a:t>
            </a:r>
            <a:endParaRPr lang="en-US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, фотография, мужчина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1192ADD0-CC6C-3944-9C16-467C0CD3F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4" r="2890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A0770-E86E-AC40-A03F-2FBF02B28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25705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DB2192-ED0F-6F41-9CB8-C39D3141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709" y="1310015"/>
            <a:ext cx="6791325" cy="53825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Тестовая документация на проекте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2044B8-349C-F44A-90C0-76B4D7E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424743" cy="4351338"/>
          </a:xfrm>
        </p:spPr>
        <p:txBody>
          <a:bodyPr>
            <a:normAutofit/>
          </a:bodyPr>
          <a:lstStyle/>
          <a:p>
            <a:r>
              <a:rPr lang="ru-RU" dirty="0"/>
              <a:t>Хранилище общей информации и </a:t>
            </a:r>
            <a:r>
              <a:rPr lang="ru-RU" dirty="0" err="1"/>
              <a:t>лайф</a:t>
            </a:r>
            <a:r>
              <a:rPr lang="ru-RU" dirty="0"/>
              <a:t>-хаки в </a:t>
            </a:r>
            <a:r>
              <a:rPr lang="en-US" dirty="0"/>
              <a:t>Confluence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5E8B358-CADE-9B4D-AD3A-7B4D5870C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4259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932B2B-F949-6046-8B57-8811ECC3B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947489"/>
            <a:ext cx="10925291" cy="43644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Тестовая документация на проекте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2044B8-349C-F44A-90C0-76B4D7E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486" y="1417638"/>
            <a:ext cx="8977314" cy="546100"/>
          </a:xfrm>
        </p:spPr>
        <p:txBody>
          <a:bodyPr>
            <a:normAutofit/>
          </a:bodyPr>
          <a:lstStyle/>
          <a:p>
            <a:r>
              <a:rPr lang="ru-RU" dirty="0"/>
              <a:t>Проверки в </a:t>
            </a:r>
            <a:r>
              <a:rPr lang="en-US" dirty="0"/>
              <a:t>Google Docs </a:t>
            </a:r>
            <a:r>
              <a:rPr lang="ru-RU" dirty="0"/>
              <a:t>(много таблиц) </a:t>
            </a:r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5A72E3A-F731-1F49-AD78-A0179326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35124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2044B8-349C-F44A-90C0-76B4D7E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2298701" cy="291147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Активное использование техник тест-дизайна </a:t>
            </a:r>
          </a:p>
          <a:p>
            <a:r>
              <a:rPr lang="ru-RU" dirty="0"/>
              <a:t>(таблицы принятия решений / диаграммы перехода состояний)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>
                <a:latin typeface="+mn-lt"/>
              </a:rPr>
              <a:t>Тестовая документация на проекте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072E4C-EE51-B241-97F5-017992C11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774" y="1328544"/>
            <a:ext cx="8937226" cy="553415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63A5688-A2F9-2D47-9D1E-0597F6B40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97721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Процессы на проекте</a:t>
            </a:r>
            <a:endParaRPr lang="ru-RU" dirty="0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2044B8-349C-F44A-90C0-76B4D7E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ru-RU" sz="2400" dirty="0"/>
              <a:t>Очень сильно зависят от стадии, на которой находится проект: от полного хаоса на </a:t>
            </a:r>
            <a:r>
              <a:rPr lang="ru-RU" sz="2400" dirty="0" err="1"/>
              <a:t>прототипировании</a:t>
            </a:r>
            <a:r>
              <a:rPr lang="ru-RU" sz="2400" dirty="0"/>
              <a:t> до приемлемого порядка в глобальном релизе</a:t>
            </a:r>
          </a:p>
          <a:p>
            <a:r>
              <a:rPr lang="ru-RU" sz="2400" dirty="0"/>
              <a:t>Включает взаимодействие с другими членами команды, и выстраивание своих собственных коммуникаций и норм</a:t>
            </a:r>
          </a:p>
        </p:txBody>
      </p:sp>
      <p:pic>
        <p:nvPicPr>
          <p:cNvPr id="5" name="Рисунок 4" descr="Изображение выглядит как маленький, вода, стол, собака&#10;&#10;Автоматически созданное описание">
            <a:extLst>
              <a:ext uri="{FF2B5EF4-FFF2-40B4-BE49-F238E27FC236}">
                <a16:creationId xmlns:a16="http://schemas.microsoft.com/office/drawing/2014/main" id="{A13EA599-BE25-734B-8E8C-2170614A0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2" r="2384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8B40A42-6F64-D54F-8418-EF12F1354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16168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10632790" cy="1692794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Отличий действительно не так и много?</a:t>
            </a:r>
            <a:endParaRPr lang="ru-RU" dirty="0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5" descr="Изображение выглядит как игрушка, торт, цветной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756501C9-0CB1-0543-A62F-7AC7DE1AB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864" y="2570882"/>
            <a:ext cx="9364542" cy="3558124"/>
          </a:xfr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8B40A42-6F64-D54F-8418-EF12F1354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7460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b="1" dirty="0" err="1">
                <a:latin typeface="+mn-lt"/>
              </a:rPr>
              <a:t>Стоит</a:t>
            </a:r>
            <a:r>
              <a:rPr lang="en-US" sz="4100" b="1" dirty="0">
                <a:latin typeface="+mn-lt"/>
              </a:rPr>
              <a:t> </a:t>
            </a:r>
            <a:r>
              <a:rPr lang="en-US" sz="4100" b="1" dirty="0" err="1">
                <a:latin typeface="+mn-lt"/>
              </a:rPr>
              <a:t>ли</a:t>
            </a:r>
            <a:r>
              <a:rPr lang="en-US" sz="4100" b="1" dirty="0">
                <a:latin typeface="+mn-lt"/>
              </a:rPr>
              <a:t> </a:t>
            </a:r>
            <a:r>
              <a:rPr lang="en-US" sz="4100" b="1" dirty="0" err="1">
                <a:latin typeface="+mn-lt"/>
              </a:rPr>
              <a:t>идти</a:t>
            </a:r>
            <a:r>
              <a:rPr lang="en-US" sz="4100" b="1" dirty="0">
                <a:latin typeface="+mn-lt"/>
              </a:rPr>
              <a:t> </a:t>
            </a:r>
            <a:r>
              <a:rPr lang="en-US" sz="4100" b="1" dirty="0" err="1">
                <a:latin typeface="+mn-lt"/>
              </a:rPr>
              <a:t>в</a:t>
            </a:r>
            <a:r>
              <a:rPr lang="en-US" sz="4100" b="1" dirty="0">
                <a:latin typeface="+mn-lt"/>
              </a:rPr>
              <a:t> </a:t>
            </a:r>
            <a:r>
              <a:rPr lang="en-US" sz="4100" b="1" dirty="0" err="1">
                <a:latin typeface="+mn-lt"/>
              </a:rPr>
              <a:t>игровое</a:t>
            </a:r>
            <a:r>
              <a:rPr lang="en-US" sz="4100" b="1" dirty="0">
                <a:latin typeface="+mn-lt"/>
              </a:rPr>
              <a:t> </a:t>
            </a:r>
            <a:r>
              <a:rPr lang="en-US" sz="4100" b="1" dirty="0" err="1">
                <a:latin typeface="+mn-lt"/>
              </a:rPr>
              <a:t>направление</a:t>
            </a:r>
            <a:r>
              <a:rPr lang="en-US" sz="4100" b="1" dirty="0">
                <a:latin typeface="+mn-lt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33DE2351-74AF-9B4E-8CE7-A3E1361823B1}"/>
              </a:ext>
            </a:extLst>
          </p:cNvPr>
          <p:cNvSpPr txBox="1">
            <a:spLocks/>
          </p:cNvSpPr>
          <p:nvPr/>
        </p:nvSpPr>
        <p:spPr>
          <a:xfrm>
            <a:off x="655321" y="2575033"/>
            <a:ext cx="5440679" cy="3736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Вы</a:t>
            </a:r>
            <a:r>
              <a:rPr lang="en-US" sz="2400" dirty="0"/>
              <a:t> – </a:t>
            </a:r>
            <a:r>
              <a:rPr lang="ru-RU" sz="2400" dirty="0"/>
              <a:t>специалист</a:t>
            </a:r>
            <a:r>
              <a:rPr lang="en-US" sz="2400" dirty="0"/>
              <a:t>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тестированию</a:t>
            </a:r>
            <a:r>
              <a:rPr lang="en-US" sz="2400" dirty="0"/>
              <a:t> ПО</a:t>
            </a:r>
            <a:r>
              <a:rPr lang="ru-RU" sz="2400" dirty="0"/>
              <a:t>, который ищет новое место работы либо очень хочет в игровую индустрию</a:t>
            </a:r>
            <a:endParaRPr lang="en-US" sz="2400" dirty="0"/>
          </a:p>
          <a:p>
            <a:r>
              <a:rPr lang="en-US" sz="2400" dirty="0" err="1"/>
              <a:t>Вам</a:t>
            </a:r>
            <a:r>
              <a:rPr lang="en-US" sz="2400" dirty="0"/>
              <a:t> </a:t>
            </a:r>
            <a:r>
              <a:rPr lang="en-US" sz="2400" dirty="0" err="1"/>
              <a:t>нравятся</a:t>
            </a:r>
            <a:r>
              <a:rPr lang="en-US" sz="2400" dirty="0"/>
              <a:t> </a:t>
            </a:r>
            <a:r>
              <a:rPr lang="en-US" sz="2400" dirty="0" err="1"/>
              <a:t>игры</a:t>
            </a:r>
            <a:r>
              <a:rPr lang="en-US" sz="2400" dirty="0"/>
              <a:t>. </a:t>
            </a:r>
            <a:r>
              <a:rPr lang="en-US" sz="2400" dirty="0" err="1"/>
              <a:t>Но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просто</a:t>
            </a:r>
            <a:r>
              <a:rPr lang="en-US" sz="2400" dirty="0"/>
              <a:t> </a:t>
            </a:r>
            <a:r>
              <a:rPr lang="en-US" sz="2400" dirty="0" err="1"/>
              <a:t>играть</a:t>
            </a:r>
            <a:r>
              <a:rPr lang="en-US" sz="2400" dirty="0"/>
              <a:t> </a:t>
            </a:r>
            <a:r>
              <a:rPr lang="en-US" sz="2400" dirty="0" err="1"/>
              <a:t>в</a:t>
            </a:r>
            <a:r>
              <a:rPr lang="en-US" sz="2400" dirty="0"/>
              <a:t> </a:t>
            </a:r>
            <a:r>
              <a:rPr lang="en-US" sz="2400" dirty="0" err="1"/>
              <a:t>игры</a:t>
            </a:r>
            <a:r>
              <a:rPr lang="en-US" sz="2400" dirty="0"/>
              <a:t> – </a:t>
            </a:r>
            <a:r>
              <a:rPr lang="en-US" sz="2400" dirty="0" err="1"/>
              <a:t>а</a:t>
            </a:r>
            <a:r>
              <a:rPr lang="en-US" sz="2400" dirty="0"/>
              <a:t> </a:t>
            </a:r>
            <a:r>
              <a:rPr lang="en-US" sz="2400" dirty="0" err="1"/>
              <a:t>разбираться</a:t>
            </a:r>
            <a:r>
              <a:rPr lang="en-US" sz="2400" dirty="0"/>
              <a:t> </a:t>
            </a:r>
            <a:r>
              <a:rPr lang="en-US" sz="2400" dirty="0" err="1"/>
              <a:t>в</a:t>
            </a:r>
            <a:r>
              <a:rPr lang="en-US" sz="2400" dirty="0"/>
              <a:t> </a:t>
            </a:r>
            <a:r>
              <a:rPr lang="en-US" sz="2400" dirty="0" err="1"/>
              <a:t>них</a:t>
            </a:r>
            <a:r>
              <a:rPr lang="en-US" sz="2400" dirty="0"/>
              <a:t>, </a:t>
            </a:r>
            <a:r>
              <a:rPr lang="en-US" sz="2400" dirty="0" err="1"/>
              <a:t>исследовать</a:t>
            </a:r>
            <a:r>
              <a:rPr lang="en-US" sz="2400" dirty="0"/>
              <a:t>, </a:t>
            </a:r>
            <a:r>
              <a:rPr lang="en-US" sz="2400" dirty="0" err="1"/>
              <a:t>топ</a:t>
            </a:r>
            <a:r>
              <a:rPr lang="en-US" sz="2400" dirty="0"/>
              <a:t> – </a:t>
            </a:r>
            <a:r>
              <a:rPr lang="en-US" sz="2400" dirty="0" err="1"/>
              <a:t>участите</a:t>
            </a:r>
            <a:r>
              <a:rPr lang="en-US" sz="2400" dirty="0"/>
              <a:t> </a:t>
            </a:r>
            <a:r>
              <a:rPr lang="en-US" sz="2400" dirty="0" err="1"/>
              <a:t>в</a:t>
            </a:r>
            <a:r>
              <a:rPr lang="en-US" sz="2400" dirty="0"/>
              <a:t> </a:t>
            </a:r>
            <a:r>
              <a:rPr lang="en-US" sz="2400" dirty="0" err="1"/>
              <a:t>жизни</a:t>
            </a:r>
            <a:r>
              <a:rPr lang="en-US" sz="2400" dirty="0"/>
              <a:t> </a:t>
            </a:r>
            <a:r>
              <a:rPr lang="en-US" sz="2400" dirty="0" err="1"/>
              <a:t>игрового</a:t>
            </a:r>
            <a:r>
              <a:rPr lang="en-US" sz="2400" dirty="0"/>
              <a:t> </a:t>
            </a:r>
            <a:r>
              <a:rPr lang="en-US" sz="2400" dirty="0" err="1"/>
              <a:t>коммьюнити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Любите</a:t>
            </a:r>
            <a:r>
              <a:rPr lang="en-US" sz="2400" dirty="0"/>
              <a:t> </a:t>
            </a:r>
            <a:r>
              <a:rPr lang="en-US" sz="2400" dirty="0" err="1"/>
              <a:t>исследовать</a:t>
            </a:r>
            <a:r>
              <a:rPr lang="en-US" sz="2400" dirty="0"/>
              <a:t> </a:t>
            </a:r>
            <a:r>
              <a:rPr lang="ru-RU" sz="2400" dirty="0"/>
              <a:t>кейсы от пользователей</a:t>
            </a:r>
          </a:p>
          <a:p>
            <a:r>
              <a:rPr lang="ru-RU" sz="2400" dirty="0"/>
              <a:t>Любите </a:t>
            </a:r>
            <a:r>
              <a:rPr lang="ru-RU" sz="2400" dirty="0" err="1"/>
              <a:t>репортить</a:t>
            </a:r>
            <a:r>
              <a:rPr lang="ru-RU" sz="2400" dirty="0"/>
              <a:t> баги (багов будет очень много)</a:t>
            </a:r>
            <a:endParaRPr lang="en-US" sz="2400" dirty="0"/>
          </a:p>
        </p:txBody>
      </p:sp>
      <p:pic>
        <p:nvPicPr>
          <p:cNvPr id="11" name="Объект 10" descr="Изображение выглядит как стол, кукла, игруш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225CF36-B008-D04F-B764-7971D1BA3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7" r="5698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94378AF8-00C4-2242-A7FB-7339C061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32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3" y="660400"/>
            <a:ext cx="4818379" cy="14477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 b="1" dirty="0">
                <a:latin typeface="+mn-lt"/>
              </a:rPr>
              <a:t>Чего ожидать от собеседования?</a:t>
            </a:r>
            <a:endParaRPr lang="en-US" sz="4000" b="1" dirty="0">
              <a:latin typeface="+mn-lt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Объект 16" descr="Изображение выглядит как игрушка, маленький, держит, удаленный&#10;&#10;Автоматически созданное описание">
            <a:extLst>
              <a:ext uri="{FF2B5EF4-FFF2-40B4-BE49-F238E27FC236}">
                <a16:creationId xmlns:a16="http://schemas.microsoft.com/office/drawing/2014/main" id="{B2272ECA-A258-8749-A692-E139546C5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77" r="1667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0CD44A7-19C6-D640-86B8-DB1F0567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4B464-7953-E345-BEEE-4A691E9F3C9D}"/>
              </a:ext>
            </a:extLst>
          </p:cNvPr>
          <p:cNvSpPr txBox="1"/>
          <p:nvPr/>
        </p:nvSpPr>
        <p:spPr>
          <a:xfrm>
            <a:off x="729669" y="2524765"/>
            <a:ext cx="5117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Проверка технических компетенций и знаний по тестированию (расскажите как тестировали ту или иную </a:t>
            </a:r>
            <a:r>
              <a:rPr lang="ru-RU" dirty="0" err="1"/>
              <a:t>фичу</a:t>
            </a:r>
            <a:r>
              <a:rPr lang="ru-RU" dirty="0"/>
              <a:t> подробней) </a:t>
            </a:r>
          </a:p>
          <a:p>
            <a:pPr marL="342900" indent="-342900">
              <a:buAutoNum type="arabicPeriod"/>
            </a:pPr>
            <a:r>
              <a:rPr lang="ru-RU" dirty="0"/>
              <a:t>Проверка на софт </a:t>
            </a:r>
            <a:r>
              <a:rPr lang="ru-RU" dirty="0" err="1"/>
              <a:t>скиллы</a:t>
            </a:r>
            <a:r>
              <a:rPr lang="ru-RU" dirty="0"/>
              <a:t> (Зануд не любят) </a:t>
            </a:r>
          </a:p>
          <a:p>
            <a:pPr marL="342900" indent="-342900">
              <a:buAutoNum type="arabicPeriod"/>
            </a:pPr>
            <a:r>
              <a:rPr lang="ru-RU" dirty="0"/>
              <a:t>Не стоит ожидать заданий «Протестируйте текстовое поле» </a:t>
            </a:r>
          </a:p>
          <a:p>
            <a:pPr marL="342900" indent="-342900">
              <a:buAutoNum type="arabicPeriod"/>
            </a:pPr>
            <a:r>
              <a:rPr lang="ru-RU" dirty="0"/>
              <a:t>Практические примеры будут из игр – лучше ознакомиться с продуктами компании заранее</a:t>
            </a:r>
          </a:p>
          <a:p>
            <a:pPr marL="342900" indent="-342900">
              <a:buAutoNum type="arabicPeriod"/>
            </a:pPr>
            <a:r>
              <a:rPr lang="ru-RU" dirty="0"/>
              <a:t>Большим плюсом будет, если кандидат может применить свой предыдущий опыт к новому проекту </a:t>
            </a:r>
          </a:p>
        </p:txBody>
      </p:sp>
    </p:spTree>
    <p:extLst>
      <p:ext uri="{BB962C8B-B14F-4D97-AF65-F5344CB8AC3E}">
        <p14:creationId xmlns:p14="http://schemas.microsoft.com/office/powerpoint/2010/main" val="1622830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8B1A-B861-2E42-B0AF-33C3E6D7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Какие вопросы стоит задать на собеседовании?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41FC1-EAB0-9848-B3C1-CC0A87957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191375" cy="37036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На каком этапе находится проект? И какие планы на дальнейшее развитие?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Какой состав команды?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Описание выполняемых задач (тут можно углубляться в детали – на сколько будет комфортно)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Технические характеристики проекта: какой игровой движок? Есть ли сервер? В каком видел хранится баланс? 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8EDFAA-F9C6-3846-B54A-CAE7A4AC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56" y="534194"/>
            <a:ext cx="5520077" cy="57896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3B12904-4D72-DC47-B70E-57EA5094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0200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50F99-F8D1-DD48-A86D-C77C0949C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2671011"/>
            <a:ext cx="5257803" cy="242712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>
                <a:latin typeface="+mn-lt"/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34FEDA-84E4-B640-983B-12BD8C90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" y="1485899"/>
            <a:ext cx="4758891" cy="500221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ru-RU" sz="3200" b="1" dirty="0"/>
              <a:t>Ваши вопросы?</a:t>
            </a:r>
          </a:p>
        </p:txBody>
      </p:sp>
      <p:cxnSp>
        <p:nvCxnSpPr>
          <p:cNvPr id="27" name="Straight Arrow Connector 20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CB139A-39D9-1146-9B6C-5A45B22D3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A214BD8-1373-A548-BFAB-EFBB5B4D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5" y="5284839"/>
            <a:ext cx="2516380" cy="1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2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B139B-681D-3B4B-B5FC-AEB7AE10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Почему я выбрала эту тему?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71A6C-A8B4-9640-AB3C-5FBAD2B21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ru-RU" sz="180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B8BEB2-B155-0F4A-A5F9-D25F4DC7D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1" r="25227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AB4BC4-B7F2-EE4A-A4E0-3E06A752E9C8}"/>
              </a:ext>
            </a:extLst>
          </p:cNvPr>
          <p:cNvSpPr txBox="1"/>
          <p:nvPr/>
        </p:nvSpPr>
        <p:spPr>
          <a:xfrm>
            <a:off x="744880" y="2575034"/>
            <a:ext cx="526221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400" dirty="0"/>
              <a:t>Вопросы при переходе в игровое направление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400" dirty="0"/>
              <a:t>Вопросы на собеседовании – что почитать и поучить?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Terra incognita -  </a:t>
            </a:r>
            <a:r>
              <a:rPr lang="ru-RU" sz="2400" dirty="0"/>
              <a:t>какие они задачи на игровом проекте?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ru-RU" sz="2400" dirty="0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60913E4E-FBD2-894F-9F66-942BEAD5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4896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EA760-501B-2B42-86D6-3C29DC28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761248" cy="1692794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План моего доклада:</a:t>
            </a:r>
          </a:p>
        </p:txBody>
      </p:sp>
      <p:cxnSp>
        <p:nvCxnSpPr>
          <p:cNvPr id="15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BE9ED-C858-CF49-9782-BC6A309E2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dirty="0"/>
              <a:t>Познакомимся с проектом </a:t>
            </a:r>
            <a:r>
              <a:rPr lang="en-US" sz="2400" dirty="0"/>
              <a:t>Family Island </a:t>
            </a:r>
            <a:endParaRPr lang="ru-RU" sz="2400" dirty="0"/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Познакомимся с задачами на проекте </a:t>
            </a:r>
            <a:r>
              <a:rPr lang="en-US" sz="2400" dirty="0"/>
              <a:t>Family Island </a:t>
            </a:r>
            <a:r>
              <a:rPr lang="ru-RU" sz="2400" dirty="0"/>
              <a:t>для </a:t>
            </a:r>
            <a:r>
              <a:rPr lang="en-US" sz="2400" dirty="0"/>
              <a:t>QA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Поговорим о том, что можно сделать для старта карьеры в играх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Поехали! </a:t>
            </a:r>
          </a:p>
        </p:txBody>
      </p:sp>
      <p:pic>
        <p:nvPicPr>
          <p:cNvPr id="7" name="Рисунок 6" descr="Изображение выглядит как игрушка, торт, смотри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6447C42B-5425-5349-A0CE-BB95B33CB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6" b="8351"/>
          <a:stretch/>
        </p:blipFill>
        <p:spPr>
          <a:xfrm>
            <a:off x="6416568" y="13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3C3154D-F9E4-9242-9638-514A6C67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133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3957B-51B3-B442-8617-1CC356CE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Family Island </a:t>
            </a:r>
            <a:r>
              <a:rPr lang="ru-RU" b="1" dirty="0">
                <a:latin typeface="+mn-lt"/>
              </a:rPr>
              <a:t>это…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37982-3C06-4C45-8C75-D07180ED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117079" cy="3462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1. Сбор ресурсов</a:t>
            </a:r>
          </a:p>
          <a:p>
            <a:pPr marL="0" indent="0">
              <a:buNone/>
            </a:pPr>
            <a:r>
              <a:rPr lang="ru-RU" sz="2400" dirty="0"/>
              <a:t>2. Создание предметов</a:t>
            </a:r>
          </a:p>
          <a:p>
            <a:pPr marL="0" indent="0">
              <a:buNone/>
            </a:pPr>
            <a:r>
              <a:rPr lang="ru-RU" sz="2400" dirty="0"/>
              <a:t>3. Путешествия на другие острова</a:t>
            </a:r>
          </a:p>
          <a:p>
            <a:pPr marL="0" indent="0">
              <a:buNone/>
            </a:pPr>
            <a:r>
              <a:rPr lang="ru-RU" sz="2400" dirty="0"/>
              <a:t>4. Украшение острова</a:t>
            </a:r>
          </a:p>
          <a:p>
            <a:pPr marL="0" indent="0">
              <a:buNone/>
            </a:pPr>
            <a:r>
              <a:rPr lang="ru-RU" sz="2400" dirty="0"/>
              <a:t>5. Выполнение заданий и заказов</a:t>
            </a:r>
          </a:p>
          <a:p>
            <a:pPr marL="0" indent="0">
              <a:buNone/>
            </a:pPr>
            <a:r>
              <a:rPr lang="ru-RU" sz="2400" dirty="0"/>
              <a:t>6. Участие в соревнованиях </a:t>
            </a:r>
          </a:p>
          <a:p>
            <a:pPr marL="0" indent="0">
              <a:buNone/>
            </a:pPr>
            <a:r>
              <a:rPr lang="ru-RU" sz="2400" dirty="0"/>
              <a:t>7. Получение подарочков </a:t>
            </a:r>
          </a:p>
          <a:p>
            <a:pPr marL="0" indent="0">
              <a:buNone/>
            </a:pPr>
            <a:r>
              <a:rPr lang="ru-RU" sz="2400" dirty="0"/>
              <a:t>Звучит интересно? 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7" name="Рисунок 6" descr="Изображение выглядит как стол, торт, внутренни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47E3A510-3992-F945-9CD6-45184750E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7" r="21919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A90C01A-6448-374A-8BCD-EC4428CC4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9631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3957B-51B3-B442-8617-1CC356CE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921944" cy="1692794"/>
          </a:xfrm>
        </p:spPr>
        <p:txBody>
          <a:bodyPr>
            <a:normAutofit/>
          </a:bodyPr>
          <a:lstStyle/>
          <a:p>
            <a:r>
              <a:rPr lang="en-US" sz="4100" b="1" dirty="0">
                <a:latin typeface="+mn-lt"/>
              </a:rPr>
              <a:t>Family Island</a:t>
            </a:r>
            <a:r>
              <a:rPr lang="ru-RU" sz="4100" b="1" dirty="0">
                <a:latin typeface="+mn-lt"/>
              </a:rPr>
              <a:t> это</a:t>
            </a:r>
            <a:br>
              <a:rPr lang="ru-RU" sz="4100" b="1" dirty="0">
                <a:latin typeface="+mn-lt"/>
              </a:rPr>
            </a:br>
            <a:r>
              <a:rPr lang="ru-RU" sz="4100" b="1" dirty="0">
                <a:latin typeface="+mn-lt"/>
              </a:rPr>
              <a:t>…команда</a:t>
            </a:r>
          </a:p>
        </p:txBody>
      </p: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37982-3C06-4C45-8C75-D07180ED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2" y="2575034"/>
            <a:ext cx="6342378" cy="3660641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000" dirty="0" err="1"/>
              <a:t>Проджект</a:t>
            </a:r>
            <a:r>
              <a:rPr lang="ru-RU" sz="2000" dirty="0"/>
              <a:t> менеджеры и релиз менеджеры </a:t>
            </a:r>
          </a:p>
          <a:p>
            <a:pPr marL="514350" indent="-514350">
              <a:buAutoNum type="arabicPeriod"/>
            </a:pPr>
            <a:r>
              <a:rPr lang="ru-RU" sz="2000" dirty="0"/>
              <a:t>Команда маркетинга </a:t>
            </a:r>
          </a:p>
          <a:p>
            <a:pPr marL="514350" indent="-514350">
              <a:buAutoNum type="arabicPeriod"/>
            </a:pPr>
            <a:r>
              <a:rPr lang="ru-RU" sz="2000" dirty="0" err="1"/>
              <a:t>Геймдизайнеры</a:t>
            </a:r>
            <a:endParaRPr lang="ru-RU" sz="2000" dirty="0"/>
          </a:p>
          <a:p>
            <a:pPr marL="514350" indent="-514350">
              <a:buAutoNum type="arabicPeriod"/>
            </a:pPr>
            <a:r>
              <a:rPr lang="ru-RU" sz="2000" dirty="0"/>
              <a:t>Сценаристы, </a:t>
            </a:r>
            <a:r>
              <a:rPr lang="ru-RU" sz="2000" dirty="0" err="1"/>
              <a:t>локализаторы</a:t>
            </a:r>
            <a:endParaRPr lang="ru-RU" sz="2000" dirty="0"/>
          </a:p>
          <a:p>
            <a:pPr marL="514350" indent="-514350">
              <a:buAutoNum type="arabicPeriod"/>
            </a:pPr>
            <a:r>
              <a:rPr lang="ru-RU" sz="2000" dirty="0"/>
              <a:t>Программисты</a:t>
            </a:r>
          </a:p>
          <a:p>
            <a:pPr marL="514350" indent="-514350">
              <a:buAutoNum type="arabicPeriod"/>
            </a:pPr>
            <a:r>
              <a:rPr lang="en-US" sz="2000" dirty="0"/>
              <a:t>QA </a:t>
            </a:r>
            <a:r>
              <a:rPr lang="ru-RU" sz="2000" dirty="0"/>
              <a:t>и </a:t>
            </a:r>
            <a:r>
              <a:rPr lang="ru-RU" sz="2000" dirty="0" err="1"/>
              <a:t>автоматизаторы</a:t>
            </a:r>
            <a:endParaRPr lang="ru-RU" sz="2000" dirty="0"/>
          </a:p>
          <a:p>
            <a:pPr marL="514350" indent="-514350">
              <a:buAutoNum type="arabicPeriod"/>
            </a:pPr>
            <a:r>
              <a:rPr lang="ru-RU" sz="2000" dirty="0"/>
              <a:t>Художники: </a:t>
            </a:r>
            <a:r>
              <a:rPr lang="en-US" sz="2000" dirty="0"/>
              <a:t>2D, 3D, </a:t>
            </a:r>
            <a:r>
              <a:rPr lang="ru-RU" sz="2000" dirty="0"/>
              <a:t>аниматоры </a:t>
            </a:r>
          </a:p>
          <a:p>
            <a:pPr marL="514350" indent="-514350">
              <a:buAutoNum type="arabicPeriod"/>
            </a:pPr>
            <a:r>
              <a:rPr lang="ru-RU" sz="2000" dirty="0"/>
              <a:t>Продуктовые аналитики</a:t>
            </a:r>
          </a:p>
          <a:p>
            <a:pPr marL="514350" indent="-514350">
              <a:buAutoNum type="arabicPeriod"/>
            </a:pPr>
            <a:r>
              <a:rPr lang="ru-RU" sz="2000" dirty="0" err="1"/>
              <a:t>Коммьюнити</a:t>
            </a:r>
            <a:r>
              <a:rPr lang="ru-RU" sz="2000" dirty="0"/>
              <a:t> и тех поддержка 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1" name="Рисунок 10" descr="Изображение выглядит как торт, поезд, ед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C2442CA0-50DD-F743-B3C2-05A889337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3" r="25596"/>
          <a:stretch/>
        </p:blipFill>
        <p:spPr>
          <a:xfrm>
            <a:off x="6577263" y="10"/>
            <a:ext cx="5614735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7C6A74-8B58-2E4B-A874-46F484B74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614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3957B-51B3-B442-8617-1CC356CE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440680" cy="16927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Family Island</a:t>
            </a:r>
            <a:r>
              <a:rPr lang="ru-RU" b="1" dirty="0">
                <a:latin typeface="+mn-lt"/>
              </a:rPr>
              <a:t> это</a:t>
            </a:r>
            <a:r>
              <a:rPr lang="en-US" b="1" dirty="0">
                <a:latin typeface="+mn-lt"/>
              </a:rPr>
              <a:t> </a:t>
            </a:r>
            <a:r>
              <a:rPr lang="ru-RU" b="1" dirty="0">
                <a:latin typeface="+mn-lt"/>
              </a:rPr>
              <a:t>…компоненты проекта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37982-3C06-4C45-8C75-D07180ED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502717" cy="346222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400" dirty="0"/>
              <a:t>Игровой движок </a:t>
            </a:r>
          </a:p>
          <a:p>
            <a:pPr marL="514350" indent="-514350">
              <a:buAutoNum type="arabicPeriod"/>
            </a:pPr>
            <a:r>
              <a:rPr lang="en-US" sz="2400" dirty="0"/>
              <a:t>Back-end </a:t>
            </a:r>
          </a:p>
          <a:p>
            <a:pPr marL="514350" indent="-514350">
              <a:buAutoNum type="arabicPeriod"/>
            </a:pPr>
            <a:r>
              <a:rPr lang="ru-RU" sz="2400" dirty="0"/>
              <a:t>Рекламная медиация</a:t>
            </a:r>
          </a:p>
          <a:p>
            <a:pPr marL="514350" indent="-514350">
              <a:buAutoNum type="arabicPeriod"/>
            </a:pPr>
            <a:r>
              <a:rPr lang="ru-RU" sz="2400" dirty="0"/>
              <a:t>Игровые механики </a:t>
            </a:r>
          </a:p>
          <a:p>
            <a:pPr marL="514350" indent="-514350">
              <a:buAutoNum type="arabicPeriod"/>
            </a:pPr>
            <a:r>
              <a:rPr lang="ru-RU" sz="2400" dirty="0"/>
              <a:t>Таблицы баланса</a:t>
            </a:r>
          </a:p>
          <a:p>
            <a:pPr marL="514350" indent="-514350">
              <a:buAutoNum type="arabicPeriod"/>
            </a:pPr>
            <a:r>
              <a:rPr lang="ru-RU" sz="2400" dirty="0"/>
              <a:t>Дизайн уровней </a:t>
            </a:r>
          </a:p>
          <a:p>
            <a:pPr marL="514350" indent="-514350">
              <a:buAutoNum type="arabicPeriod"/>
            </a:pPr>
            <a:r>
              <a:rPr lang="ru-RU" sz="2400" dirty="0"/>
              <a:t>Интеграция сторонних сервисов </a:t>
            </a:r>
          </a:p>
          <a:p>
            <a:pPr marL="0" indent="0">
              <a:buNone/>
            </a:pPr>
            <a:r>
              <a:rPr lang="ru-RU" sz="2400" dirty="0"/>
              <a:t>Звучит сложно?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69827A2D-6087-1A44-8F60-4F433581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4" r="1355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7F26445-2B90-6645-8D20-23EDC207A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3719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Тестирование </a:t>
            </a:r>
            <a:r>
              <a:rPr lang="en-US" b="1" dirty="0">
                <a:latin typeface="+mn-lt"/>
              </a:rPr>
              <a:t>Family Island</a:t>
            </a:r>
            <a:r>
              <a:rPr lang="ru-RU" b="1" dirty="0">
                <a:latin typeface="+mn-lt"/>
              </a:rPr>
              <a:t>: ожидание</a:t>
            </a:r>
          </a:p>
        </p:txBody>
      </p:sp>
      <p:cxnSp>
        <p:nvCxnSpPr>
          <p:cNvPr id="28" name="Straight Arrow Connector 2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ru-RU" sz="2400" dirty="0"/>
              <a:t>Парадигма «</a:t>
            </a:r>
            <a:r>
              <a:rPr lang="en-US" sz="2400" dirty="0"/>
              <a:t>QA </a:t>
            </a:r>
            <a:r>
              <a:rPr lang="ru-RU" sz="2400" dirty="0"/>
              <a:t>игрового проекта – играет» канула в лету</a:t>
            </a:r>
          </a:p>
          <a:p>
            <a:r>
              <a:rPr lang="ru-RU" sz="2400" dirty="0"/>
              <a:t>Но не оставила после себя достойного объяснения, какой он, рабочий процесс? </a:t>
            </a:r>
          </a:p>
        </p:txBody>
      </p:sp>
      <p:pic>
        <p:nvPicPr>
          <p:cNvPr id="13" name="Рисунок 12" descr="Изображение выглядит как торт, стол, фотография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AF5FAF2-2250-334A-AE72-92779E3DD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8" r="22325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A9507CE-C97D-E741-BFBA-1C5652615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6453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07F3-CF4E-6D42-ABF1-986C8C72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Тестирование </a:t>
            </a:r>
            <a:r>
              <a:rPr lang="en-US" b="1" dirty="0">
                <a:latin typeface="+mn-lt"/>
              </a:rPr>
              <a:t>Family Island</a:t>
            </a:r>
            <a:r>
              <a:rPr lang="ru-RU" b="1" dirty="0">
                <a:latin typeface="+mn-lt"/>
              </a:rPr>
              <a:t>: реальность</a:t>
            </a:r>
          </a:p>
        </p:txBody>
      </p: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C546F-8031-5242-8D57-99D4A3DFE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6174105" cy="3917825"/>
          </a:xfrm>
        </p:spPr>
        <p:txBody>
          <a:bodyPr>
            <a:noAutofit/>
          </a:bodyPr>
          <a:lstStyle/>
          <a:p>
            <a:r>
              <a:rPr lang="ru-RU" sz="2200" dirty="0"/>
              <a:t>Тестирование требований – чем сложнее игра, тем больше требований, тем выше сложность требований, тем больше в них проблем</a:t>
            </a:r>
          </a:p>
          <a:p>
            <a:r>
              <a:rPr lang="ru-RU" sz="2200" dirty="0" err="1"/>
              <a:t>Геймдизайнер</a:t>
            </a:r>
            <a:r>
              <a:rPr lang="ru-RU" sz="2200" dirty="0"/>
              <a:t> – основной источник требований </a:t>
            </a:r>
          </a:p>
          <a:p>
            <a:r>
              <a:rPr lang="ru-RU" sz="2200" dirty="0"/>
              <a:t>Есть два вида </a:t>
            </a:r>
            <a:r>
              <a:rPr lang="ru-RU" sz="2200" dirty="0" err="1"/>
              <a:t>геймдизайнеров</a:t>
            </a:r>
            <a:r>
              <a:rPr lang="ru-RU" sz="2200" dirty="0"/>
              <a:t>: Либо требований нет, либо требования к проекту в нескольких томах</a:t>
            </a:r>
          </a:p>
          <a:p>
            <a:r>
              <a:rPr lang="ru-RU" sz="2200" dirty="0"/>
              <a:t>Способ упростить себе жизнь: сделать требования к требованиям) </a:t>
            </a:r>
          </a:p>
        </p:txBody>
      </p:sp>
      <p:pic>
        <p:nvPicPr>
          <p:cNvPr id="12" name="Рисунок 11" descr="Изображение выглядит как торт, внутренний, день рождения, стол&#10;&#10;Автоматически созданное описание">
            <a:extLst>
              <a:ext uri="{FF2B5EF4-FFF2-40B4-BE49-F238E27FC236}">
                <a16:creationId xmlns:a16="http://schemas.microsoft.com/office/drawing/2014/main" id="{14EC1E06-9386-0E4B-A323-6F89F1A41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70" r="13949" b="-2"/>
          <a:stretch/>
        </p:blipFill>
        <p:spPr>
          <a:xfrm>
            <a:off x="6272213" y="10"/>
            <a:ext cx="5919786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effectLst>
            <a:outerShdw blurRad="596900" dist="177800" dir="6540000" sx="84000" sy="84000" algn="ctr" rotWithShape="0">
              <a:srgbClr val="000000"/>
            </a:outerShdw>
            <a:softEdge rad="114300"/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1D31F2E-54F0-9A4B-B83D-45CCD42E6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71" y="5400032"/>
            <a:ext cx="2516380" cy="14579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20459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1097</Words>
  <Application>Microsoft Macintosh PowerPoint</Application>
  <PresentationFormat>Широкоэкранный</PresentationFormat>
  <Paragraphs>203</Paragraphs>
  <Slides>29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Жизнь QA на игровом проекте</vt:lpstr>
      <vt:lpstr>Немного о себе</vt:lpstr>
      <vt:lpstr>Почему я выбрала эту тему?</vt:lpstr>
      <vt:lpstr>План моего доклада:</vt:lpstr>
      <vt:lpstr>Family Island это…</vt:lpstr>
      <vt:lpstr>Family Island это …команда</vt:lpstr>
      <vt:lpstr>Family Island это …компоненты проекта</vt:lpstr>
      <vt:lpstr>Тестирование Family Island: ожидание</vt:lpstr>
      <vt:lpstr>Тестирование Family Island: реальность</vt:lpstr>
      <vt:lpstr>Тестирование игрового функционала</vt:lpstr>
      <vt:lpstr>Тестирование игрового контента</vt:lpstr>
      <vt:lpstr> Пример таблицы баланса (упрощенный)</vt:lpstr>
      <vt:lpstr>Тестирование usability</vt:lpstr>
      <vt:lpstr>Тестирование игровой графики и интерфейсов </vt:lpstr>
      <vt:lpstr>Тестирование локализации и лингвистики</vt:lpstr>
      <vt:lpstr>Тестирование прерываний</vt:lpstr>
      <vt:lpstr>Тестирование производительности и конфигураций</vt:lpstr>
      <vt:lpstr>Тестирование интеграций</vt:lpstr>
      <vt:lpstr>Тестирование обновления игрового движка</vt:lpstr>
      <vt:lpstr>Сколько идет регрессия?</vt:lpstr>
      <vt:lpstr>Тестовая документация на проекте </vt:lpstr>
      <vt:lpstr>Тестовая документация на проекте </vt:lpstr>
      <vt:lpstr>Тестовая документация на проекте </vt:lpstr>
      <vt:lpstr>Процессы на проекте</vt:lpstr>
      <vt:lpstr>Отличий действительно не так и много?</vt:lpstr>
      <vt:lpstr>Стоит ли идти в игровое направление?</vt:lpstr>
      <vt:lpstr>Чего ожидать от собеседования?</vt:lpstr>
      <vt:lpstr>Какие вопросы стоит задать на собеседовании?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QA на игровом проекте</dc:title>
  <dc:creator>Rusak Natallia</dc:creator>
  <cp:lastModifiedBy>Rusak Natallia</cp:lastModifiedBy>
  <cp:revision>1</cp:revision>
  <dcterms:created xsi:type="dcterms:W3CDTF">2020-11-06T06:20:52Z</dcterms:created>
  <dcterms:modified xsi:type="dcterms:W3CDTF">2020-11-06T06:27:28Z</dcterms:modified>
</cp:coreProperties>
</file>