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60" r:id="rId1"/>
  </p:sldMasterIdLst>
  <p:notesMasterIdLst>
    <p:notesMasterId r:id="rId26"/>
  </p:notesMasterIdLst>
  <p:sldIdLst>
    <p:sldId id="285" r:id="rId2"/>
    <p:sldId id="259" r:id="rId3"/>
    <p:sldId id="261" r:id="rId4"/>
    <p:sldId id="262" r:id="rId5"/>
    <p:sldId id="263" r:id="rId6"/>
    <p:sldId id="264" r:id="rId7"/>
    <p:sldId id="265" r:id="rId8"/>
    <p:sldId id="266" r:id="rId9"/>
    <p:sldId id="267" r:id="rId10"/>
    <p:sldId id="268" r:id="rId11"/>
    <p:sldId id="269" r:id="rId12"/>
    <p:sldId id="270" r:id="rId13"/>
    <p:sldId id="271" r:id="rId14"/>
    <p:sldId id="274" r:id="rId15"/>
    <p:sldId id="283" r:id="rId16"/>
    <p:sldId id="275" r:id="rId17"/>
    <p:sldId id="276" r:id="rId18"/>
    <p:sldId id="277" r:id="rId19"/>
    <p:sldId id="278" r:id="rId20"/>
    <p:sldId id="279" r:id="rId21"/>
    <p:sldId id="280" r:id="rId22"/>
    <p:sldId id="288" r:id="rId23"/>
    <p:sldId id="272" r:id="rId24"/>
    <p:sldId id="273" r:id="rId25"/>
  </p:sldIdLst>
  <p:sldSz cx="9144000" cy="5143500" type="screen16x9"/>
  <p:notesSz cx="7559675" cy="10691813"/>
  <p:defaultTextStyle>
    <a:defPPr>
      <a:defRPr lang="en-GB"/>
    </a:defPPr>
    <a:lvl1pPr algn="l" defTabSz="363858" rtl="0" eaLnBrk="0" fontAlgn="base" hangingPunct="0">
      <a:spcBef>
        <a:spcPct val="0"/>
      </a:spcBef>
      <a:spcAft>
        <a:spcPct val="0"/>
      </a:spcAft>
      <a:defRPr kern="1200">
        <a:solidFill>
          <a:schemeClr val="tx1"/>
        </a:solidFill>
        <a:latin typeface="Arial" charset="0"/>
        <a:ea typeface="Microsoft YaHei" charset="-122"/>
        <a:cs typeface="+mn-cs"/>
      </a:defRPr>
    </a:lvl1pPr>
    <a:lvl2pPr marL="601715" indent="-231429" algn="l" defTabSz="363858" rtl="0" eaLnBrk="0" fontAlgn="base" hangingPunct="0">
      <a:spcBef>
        <a:spcPct val="0"/>
      </a:spcBef>
      <a:spcAft>
        <a:spcPct val="0"/>
      </a:spcAft>
      <a:defRPr kern="1200">
        <a:solidFill>
          <a:schemeClr val="tx1"/>
        </a:solidFill>
        <a:latin typeface="Arial" charset="0"/>
        <a:ea typeface="Microsoft YaHei" charset="-122"/>
        <a:cs typeface="+mn-cs"/>
      </a:defRPr>
    </a:lvl2pPr>
    <a:lvl3pPr marL="925716" indent="-185143" algn="l" defTabSz="363858" rtl="0" eaLnBrk="0" fontAlgn="base" hangingPunct="0">
      <a:spcBef>
        <a:spcPct val="0"/>
      </a:spcBef>
      <a:spcAft>
        <a:spcPct val="0"/>
      </a:spcAft>
      <a:defRPr kern="1200">
        <a:solidFill>
          <a:schemeClr val="tx1"/>
        </a:solidFill>
        <a:latin typeface="Arial" charset="0"/>
        <a:ea typeface="Microsoft YaHei" charset="-122"/>
        <a:cs typeface="+mn-cs"/>
      </a:defRPr>
    </a:lvl3pPr>
    <a:lvl4pPr marL="1296002" indent="-185143" algn="l" defTabSz="363858" rtl="0" eaLnBrk="0" fontAlgn="base" hangingPunct="0">
      <a:spcBef>
        <a:spcPct val="0"/>
      </a:spcBef>
      <a:spcAft>
        <a:spcPct val="0"/>
      </a:spcAft>
      <a:defRPr kern="1200">
        <a:solidFill>
          <a:schemeClr val="tx1"/>
        </a:solidFill>
        <a:latin typeface="Arial" charset="0"/>
        <a:ea typeface="Microsoft YaHei" charset="-122"/>
        <a:cs typeface="+mn-cs"/>
      </a:defRPr>
    </a:lvl4pPr>
    <a:lvl5pPr marL="1666288" indent="-185143" algn="l" defTabSz="363858" rtl="0" eaLnBrk="0" fontAlgn="base" hangingPunct="0">
      <a:spcBef>
        <a:spcPct val="0"/>
      </a:spcBef>
      <a:spcAft>
        <a:spcPct val="0"/>
      </a:spcAft>
      <a:defRPr kern="1200">
        <a:solidFill>
          <a:schemeClr val="tx1"/>
        </a:solidFill>
        <a:latin typeface="Arial" charset="0"/>
        <a:ea typeface="Microsoft YaHei" charset="-122"/>
        <a:cs typeface="+mn-cs"/>
      </a:defRPr>
    </a:lvl5pPr>
    <a:lvl6pPr marL="1851431" algn="l" defTabSz="740573" rtl="0" eaLnBrk="1" latinLnBrk="0" hangingPunct="1">
      <a:defRPr kern="1200">
        <a:solidFill>
          <a:schemeClr val="tx1"/>
        </a:solidFill>
        <a:latin typeface="Arial" charset="0"/>
        <a:ea typeface="Microsoft YaHei" charset="-122"/>
        <a:cs typeface="+mn-cs"/>
      </a:defRPr>
    </a:lvl6pPr>
    <a:lvl7pPr marL="2221718" algn="l" defTabSz="740573" rtl="0" eaLnBrk="1" latinLnBrk="0" hangingPunct="1">
      <a:defRPr kern="1200">
        <a:solidFill>
          <a:schemeClr val="tx1"/>
        </a:solidFill>
        <a:latin typeface="Arial" charset="0"/>
        <a:ea typeface="Microsoft YaHei" charset="-122"/>
        <a:cs typeface="+mn-cs"/>
      </a:defRPr>
    </a:lvl7pPr>
    <a:lvl8pPr marL="2592004" algn="l" defTabSz="740573" rtl="0" eaLnBrk="1" latinLnBrk="0" hangingPunct="1">
      <a:defRPr kern="1200">
        <a:solidFill>
          <a:schemeClr val="tx1"/>
        </a:solidFill>
        <a:latin typeface="Arial" charset="0"/>
        <a:ea typeface="Microsoft YaHei" charset="-122"/>
        <a:cs typeface="+mn-cs"/>
      </a:defRPr>
    </a:lvl8pPr>
    <a:lvl9pPr marL="2962290" algn="l" defTabSz="740573" rtl="0" eaLnBrk="1" latinLnBrk="0" hangingPunct="1">
      <a:defRPr kern="1200">
        <a:solidFill>
          <a:schemeClr val="tx1"/>
        </a:solidFill>
        <a:latin typeface="Arial" charset="0"/>
        <a:ea typeface="Microsoft YaHei"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9" autoAdjust="0"/>
    <p:restoredTop sz="65025" autoAdjust="0"/>
  </p:normalViewPr>
  <p:slideViewPr>
    <p:cSldViewPr>
      <p:cViewPr varScale="1">
        <p:scale>
          <a:sx n="89" d="100"/>
          <a:sy n="89" d="100"/>
        </p:scale>
        <p:origin x="-80" y="-72"/>
      </p:cViewPr>
      <p:guideLst>
        <p:guide orient="horz" pos="1470"/>
        <p:guide pos="2612"/>
      </p:guideLst>
    </p:cSldViewPr>
  </p:slideViewPr>
  <p:outlineViewPr>
    <p:cViewPr varScale="1">
      <p:scale>
        <a:sx n="33" d="100"/>
        <a:sy n="33" d="100"/>
      </p:scale>
      <p:origin x="0" y="158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387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Rot="1" noChangeAspect="1" noChangeArrowheads="1"/>
          </p:cNvSpPr>
          <p:nvPr>
            <p:ph type="sldImg"/>
          </p:nvPr>
        </p:nvSpPr>
        <p:spPr bwMode="auto">
          <a:xfrm>
            <a:off x="217488" y="812800"/>
            <a:ext cx="7121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 xmlns:a16="http://schemas.microsoft.com/office/drawing/2014/main" id="{B83A1068-F72B-44F8-8D40-F7A5AC689326}"/>
              </a:ext>
            </a:extLst>
          </p:cNvPr>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ru-RU" dirty="0" err="1" smtClean="0"/>
              <a:t>dfdf</a:t>
            </a:r>
            <a:endParaRPr lang="ru-RU" altLang="ru-RU" dirty="0" smtClean="0"/>
          </a:p>
        </p:txBody>
      </p:sp>
      <p:sp>
        <p:nvSpPr>
          <p:cNvPr id="2051" name="Rectangle 3">
            <a:extLst>
              <a:ext uri="{FF2B5EF4-FFF2-40B4-BE49-F238E27FC236}">
                <a16:creationId xmlns="" xmlns:a16="http://schemas.microsoft.com/office/drawing/2014/main" id="{016ACB23-5709-4731-BF33-86BFC36EA244}"/>
              </a:ext>
            </a:extLst>
          </p:cNvPr>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Arial Unicode MS" charset="-128"/>
                <a:cs typeface="Arial Unicode MS" charset="-128"/>
              </a:defRPr>
            </a:lvl1pPr>
          </a:lstStyle>
          <a:p>
            <a:endParaRPr lang="ru-RU" altLang="ru-RU"/>
          </a:p>
        </p:txBody>
      </p:sp>
      <p:sp>
        <p:nvSpPr>
          <p:cNvPr id="2052" name="Rectangle 4">
            <a:extLst>
              <a:ext uri="{FF2B5EF4-FFF2-40B4-BE49-F238E27FC236}">
                <a16:creationId xmlns="" xmlns:a16="http://schemas.microsoft.com/office/drawing/2014/main" id="{F254F1A1-7ACB-4574-BBEF-D474E114D1A3}"/>
              </a:ext>
            </a:extLst>
          </p:cNvPr>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Arial Unicode MS" charset="-128"/>
                <a:cs typeface="Arial Unicode MS" charset="-128"/>
              </a:defRPr>
            </a:lvl1pPr>
          </a:lstStyle>
          <a:p>
            <a:endParaRPr lang="ru-RU" altLang="ru-RU"/>
          </a:p>
        </p:txBody>
      </p:sp>
      <p:sp>
        <p:nvSpPr>
          <p:cNvPr id="2053" name="Rectangle 5">
            <a:extLst>
              <a:ext uri="{FF2B5EF4-FFF2-40B4-BE49-F238E27FC236}">
                <a16:creationId xmlns="" xmlns:a16="http://schemas.microsoft.com/office/drawing/2014/main" id="{6F86D853-D683-443F-BF7B-8DEA09C387CC}"/>
              </a:ext>
            </a:extLst>
          </p:cNvPr>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Arial Unicode MS" charset="-128"/>
                <a:cs typeface="Arial Unicode MS" charset="-128"/>
              </a:defRPr>
            </a:lvl1pPr>
          </a:lstStyle>
          <a:p>
            <a:endParaRPr lang="ru-RU" altLang="ru-RU"/>
          </a:p>
        </p:txBody>
      </p:sp>
      <p:sp>
        <p:nvSpPr>
          <p:cNvPr id="2054" name="Rectangle 6">
            <a:extLst>
              <a:ext uri="{FF2B5EF4-FFF2-40B4-BE49-F238E27FC236}">
                <a16:creationId xmlns="" xmlns:a16="http://schemas.microsoft.com/office/drawing/2014/main" id="{4A2607C2-89B4-4378-9E17-6CF54092CBE9}"/>
              </a:ext>
            </a:extLst>
          </p:cNvPr>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Arial Unicode MS" charset="-128"/>
                <a:cs typeface="Arial Unicode MS" charset="-128"/>
              </a:defRPr>
            </a:lvl1pPr>
          </a:lstStyle>
          <a:p>
            <a:fld id="{0DB640B4-B03C-41E1-BFFA-E738D0403B98}" type="slidenum">
              <a:rPr lang="ru-RU" altLang="ru-RU"/>
              <a:pPr/>
              <a:t>‹#›</a:t>
            </a:fld>
            <a:endParaRPr lang="ru-RU" altLang="ru-RU"/>
          </a:p>
        </p:txBody>
      </p:sp>
    </p:spTree>
    <p:extLst>
      <p:ext uri="{BB962C8B-B14F-4D97-AF65-F5344CB8AC3E}">
        <p14:creationId xmlns:p14="http://schemas.microsoft.com/office/powerpoint/2010/main" val="3250849621"/>
      </p:ext>
    </p:extLst>
  </p:cSld>
  <p:clrMap bg1="lt1" tx1="dk1" bg2="lt2" tx2="dk2" accent1="accent1" accent2="accent2" accent3="accent3" accent4="accent4" accent5="accent5" accent6="accent6" hlink="hlink" folHlink="folHlink"/>
  <p:notesStyle>
    <a:lvl1pPr algn="l" defTabSz="363858" rtl="0" eaLnBrk="0" fontAlgn="base" hangingPunct="0">
      <a:spcBef>
        <a:spcPct val="30000"/>
      </a:spcBef>
      <a:spcAft>
        <a:spcPct val="0"/>
      </a:spcAft>
      <a:buClr>
        <a:srgbClr val="000000"/>
      </a:buClr>
      <a:buSzPct val="100000"/>
      <a:buFont typeface="Times New Roman" pitchFamily="16" charset="0"/>
      <a:defRPr sz="1000" kern="1200">
        <a:solidFill>
          <a:srgbClr val="000000"/>
        </a:solidFill>
        <a:latin typeface="Candara" panose="020E0502030303020204" pitchFamily="34" charset="0"/>
        <a:ea typeface="+mn-ea"/>
        <a:cs typeface="+mn-cs"/>
      </a:defRPr>
    </a:lvl1pPr>
    <a:lvl2pPr marL="601715" indent="-231429" algn="l" defTabSz="363858" rtl="0" eaLnBrk="0" fontAlgn="base" hangingPunct="0">
      <a:spcBef>
        <a:spcPct val="30000"/>
      </a:spcBef>
      <a:spcAft>
        <a:spcPct val="0"/>
      </a:spcAft>
      <a:buClr>
        <a:srgbClr val="000000"/>
      </a:buClr>
      <a:buSzPct val="100000"/>
      <a:buFont typeface="Times New Roman" pitchFamily="16" charset="0"/>
      <a:defRPr sz="1000" kern="1200">
        <a:solidFill>
          <a:srgbClr val="000000"/>
        </a:solidFill>
        <a:latin typeface="Times New Roman" pitchFamily="16" charset="0"/>
        <a:ea typeface="+mn-ea"/>
        <a:cs typeface="+mn-cs"/>
      </a:defRPr>
    </a:lvl2pPr>
    <a:lvl3pPr marL="925716" indent="-185143" algn="l" defTabSz="363858" rtl="0" eaLnBrk="0" fontAlgn="base" hangingPunct="0">
      <a:spcBef>
        <a:spcPct val="30000"/>
      </a:spcBef>
      <a:spcAft>
        <a:spcPct val="0"/>
      </a:spcAft>
      <a:buClr>
        <a:srgbClr val="000000"/>
      </a:buClr>
      <a:buSzPct val="100000"/>
      <a:buFont typeface="Times New Roman" pitchFamily="16" charset="0"/>
      <a:defRPr sz="1000" kern="1200">
        <a:solidFill>
          <a:srgbClr val="000000"/>
        </a:solidFill>
        <a:latin typeface="Times New Roman" pitchFamily="16" charset="0"/>
        <a:ea typeface="+mn-ea"/>
        <a:cs typeface="+mn-cs"/>
      </a:defRPr>
    </a:lvl3pPr>
    <a:lvl4pPr marL="1296002" indent="-185143" algn="l" defTabSz="363858" rtl="0" eaLnBrk="0" fontAlgn="base" hangingPunct="0">
      <a:spcBef>
        <a:spcPct val="30000"/>
      </a:spcBef>
      <a:spcAft>
        <a:spcPct val="0"/>
      </a:spcAft>
      <a:buClr>
        <a:srgbClr val="000000"/>
      </a:buClr>
      <a:buSzPct val="100000"/>
      <a:buFont typeface="Times New Roman" pitchFamily="16" charset="0"/>
      <a:defRPr sz="1000" kern="1200">
        <a:solidFill>
          <a:srgbClr val="000000"/>
        </a:solidFill>
        <a:latin typeface="Times New Roman" pitchFamily="16" charset="0"/>
        <a:ea typeface="+mn-ea"/>
        <a:cs typeface="+mn-cs"/>
      </a:defRPr>
    </a:lvl4pPr>
    <a:lvl5pPr marL="1666288" indent="-185143" algn="l" defTabSz="363858" rtl="0" eaLnBrk="0" fontAlgn="base" hangingPunct="0">
      <a:spcBef>
        <a:spcPct val="30000"/>
      </a:spcBef>
      <a:spcAft>
        <a:spcPct val="0"/>
      </a:spcAft>
      <a:buClr>
        <a:srgbClr val="000000"/>
      </a:buClr>
      <a:buSzPct val="100000"/>
      <a:buFont typeface="Times New Roman" pitchFamily="16" charset="0"/>
      <a:defRPr sz="1000" kern="1200">
        <a:solidFill>
          <a:srgbClr val="000000"/>
        </a:solidFill>
        <a:latin typeface="Times New Roman" pitchFamily="16" charset="0"/>
        <a:ea typeface="+mn-ea"/>
        <a:cs typeface="+mn-cs"/>
      </a:defRPr>
    </a:lvl5pPr>
    <a:lvl6pPr marL="1851431" algn="l" defTabSz="740573" rtl="0" eaLnBrk="1" latinLnBrk="0" hangingPunct="1">
      <a:defRPr sz="1000" kern="1200">
        <a:solidFill>
          <a:schemeClr val="tx1"/>
        </a:solidFill>
        <a:latin typeface="+mn-lt"/>
        <a:ea typeface="+mn-ea"/>
        <a:cs typeface="+mn-cs"/>
      </a:defRPr>
    </a:lvl6pPr>
    <a:lvl7pPr marL="2221718" algn="l" defTabSz="740573" rtl="0" eaLnBrk="1" latinLnBrk="0" hangingPunct="1">
      <a:defRPr sz="1000" kern="1200">
        <a:solidFill>
          <a:schemeClr val="tx1"/>
        </a:solidFill>
        <a:latin typeface="+mn-lt"/>
        <a:ea typeface="+mn-ea"/>
        <a:cs typeface="+mn-cs"/>
      </a:defRPr>
    </a:lvl7pPr>
    <a:lvl8pPr marL="2592004" algn="l" defTabSz="740573" rtl="0" eaLnBrk="1" latinLnBrk="0" hangingPunct="1">
      <a:defRPr sz="1000" kern="1200">
        <a:solidFill>
          <a:schemeClr val="tx1"/>
        </a:solidFill>
        <a:latin typeface="+mn-lt"/>
        <a:ea typeface="+mn-ea"/>
        <a:cs typeface="+mn-cs"/>
      </a:defRPr>
    </a:lvl8pPr>
    <a:lvl9pPr marL="2962290" algn="l" defTabSz="740573"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a:xfrm>
            <a:off x="293688" y="841375"/>
            <a:ext cx="6997700" cy="3937000"/>
          </a:xfrm>
          <a:ln/>
        </p:spPr>
      </p:sp>
      <p:sp>
        <p:nvSpPr>
          <p:cNvPr id="1107971" name="Rectangle 3"/>
          <p:cNvSpPr>
            <a:spLocks noGrp="1" noChangeArrowheads="1"/>
          </p:cNvSpPr>
          <p:nvPr>
            <p:ph type="body" idx="1"/>
          </p:nvPr>
        </p:nvSpPr>
        <p:spPr>
          <a:xfrm>
            <a:off x="1005817" y="5114558"/>
            <a:ext cx="5548044" cy="4779557"/>
          </a:xfrm>
        </p:spPr>
        <p:txBody>
          <a:bodyPr lIns="100069" tIns="50035" rIns="100069" bIns="50035"/>
          <a:lstStyle/>
          <a:p>
            <a:r>
              <a:rPr lang="en-GB" sz="1200" kern="1200" dirty="0" smtClean="0">
                <a:solidFill>
                  <a:srgbClr val="000000"/>
                </a:solidFill>
                <a:effectLst/>
                <a:latin typeface="Candara" panose="020E0502030303020204" pitchFamily="34" charset="0"/>
                <a:ea typeface="+mn-ea"/>
                <a:cs typeface="+mn-cs"/>
              </a:rPr>
              <a:t>In my work as a project/team/organizational coach, and sometimes as a ‘flying QA person’, I found that recognizing and understanding human behaviour is important to do a better job.</a:t>
            </a:r>
          </a:p>
          <a:p>
            <a:r>
              <a:rPr lang="en-GB" sz="1200" kern="1200" dirty="0" smtClean="0">
                <a:solidFill>
                  <a:srgbClr val="000000"/>
                </a:solidFill>
                <a:effectLst/>
                <a:latin typeface="Candara" panose="020E0502030303020204" pitchFamily="34" charset="0"/>
                <a:ea typeface="+mn-ea"/>
                <a:cs typeface="+mn-cs"/>
              </a:rPr>
              <a:t>Better than trying to change the behaviour, I accept it, as we cannot change the genes, and try to see what we still can do to mitigate the risks that some human behaviour traits can pose for the successful result of our work.</a:t>
            </a:r>
          </a:p>
          <a:p>
            <a:r>
              <a:rPr lang="en-US" sz="1200" kern="1200" dirty="0" smtClean="0">
                <a:solidFill>
                  <a:srgbClr val="000000"/>
                </a:solidFill>
                <a:effectLst/>
                <a:latin typeface="Candara" panose="020E0502030303020204" pitchFamily="34" charset="0"/>
                <a:ea typeface="+mn-ea"/>
                <a:cs typeface="+mn-cs"/>
              </a:rPr>
              <a:t>In this session I want to share some of my findings with you, expecting that it can help you in your work as well.</a:t>
            </a:r>
            <a:endParaRPr lang="en-GB" sz="1200" kern="1200" dirty="0">
              <a:solidFill>
                <a:srgbClr val="000000"/>
              </a:solidFill>
              <a:effectLst/>
              <a:latin typeface="Candara" panose="020E0502030303020204" pitchFamily="34" charset="0"/>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I was in a meeting with a customer and a supplier.</a:t>
            </a:r>
            <a:r>
              <a:rPr lang="en-US" baseline="0" dirty="0" smtClean="0"/>
              <a:t> After a lot of discussion, they decided to leave back to work, after agreeing that they would meet again in two weeks.</a:t>
            </a:r>
          </a:p>
          <a:p>
            <a:r>
              <a:rPr lang="en-US" baseline="0" dirty="0" smtClean="0"/>
              <a:t>I was just observing, and in my mind I saw ‘text balloons’ above each of them, with in each balloon something different. </a:t>
            </a:r>
          </a:p>
          <a:p>
            <a:r>
              <a:rPr lang="en-US" baseline="0" dirty="0" smtClean="0"/>
              <a:t>So, when they were about to leave, I asked the supplier: “So, in two weeks you will deliver …?”</a:t>
            </a:r>
          </a:p>
          <a:p>
            <a:r>
              <a:rPr lang="en-US" baseline="0" dirty="0" smtClean="0"/>
              <a:t>The supplier said: “What? In two weeks? That’s impossible, I have so much to do!”</a:t>
            </a:r>
          </a:p>
          <a:p>
            <a:r>
              <a:rPr lang="en-US" baseline="0" dirty="0" smtClean="0"/>
              <a:t>Then the customer said: “What? Not in two weeks? I thought we agreed …”</a:t>
            </a:r>
          </a:p>
          <a:p>
            <a:endParaRPr lang="en-US" baseline="0" dirty="0" smtClean="0"/>
          </a:p>
          <a:p>
            <a:r>
              <a:rPr lang="en-US" baseline="0" dirty="0" smtClean="0"/>
              <a:t>Communication is difficult. We assume that we understood what the other said. But did we really?</a:t>
            </a:r>
          </a:p>
          <a:p>
            <a:endParaRPr lang="en-US" baseline="0" dirty="0" smtClean="0"/>
          </a:p>
          <a:p>
            <a:r>
              <a:rPr lang="en-US" baseline="0" dirty="0" smtClean="0"/>
              <a:t>They spent another 20 min to check every point they thought they agreed, with some phone calls to check with colleagues to check and make things possible, and then they left.</a:t>
            </a:r>
          </a:p>
          <a:p>
            <a:r>
              <a:rPr lang="en-US" baseline="0" dirty="0" smtClean="0"/>
              <a:t>Two weeks later, the customer was happy, which made the supplier happy as well.</a:t>
            </a:r>
          </a:p>
          <a:p>
            <a:endParaRPr lang="en-US" baseline="0" dirty="0" smtClean="0"/>
          </a:p>
          <a:p>
            <a:r>
              <a:rPr lang="en-US" baseline="0" dirty="0" smtClean="0"/>
              <a:t>Never agree on “two weeks”, as after two weeks it still may be two weeks. The reflex should always be: “What date?”</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10</a:t>
            </a:fld>
            <a:endParaRPr lang="ru-RU" altLang="ru-RU"/>
          </a:p>
        </p:txBody>
      </p:sp>
    </p:spTree>
    <p:extLst>
      <p:ext uri="{BB962C8B-B14F-4D97-AF65-F5344CB8AC3E}">
        <p14:creationId xmlns:p14="http://schemas.microsoft.com/office/powerpoint/2010/main" val="85292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Now guess if we have even more minds who think they understand each other …</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11</a:t>
            </a:fld>
            <a:endParaRPr lang="ru-RU" altLang="ru-RU"/>
          </a:p>
        </p:txBody>
      </p:sp>
    </p:spTree>
    <p:extLst>
      <p:ext uri="{BB962C8B-B14F-4D97-AF65-F5344CB8AC3E}">
        <p14:creationId xmlns:p14="http://schemas.microsoft.com/office/powerpoint/2010/main" val="2591907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900" y="801688"/>
            <a:ext cx="7127875" cy="4010025"/>
          </a:xfrm>
        </p:spPr>
      </p:sp>
      <p:sp>
        <p:nvSpPr>
          <p:cNvPr id="3" name="Notes Placeholder 2"/>
          <p:cNvSpPr>
            <a:spLocks noGrp="1"/>
          </p:cNvSpPr>
          <p:nvPr>
            <p:ph type="body" idx="1"/>
          </p:nvPr>
        </p:nvSpPr>
        <p:spPr/>
        <p:txBody>
          <a:bodyPr>
            <a:normAutofit/>
          </a:bodyPr>
          <a:lstStyle/>
          <a:p>
            <a:r>
              <a:rPr lang="en-US" dirty="0" smtClean="0"/>
              <a:t>What we think people say and do probably isn't the same as what they think they say and do. It's both about their perception, and ours.</a:t>
            </a:r>
          </a:p>
          <a:p>
            <a:r>
              <a:rPr lang="en-US" dirty="0" smtClean="0"/>
              <a:t>Different people perceive the 'same' things differently (remember the traffic accident). Because of this, we may even wonder whether we then still can speak of the 'same' things ...</a:t>
            </a:r>
          </a:p>
          <a:p>
            <a:r>
              <a:rPr lang="en-US" dirty="0" smtClean="0"/>
              <a:t>Perception is what we intuitively, sub-consciously observe and notice. These silent observations influence our interpretations, decisions and actions. We don't even realize that we logically (with the conscious mind) think one thing, and still with our emotions decide another thing: the head knows, but the heart decides.</a:t>
            </a:r>
          </a:p>
          <a:p>
            <a:r>
              <a:rPr lang="en-US" dirty="0" smtClean="0"/>
              <a:t>Asking the customer to produce the requirements of the system will usually not produce the real requirements. Customers usually aren't even users of the system, which makes specifying the correct requirements of the system even more difficult. For customers, writing requirements isn't a core business. For developers and testers it is, because the success of their work is on the line. The problem with requirements engineering is, however, that it's not well taught in education, and that it's even partly a craft that has to be mastered by attitude and experience.</a:t>
            </a:r>
          </a:p>
          <a:p>
            <a:endParaRPr lang="en-US" dirty="0" smtClean="0"/>
          </a:p>
          <a:p>
            <a:r>
              <a:rPr lang="en-US" dirty="0" smtClean="0"/>
              <a:t>In a scientific study (</a:t>
            </a:r>
            <a:r>
              <a:rPr lang="en-US" dirty="0" err="1" smtClean="0"/>
              <a:t>Åfors</a:t>
            </a:r>
            <a:r>
              <a:rPr lang="en-US" dirty="0" smtClean="0"/>
              <a:t>, Cristina and Zuckerman, Marilyn, 2001: “A Quick, Accurate Way To Determine Customer Needs”. Quality Progress, Vol. 34, No. 7, July 2001, pp. 82-87. ASQ. www.culturalimprint.com/resources/customer_needs.pdf</a:t>
            </a:r>
            <a:r>
              <a:rPr lang="en-US" baseline="0" dirty="0" smtClean="0"/>
              <a:t> I found sentences like:</a:t>
            </a:r>
          </a:p>
          <a:p>
            <a:pPr lvl="1">
              <a:spcBef>
                <a:spcPts val="882"/>
              </a:spcBef>
              <a:buFont typeface="Arial" panose="020B0604020202020204" pitchFamily="34" charset="0"/>
              <a:buChar char="•"/>
            </a:pPr>
            <a:r>
              <a:rPr lang="en-GB" sz="1200" dirty="0" smtClean="0">
                <a:latin typeface="Candara" panose="020E0502030303020204" pitchFamily="34" charset="0"/>
              </a:rPr>
              <a:t>Hidden emotions are often the drivers of behaviour</a:t>
            </a:r>
          </a:p>
          <a:p>
            <a:pPr lvl="1">
              <a:spcBef>
                <a:spcPts val="882"/>
              </a:spcBef>
              <a:buFont typeface="Arial" panose="020B0604020202020204" pitchFamily="34" charset="0"/>
              <a:buChar char="•"/>
            </a:pPr>
            <a:r>
              <a:rPr lang="en-GB" sz="1200" dirty="0" smtClean="0">
                <a:latin typeface="Candara" panose="020E0502030303020204" pitchFamily="34" charset="0"/>
              </a:rPr>
              <a:t>Customers who said they wanted lots of different ice cream flavours from which to choose, still tended to buy those that were fundamentally vanilla</a:t>
            </a:r>
          </a:p>
          <a:p>
            <a:pPr lvl="0">
              <a:spcBef>
                <a:spcPts val="882"/>
              </a:spcBef>
            </a:pPr>
            <a:r>
              <a:rPr lang="en-US" sz="1200" dirty="0" smtClean="0">
                <a:latin typeface="Candara" panose="020E0502030303020204" pitchFamily="34" charset="0"/>
              </a:rPr>
              <a:t>This made me call this the ‘Vanilla ice-cream</a:t>
            </a:r>
            <a:r>
              <a:rPr lang="en-US" sz="1200" baseline="0" dirty="0" smtClean="0">
                <a:latin typeface="Candara" panose="020E0502030303020204" pitchFamily="34" charset="0"/>
              </a:rPr>
              <a:t> effect.”</a:t>
            </a:r>
            <a:endParaRPr lang="en-GB" sz="1200" dirty="0" smtClean="0">
              <a:latin typeface="Candara" panose="020E0502030303020204" pitchFamily="34" charset="0"/>
            </a:endParaRPr>
          </a:p>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US" dirty="0" smtClean="0"/>
              <a:t>If people think “It</a:t>
            </a:r>
            <a:r>
              <a:rPr lang="en-US" baseline="0" dirty="0" smtClean="0"/>
              <a:t> can’t be done”, did they really check?</a:t>
            </a:r>
          </a:p>
          <a:p>
            <a:endParaRPr lang="en-US" baseline="0" dirty="0" smtClean="0"/>
          </a:p>
          <a:p>
            <a:r>
              <a:rPr lang="en-US" baseline="0" dirty="0" smtClean="0"/>
              <a:t>When I asked the boss: “Shouldn’t we suggest them to travel to customers and see how our software is used?” his immediate answer was: “Of course!”</a:t>
            </a:r>
          </a:p>
          <a:p>
            <a:endParaRPr lang="en-US" baseline="0" dirty="0" smtClean="0"/>
          </a:p>
          <a:p>
            <a:r>
              <a:rPr lang="en-US" baseline="0" dirty="0" smtClean="0"/>
              <a:t>Often people assume that something isn’t allowed, or possible.</a:t>
            </a:r>
          </a:p>
          <a:p>
            <a:r>
              <a:rPr lang="en-US" baseline="0" dirty="0" smtClean="0"/>
              <a:t>Often it is.</a:t>
            </a:r>
          </a:p>
          <a:p>
            <a:endParaRPr lang="en-US" baseline="0" dirty="0" smtClean="0"/>
          </a:p>
          <a:p>
            <a:r>
              <a:rPr lang="en-US" baseline="0" dirty="0" smtClean="0"/>
              <a:t>Assumptions, assumptions … we better assume that some of our assumptions are wrong. We have to find out which.</a:t>
            </a:r>
          </a:p>
          <a:p>
            <a:endParaRPr lang="en-US" dirty="0" smtClean="0"/>
          </a:p>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900" y="801688"/>
            <a:ext cx="7127875" cy="4010025"/>
          </a:xfrm>
        </p:spPr>
      </p:sp>
      <p:sp>
        <p:nvSpPr>
          <p:cNvPr id="3" name="Notes Placeholder 2"/>
          <p:cNvSpPr>
            <a:spLocks noGrp="1"/>
          </p:cNvSpPr>
          <p:nvPr>
            <p:ph type="body" idx="1"/>
          </p:nvPr>
        </p:nvSpPr>
        <p:spPr/>
        <p:txBody>
          <a:bodyPr>
            <a:normAutofit/>
          </a:bodyPr>
          <a:lstStyle/>
          <a:p>
            <a:r>
              <a:rPr lang="en-US" dirty="0" smtClean="0"/>
              <a:t>Since childhood we have been thoroughly trained in making excuses, haven't we? We're so good at it. We always downplay our failures and try to convince ourselves that we couldn't do anything about it. It's always </a:t>
            </a:r>
            <a:r>
              <a:rPr lang="en-US" i="1" dirty="0" smtClean="0"/>
              <a:t>them</a:t>
            </a:r>
            <a:r>
              <a:rPr lang="en-US" dirty="0" smtClean="0"/>
              <a:t> who made us fail, right?</a:t>
            </a:r>
          </a:p>
          <a:p>
            <a:endParaRPr lang="en-US" dirty="0" smtClean="0"/>
          </a:p>
          <a:p>
            <a:r>
              <a:rPr lang="en-US" dirty="0" smtClean="0"/>
              <a:t>Wrong! If we run a project, we took the responsibility to deliver, and if we don't deliver at the </a:t>
            </a:r>
            <a:r>
              <a:rPr lang="en-US" dirty="0" err="1" smtClean="0"/>
              <a:t>FatalDay</a:t>
            </a:r>
            <a:r>
              <a:rPr lang="en-US" dirty="0" smtClean="0"/>
              <a:t>, any excuse is in vain: we failed. Even if we "couldn't do anything about it", because probably we could have done much more about it than we admit. Anyway, we could have predicted our failure way earlier, and every day we see a problem earlier, we have a day more to do something about it. We could escalate to let others do something about it. We could explain why it is simply impossible, and what we could do about that. Ultimately, we can give back our responsibility</a:t>
            </a:r>
            <a:r>
              <a:rPr lang="en-US" baseline="0" dirty="0" smtClean="0"/>
              <a:t> early.</a:t>
            </a:r>
            <a:endParaRPr lang="en-US" dirty="0" smtClean="0"/>
          </a:p>
          <a:p>
            <a:endParaRPr lang="en-US" dirty="0" smtClean="0"/>
          </a:p>
          <a:p>
            <a:r>
              <a:rPr lang="en-US" i="1" dirty="0" smtClean="0"/>
              <a:t>Failure</a:t>
            </a:r>
            <a:r>
              <a:rPr lang="en-US" dirty="0" smtClean="0"/>
              <a:t> is a very hard word and most people don't like it. That's exactly why we use it</a:t>
            </a:r>
            <a:r>
              <a:rPr lang="en-US" i="1" dirty="0" smtClean="0"/>
              <a:t>!</a:t>
            </a:r>
            <a:r>
              <a:rPr lang="en-US" dirty="0" smtClean="0"/>
              <a:t>  No pain, no gain. If people don't feel any pain, there is no reason to do something about it.</a:t>
            </a:r>
            <a:br>
              <a:rPr lang="en-US" dirty="0" smtClean="0"/>
            </a:br>
            <a:r>
              <a:rPr lang="en-US" dirty="0" smtClean="0"/>
              <a:t>In our work it's important never to say "</a:t>
            </a:r>
            <a:r>
              <a:rPr lang="en-US" i="1" dirty="0" smtClean="0"/>
              <a:t>You</a:t>
            </a:r>
            <a:r>
              <a:rPr lang="en-US" dirty="0" smtClean="0"/>
              <a:t> failed". Always use "</a:t>
            </a:r>
            <a:r>
              <a:rPr lang="en-US" i="1" dirty="0" smtClean="0"/>
              <a:t>We</a:t>
            </a:r>
            <a:r>
              <a:rPr lang="en-US" dirty="0" smtClean="0"/>
              <a:t> failed". After all, if someone fails, we didn't help the person enough not to fail (note: this advice is also meant for management</a:t>
            </a:r>
            <a:r>
              <a:rPr lang="en-US" i="1" dirty="0" smtClean="0"/>
              <a:t>!</a:t>
            </a:r>
            <a:r>
              <a:rPr lang="en-US" dirty="0" smtClean="0"/>
              <a:t>). The person himself of course may feel "I failed", which can help him to learn to improve.</a:t>
            </a:r>
          </a:p>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normAutofit/>
          </a:bodyPr>
          <a:lstStyle/>
          <a:p>
            <a:r>
              <a:rPr lang="en-US" dirty="0" smtClean="0"/>
              <a:t>Don’t let the product rot on the shelf when it is ready, only because testing is still testing. It is quite possible to have testing be done almost immediately after the final delivery by development. If you want</a:t>
            </a:r>
            <a:r>
              <a:rPr lang="en-US" baseline="0" dirty="0" smtClean="0"/>
              <a:t> to know how to do that, we can talk about it later.</a:t>
            </a:r>
          </a:p>
          <a:p>
            <a:endParaRPr lang="en-US" dirty="0" smtClean="0"/>
          </a:p>
          <a:p>
            <a:r>
              <a:rPr lang="en-US" dirty="0" smtClean="0"/>
              <a:t>First people must understand that this is important and possible.</a:t>
            </a:r>
            <a:r>
              <a:rPr lang="en-US" baseline="0" dirty="0" smtClean="0"/>
              <a:t> Then we can teach them how to do it.</a:t>
            </a:r>
            <a:endParaRPr lang="en-GB" dirty="0" smtClean="0"/>
          </a:p>
          <a:p>
            <a:endParaRPr lang="en-US" dirty="0" smtClean="0"/>
          </a:p>
        </p:txBody>
      </p:sp>
      <p:sp>
        <p:nvSpPr>
          <p:cNvPr id="4" name="Slide Number Placeholder 3"/>
          <p:cNvSpPr>
            <a:spLocks noGrp="1"/>
          </p:cNvSpPr>
          <p:nvPr>
            <p:ph type="sldNum" sz="quarter" idx="10"/>
          </p:nvPr>
        </p:nvSpPr>
        <p:spPr/>
        <p:txBody>
          <a:bodyPr/>
          <a:lstStyle/>
          <a:p>
            <a:fld id="{012CDBBD-317B-4143-B220-4EC181A44594}"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pPr marL="0" marR="0" lvl="1"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Case: </a:t>
            </a:r>
            <a:r>
              <a:rPr lang="en-GB" dirty="0" smtClean="0">
                <a:latin typeface="Candara" panose="020E0502030303020204" pitchFamily="34" charset="0"/>
              </a:rPr>
              <a:t>Learning 10-fold from mistakes</a:t>
            </a:r>
          </a:p>
          <a:p>
            <a:endParaRPr lang="en-US" dirty="0" smtClean="0"/>
          </a:p>
          <a:p>
            <a:r>
              <a:rPr lang="en-US" dirty="0" smtClean="0"/>
              <a:t>In a course I was presenting at an university</a:t>
            </a:r>
            <a:r>
              <a:rPr lang="en-US" baseline="0" dirty="0" smtClean="0"/>
              <a:t> in Yokohama, Japan, when discussing ‘mistakes’, an American guy working for a company in Tokyo said:</a:t>
            </a:r>
          </a:p>
          <a:p>
            <a:pPr lvl="1"/>
            <a:r>
              <a:rPr lang="en-US" baseline="0" dirty="0" smtClean="0"/>
              <a:t>Every time I make a mistake, I send an email to my colleagues about my mistake, also describing what I learnt from it. </a:t>
            </a:r>
          </a:p>
          <a:p>
            <a:pPr lvl="1"/>
            <a:r>
              <a:rPr lang="en-US" baseline="0" dirty="0" smtClean="0"/>
              <a:t>First they found this strange, openly exposing my mistakes.</a:t>
            </a:r>
          </a:p>
          <a:p>
            <a:pPr lvl="1"/>
            <a:r>
              <a:rPr lang="en-US" baseline="0" dirty="0" smtClean="0"/>
              <a:t>But soon they also started sending emails around with their own mistakes.</a:t>
            </a:r>
          </a:p>
          <a:p>
            <a:pPr lvl="1"/>
            <a:r>
              <a:rPr lang="en-US" baseline="0" dirty="0" smtClean="0"/>
              <a:t>Guess what: For every mistake I made, I now got 10 in return, to learn even faster!</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16</a:t>
            </a:fld>
            <a:endParaRPr lang="ru-RU" altLang="ru-RU"/>
          </a:p>
        </p:txBody>
      </p:sp>
    </p:spTree>
    <p:extLst>
      <p:ext uri="{BB962C8B-B14F-4D97-AF65-F5344CB8AC3E}">
        <p14:creationId xmlns:p14="http://schemas.microsoft.com/office/powerpoint/2010/main" val="40610369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US" dirty="0" smtClean="0"/>
              <a:t>If you show something is wrong in the reasoning of someone, even if the person agrees immediately, first you'll get: "Yes, but ... </a:t>
            </a:r>
            <a:r>
              <a:rPr lang="en-US" dirty="0" err="1" smtClean="0"/>
              <a:t>bla</a:t>
            </a:r>
            <a:r>
              <a:rPr lang="en-US" dirty="0" smtClean="0"/>
              <a:t> </a:t>
            </a:r>
            <a:r>
              <a:rPr lang="en-US" dirty="0" err="1" smtClean="0"/>
              <a:t>bla</a:t>
            </a:r>
            <a:r>
              <a:rPr lang="en-US" dirty="0" smtClean="0"/>
              <a:t>" or, "That's because ... </a:t>
            </a:r>
            <a:r>
              <a:rPr lang="en-US" dirty="0" err="1" smtClean="0"/>
              <a:t>bla</a:t>
            </a:r>
            <a:r>
              <a:rPr lang="en-US" dirty="0" smtClean="0"/>
              <a:t> </a:t>
            </a:r>
            <a:r>
              <a:rPr lang="en-US" dirty="0" err="1" smtClean="0"/>
              <a:t>bla</a:t>
            </a:r>
            <a:r>
              <a:rPr lang="en-US" dirty="0" smtClean="0"/>
              <a:t>.“</a:t>
            </a:r>
          </a:p>
          <a:p>
            <a:endParaRPr lang="en-US" dirty="0" smtClean="0"/>
          </a:p>
          <a:p>
            <a:r>
              <a:rPr lang="en-US" dirty="0" smtClean="0"/>
              <a:t>We have been trained from childhood to make excuses. We are so good at it. The excuses must get out. So, first let the excuse get out and then wait for the person to agree that he was wrong and talk about what we can do about it.</a:t>
            </a:r>
          </a:p>
          <a:p>
            <a:r>
              <a:rPr lang="en-US" dirty="0" smtClean="0"/>
              <a:t>If we immediately react on the first reaction, we escalate on a path we both don't want to be. Fortunately I haven't been through a divorce, but in my imagination a lot of divorces go like this. Someone says something and the other immediately replies, upon which the first immediately replies.</a:t>
            </a:r>
          </a:p>
          <a:p>
            <a:endParaRPr lang="en-US" dirty="0" smtClean="0"/>
          </a:p>
          <a:p>
            <a:r>
              <a:rPr lang="en-US" dirty="0" smtClean="0"/>
              <a:t>So the advice is to try</a:t>
            </a:r>
            <a:r>
              <a:rPr lang="en-US" baseline="0" dirty="0" smtClean="0"/>
              <a:t> (</a:t>
            </a:r>
            <a:r>
              <a:rPr lang="en-US" dirty="0" smtClean="0"/>
              <a:t>I know how difficult it is !): Let the excuse come out and wait for the next reaction.</a:t>
            </a:r>
          </a:p>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I have</a:t>
            </a:r>
            <a:r>
              <a:rPr lang="en-US" baseline="0" dirty="0" smtClean="0"/>
              <a:t> some experience with a team in Minsk.</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18</a:t>
            </a:fld>
            <a:endParaRPr lang="ru-RU" altLang="ru-RU"/>
          </a:p>
        </p:txBody>
      </p:sp>
    </p:spTree>
    <p:extLst>
      <p:ext uri="{BB962C8B-B14F-4D97-AF65-F5344CB8AC3E}">
        <p14:creationId xmlns:p14="http://schemas.microsoft.com/office/powerpoint/2010/main" val="3187342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They were supposed to do a development project, and I was supposed to oversee the communication between them and the</a:t>
            </a:r>
            <a:r>
              <a:rPr lang="en-US" baseline="0" dirty="0" smtClean="0"/>
              <a:t> company where I was doing a sister product development at the same time.</a:t>
            </a:r>
          </a:p>
          <a:p>
            <a:r>
              <a:rPr lang="en-US" baseline="0" dirty="0" smtClean="0"/>
              <a:t>Every week the boss and I had a Skype call to discuss progress and any issues.</a:t>
            </a:r>
          </a:p>
          <a:p>
            <a:endParaRPr lang="en-US" baseline="0" dirty="0" smtClean="0"/>
          </a:p>
          <a:p>
            <a:r>
              <a:rPr lang="en-US" dirty="0" smtClean="0"/>
              <a:t>Every week they were sitting at the other end, waiting for our questions.</a:t>
            </a:r>
          </a:p>
          <a:p>
            <a:r>
              <a:rPr lang="en-US" dirty="0" smtClean="0"/>
              <a:t>Then we </a:t>
            </a:r>
            <a:r>
              <a:rPr lang="en-US" baseline="0" dirty="0" smtClean="0"/>
              <a:t>asked questions. Some they could answer, and some they had to think about.</a:t>
            </a:r>
          </a:p>
          <a:p>
            <a:endParaRPr lang="en-US" baseline="0" dirty="0" smtClean="0"/>
          </a:p>
          <a:p>
            <a:r>
              <a:rPr lang="en-US" baseline="0" dirty="0" smtClean="0"/>
              <a:t>I said: </a:t>
            </a:r>
          </a:p>
          <a:p>
            <a:pPr lvl="1"/>
            <a:r>
              <a:rPr lang="en-US" baseline="0" dirty="0" smtClean="0"/>
              <a:t>We are not running your project. You are supposed to run it.</a:t>
            </a:r>
          </a:p>
          <a:p>
            <a:pPr lvl="1"/>
            <a:r>
              <a:rPr lang="en-US" baseline="0" dirty="0" smtClean="0"/>
              <a:t>Please think of the questions we could have and find an answer to them before we even ask.</a:t>
            </a:r>
          </a:p>
          <a:p>
            <a:pPr lvl="1"/>
            <a:r>
              <a:rPr lang="en-US" baseline="0" dirty="0" smtClean="0"/>
              <a:t>And if you have questions yourself, try to solve them, perhaps discussing with us before the meeting.</a:t>
            </a:r>
          </a:p>
          <a:p>
            <a:pPr lvl="1"/>
            <a:r>
              <a:rPr lang="en-US" baseline="0" dirty="0" smtClean="0"/>
              <a:t>Then we can have a quick meeting seeing that everything runs ok.</a:t>
            </a:r>
          </a:p>
          <a:p>
            <a:pPr lvl="1"/>
            <a:r>
              <a:rPr lang="en-US" baseline="0" dirty="0" smtClean="0"/>
              <a:t>Don’t wait until the meeting to solve an issue that holds you down.</a:t>
            </a:r>
          </a:p>
          <a:p>
            <a:pPr lvl="0"/>
            <a:endParaRPr lang="en-US" baseline="0" dirty="0" smtClean="0"/>
          </a:p>
          <a:p>
            <a:pPr lvl="0"/>
            <a:r>
              <a:rPr lang="en-US" baseline="0" dirty="0" smtClean="0"/>
              <a:t>It took a few weeks, and I had to remind them a few times, but gradually, they started to take the initiative and things ran much more smoothly.</a:t>
            </a:r>
          </a:p>
          <a:p>
            <a:pPr lvl="0"/>
            <a:endParaRPr lang="en-US" baseline="0" dirty="0" smtClean="0"/>
          </a:p>
          <a:p>
            <a:pPr lvl="0"/>
            <a:r>
              <a:rPr lang="en-US" baseline="0" dirty="0" smtClean="0"/>
              <a:t>They said: “We are used to work with Russian customers. You are different.”</a:t>
            </a:r>
          </a:p>
          <a:p>
            <a:pPr lvl="0"/>
            <a:r>
              <a:rPr lang="en-US" baseline="0" dirty="0" smtClean="0"/>
              <a:t>I suppose people in Minsk know what I am talking about.</a:t>
            </a:r>
          </a:p>
          <a:p>
            <a:pPr lvl="0"/>
            <a:r>
              <a:rPr lang="en-US" baseline="0" dirty="0" smtClean="0"/>
              <a:t>I think they liked our way of working.</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19</a:t>
            </a:fld>
            <a:endParaRPr lang="ru-RU" altLang="ru-RU"/>
          </a:p>
        </p:txBody>
      </p:sp>
    </p:spTree>
    <p:extLst>
      <p:ext uri="{BB962C8B-B14F-4D97-AF65-F5344CB8AC3E}">
        <p14:creationId xmlns:p14="http://schemas.microsoft.com/office/powerpoint/2010/main" val="971753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GB" sz="1200" noProof="0" dirty="0" smtClean="0">
                <a:latin typeface="Candara" panose="020E0502030303020204" pitchFamily="34" charset="0"/>
              </a:rPr>
              <a:t>As a development</a:t>
            </a:r>
            <a:r>
              <a:rPr lang="en-GB" sz="1200" baseline="0" noProof="0" dirty="0" smtClean="0">
                <a:latin typeface="Candara" panose="020E0502030303020204" pitchFamily="34" charset="0"/>
              </a:rPr>
              <a:t> team, developers and testers, </a:t>
            </a:r>
            <a:r>
              <a:rPr lang="en-GB" sz="1200" noProof="0" dirty="0" smtClean="0">
                <a:latin typeface="Candara" panose="020E0502030303020204" pitchFamily="34" charset="0"/>
              </a:rPr>
              <a:t>together we are responsible for delivering a successful system. All people in the team are also responsible to understand the behaviour of themselves and others, and adapt to this behaviour to make sure that things that can go wrong don't go wrong. </a:t>
            </a:r>
          </a:p>
          <a:p>
            <a:endParaRPr lang="en-GB" sz="1200" noProof="0" dirty="0" smtClean="0">
              <a:latin typeface="Candara" panose="020E0502030303020204" pitchFamily="34" charset="0"/>
            </a:endParaRPr>
          </a:p>
          <a:p>
            <a:r>
              <a:rPr lang="en-GB" sz="1200" noProof="0" dirty="0" smtClean="0">
                <a:latin typeface="Candara" panose="020E0502030303020204" pitchFamily="34" charset="0"/>
              </a:rPr>
              <a:t>Before understanding the particularities of other people's behaviour, it's good to start with understanding our own behaviour, and from there extrapolate and extend our understanding of various types of behaviour. On the following slides</a:t>
            </a:r>
            <a:r>
              <a:rPr lang="en-GB" sz="1200" baseline="0" noProof="0" dirty="0" smtClean="0">
                <a:latin typeface="Candara" panose="020E0502030303020204" pitchFamily="34" charset="0"/>
              </a:rPr>
              <a:t> </a:t>
            </a:r>
            <a:r>
              <a:rPr lang="en-GB" sz="1200" noProof="0" dirty="0" smtClean="0">
                <a:latin typeface="Candara" panose="020E0502030303020204" pitchFamily="34" charset="0"/>
              </a:rPr>
              <a:t>we'll discuss some elements of human behaviour which may pose risks for the successful and timely delivery of the systems our work is supposed to produce.</a:t>
            </a:r>
          </a:p>
          <a:p>
            <a:endParaRPr lang="en-US" sz="1200" noProof="0" dirty="0" smtClean="0">
              <a:latin typeface="Candara" panose="020E0502030303020204" pitchFamily="34" charset="0"/>
            </a:endParaRPr>
          </a:p>
          <a:p>
            <a:r>
              <a:rPr lang="en-GB" sz="1200" noProof="0" dirty="0" smtClean="0">
                <a:latin typeface="Candara" panose="020E0502030303020204" pitchFamily="34" charset="0"/>
              </a:rPr>
              <a:t>QA</a:t>
            </a:r>
            <a:r>
              <a:rPr lang="en-GB" sz="1200" baseline="0" noProof="0" dirty="0" smtClean="0">
                <a:latin typeface="Candara" panose="020E0502030303020204" pitchFamily="34" charset="0"/>
              </a:rPr>
              <a:t> people can help the developers by recognizing and understanding typical human behaviour, and seeing what we can do to cope better with it.</a:t>
            </a:r>
            <a:endParaRPr lang="en-GB" sz="1200" noProof="0" dirty="0" smtClean="0">
              <a:latin typeface="Candara" panose="020E0502030303020204" pitchFamily="34" charset="0"/>
            </a:endParaRPr>
          </a:p>
          <a:p>
            <a:endParaRPr lang="en-GB" sz="1200" noProof="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900" y="801688"/>
            <a:ext cx="7127875" cy="4010025"/>
          </a:xfrm>
        </p:spPr>
      </p:sp>
      <p:sp>
        <p:nvSpPr>
          <p:cNvPr id="3" name="Notes Placeholder 2"/>
          <p:cNvSpPr>
            <a:spLocks noGrp="1"/>
          </p:cNvSpPr>
          <p:nvPr>
            <p:ph type="body" idx="1"/>
          </p:nvPr>
        </p:nvSpPr>
        <p:spPr/>
        <p:txBody>
          <a:bodyPr>
            <a:normAutofit/>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Let’s take out head out of the sand and start doing something about it.</a:t>
            </a:r>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dirty="0" smtClean="0"/>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Again: That’s where QA people can</a:t>
            </a:r>
            <a:r>
              <a:rPr lang="en-US" baseline="0" dirty="0" smtClean="0"/>
              <a:t> do a good job!</a:t>
            </a:r>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a:xfrm>
            <a:off x="293688" y="841375"/>
            <a:ext cx="6997700" cy="3937000"/>
          </a:xfrm>
          <a:ln/>
        </p:spPr>
      </p:sp>
      <p:sp>
        <p:nvSpPr>
          <p:cNvPr id="1107971" name="Rectangle 3"/>
          <p:cNvSpPr>
            <a:spLocks noGrp="1" noChangeArrowheads="1"/>
          </p:cNvSpPr>
          <p:nvPr>
            <p:ph type="body" idx="1"/>
          </p:nvPr>
        </p:nvSpPr>
        <p:spPr>
          <a:xfrm>
            <a:off x="1005817" y="5114558"/>
            <a:ext cx="5548044" cy="4779557"/>
          </a:xfrm>
        </p:spPr>
        <p:txBody>
          <a:bodyPr lIns="100069" tIns="50035" rIns="100069" bIns="50035"/>
          <a:lstStyle/>
          <a:p>
            <a:r>
              <a:rPr lang="en-GB" sz="1200" kern="1200" dirty="0" smtClean="0">
                <a:solidFill>
                  <a:srgbClr val="000000"/>
                </a:solidFill>
                <a:effectLst/>
                <a:latin typeface="Candara" panose="020E0502030303020204" pitchFamily="34" charset="0"/>
                <a:ea typeface="+mn-ea"/>
                <a:cs typeface="+mn-cs"/>
              </a:rPr>
              <a:t>In my work as a project/team/organizational coach, and sometimes as a ‘flying QA person’, I found that recognizing and understanding human behaviour is important to do a better job.</a:t>
            </a:r>
          </a:p>
          <a:p>
            <a:r>
              <a:rPr lang="en-GB" sz="1200" kern="1200" dirty="0" smtClean="0">
                <a:solidFill>
                  <a:srgbClr val="000000"/>
                </a:solidFill>
                <a:effectLst/>
                <a:latin typeface="Candara" panose="020E0502030303020204" pitchFamily="34" charset="0"/>
                <a:ea typeface="+mn-ea"/>
                <a:cs typeface="+mn-cs"/>
              </a:rPr>
              <a:t>Better than trying to change the behaviour, I accept it, as we cannot change the genes, and try to see what we still can do to mitigate the risks that some human behaviour traits can pose for the successful result of our work.</a:t>
            </a:r>
          </a:p>
          <a:p>
            <a:r>
              <a:rPr lang="en-US" sz="1200" kern="1200" dirty="0" smtClean="0">
                <a:solidFill>
                  <a:srgbClr val="000000"/>
                </a:solidFill>
                <a:effectLst/>
                <a:latin typeface="Candara" panose="020E0502030303020204" pitchFamily="34" charset="0"/>
                <a:ea typeface="+mn-ea"/>
                <a:cs typeface="+mn-cs"/>
              </a:rPr>
              <a:t>In this session I want to share some of my findings with you, expecting that it can help you in your work as well.</a:t>
            </a:r>
            <a:endParaRPr lang="en-GB" sz="1200" kern="1200" dirty="0">
              <a:solidFill>
                <a:srgbClr val="000000"/>
              </a:solidFill>
              <a:effectLst/>
              <a:latin typeface="Candara" panose="020E0502030303020204" pitchFamily="34" charset="0"/>
              <a:ea typeface="+mn-ea"/>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US" dirty="0" smtClean="0"/>
              <a:t>Some people say that people don't like change. I don't believe that. People love change, </a:t>
            </a:r>
            <a:r>
              <a:rPr lang="en-US" i="1" dirty="0" smtClean="0"/>
              <a:t>if they see the benefit</a:t>
            </a:r>
            <a:r>
              <a:rPr lang="en-US" dirty="0" smtClean="0"/>
              <a:t>.</a:t>
            </a:r>
          </a:p>
          <a:p>
            <a:r>
              <a:rPr lang="en-US" dirty="0" smtClean="0"/>
              <a:t>What people (sub-consciously) don't like is </a:t>
            </a:r>
            <a:r>
              <a:rPr lang="en-US" i="1" dirty="0" smtClean="0"/>
              <a:t>uncertainty</a:t>
            </a:r>
            <a:r>
              <a:rPr lang="en-US" dirty="0" smtClean="0"/>
              <a:t>.</a:t>
            </a:r>
          </a:p>
          <a:p>
            <a:endParaRPr lang="en-US" dirty="0" smtClean="0"/>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Pushing for change won’t work, because we'd work from the wrong end. Circumvent the uncertainty. Then change isn't that difficult.</a:t>
            </a:r>
          </a:p>
          <a:p>
            <a:endParaRPr lang="en-US" dirty="0" smtClean="0"/>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Note</a:t>
            </a:r>
            <a:r>
              <a:rPr lang="en-US" baseline="0" dirty="0" smtClean="0"/>
              <a:t> </a:t>
            </a:r>
            <a:r>
              <a:rPr lang="en-US" dirty="0" smtClean="0"/>
              <a:t>I use the “Bullshit Stamp” when I hear unnecessary excuses. Real professionals know how to handle these issues and hence don’t need the excuses. If people don’t yet know how to handle issues that </a:t>
            </a:r>
            <a:r>
              <a:rPr lang="en-US" i="1" dirty="0" smtClean="0"/>
              <a:t>happen every</a:t>
            </a:r>
            <a:r>
              <a:rPr lang="en-US" i="1" baseline="0" dirty="0" smtClean="0"/>
              <a:t> time</a:t>
            </a:r>
            <a:r>
              <a:rPr lang="en-US" dirty="0" smtClean="0"/>
              <a:t>, we call them </a:t>
            </a:r>
            <a:r>
              <a:rPr lang="en-US" baseline="0" dirty="0" smtClean="0"/>
              <a:t>juniors.</a:t>
            </a:r>
          </a:p>
          <a:p>
            <a:endParaRPr lang="en-US" dirty="0" smtClean="0"/>
          </a:p>
          <a:p>
            <a:r>
              <a:rPr lang="en-US" dirty="0" smtClean="0"/>
              <a:t>Any new development changes something, therefore it will create uncertainty and hence more or less avoidance.</a:t>
            </a:r>
          </a:p>
          <a:p>
            <a:r>
              <a:rPr lang="en-US" dirty="0" smtClean="0"/>
              <a:t>That’s something we should keep in mind, and think how to minimize the uncertainty time.</a:t>
            </a:r>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GB" noProof="0" dirty="0" smtClean="0">
                <a:latin typeface="Candara" panose="020E0502030303020204" pitchFamily="34" charset="0"/>
              </a:rPr>
              <a:t>People can cope with uncertainty for a short time. If it takes too long, it won’t work.</a:t>
            </a:r>
          </a:p>
          <a:p>
            <a:endParaRPr lang="en-US" dirty="0" smtClean="0"/>
          </a:p>
          <a:p>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Bad politics strive by vagueness. If we don’t have facts, the boss may take a decision we don’t like.</a:t>
            </a:r>
          </a:p>
          <a:p>
            <a:r>
              <a:rPr lang="en-US" dirty="0" smtClean="0"/>
              <a:t>If we have facts, we can talk business, and the boss suddenly turns out not</a:t>
            </a:r>
            <a:r>
              <a:rPr lang="en-US" baseline="0" dirty="0" smtClean="0"/>
              <a:t> to be</a:t>
            </a:r>
            <a:r>
              <a:rPr lang="en-US" dirty="0" smtClean="0"/>
              <a:t> as stupid as we thought.</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24</a:t>
            </a:fld>
            <a:endParaRPr lang="ru-RU" altLang="ru-RU"/>
          </a:p>
        </p:txBody>
      </p:sp>
    </p:spTree>
    <p:extLst>
      <p:ext uri="{BB962C8B-B14F-4D97-AF65-F5344CB8AC3E}">
        <p14:creationId xmlns:p14="http://schemas.microsoft.com/office/powerpoint/2010/main" val="2180942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US" dirty="0" smtClean="0"/>
              <a:t>I found as a definition of Discipline:  </a:t>
            </a:r>
            <a:r>
              <a:rPr lang="en-US" i="1" dirty="0" smtClean="0"/>
              <a:t>Control of wrong inclinations.</a:t>
            </a:r>
            <a:endParaRPr lang="en-US" dirty="0" smtClean="0"/>
          </a:p>
          <a:p>
            <a:r>
              <a:rPr lang="en-US" dirty="0" smtClean="0"/>
              <a:t>With discipline I do not mean what others impose on us. I mean the discipline of doing things how we ourselves know they should be done.</a:t>
            </a:r>
          </a:p>
          <a:p>
            <a:r>
              <a:rPr lang="en-US" dirty="0" smtClean="0"/>
              <a:t>We know how we should do it, but if nobody is watching, we tend to take a short-cut. Don't we?</a:t>
            </a:r>
            <a:br>
              <a:rPr lang="en-US" dirty="0" smtClean="0"/>
            </a:br>
            <a:r>
              <a:rPr lang="en-US" dirty="0" smtClean="0"/>
              <a:t>This creates a risk of getting problems with quality later (if it doesn't create a risk, it's not a discipline problem, but a potential better way of working). Even while we know that not keeping discipline is a risk, easy now easily prevails over problems later.</a:t>
            </a:r>
          </a:p>
          <a:p>
            <a:r>
              <a:rPr lang="en-US" dirty="0" smtClean="0"/>
              <a:t>Discipline is difficult.</a:t>
            </a:r>
            <a:br>
              <a:rPr lang="en-US" dirty="0" smtClean="0"/>
            </a:br>
            <a:r>
              <a:rPr lang="en-US" dirty="0" smtClean="0"/>
              <a:t>When in a lecture I suggested that the Bible as well as other religious books probably talk about discipline, someone in the audience immediately replied: "Yes, it's written in chapter Romans 7-19: </a:t>
            </a:r>
          </a:p>
          <a:p>
            <a:r>
              <a:rPr lang="en-US" i="1" dirty="0" smtClean="0"/>
              <a:t>For the good that I would, I do not - but the evil which I would not, that I do.”</a:t>
            </a:r>
            <a:r>
              <a:rPr lang="en-US" dirty="0" smtClean="0"/>
              <a:t>“</a:t>
            </a:r>
          </a:p>
          <a:p>
            <a:r>
              <a:rPr lang="en-US" dirty="0" smtClean="0"/>
              <a:t>He didn't convert me, but this event taught me that the discipline problem in humans is known for thousands of years, and who are we to think that we can suddenly change that? We won't. We cannot fight the genes! Instead of wasting time fighting the genes, is there still something we can do to decrease the risk of lack of discipline, without asking for it?</a:t>
            </a:r>
          </a:p>
          <a:p>
            <a:endParaRPr lang="en-US" dirty="0" smtClean="0"/>
          </a:p>
          <a:p>
            <a:r>
              <a:rPr lang="en-US" dirty="0" smtClean="0"/>
              <a:t>Because I assume that people want to do the right things, I didn’t write the latter</a:t>
            </a:r>
            <a:r>
              <a:rPr lang="en-US" baseline="0" dirty="0" smtClean="0"/>
              <a:t> part of that sentence on my slide.</a:t>
            </a:r>
            <a:endParaRPr lang="en-US" dirty="0" smtClean="0"/>
          </a:p>
          <a:p>
            <a:endParaRPr lang="en-US" dirty="0" smtClean="0"/>
          </a:p>
          <a:p>
            <a:r>
              <a:rPr lang="en-US" dirty="0" smtClean="0"/>
              <a:t>Some more, see: https://malotaux.eu/discipline </a:t>
            </a:r>
          </a:p>
          <a:p>
            <a:endParaRPr lang="en-US" dirty="0" smtClean="0">
              <a:solidFill>
                <a:srgbClr val="002060"/>
              </a:solidFill>
            </a:endParaRPr>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900" y="801688"/>
            <a:ext cx="7127875" cy="4010025"/>
          </a:xfrm>
        </p:spPr>
      </p:sp>
      <p:sp>
        <p:nvSpPr>
          <p:cNvPr id="3" name="Notes Placeholder 2"/>
          <p:cNvSpPr>
            <a:spLocks noGrp="1"/>
          </p:cNvSpPr>
          <p:nvPr>
            <p:ph type="body" idx="1"/>
          </p:nvPr>
        </p:nvSpPr>
        <p:spPr/>
        <p:txBody>
          <a:bodyPr>
            <a:normAutofit/>
          </a:bodyPr>
          <a:lstStyle/>
          <a:p>
            <a:r>
              <a:rPr lang="en-GB" b="0" i="0" noProof="0" dirty="0" smtClean="0"/>
              <a:t>Intuition makes us react automatically on common situations. Our sub-consciousness provides the solutions for these situations the moment we need them. We live intuitively. When we are hungry, do we first collect all the possible solutions of alleviating our hunger, evaluating which solution provides the best Return on Investment, and then choose which option to use, based on documented criteria? By the time we are done with our analysis we may be starved to death. In practice we simply find something to eat, and eat it.</a:t>
            </a:r>
          </a:p>
          <a:p>
            <a:endParaRPr lang="en-GB" b="0" i="0" noProof="0" dirty="0" smtClean="0"/>
          </a:p>
          <a:p>
            <a:r>
              <a:rPr lang="en-GB" b="0" i="0" noProof="0" dirty="0" smtClean="0"/>
              <a:t>If intuition would be perfect, everything we do would be perfect. Not everything we do is perfect, so apparently our intuition sometimes points us into the wrong direction. Probably we don't have the right experience for all of the situations we encounter in our work. Many things we should do to make our work a success are counter-intuitive. That's why they don't automatically happen. </a:t>
            </a:r>
          </a:p>
          <a:p>
            <a:endParaRPr lang="en-US" b="0" i="0" noProof="0" dirty="0" smtClean="0"/>
          </a:p>
          <a:p>
            <a:r>
              <a:rPr lang="en-US" b="0" i="0" dirty="0" smtClean="0"/>
              <a:t>In many cases the head knows, but the heart not (yet). We think that we make decisions logically with our mind. However, we mostly decide with our hart (or call it gut-feeling or emotions, fed by our sub-consciousness). If you think that this is wrong, it actually proves the point. Logically we think that people should decide with their mind, but in practice we see people react emotionally, with their intuition, fed by their perceived experiences. All we can do is feeding the intuition with our thinking, and trying to move our intuitive decision process into the right direction.</a:t>
            </a:r>
          </a:p>
          <a:p>
            <a:endParaRPr lang="en-US" b="0" i="0" noProof="0" dirty="0" smtClean="0"/>
          </a:p>
          <a:p>
            <a:r>
              <a:rPr lang="en-US" b="0" i="0" noProof="0" dirty="0" smtClean="0"/>
              <a:t>Sleeping on it. Recent research (</a:t>
            </a:r>
            <a:r>
              <a:rPr lang="en-US" b="0" i="0" noProof="0" dirty="0" err="1" smtClean="0"/>
              <a:t>Dijksterhuis</a:t>
            </a:r>
            <a:r>
              <a:rPr lang="en-US" b="0" i="0" noProof="0" dirty="0" smtClean="0"/>
              <a:t>) indicates that with complex problems, logical thinking produces worse decisions than 'decisions' made by intuition, because our mind isn't capable of balancing more than a few elements at the time. With logical thinking we often focus on less relevant factors, 'forgetting' some more important factors. However, we can make an even better decision if we first think logically, set a deadline to decide, in the meantime do something entirely different and then decide. Apparently our sub-consciousness continues processing while we do the other thing, and then presents us a better solution. Sub-conscious processing proves to be much more powerful and more capable of complex correlations than our conscious thinking. Hence the saying that we should "sleep a night on it".</a:t>
            </a:r>
            <a:endParaRPr lang="en-GB" b="0" i="0" noProof="0"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GB" noProof="0" dirty="0" smtClean="0"/>
              <a:t>A pharmacist told me the story of a pharmacy, where sleeping pills and activation pills (whatever that is) were sold. The sleeping pills were in a red box, and the activation</a:t>
            </a:r>
            <a:r>
              <a:rPr lang="en-GB" baseline="0" noProof="0" dirty="0" smtClean="0"/>
              <a:t> pills were in a blue box. Sometimes the pharmacist gave the patient the wrong box.</a:t>
            </a:r>
          </a:p>
          <a:p>
            <a:r>
              <a:rPr lang="en-GB" baseline="0" noProof="0" dirty="0" smtClean="0"/>
              <a:t>Once the colours were changed (</a:t>
            </a:r>
            <a:r>
              <a:rPr lang="en-GB" noProof="0" dirty="0" smtClean="0"/>
              <a:t>sleeping pills now in a blue box, and activation</a:t>
            </a:r>
            <a:r>
              <a:rPr lang="en-GB" baseline="0" noProof="0" dirty="0" smtClean="0"/>
              <a:t> pills in a red box), there was never a mistake anymore.</a:t>
            </a:r>
          </a:p>
          <a:p>
            <a:r>
              <a:rPr lang="en-US" baseline="0" noProof="0" dirty="0" smtClean="0"/>
              <a:t>Apparently for humans ‘red’ feels like active, and ‘blue’ feels like quiet.</a:t>
            </a:r>
          </a:p>
          <a:p>
            <a:endParaRPr lang="en-US" baseline="0" noProof="0" dirty="0" smtClean="0"/>
          </a:p>
          <a:p>
            <a:r>
              <a:rPr lang="en-US" baseline="0" noProof="0" dirty="0" smtClean="0"/>
              <a:t>Was the pharmacist wrong, or was it the designer of the box?</a:t>
            </a:r>
            <a:endParaRPr lang="en-GB" noProof="0"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When</a:t>
            </a:r>
            <a:r>
              <a:rPr lang="en-US" baseline="0" dirty="0" smtClean="0"/>
              <a:t> coaching teams I often use mantras</a:t>
            </a:r>
          </a:p>
          <a:p>
            <a:r>
              <a:rPr lang="en-US" baseline="0" dirty="0" smtClean="0"/>
              <a:t>Mantra: A word or phrase that is repeated often, </a:t>
            </a:r>
            <a:r>
              <a:rPr lang="en-US" sz="1200" b="0" i="0" kern="1200" dirty="0" smtClean="0">
                <a:solidFill>
                  <a:srgbClr val="000000"/>
                </a:solidFill>
                <a:effectLst/>
                <a:latin typeface="Candara" panose="020E0502030303020204" pitchFamily="34" charset="0"/>
                <a:ea typeface="+mn-ea"/>
                <a:cs typeface="+mn-cs"/>
              </a:rPr>
              <a:t>to aid focus.</a:t>
            </a:r>
          </a:p>
          <a:p>
            <a:endParaRPr lang="en-US" baseline="0" dirty="0" smtClean="0"/>
          </a:p>
          <a:p>
            <a:r>
              <a:rPr lang="en-US" baseline="0" dirty="0" smtClean="0"/>
              <a:t>One of the mantras is: “The user is always right, even if he’s not.”</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6</a:t>
            </a:fld>
            <a:endParaRPr lang="ru-RU" altLang="ru-RU"/>
          </a:p>
        </p:txBody>
      </p:sp>
    </p:spTree>
    <p:extLst>
      <p:ext uri="{BB962C8B-B14F-4D97-AF65-F5344CB8AC3E}">
        <p14:creationId xmlns:p14="http://schemas.microsoft.com/office/powerpoint/2010/main" val="303778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1525" cy="4006850"/>
          </a:xfrm>
        </p:spPr>
      </p:sp>
      <p:sp>
        <p:nvSpPr>
          <p:cNvPr id="3" name="Notes Placeholder 2"/>
          <p:cNvSpPr>
            <a:spLocks noGrp="1"/>
          </p:cNvSpPr>
          <p:nvPr>
            <p:ph type="body" idx="1"/>
          </p:nvPr>
        </p:nvSpPr>
        <p:spPr/>
        <p:txBody>
          <a:bodyPr/>
          <a:lstStyle/>
          <a:p>
            <a:r>
              <a:rPr lang="en-US" dirty="0" smtClean="0"/>
              <a:t>At a demo at the end of a Sprint, showing a payment screen for a parking system, the R&amp;D manager asked: “May I also do something?”</a:t>
            </a:r>
          </a:p>
          <a:p>
            <a:r>
              <a:rPr lang="en-US" dirty="0" smtClean="0"/>
              <a:t>They said: “This is a demo, where WE show how it works.”</a:t>
            </a:r>
          </a:p>
          <a:p>
            <a:endParaRPr lang="en-US" dirty="0" smtClean="0"/>
          </a:p>
          <a:p>
            <a:r>
              <a:rPr lang="en-US" dirty="0" smtClean="0"/>
              <a:t>I suggested: “Why not let the R&amp;D manager do something, this would probably</a:t>
            </a:r>
            <a:r>
              <a:rPr lang="en-US" baseline="0" dirty="0" smtClean="0"/>
              <a:t> provide much better feedback.”</a:t>
            </a:r>
          </a:p>
          <a:p>
            <a:r>
              <a:rPr lang="en-US" baseline="0" dirty="0" smtClean="0"/>
              <a:t>So, reluctantly, they said: “OK. Can you fill in your credit card number here?”</a:t>
            </a:r>
          </a:p>
          <a:p>
            <a:r>
              <a:rPr lang="en-US" baseline="0" dirty="0" smtClean="0"/>
              <a:t>He typed his name in the box. </a:t>
            </a:r>
          </a:p>
          <a:p>
            <a:r>
              <a:rPr lang="en-US" baseline="0" dirty="0" smtClean="0"/>
              <a:t>Result: system crash.</a:t>
            </a:r>
          </a:p>
          <a:p>
            <a:r>
              <a:rPr lang="en-US" baseline="0" dirty="0" smtClean="0"/>
              <a:t>“You should have typed your credit card number. Not your name!.”</a:t>
            </a:r>
          </a:p>
          <a:p>
            <a:r>
              <a:rPr lang="en-US" baseline="0" dirty="0" smtClean="0"/>
              <a:t>I suggested: “The user is always right, even if he’s not.</a:t>
            </a:r>
          </a:p>
          <a:p>
            <a:r>
              <a:rPr lang="en-GB" dirty="0" smtClean="0">
                <a:latin typeface="Candara" panose="020E0502030303020204" pitchFamily="34" charset="0"/>
              </a:rPr>
              <a:t>20% of the software is there to make the computer do what it should do</a:t>
            </a:r>
          </a:p>
          <a:p>
            <a:r>
              <a:rPr lang="en-GB" dirty="0" smtClean="0">
                <a:latin typeface="Candara" panose="020E0502030303020204" pitchFamily="34" charset="0"/>
              </a:rPr>
              <a:t>80% of the software is there to make the computer not do what it should not do”</a:t>
            </a:r>
          </a:p>
          <a:p>
            <a:r>
              <a:rPr lang="en-US" dirty="0" smtClean="0">
                <a:latin typeface="Candara" panose="020E0502030303020204" pitchFamily="34" charset="0"/>
              </a:rPr>
              <a:t>Did we develop</a:t>
            </a:r>
            <a:r>
              <a:rPr lang="en-US" baseline="0" dirty="0" smtClean="0">
                <a:latin typeface="Candara" panose="020E0502030303020204" pitchFamily="34" charset="0"/>
              </a:rPr>
              <a:t> and check that 80% well?</a:t>
            </a:r>
            <a:endParaRPr lang="en-GB" dirty="0"/>
          </a:p>
        </p:txBody>
      </p:sp>
      <p:sp>
        <p:nvSpPr>
          <p:cNvPr id="4" name="Slide Number Placeholder 3"/>
          <p:cNvSpPr>
            <a:spLocks noGrp="1"/>
          </p:cNvSpPr>
          <p:nvPr>
            <p:ph type="sldNum" idx="10"/>
          </p:nvPr>
        </p:nvSpPr>
        <p:spPr/>
        <p:txBody>
          <a:bodyPr/>
          <a:lstStyle/>
          <a:p>
            <a:fld id="{0DB640B4-B03C-41E1-BFFA-E738D0403B98}" type="slidenum">
              <a:rPr lang="ru-RU" altLang="ru-RU" smtClean="0"/>
              <a:pPr/>
              <a:t>7</a:t>
            </a:fld>
            <a:endParaRPr lang="ru-RU" altLang="ru-RU"/>
          </a:p>
        </p:txBody>
      </p:sp>
    </p:spTree>
    <p:extLst>
      <p:ext uri="{BB962C8B-B14F-4D97-AF65-F5344CB8AC3E}">
        <p14:creationId xmlns:p14="http://schemas.microsoft.com/office/powerpoint/2010/main" val="1097849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900" y="801688"/>
            <a:ext cx="7127875" cy="4010025"/>
          </a:xfrm>
        </p:spPr>
      </p:sp>
      <p:sp>
        <p:nvSpPr>
          <p:cNvPr id="3" name="Notes Placeholder 2"/>
          <p:cNvSpPr>
            <a:spLocks noGrp="1"/>
          </p:cNvSpPr>
          <p:nvPr>
            <p:ph type="body" idx="1"/>
          </p:nvPr>
        </p:nvSpPr>
        <p:spPr/>
        <p:txBody>
          <a:bodyPr>
            <a:normAutofit/>
          </a:bodyPr>
          <a:lstStyle/>
          <a:p>
            <a:r>
              <a:rPr lang="en-US" dirty="0" smtClean="0"/>
              <a:t>Witnesses tell a story they made up in their mind.</a:t>
            </a:r>
          </a:p>
          <a:p>
            <a:r>
              <a:rPr lang="en-US" dirty="0" smtClean="0"/>
              <a:t>We hear a bang behind us, we turn around, and we see the scene of a traffic accident. That very moment, our grey cells start constructing a story of this accident. It is based on the basic concept of traffic accident, which was constructed earlier based on what we saw on television, or on earlier experienced accidents. We make up how the accident came about. We didn't even see it happen, but we assume how it may have happened, and what will happen afterwards. We mold the standard concept of ‘traffic accident’ in our mind with what we see, hear, and smell, into an instance of this particular accident. Because different people start with different concepts of accident, and see different elements of the scene, every witness tells a different story (men may notice that there is a garage at the corner, women may notice that there is a fashion shop right behind the demolished car). Witnesses don't lie about it, it's just that every person has a different history to start with, and sees different details, and hence composes a different story in his mind.</a:t>
            </a:r>
          </a:p>
          <a:p>
            <a:endParaRPr lang="en-US" dirty="0" smtClean="0"/>
          </a:p>
          <a:p>
            <a:r>
              <a:rPr lang="en-US" dirty="0" smtClean="0"/>
              <a:t>That’s just a reminder for what happens with words we use when we try to communicate: we throw sounds to each other and hope that in the mind of the other person the same concepts emerge</a:t>
            </a:r>
            <a:r>
              <a:rPr lang="en-US" baseline="0" dirty="0" smtClean="0"/>
              <a:t> as</a:t>
            </a:r>
            <a:r>
              <a:rPr lang="en-US" dirty="0" smtClean="0"/>
              <a:t> we have in our own mind. Because we all have different histories and different interest in details, the concepts we try to activate in the minds of others are probably different from the concepts we think we are conveying.</a:t>
            </a:r>
          </a:p>
          <a:p>
            <a:endParaRPr lang="en-US" dirty="0" smtClean="0"/>
          </a:p>
          <a:p>
            <a:r>
              <a:rPr lang="en-US" dirty="0" smtClean="0"/>
              <a:t>"But I told you!"... Well, did the other person 'receive' the sounds we threw? Was he really paying attention or was he dreaming? If he received the sounds, how were these interpreted?</a:t>
            </a:r>
          </a:p>
          <a:p>
            <a:endParaRPr lang="en-US" dirty="0" smtClean="0"/>
          </a:p>
          <a:p>
            <a:r>
              <a:rPr lang="en-US" dirty="0" smtClean="0"/>
              <a:t>"You nodded in agreement!"... Well, may-be he just moved his head to look into another direction, and we only assumed that this movement was an acknowledgement.</a:t>
            </a:r>
          </a:p>
          <a:p>
            <a:endParaRPr lang="en-US" dirty="0" smtClean="0"/>
          </a:p>
          <a:p>
            <a:r>
              <a:rPr lang="en-US" dirty="0" smtClean="0"/>
              <a:t>Perhaps the other person lacks some concepts in his mind, so that he even cannot imagine what we want to say.</a:t>
            </a:r>
          </a:p>
          <a:p>
            <a:r>
              <a:rPr lang="en-US" dirty="0" smtClean="0"/>
              <a:t>The more distance in descent, the more difference we may expect from the interpretation of the sounds we exchange. In one family we may already have differences in interpreting the same word. In our work environment the differences are probably greater, and if we try to communicate between people from different cultures (think about off-shoring) the differences in concepts in our minds caused by the sounds we exchange are even greater, especially if we try to communicate in a non-native language</a:t>
            </a:r>
            <a:endParaRPr lang="en-GB" dirty="0" smtClean="0"/>
          </a:p>
          <a:p>
            <a:endParaRPr lang="en-US" dirty="0" smtClean="0"/>
          </a:p>
          <a:p>
            <a:r>
              <a:rPr lang="en-US" dirty="0" smtClean="0"/>
              <a:t>More at: https://malotaux.eu/communication</a:t>
            </a:r>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2725" y="801688"/>
            <a:ext cx="7134225" cy="4013200"/>
          </a:xfrm>
        </p:spPr>
      </p:sp>
      <p:sp>
        <p:nvSpPr>
          <p:cNvPr id="3" name="Notes Placeholder 2"/>
          <p:cNvSpPr>
            <a:spLocks noGrp="1"/>
          </p:cNvSpPr>
          <p:nvPr>
            <p:ph type="body" idx="1"/>
          </p:nvPr>
        </p:nvSpPr>
        <p:spPr/>
        <p:txBody>
          <a:bodyPr>
            <a:normAutofit/>
          </a:bodyPr>
          <a:lstStyle/>
          <a:p>
            <a:r>
              <a:rPr lang="en-US" dirty="0" smtClean="0"/>
              <a:t>My father told me: “Communication is talking as near as possible past each other.”</a:t>
            </a:r>
          </a:p>
          <a:p>
            <a:endParaRPr lang="en-US" dirty="0" smtClean="0"/>
          </a:p>
          <a:p>
            <a:r>
              <a:rPr lang="en-US" dirty="0" smtClean="0"/>
              <a:t>Different people</a:t>
            </a:r>
            <a:r>
              <a:rPr lang="en-US" baseline="0" dirty="0" smtClean="0"/>
              <a:t> have different starting concepts in their mind</a:t>
            </a:r>
            <a:endParaRPr lang="en-GB" dirty="0"/>
          </a:p>
        </p:txBody>
      </p:sp>
      <p:sp>
        <p:nvSpPr>
          <p:cNvPr id="4" name="Slide Number Placeholder 3"/>
          <p:cNvSpPr>
            <a:spLocks noGrp="1"/>
          </p:cNvSpPr>
          <p:nvPr>
            <p:ph type="sldNum" sz="quarter" idx="10"/>
          </p:nvPr>
        </p:nvSpPr>
        <p:spPr/>
        <p:txBody>
          <a:bodyPr/>
          <a:lstStyle/>
          <a:p>
            <a:pPr>
              <a:defRPr/>
            </a:pPr>
            <a:fld id="{F439618B-835C-4342-8A99-ED1D4C580CB3}"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Text Box 5"/>
          <p:cNvSpPr txBox="1">
            <a:spLocks noChangeArrowheads="1"/>
          </p:cNvSpPr>
          <p:nvPr userDrawn="1"/>
        </p:nvSpPr>
        <p:spPr bwMode="auto">
          <a:xfrm>
            <a:off x="2968255" y="1245372"/>
            <a:ext cx="1699200" cy="3207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72891" tIns="36446" rIns="72891" bIns="36446"/>
          <a:lstStyle>
            <a:lvl1pPr>
              <a:lnSpc>
                <a:spcPct val="93000"/>
              </a:lnSpc>
              <a:spcAft>
                <a:spcPts val="1413"/>
              </a:spcAft>
              <a:buClr>
                <a:srgbClr val="000000"/>
              </a:buClr>
              <a:buSzPct val="100000"/>
              <a:buFont typeface="Times New Roman" pitchFamily="16" charset="0"/>
              <a:tabLst>
                <a:tab pos="723900" algn="l"/>
                <a:tab pos="14478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9pPr>
          </a:lstStyle>
          <a:p>
            <a:pPr eaLnBrk="1">
              <a:lnSpc>
                <a:spcPct val="113000"/>
              </a:lnSpc>
              <a:spcAft>
                <a:spcPct val="0"/>
              </a:spcAft>
            </a:pPr>
            <a:r>
              <a:rPr lang="en-GB" altLang="ru-RU" sz="1800" noProof="0" dirty="0" smtClean="0">
                <a:solidFill>
                  <a:srgbClr val="FFFFFF"/>
                </a:solidFill>
                <a:latin typeface="Candara" panose="020E0502030303020204" pitchFamily="34" charset="0"/>
              </a:rPr>
              <a:t>sqadays.com</a:t>
            </a:r>
            <a:endParaRPr lang="en-GB" altLang="ru-RU" sz="1800" noProof="0" dirty="0">
              <a:solidFill>
                <a:srgbClr val="FFFFFF"/>
              </a:solidFill>
              <a:latin typeface="Candara" panose="020E0502030303020204" pitchFamily="34" charset="0"/>
            </a:endParaRPr>
          </a:p>
        </p:txBody>
      </p:sp>
      <p:sp>
        <p:nvSpPr>
          <p:cNvPr id="7" name="Text Box 7"/>
          <p:cNvSpPr txBox="1">
            <a:spLocks noChangeArrowheads="1"/>
          </p:cNvSpPr>
          <p:nvPr userDrawn="1"/>
        </p:nvSpPr>
        <p:spPr bwMode="auto">
          <a:xfrm>
            <a:off x="3200332" y="3306649"/>
            <a:ext cx="4245412" cy="2348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72891" tIns="36446"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Lst>
              <a:defRPr sz="2000">
                <a:solidFill>
                  <a:srgbClr val="000000"/>
                </a:solidFill>
                <a:latin typeface="Arial" charset="0"/>
                <a:ea typeface="Microsoft YaHei" charset="-122"/>
              </a:defRPr>
            </a:lvl9pPr>
          </a:lstStyle>
          <a:p>
            <a:pPr algn="ctr" eaLnBrk="1">
              <a:lnSpc>
                <a:spcPct val="113000"/>
              </a:lnSpc>
              <a:spcAft>
                <a:spcPct val="0"/>
              </a:spcAft>
            </a:pPr>
            <a:r>
              <a:rPr lang="en-GB" altLang="ru-RU" sz="1500" noProof="0" dirty="0" smtClean="0">
                <a:solidFill>
                  <a:srgbClr val="FFFFFF"/>
                </a:solidFill>
                <a:latin typeface="Candara" panose="020E0502030303020204" pitchFamily="34" charset="0"/>
              </a:rPr>
              <a:t>Minsk, Belarus. November 15-16, 2019</a:t>
            </a:r>
            <a:endParaRPr lang="en-GB" altLang="ru-RU" sz="1500" noProof="0" dirty="0">
              <a:solidFill>
                <a:srgbClr val="FFFFFF"/>
              </a:solidFill>
              <a:latin typeface="Candara" panose="020E0502030303020204" pitchFamily="34" charset="0"/>
            </a:endParaRPr>
          </a:p>
        </p:txBody>
      </p:sp>
      <p:sp>
        <p:nvSpPr>
          <p:cNvPr id="13" name="AutoShape 1"/>
          <p:cNvSpPr>
            <a:spLocks noChangeArrowheads="1"/>
          </p:cNvSpPr>
          <p:nvPr userDrawn="1"/>
        </p:nvSpPr>
        <p:spPr bwMode="auto">
          <a:xfrm>
            <a:off x="0" y="0"/>
            <a:ext cx="9144000" cy="1654734"/>
          </a:xfrm>
          <a:prstGeom prst="roundRect">
            <a:avLst>
              <a:gd name="adj" fmla="val 56"/>
            </a:avLst>
          </a:prstGeom>
          <a:solidFill>
            <a:srgbClr val="B21819"/>
          </a:solidFill>
          <a:ln w="9525">
            <a:solidFill>
              <a:srgbClr val="808080"/>
            </a:solidFill>
            <a:round/>
            <a:headEnd/>
            <a:tailEnd/>
          </a:ln>
        </p:spPr>
        <p:txBody>
          <a:bodyPr wrap="none" lIns="74057" tIns="37029" rIns="74057" bIns="37029" anchor="ctr"/>
          <a:lstStyle/>
          <a:p>
            <a:pPr eaLnBrk="1">
              <a:lnSpc>
                <a:spcPct val="93000"/>
              </a:lnSpc>
              <a:buClr>
                <a:srgbClr val="000000"/>
              </a:buClr>
              <a:buSzPct val="100000"/>
              <a:buFont typeface="Times New Roman" pitchFamily="16" charset="0"/>
              <a:buNone/>
            </a:pPr>
            <a:endParaRPr lang="en-GB" altLang="ru-RU" noProof="0" dirty="0">
              <a:latin typeface="Candara" panose="020E0502030303020204" pitchFamily="34" charset="0"/>
            </a:endParaRPr>
          </a:p>
        </p:txBody>
      </p:sp>
      <p:sp>
        <p:nvSpPr>
          <p:cNvPr id="14" name="Text Box 3"/>
          <p:cNvSpPr txBox="1">
            <a:spLocks noChangeArrowheads="1"/>
          </p:cNvSpPr>
          <p:nvPr userDrawn="1"/>
        </p:nvSpPr>
        <p:spPr bwMode="auto">
          <a:xfrm>
            <a:off x="2968256" y="172818"/>
            <a:ext cx="5348160" cy="4201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891" tIns="36446"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9pPr>
          </a:lstStyle>
          <a:p>
            <a:pPr eaLnBrk="1">
              <a:lnSpc>
                <a:spcPct val="113000"/>
              </a:lnSpc>
              <a:spcAft>
                <a:spcPct val="0"/>
              </a:spcAft>
            </a:pPr>
            <a:r>
              <a:rPr lang="en-GB" altLang="ru-RU" sz="2400" noProof="0" dirty="0" smtClean="0">
                <a:solidFill>
                  <a:srgbClr val="74E2A1"/>
                </a:solidFill>
                <a:latin typeface="Candara" panose="020E0502030303020204" pitchFamily="34" charset="0"/>
              </a:rPr>
              <a:t>Software quality assurance days</a:t>
            </a:r>
            <a:endParaRPr lang="en-GB" altLang="ru-RU" sz="2400" noProof="0" dirty="0">
              <a:solidFill>
                <a:srgbClr val="74E2A1"/>
              </a:solidFill>
              <a:latin typeface="Candara" panose="020E0502030303020204" pitchFamily="34" charset="0"/>
            </a:endParaRPr>
          </a:p>
        </p:txBody>
      </p:sp>
      <p:sp>
        <p:nvSpPr>
          <p:cNvPr id="15" name="Text Box 4"/>
          <p:cNvSpPr txBox="1">
            <a:spLocks noChangeArrowheads="1"/>
          </p:cNvSpPr>
          <p:nvPr userDrawn="1"/>
        </p:nvSpPr>
        <p:spPr bwMode="auto">
          <a:xfrm>
            <a:off x="2968255" y="587582"/>
            <a:ext cx="5316480" cy="6642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72891" tIns="36446"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Lst>
              <a:defRPr sz="2000">
                <a:solidFill>
                  <a:srgbClr val="000000"/>
                </a:solidFill>
                <a:latin typeface="Arial" charset="0"/>
                <a:ea typeface="Microsoft YaHei" charset="-122"/>
              </a:defRPr>
            </a:lvl9pPr>
          </a:lstStyle>
          <a:p>
            <a:pPr eaLnBrk="1">
              <a:lnSpc>
                <a:spcPct val="113000"/>
              </a:lnSpc>
              <a:spcAft>
                <a:spcPct val="0"/>
              </a:spcAft>
            </a:pPr>
            <a:r>
              <a:rPr lang="en-GB" altLang="ru-RU" sz="2200" noProof="0" dirty="0" smtClean="0">
                <a:solidFill>
                  <a:srgbClr val="FFFFFF"/>
                </a:solidFill>
                <a:latin typeface="Candara" panose="020E0502030303020204" pitchFamily="34" charset="0"/>
              </a:rPr>
              <a:t>26 International Conference on</a:t>
            </a:r>
          </a:p>
          <a:p>
            <a:pPr eaLnBrk="1">
              <a:lnSpc>
                <a:spcPct val="102000"/>
              </a:lnSpc>
              <a:spcAft>
                <a:spcPct val="0"/>
              </a:spcAft>
            </a:pPr>
            <a:r>
              <a:rPr lang="en-GB" altLang="ru-RU" sz="2200" noProof="0" dirty="0" smtClean="0">
                <a:solidFill>
                  <a:srgbClr val="FFFFFF"/>
                </a:solidFill>
                <a:latin typeface="Candara" panose="020E0502030303020204" pitchFamily="34" charset="0"/>
              </a:rPr>
              <a:t>Software Quality Assurance</a:t>
            </a:r>
            <a:endParaRPr lang="en-GB" altLang="ru-RU" sz="2200" noProof="0" dirty="0">
              <a:solidFill>
                <a:srgbClr val="FFFFFF"/>
              </a:solidFill>
              <a:latin typeface="Candara" panose="020E0502030303020204" pitchFamily="34" charset="0"/>
            </a:endParaRPr>
          </a:p>
        </p:txBody>
      </p:sp>
      <p:sp>
        <p:nvSpPr>
          <p:cNvPr id="16" name="Text Box 5"/>
          <p:cNvSpPr txBox="1">
            <a:spLocks noChangeArrowheads="1"/>
          </p:cNvSpPr>
          <p:nvPr userDrawn="1"/>
        </p:nvSpPr>
        <p:spPr bwMode="auto">
          <a:xfrm>
            <a:off x="2968255" y="1245372"/>
            <a:ext cx="1699200" cy="3207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72891" tIns="36446" rIns="72891" bIns="36446"/>
          <a:lstStyle>
            <a:lvl1pPr>
              <a:lnSpc>
                <a:spcPct val="93000"/>
              </a:lnSpc>
              <a:spcAft>
                <a:spcPts val="1413"/>
              </a:spcAft>
              <a:buClr>
                <a:srgbClr val="000000"/>
              </a:buClr>
              <a:buSzPct val="100000"/>
              <a:buFont typeface="Times New Roman" pitchFamily="16" charset="0"/>
              <a:tabLst>
                <a:tab pos="723900" algn="l"/>
                <a:tab pos="14478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Lst>
              <a:defRPr sz="2000">
                <a:solidFill>
                  <a:srgbClr val="000000"/>
                </a:solidFill>
                <a:latin typeface="Arial" charset="0"/>
                <a:ea typeface="Microsoft YaHei" charset="-122"/>
              </a:defRPr>
            </a:lvl9pPr>
          </a:lstStyle>
          <a:p>
            <a:pPr eaLnBrk="1">
              <a:lnSpc>
                <a:spcPct val="113000"/>
              </a:lnSpc>
              <a:spcAft>
                <a:spcPct val="0"/>
              </a:spcAft>
            </a:pPr>
            <a:r>
              <a:rPr lang="en-GB" altLang="ru-RU" sz="1800" noProof="0" dirty="0" smtClean="0">
                <a:solidFill>
                  <a:srgbClr val="FFFFFF"/>
                </a:solidFill>
                <a:latin typeface="Candara" panose="020E0502030303020204" pitchFamily="34" charset="0"/>
              </a:rPr>
              <a:t>sqadays.com</a:t>
            </a:r>
            <a:endParaRPr lang="en-GB" altLang="ru-RU" sz="1800" noProof="0" dirty="0">
              <a:solidFill>
                <a:srgbClr val="FFFFFF"/>
              </a:solidFill>
              <a:latin typeface="Candara" panose="020E0502030303020204" pitchFamily="34" charset="0"/>
            </a:endParaRPr>
          </a:p>
        </p:txBody>
      </p:sp>
      <p:pic>
        <p:nvPicPr>
          <p:cNvPr id="17" name="Picture 15" descr="https://sqadays.com/files/autoupload/15/21/34/rdb3b2tw44465.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496396" cy="92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AutoShape 1"/>
          <p:cNvSpPr>
            <a:spLocks noChangeArrowheads="1"/>
          </p:cNvSpPr>
          <p:nvPr userDrawn="1"/>
        </p:nvSpPr>
        <p:spPr bwMode="auto">
          <a:xfrm>
            <a:off x="0" y="4870610"/>
            <a:ext cx="9144000" cy="272890"/>
          </a:xfrm>
          <a:prstGeom prst="roundRect">
            <a:avLst>
              <a:gd name="adj" fmla="val 241"/>
            </a:avLst>
          </a:prstGeom>
          <a:solidFill>
            <a:srgbClr val="C00000"/>
          </a:solidFill>
          <a:ln w="9525">
            <a:solidFill>
              <a:srgbClr val="808080"/>
            </a:solidFill>
            <a:round/>
            <a:headEnd/>
            <a:tailEnd/>
          </a:ln>
        </p:spPr>
        <p:txBody>
          <a:bodyPr wrap="none" lIns="74057" tIns="37029" rIns="74057" bIns="37029" anchor="ctr"/>
          <a:lstStyle/>
          <a:p>
            <a:pPr eaLnBrk="1">
              <a:lnSpc>
                <a:spcPct val="93000"/>
              </a:lnSpc>
              <a:buClr>
                <a:srgbClr val="000000"/>
              </a:buClr>
              <a:buSzPct val="100000"/>
              <a:buFont typeface="Times New Roman" pitchFamily="16" charset="0"/>
              <a:buNone/>
            </a:pPr>
            <a:endParaRPr lang="en-GB" altLang="ru-RU" noProof="0" dirty="0">
              <a:latin typeface="Candara" panose="020E0502030303020204" pitchFamily="34" charset="0"/>
            </a:endParaRPr>
          </a:p>
        </p:txBody>
      </p:sp>
      <p:sp>
        <p:nvSpPr>
          <p:cNvPr id="19" name="Text Box 3"/>
          <p:cNvSpPr txBox="1">
            <a:spLocks noChangeArrowheads="1"/>
          </p:cNvSpPr>
          <p:nvPr userDrawn="1"/>
        </p:nvSpPr>
        <p:spPr bwMode="auto">
          <a:xfrm>
            <a:off x="2906641" y="4887959"/>
            <a:ext cx="3232979" cy="2232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891" tIns="42160"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9pPr>
          </a:lstStyle>
          <a:p>
            <a:pPr algn="ctr" eaLnBrk="1">
              <a:lnSpc>
                <a:spcPct val="113000"/>
              </a:lnSpc>
              <a:spcAft>
                <a:spcPct val="0"/>
              </a:spcAft>
            </a:pPr>
            <a:r>
              <a:rPr lang="en-US" altLang="ru-RU" sz="1000" dirty="0" smtClean="0">
                <a:solidFill>
                  <a:srgbClr val="FFFFFF"/>
                </a:solidFill>
                <a:latin typeface="Candara" panose="020E0502030303020204" pitchFamily="34" charset="0"/>
              </a:rPr>
              <a:t>Minsk, Belarus. November 15-16, 2019</a:t>
            </a:r>
            <a:endParaRPr lang="ru-RU" altLang="ru-RU" sz="1000" dirty="0">
              <a:solidFill>
                <a:srgbClr val="FFFFFF"/>
              </a:solidFill>
              <a:latin typeface="Candara" panose="020E0502030303020204" pitchFamily="34" charset="0"/>
            </a:endParaRPr>
          </a:p>
        </p:txBody>
      </p:sp>
      <p:pic>
        <p:nvPicPr>
          <p:cNvPr id="20" name="Picture 6" descr="https://sqadays.com/files/autoupload/15/21/34/rdb3b2tw44465.png"/>
          <p:cNvPicPr>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4870610"/>
            <a:ext cx="440928" cy="272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a:spLocks noGrp="1" noChangeArrowheads="1"/>
          </p:cNvSpPr>
          <p:nvPr>
            <p:ph type="ctrTitle"/>
          </p:nvPr>
        </p:nvSpPr>
        <p:spPr>
          <a:xfrm>
            <a:off x="685800" y="1836850"/>
            <a:ext cx="7772400" cy="1102519"/>
          </a:xfrm>
        </p:spPr>
        <p:txBody>
          <a:bodyPr/>
          <a:lstStyle>
            <a:lvl1pPr algn="ctr">
              <a:defRPr>
                <a:latin typeface="Candara" panose="020E0502030303020204" pitchFamily="34" charset="0"/>
              </a:defRPr>
            </a:lvl1pPr>
          </a:lstStyle>
          <a:p>
            <a:pPr lvl="0"/>
            <a:r>
              <a:rPr lang="en-US" noProof="0" dirty="0" smtClean="0"/>
              <a:t>Click to edit Master title style</a:t>
            </a:r>
          </a:p>
        </p:txBody>
      </p:sp>
      <p:sp>
        <p:nvSpPr>
          <p:cNvPr id="22" name="Rectangle 3"/>
          <p:cNvSpPr>
            <a:spLocks noGrp="1" noChangeArrowheads="1"/>
          </p:cNvSpPr>
          <p:nvPr>
            <p:ph type="subTitle" idx="1"/>
          </p:nvPr>
        </p:nvSpPr>
        <p:spPr>
          <a:xfrm>
            <a:off x="1373187" y="3151300"/>
            <a:ext cx="6400800" cy="1314450"/>
          </a:xfrm>
        </p:spPr>
        <p:txBody>
          <a:bodyPr/>
          <a:lstStyle>
            <a:lvl1pPr marL="0" indent="0" algn="ctr">
              <a:buNone/>
              <a:defRPr>
                <a:latin typeface="Candara" panose="020E0502030303020204" pitchFamily="34" charset="0"/>
              </a:defRPr>
            </a:lvl1pPr>
          </a:lstStyle>
          <a:p>
            <a:pPr lvl="0"/>
            <a:r>
              <a:rPr lang="en-US" noProof="0" dirty="0" smtClean="0"/>
              <a:t>Click to edit Master subtitle style</a:t>
            </a:r>
          </a:p>
        </p:txBody>
      </p:sp>
    </p:spTree>
    <p:extLst>
      <p:ext uri="{BB962C8B-B14F-4D97-AF65-F5344CB8AC3E}">
        <p14:creationId xmlns:p14="http://schemas.microsoft.com/office/powerpoint/2010/main" val="40232422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6363" y="205978"/>
            <a:ext cx="8480161" cy="553021"/>
          </a:xfrm>
        </p:spPr>
        <p:txBody>
          <a:bodyPr/>
          <a:lstStyle>
            <a:lvl1pPr algn="l">
              <a:defRPr/>
            </a:lvl1pPr>
          </a:lstStyle>
          <a:p>
            <a:r>
              <a:rPr lang="es-ES_tradnl" dirty="0" err="1" smtClean="0"/>
              <a:t>Click</a:t>
            </a:r>
            <a:r>
              <a:rPr lang="es-ES_tradnl" dirty="0" smtClean="0"/>
              <a:t> to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sp>
        <p:nvSpPr>
          <p:cNvPr id="3" name="Content Placeholder 2"/>
          <p:cNvSpPr>
            <a:spLocks noGrp="1"/>
          </p:cNvSpPr>
          <p:nvPr>
            <p:ph idx="1"/>
          </p:nvPr>
        </p:nvSpPr>
        <p:spPr>
          <a:xfrm>
            <a:off x="337476" y="1003965"/>
            <a:ext cx="8480161" cy="3612088"/>
          </a:xfrm>
        </p:spPr>
        <p:txBody>
          <a:bodyPr/>
          <a:lstStyle>
            <a:lvl1pPr>
              <a:defRPr>
                <a:solidFill>
                  <a:srgbClr val="C0000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s-ES_tradnl" dirty="0" err="1" smtClean="0"/>
              <a:t>Click</a:t>
            </a:r>
            <a:r>
              <a:rPr lang="es-ES_tradnl" dirty="0" smtClean="0"/>
              <a:t> to </a:t>
            </a:r>
            <a:r>
              <a:rPr lang="es-ES_tradnl" dirty="0" err="1" smtClean="0"/>
              <a:t>edit</a:t>
            </a:r>
            <a:r>
              <a:rPr lang="es-ES_tradnl" dirty="0" smtClean="0"/>
              <a:t> Master </a:t>
            </a:r>
            <a:r>
              <a:rPr lang="es-ES_tradnl" dirty="0" err="1" smtClean="0"/>
              <a:t>text</a:t>
            </a:r>
            <a:r>
              <a:rPr lang="es-ES_tradnl" dirty="0" smtClean="0"/>
              <a:t> </a:t>
            </a:r>
            <a:r>
              <a:rPr lang="es-ES_tradnl" dirty="0" err="1" smtClean="0"/>
              <a:t>styles</a:t>
            </a:r>
            <a:endParaRPr lang="es-ES_tradnl" dirty="0" smtClean="0"/>
          </a:p>
          <a:p>
            <a:pPr lvl="1"/>
            <a:r>
              <a:rPr lang="es-ES_tradnl" dirty="0" err="1" smtClean="0"/>
              <a:t>Second</a:t>
            </a:r>
            <a:r>
              <a:rPr lang="es-ES_tradnl" dirty="0" smtClean="0"/>
              <a:t> </a:t>
            </a:r>
            <a:r>
              <a:rPr lang="es-ES_tradnl" dirty="0" err="1" smtClean="0"/>
              <a:t>level</a:t>
            </a:r>
            <a:endParaRPr lang="es-ES_tradnl" dirty="0" smtClean="0"/>
          </a:p>
          <a:p>
            <a:pPr lvl="2"/>
            <a:r>
              <a:rPr lang="es-ES_tradnl" dirty="0" err="1" smtClean="0"/>
              <a:t>Third</a:t>
            </a:r>
            <a:r>
              <a:rPr lang="es-ES_tradnl" dirty="0" smtClean="0"/>
              <a:t> </a:t>
            </a:r>
            <a:r>
              <a:rPr lang="es-ES_tradnl" dirty="0" err="1" smtClean="0"/>
              <a:t>level</a:t>
            </a:r>
            <a:endParaRPr lang="es-ES_tradnl" dirty="0" smtClean="0"/>
          </a:p>
          <a:p>
            <a:pPr lvl="3"/>
            <a:r>
              <a:rPr lang="es-ES_tradnl" dirty="0" err="1" smtClean="0"/>
              <a:t>Fourth</a:t>
            </a:r>
            <a:r>
              <a:rPr lang="es-ES_tradnl" dirty="0" smtClean="0"/>
              <a:t> </a:t>
            </a:r>
            <a:r>
              <a:rPr lang="es-ES_tradnl" dirty="0" err="1" smtClean="0"/>
              <a:t>level</a:t>
            </a:r>
            <a:endParaRPr lang="es-ES_tradnl" dirty="0" smtClean="0"/>
          </a:p>
          <a:p>
            <a:pPr lvl="4"/>
            <a:r>
              <a:rPr lang="es-ES_tradnl" dirty="0" err="1" smtClean="0"/>
              <a:t>Fifth</a:t>
            </a:r>
            <a:r>
              <a:rPr lang="es-ES_tradnl" dirty="0" smtClean="0"/>
              <a:t> </a:t>
            </a:r>
            <a:r>
              <a:rPr lang="es-ES_tradnl" dirty="0" err="1" smtClean="0"/>
              <a:t>level</a:t>
            </a:r>
            <a:endParaRPr lang="en-US" dirty="0"/>
          </a:p>
        </p:txBody>
      </p:sp>
      <p:sp>
        <p:nvSpPr>
          <p:cNvPr id="6" name="AutoShape 1"/>
          <p:cNvSpPr>
            <a:spLocks noChangeArrowheads="1"/>
          </p:cNvSpPr>
          <p:nvPr userDrawn="1"/>
        </p:nvSpPr>
        <p:spPr bwMode="auto">
          <a:xfrm>
            <a:off x="0" y="4870610"/>
            <a:ext cx="9144000" cy="272890"/>
          </a:xfrm>
          <a:prstGeom prst="roundRect">
            <a:avLst>
              <a:gd name="adj" fmla="val 241"/>
            </a:avLst>
          </a:prstGeom>
          <a:solidFill>
            <a:srgbClr val="C00000"/>
          </a:solidFill>
          <a:ln w="9525">
            <a:solidFill>
              <a:srgbClr val="808080"/>
            </a:solidFill>
            <a:round/>
            <a:headEnd/>
            <a:tailEnd/>
          </a:ln>
        </p:spPr>
        <p:txBody>
          <a:bodyPr wrap="none" lIns="74057" tIns="37029" rIns="74057" bIns="37029" anchor="ctr"/>
          <a:lstStyle/>
          <a:p>
            <a:pPr eaLnBrk="1">
              <a:lnSpc>
                <a:spcPct val="93000"/>
              </a:lnSpc>
              <a:buClr>
                <a:srgbClr val="000000"/>
              </a:buClr>
              <a:buSzPct val="100000"/>
              <a:buFont typeface="Times New Roman" pitchFamily="16" charset="0"/>
              <a:buNone/>
            </a:pPr>
            <a:endParaRPr lang="en-GB" altLang="ru-RU" noProof="0" dirty="0"/>
          </a:p>
        </p:txBody>
      </p:sp>
      <p:sp>
        <p:nvSpPr>
          <p:cNvPr id="7" name="Text Box 3"/>
          <p:cNvSpPr txBox="1">
            <a:spLocks noChangeArrowheads="1"/>
          </p:cNvSpPr>
          <p:nvPr userDrawn="1"/>
        </p:nvSpPr>
        <p:spPr bwMode="auto">
          <a:xfrm>
            <a:off x="848903" y="4903542"/>
            <a:ext cx="2546910" cy="1885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891" tIns="42160"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9pPr>
          </a:lstStyle>
          <a:p>
            <a:pPr algn="l" eaLnBrk="1">
              <a:lnSpc>
                <a:spcPct val="96000"/>
              </a:lnSpc>
              <a:spcAft>
                <a:spcPct val="0"/>
              </a:spcAft>
            </a:pPr>
            <a:r>
              <a:rPr lang="en-GB" altLang="ru-RU" sz="1000" noProof="0" dirty="0" smtClean="0">
                <a:solidFill>
                  <a:srgbClr val="FFFFFF"/>
                </a:solidFill>
                <a:latin typeface="Candara" panose="020E0502030303020204" pitchFamily="34" charset="0"/>
              </a:rPr>
              <a:t>Malotaux - Human Behaviour</a:t>
            </a:r>
            <a:endParaRPr lang="en-GB" altLang="ru-RU" sz="1000" noProof="0" dirty="0">
              <a:solidFill>
                <a:srgbClr val="FFFFFF"/>
              </a:solidFill>
              <a:latin typeface="Candara" panose="020E0502030303020204" pitchFamily="34" charset="0"/>
            </a:endParaRPr>
          </a:p>
        </p:txBody>
      </p:sp>
      <p:pic>
        <p:nvPicPr>
          <p:cNvPr id="8" name="Picture 6" descr="https://sqadays.com/files/autoupload/15/21/34/rdb3b2tw44465.png"/>
          <p:cNvPicPr>
            <a:picLocks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4870610"/>
            <a:ext cx="440928" cy="272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a:spLocks noGrp="1" noChangeArrowheads="1"/>
          </p:cNvSpPr>
          <p:nvPr>
            <p:ph type="sldNum" sz="quarter" idx="10"/>
          </p:nvPr>
        </p:nvSpPr>
        <p:spPr>
          <a:xfrm>
            <a:off x="6858112" y="4918484"/>
            <a:ext cx="2133600" cy="212695"/>
          </a:xfrm>
          <a:ln/>
        </p:spPr>
        <p:txBody>
          <a:bodyPr/>
          <a:lstStyle>
            <a:lvl1pPr>
              <a:defRPr lang="en-US" altLang="en-US" sz="1000" kern="1200" smtClean="0">
                <a:solidFill>
                  <a:srgbClr val="FFFFFF"/>
                </a:solidFill>
                <a:latin typeface="Open Sans" pitchFamily="32" charset="0"/>
                <a:ea typeface="Microsoft YaHei" charset="-122"/>
                <a:cs typeface="+mn-cs"/>
              </a:defRPr>
            </a:lvl1pPr>
          </a:lstStyle>
          <a:p>
            <a:pPr>
              <a:defRPr/>
            </a:pPr>
            <a:fld id="{2AB2785B-88D5-4452-B6E7-DAE3BF29AC67}" type="slidenum">
              <a:rPr lang="en-GB" smtClean="0"/>
              <a:pPr>
                <a:defRPr/>
              </a:pPr>
              <a:t>‹#›</a:t>
            </a:fld>
            <a:endParaRPr lang="en-GB" dirty="0"/>
          </a:p>
        </p:txBody>
      </p:sp>
    </p:spTree>
    <p:extLst>
      <p:ext uri="{BB962C8B-B14F-4D97-AF65-F5344CB8AC3E}">
        <p14:creationId xmlns:p14="http://schemas.microsoft.com/office/powerpoint/2010/main" val="40502282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AutoShape 1"/>
          <p:cNvSpPr>
            <a:spLocks noChangeArrowheads="1"/>
          </p:cNvSpPr>
          <p:nvPr userDrawn="1"/>
        </p:nvSpPr>
        <p:spPr bwMode="auto">
          <a:xfrm>
            <a:off x="0" y="4870610"/>
            <a:ext cx="9144000" cy="272890"/>
          </a:xfrm>
          <a:prstGeom prst="roundRect">
            <a:avLst>
              <a:gd name="adj" fmla="val 241"/>
            </a:avLst>
          </a:prstGeom>
          <a:solidFill>
            <a:srgbClr val="C00000"/>
          </a:solidFill>
          <a:ln w="9525">
            <a:solidFill>
              <a:srgbClr val="808080"/>
            </a:solidFill>
            <a:round/>
            <a:headEnd/>
            <a:tailEnd/>
          </a:ln>
        </p:spPr>
        <p:txBody>
          <a:bodyPr wrap="none" lIns="74057" tIns="37029" rIns="74057" bIns="37029" anchor="ctr"/>
          <a:lstStyle/>
          <a:p>
            <a:pPr eaLnBrk="1">
              <a:lnSpc>
                <a:spcPct val="93000"/>
              </a:lnSpc>
              <a:buClr>
                <a:srgbClr val="000000"/>
              </a:buClr>
              <a:buSzPct val="100000"/>
              <a:buFont typeface="Times New Roman" pitchFamily="16" charset="0"/>
              <a:buNone/>
            </a:pPr>
            <a:endParaRPr lang="en-GB" altLang="ru-RU" noProof="0" dirty="0"/>
          </a:p>
        </p:txBody>
      </p:sp>
      <p:sp>
        <p:nvSpPr>
          <p:cNvPr id="8" name="Text Box 3"/>
          <p:cNvSpPr txBox="1">
            <a:spLocks noChangeArrowheads="1"/>
          </p:cNvSpPr>
          <p:nvPr userDrawn="1"/>
        </p:nvSpPr>
        <p:spPr bwMode="auto">
          <a:xfrm>
            <a:off x="848903" y="4924644"/>
            <a:ext cx="2546910" cy="1885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891" tIns="42160" rIns="72891" bIns="36446"/>
          <a:lstStyle>
            <a:lvl1pPr>
              <a:lnSpc>
                <a:spcPct val="93000"/>
              </a:lnSpc>
              <a:spcAft>
                <a:spcPts val="1413"/>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3200">
                <a:solidFill>
                  <a:srgbClr val="000000"/>
                </a:solidFill>
                <a:latin typeface="Arial" charset="0"/>
                <a:ea typeface="Microsoft YaHei" charset="-122"/>
              </a:defRPr>
            </a:lvl1pPr>
            <a:lvl2pPr>
              <a:lnSpc>
                <a:spcPct val="93000"/>
              </a:lnSpc>
              <a:spcAft>
                <a:spcPts val="113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800">
                <a:solidFill>
                  <a:srgbClr val="000000"/>
                </a:solidFill>
                <a:latin typeface="Arial" charset="0"/>
                <a:ea typeface="Microsoft YaHei" charset="-122"/>
              </a:defRPr>
            </a:lvl2pPr>
            <a:lvl3pPr>
              <a:lnSpc>
                <a:spcPct val="93000"/>
              </a:lnSpc>
              <a:spcAft>
                <a:spcPts val="85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rgbClr val="000000"/>
                </a:solidFill>
                <a:latin typeface="Arial" charset="0"/>
                <a:ea typeface="Microsoft YaHei" charset="-122"/>
              </a:defRPr>
            </a:lvl3pPr>
            <a:lvl4pPr>
              <a:lnSpc>
                <a:spcPct val="93000"/>
              </a:lnSpc>
              <a:spcAft>
                <a:spcPts val="575"/>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4pPr>
            <a:lvl5pPr>
              <a:lnSpc>
                <a:spcPct val="93000"/>
              </a:lnSpc>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000000"/>
                </a:solidFill>
                <a:latin typeface="Arial" charset="0"/>
                <a:ea typeface="Microsoft YaHei" charset="-122"/>
              </a:defRPr>
            </a:lvl9pPr>
          </a:lstStyle>
          <a:p>
            <a:pPr algn="l" eaLnBrk="1">
              <a:lnSpc>
                <a:spcPct val="96000"/>
              </a:lnSpc>
              <a:spcAft>
                <a:spcPct val="0"/>
              </a:spcAft>
            </a:pPr>
            <a:r>
              <a:rPr lang="en-GB" altLang="ru-RU" sz="1000" noProof="0" dirty="0" smtClean="0">
                <a:solidFill>
                  <a:srgbClr val="FFFFFF"/>
                </a:solidFill>
                <a:latin typeface="Candara" panose="020E0502030303020204" pitchFamily="34" charset="0"/>
              </a:rPr>
              <a:t>Malotaux - Human Behaviour</a:t>
            </a:r>
            <a:endParaRPr lang="en-GB" altLang="ru-RU" sz="1000" noProof="0" dirty="0">
              <a:solidFill>
                <a:srgbClr val="FFFFFF"/>
              </a:solidFill>
              <a:latin typeface="Candara" panose="020E0502030303020204" pitchFamily="34" charset="0"/>
            </a:endParaRPr>
          </a:p>
        </p:txBody>
      </p:sp>
      <p:pic>
        <p:nvPicPr>
          <p:cNvPr id="9" name="Picture 6" descr="https://sqadays.com/files/autoupload/15/21/34/rdb3b2tw44465.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4870610"/>
            <a:ext cx="587632" cy="272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6"/>
          <p:cNvSpPr>
            <a:spLocks noGrp="1" noChangeArrowheads="1"/>
          </p:cNvSpPr>
          <p:nvPr>
            <p:ph type="sldNum" sz="quarter" idx="10"/>
          </p:nvPr>
        </p:nvSpPr>
        <p:spPr>
          <a:xfrm>
            <a:off x="6858112" y="4918484"/>
            <a:ext cx="2133600" cy="212695"/>
          </a:xfrm>
          <a:ln/>
        </p:spPr>
        <p:txBody>
          <a:bodyPr/>
          <a:lstStyle>
            <a:lvl1pPr>
              <a:defRPr lang="en-US" altLang="en-US" sz="1000" kern="1200" smtClean="0">
                <a:solidFill>
                  <a:srgbClr val="FFFFFF"/>
                </a:solidFill>
                <a:latin typeface="Open Sans" pitchFamily="32" charset="0"/>
                <a:ea typeface="Microsoft YaHei" charset="-122"/>
                <a:cs typeface="+mn-cs"/>
              </a:defRPr>
            </a:lvl1pPr>
          </a:lstStyle>
          <a:p>
            <a:pPr>
              <a:defRPr/>
            </a:pPr>
            <a:fld id="{2AB2785B-88D5-4452-B6E7-DAE3BF29AC67}" type="slidenum">
              <a:rPr lang="en-GB" smtClean="0"/>
              <a:pPr>
                <a:defRPr/>
              </a:pPr>
              <a:t>‹#›</a:t>
            </a:fld>
            <a:endParaRPr lang="en-GB" dirty="0"/>
          </a:p>
        </p:txBody>
      </p:sp>
    </p:spTree>
    <p:extLst>
      <p:ext uri="{BB962C8B-B14F-4D97-AF65-F5344CB8AC3E}">
        <p14:creationId xmlns:p14="http://schemas.microsoft.com/office/powerpoint/2010/main" val="38135197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457200" y="205978"/>
            <a:ext cx="82296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81633" tIns="40817" rIns="81633" bIns="40817" numCol="1" anchor="ctr" anchorCtr="0" compatLnSpc="1">
            <a:prstTxWarp prst="textNoShape">
              <a:avLst/>
            </a:prstTxWarp>
          </a:bodyPr>
          <a:lstStyle/>
          <a:p>
            <a:pPr lvl="0"/>
            <a:r>
              <a:rPr lang="en-US" dirty="0"/>
              <a:t>Click to edit Master title style</a:t>
            </a:r>
          </a:p>
        </p:txBody>
      </p:sp>
      <p:sp>
        <p:nvSpPr>
          <p:cNvPr id="3" name="Rectangle 3"/>
          <p:cNvSpPr>
            <a:spLocks noGrp="1" noChangeArrowheads="1"/>
          </p:cNvSpPr>
          <p:nvPr>
            <p:ph type="body" idx="1"/>
          </p:nvPr>
        </p:nvSpPr>
        <p:spPr bwMode="auto">
          <a:xfrm>
            <a:off x="468313" y="122158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81633" tIns="40817" rIns="81633" bIns="40817" numCol="1" anchor="ctr" anchorCtr="0" compatLnSpc="1">
            <a:prstTxWarp prst="textNoShape">
              <a:avLst/>
            </a:prstTxWarp>
          </a:bodyPr>
          <a:lstStyle/>
          <a:p>
            <a:pPr lvl="0"/>
            <a:r>
              <a:rPr lang="en-US" altLang="en-US" dirty="0" smtClean="0"/>
              <a:t>First level</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30" name="Rectangle 6"/>
          <p:cNvSpPr>
            <a:spLocks noGrp="1" noChangeArrowheads="1"/>
          </p:cNvSpPr>
          <p:nvPr>
            <p:ph type="sldNum" sz="quarter" idx="4"/>
          </p:nvPr>
        </p:nvSpPr>
        <p:spPr bwMode="auto">
          <a:xfrm>
            <a:off x="6659563" y="4918947"/>
            <a:ext cx="2133600" cy="195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81633" tIns="40817" rIns="81633" bIns="40817" numCol="1" anchor="ctr" anchorCtr="0" compatLnSpc="1">
            <a:prstTxWarp prst="textNoShape">
              <a:avLst/>
            </a:prstTxWarp>
          </a:bodyPr>
          <a:lstStyle>
            <a:lvl1pPr algn="r">
              <a:defRPr sz="1100" b="0">
                <a:solidFill>
                  <a:schemeClr val="tx1">
                    <a:lumMod val="75000"/>
                    <a:lumOff val="25000"/>
                  </a:schemeClr>
                </a:solidFill>
                <a:latin typeface="Candara" panose="020E0502030303020204" pitchFamily="34" charset="0"/>
              </a:defRPr>
            </a:lvl1pPr>
          </a:lstStyle>
          <a:p>
            <a:pPr>
              <a:defRPr/>
            </a:pPr>
            <a:fld id="{53507F87-0644-40C0-8F46-B8CCAFD844C5}" type="slidenum">
              <a:rPr lang="en-US" altLang="en-US" smtClean="0"/>
              <a:pPr>
                <a:defRPr/>
              </a:pPr>
              <a:t>‹#›</a:t>
            </a:fld>
            <a:endParaRPr lang="en-US" altLang="en-US" dirty="0"/>
          </a:p>
        </p:txBody>
      </p:sp>
      <p:sp>
        <p:nvSpPr>
          <p:cNvPr id="8" name="Rectangle 6"/>
          <p:cNvSpPr txBox="1">
            <a:spLocks noChangeArrowheads="1"/>
          </p:cNvSpPr>
          <p:nvPr userDrawn="1"/>
        </p:nvSpPr>
        <p:spPr bwMode="auto">
          <a:xfrm>
            <a:off x="395288" y="4893469"/>
            <a:ext cx="3960812" cy="250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lIns="81633" tIns="40817" rIns="81633" bIns="40817" anchor="ctr"/>
          <a:lstStyle>
            <a:defPPr>
              <a:defRPr lang="en-US"/>
            </a:defPPr>
            <a:lvl1pPr algn="r" rtl="0" fontAlgn="base">
              <a:spcBef>
                <a:spcPct val="0"/>
              </a:spcBef>
              <a:spcAft>
                <a:spcPct val="0"/>
              </a:spcAft>
              <a:defRPr sz="1400"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lgn="l">
              <a:defRPr/>
            </a:pPr>
            <a:r>
              <a:rPr lang="en-US" altLang="en-US" sz="1100" b="0" dirty="0" smtClean="0">
                <a:solidFill>
                  <a:schemeClr val="tx1">
                    <a:lumMod val="75000"/>
                    <a:lumOff val="25000"/>
                  </a:schemeClr>
                </a:solidFill>
                <a:latin typeface="Candara" panose="020E0502030303020204" pitchFamily="34" charset="0"/>
              </a:rPr>
              <a:t>Malotaux – Human </a:t>
            </a:r>
            <a:r>
              <a:rPr lang="en-GB" altLang="en-US" sz="1100" b="0" noProof="0" dirty="0" smtClean="0">
                <a:solidFill>
                  <a:schemeClr val="tx1">
                    <a:lumMod val="75000"/>
                    <a:lumOff val="25000"/>
                  </a:schemeClr>
                </a:solidFill>
                <a:latin typeface="Candara" panose="020E0502030303020204" pitchFamily="34" charset="0"/>
              </a:rPr>
              <a:t>Behaviour</a:t>
            </a:r>
          </a:p>
        </p:txBody>
      </p:sp>
      <p:cxnSp>
        <p:nvCxnSpPr>
          <p:cNvPr id="5" name="Straight Connector 4"/>
          <p:cNvCxnSpPr/>
          <p:nvPr userDrawn="1"/>
        </p:nvCxnSpPr>
        <p:spPr>
          <a:xfrm>
            <a:off x="0" y="4894008"/>
            <a:ext cx="9144000" cy="0"/>
          </a:xfrm>
          <a:prstGeom prst="line">
            <a:avLst/>
          </a:prstGeom>
          <a:ln w="12700">
            <a:solidFill>
              <a:schemeClr val="accent2">
                <a:lumMod val="50000"/>
              </a:schemeClr>
            </a:solidFill>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8799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algn="l" rtl="0" eaLnBrk="0" fontAlgn="base" hangingPunct="0">
        <a:spcBef>
          <a:spcPct val="0"/>
        </a:spcBef>
        <a:spcAft>
          <a:spcPct val="0"/>
        </a:spcAft>
        <a:defRPr sz="2500" b="0">
          <a:solidFill>
            <a:schemeClr val="tx2"/>
          </a:solidFill>
          <a:latin typeface="Candara" panose="020E0502030303020204" pitchFamily="34" charset="0"/>
          <a:ea typeface="+mj-ea"/>
          <a:cs typeface="Candara" panose="020E0502030303020204" pitchFamily="34" charset="0"/>
        </a:defRPr>
      </a:lvl1pPr>
      <a:lvl2pPr algn="l" rtl="0" eaLnBrk="0" fontAlgn="base" hangingPunct="0">
        <a:spcBef>
          <a:spcPct val="0"/>
        </a:spcBef>
        <a:spcAft>
          <a:spcPct val="0"/>
        </a:spcAft>
        <a:defRPr sz="2500" b="1">
          <a:solidFill>
            <a:schemeClr val="tx2"/>
          </a:solidFill>
          <a:latin typeface="Candara" pitchFamily="34" charset="0"/>
          <a:ea typeface="ＭＳ Ｐゴシック" charset="0"/>
          <a:cs typeface="Candara" pitchFamily="34" charset="0"/>
        </a:defRPr>
      </a:lvl2pPr>
      <a:lvl3pPr algn="l" rtl="0" eaLnBrk="0" fontAlgn="base" hangingPunct="0">
        <a:spcBef>
          <a:spcPct val="0"/>
        </a:spcBef>
        <a:spcAft>
          <a:spcPct val="0"/>
        </a:spcAft>
        <a:defRPr sz="2500" b="1">
          <a:solidFill>
            <a:schemeClr val="tx2"/>
          </a:solidFill>
          <a:latin typeface="Candara" pitchFamily="34" charset="0"/>
          <a:ea typeface="ＭＳ Ｐゴシック" charset="0"/>
          <a:cs typeface="Candara" pitchFamily="34" charset="0"/>
        </a:defRPr>
      </a:lvl3pPr>
      <a:lvl4pPr algn="l" rtl="0" eaLnBrk="0" fontAlgn="base" hangingPunct="0">
        <a:spcBef>
          <a:spcPct val="0"/>
        </a:spcBef>
        <a:spcAft>
          <a:spcPct val="0"/>
        </a:spcAft>
        <a:defRPr sz="2500" b="1">
          <a:solidFill>
            <a:schemeClr val="tx2"/>
          </a:solidFill>
          <a:latin typeface="Candara" pitchFamily="34" charset="0"/>
          <a:ea typeface="ＭＳ Ｐゴシック" charset="0"/>
          <a:cs typeface="Candara" pitchFamily="34" charset="0"/>
        </a:defRPr>
      </a:lvl4pPr>
      <a:lvl5pPr algn="l" rtl="0" eaLnBrk="0" fontAlgn="base" hangingPunct="0">
        <a:spcBef>
          <a:spcPct val="0"/>
        </a:spcBef>
        <a:spcAft>
          <a:spcPct val="0"/>
        </a:spcAft>
        <a:defRPr sz="2500" b="1">
          <a:solidFill>
            <a:schemeClr val="tx2"/>
          </a:solidFill>
          <a:latin typeface="Candara" pitchFamily="34" charset="0"/>
          <a:ea typeface="ＭＳ Ｐゴシック" charset="0"/>
          <a:cs typeface="Candara" pitchFamily="34" charset="0"/>
        </a:defRPr>
      </a:lvl5pPr>
      <a:lvl6pPr marL="408167" algn="ctr" rtl="0" fontAlgn="base">
        <a:spcBef>
          <a:spcPct val="0"/>
        </a:spcBef>
        <a:spcAft>
          <a:spcPct val="0"/>
        </a:spcAft>
        <a:defRPr sz="4000">
          <a:solidFill>
            <a:schemeClr val="tx2"/>
          </a:solidFill>
          <a:latin typeface="Arial" charset="0"/>
          <a:ea typeface="ＭＳ Ｐゴシック" charset="0"/>
        </a:defRPr>
      </a:lvl6pPr>
      <a:lvl7pPr marL="816333" algn="ctr" rtl="0" fontAlgn="base">
        <a:spcBef>
          <a:spcPct val="0"/>
        </a:spcBef>
        <a:spcAft>
          <a:spcPct val="0"/>
        </a:spcAft>
        <a:defRPr sz="4000">
          <a:solidFill>
            <a:schemeClr val="tx2"/>
          </a:solidFill>
          <a:latin typeface="Arial" charset="0"/>
          <a:ea typeface="ＭＳ Ｐゴシック" charset="0"/>
        </a:defRPr>
      </a:lvl7pPr>
      <a:lvl8pPr marL="1224500" algn="ctr" rtl="0" fontAlgn="base">
        <a:spcBef>
          <a:spcPct val="0"/>
        </a:spcBef>
        <a:spcAft>
          <a:spcPct val="0"/>
        </a:spcAft>
        <a:defRPr sz="4000">
          <a:solidFill>
            <a:schemeClr val="tx2"/>
          </a:solidFill>
          <a:latin typeface="Arial" charset="0"/>
          <a:ea typeface="ＭＳ Ｐゴシック" charset="0"/>
        </a:defRPr>
      </a:lvl8pPr>
      <a:lvl9pPr marL="1632666" algn="ctr" rtl="0" fontAlgn="base">
        <a:spcBef>
          <a:spcPct val="0"/>
        </a:spcBef>
        <a:spcAft>
          <a:spcPct val="0"/>
        </a:spcAft>
        <a:defRPr sz="4000">
          <a:solidFill>
            <a:schemeClr val="tx2"/>
          </a:solidFill>
          <a:latin typeface="Arial" charset="0"/>
          <a:ea typeface="ＭＳ Ｐゴシック" charset="0"/>
        </a:defRPr>
      </a:lvl9pPr>
    </p:titleStyle>
    <p:bodyStyle>
      <a:lvl1pPr marL="306125" indent="-306125" algn="l" rtl="0" eaLnBrk="0" fontAlgn="base" hangingPunct="0">
        <a:spcBef>
          <a:spcPct val="20000"/>
        </a:spcBef>
        <a:spcAft>
          <a:spcPct val="0"/>
        </a:spcAft>
        <a:buFont typeface="Arial" charset="0"/>
        <a:buChar char="•"/>
        <a:defRPr sz="2100" b="0">
          <a:solidFill>
            <a:srgbClr val="C00000"/>
          </a:solidFill>
          <a:latin typeface="Candara" panose="020E0502030303020204" pitchFamily="34" charset="0"/>
          <a:ea typeface="+mn-ea"/>
          <a:cs typeface="Candara" panose="020E0502030303020204" pitchFamily="34" charset="0"/>
        </a:defRPr>
      </a:lvl1pPr>
      <a:lvl2pPr marL="663271" indent="-255104" algn="l" rtl="0" eaLnBrk="0" fontAlgn="base" hangingPunct="0">
        <a:spcBef>
          <a:spcPct val="20000"/>
        </a:spcBef>
        <a:spcAft>
          <a:spcPct val="0"/>
        </a:spcAft>
        <a:buFont typeface="Arial" charset="0"/>
        <a:buChar char="•"/>
        <a:defRPr sz="1800" b="0">
          <a:solidFill>
            <a:srgbClr val="262673"/>
          </a:solidFill>
          <a:latin typeface="Candara" panose="020E0502030303020204" pitchFamily="34" charset="0"/>
          <a:ea typeface="+mn-ea"/>
        </a:defRPr>
      </a:lvl2pPr>
      <a:lvl3pPr marL="1020416" indent="-204083" algn="l" rtl="0" eaLnBrk="0" fontAlgn="base" hangingPunct="0">
        <a:spcBef>
          <a:spcPct val="20000"/>
        </a:spcBef>
        <a:spcAft>
          <a:spcPct val="0"/>
        </a:spcAft>
        <a:buChar char="•"/>
        <a:defRPr b="0">
          <a:solidFill>
            <a:srgbClr val="262673"/>
          </a:solidFill>
          <a:latin typeface="Candara" panose="020E0502030303020204" pitchFamily="34" charset="0"/>
          <a:ea typeface="+mn-ea"/>
        </a:defRPr>
      </a:lvl3pPr>
      <a:lvl4pPr marL="1428583" indent="-204083" algn="l" rtl="0" eaLnBrk="0" fontAlgn="base" hangingPunct="0">
        <a:spcBef>
          <a:spcPct val="20000"/>
        </a:spcBef>
        <a:spcAft>
          <a:spcPct val="0"/>
        </a:spcAft>
        <a:buFont typeface="Arial" charset="0"/>
        <a:buChar char="•"/>
        <a:defRPr sz="1500" b="0">
          <a:solidFill>
            <a:srgbClr val="262673"/>
          </a:solidFill>
          <a:latin typeface="Candara" panose="020E0502030303020204" pitchFamily="34" charset="0"/>
          <a:ea typeface="+mn-ea"/>
        </a:defRPr>
      </a:lvl4pPr>
      <a:lvl5pPr marL="1836750" indent="-204083" algn="l" rtl="0" eaLnBrk="0" fontAlgn="base" hangingPunct="0">
        <a:spcBef>
          <a:spcPct val="20000"/>
        </a:spcBef>
        <a:spcAft>
          <a:spcPct val="0"/>
        </a:spcAft>
        <a:buFont typeface="Arial" charset="0"/>
        <a:buChar char="•"/>
        <a:defRPr sz="1500" b="0">
          <a:solidFill>
            <a:srgbClr val="262673"/>
          </a:solidFill>
          <a:latin typeface="Candara" panose="020E0502030303020204" pitchFamily="34" charset="0"/>
          <a:ea typeface="+mn-ea"/>
        </a:defRPr>
      </a:lvl5pPr>
      <a:lvl6pPr marL="2244916" indent="-204083" algn="l" rtl="0" fontAlgn="base">
        <a:spcBef>
          <a:spcPct val="20000"/>
        </a:spcBef>
        <a:spcAft>
          <a:spcPct val="0"/>
        </a:spcAft>
        <a:buChar char="»"/>
        <a:defRPr sz="1800">
          <a:solidFill>
            <a:schemeClr val="tx1"/>
          </a:solidFill>
          <a:latin typeface="+mn-lt"/>
          <a:ea typeface="+mn-ea"/>
        </a:defRPr>
      </a:lvl6pPr>
      <a:lvl7pPr marL="2653083" indent="-204083" algn="l" rtl="0" fontAlgn="base">
        <a:spcBef>
          <a:spcPct val="20000"/>
        </a:spcBef>
        <a:spcAft>
          <a:spcPct val="0"/>
        </a:spcAft>
        <a:buChar char="»"/>
        <a:defRPr sz="1800">
          <a:solidFill>
            <a:schemeClr val="tx1"/>
          </a:solidFill>
          <a:latin typeface="+mn-lt"/>
          <a:ea typeface="+mn-ea"/>
        </a:defRPr>
      </a:lvl7pPr>
      <a:lvl8pPr marL="3061249" indent="-204083" algn="l" rtl="0" fontAlgn="base">
        <a:spcBef>
          <a:spcPct val="20000"/>
        </a:spcBef>
        <a:spcAft>
          <a:spcPct val="0"/>
        </a:spcAft>
        <a:buChar char="»"/>
        <a:defRPr sz="1800">
          <a:solidFill>
            <a:schemeClr val="tx1"/>
          </a:solidFill>
          <a:latin typeface="+mn-lt"/>
          <a:ea typeface="+mn-ea"/>
        </a:defRPr>
      </a:lvl8pPr>
      <a:lvl9pPr marL="3469416" indent="-204083" algn="l" rtl="0" fontAlgn="base">
        <a:spcBef>
          <a:spcPct val="20000"/>
        </a:spcBef>
        <a:spcAft>
          <a:spcPct val="0"/>
        </a:spcAft>
        <a:buChar char="»"/>
        <a:defRPr sz="1800">
          <a:solidFill>
            <a:schemeClr val="tx1"/>
          </a:solidFill>
          <a:latin typeface="+mn-lt"/>
          <a:ea typeface="+mn-ea"/>
        </a:defRPr>
      </a:lvl9pPr>
    </p:bodyStyle>
    <p:otherStyle>
      <a:defPPr>
        <a:defRPr lang="en-US"/>
      </a:defPPr>
      <a:lvl1pPr marL="0" algn="l" defTabSz="408167" rtl="0" eaLnBrk="1" latinLnBrk="0" hangingPunct="1">
        <a:defRPr sz="1600" kern="1200">
          <a:solidFill>
            <a:schemeClr val="tx1"/>
          </a:solidFill>
          <a:latin typeface="+mn-lt"/>
          <a:ea typeface="+mn-ea"/>
          <a:cs typeface="+mn-cs"/>
        </a:defRPr>
      </a:lvl1pPr>
      <a:lvl2pPr marL="408167" algn="l" defTabSz="408167" rtl="0" eaLnBrk="1" latinLnBrk="0" hangingPunct="1">
        <a:defRPr sz="1600" kern="1200">
          <a:solidFill>
            <a:schemeClr val="tx1"/>
          </a:solidFill>
          <a:latin typeface="+mn-lt"/>
          <a:ea typeface="+mn-ea"/>
          <a:cs typeface="+mn-cs"/>
        </a:defRPr>
      </a:lvl2pPr>
      <a:lvl3pPr marL="816333" algn="l" defTabSz="408167" rtl="0" eaLnBrk="1" latinLnBrk="0" hangingPunct="1">
        <a:defRPr sz="1600" kern="1200">
          <a:solidFill>
            <a:schemeClr val="tx1"/>
          </a:solidFill>
          <a:latin typeface="+mn-lt"/>
          <a:ea typeface="+mn-ea"/>
          <a:cs typeface="+mn-cs"/>
        </a:defRPr>
      </a:lvl3pPr>
      <a:lvl4pPr marL="1224500" algn="l" defTabSz="408167" rtl="0" eaLnBrk="1" latinLnBrk="0" hangingPunct="1">
        <a:defRPr sz="1600" kern="1200">
          <a:solidFill>
            <a:schemeClr val="tx1"/>
          </a:solidFill>
          <a:latin typeface="+mn-lt"/>
          <a:ea typeface="+mn-ea"/>
          <a:cs typeface="+mn-cs"/>
        </a:defRPr>
      </a:lvl4pPr>
      <a:lvl5pPr marL="1632666" algn="l" defTabSz="408167" rtl="0" eaLnBrk="1" latinLnBrk="0" hangingPunct="1">
        <a:defRPr sz="1600" kern="1200">
          <a:solidFill>
            <a:schemeClr val="tx1"/>
          </a:solidFill>
          <a:latin typeface="+mn-lt"/>
          <a:ea typeface="+mn-ea"/>
          <a:cs typeface="+mn-cs"/>
        </a:defRPr>
      </a:lvl5pPr>
      <a:lvl6pPr marL="2040833" algn="l" defTabSz="408167" rtl="0" eaLnBrk="1" latinLnBrk="0" hangingPunct="1">
        <a:defRPr sz="1600" kern="1200">
          <a:solidFill>
            <a:schemeClr val="tx1"/>
          </a:solidFill>
          <a:latin typeface="+mn-lt"/>
          <a:ea typeface="+mn-ea"/>
          <a:cs typeface="+mn-cs"/>
        </a:defRPr>
      </a:lvl6pPr>
      <a:lvl7pPr marL="2448999" algn="l" defTabSz="408167" rtl="0" eaLnBrk="1" latinLnBrk="0" hangingPunct="1">
        <a:defRPr sz="1600" kern="1200">
          <a:solidFill>
            <a:schemeClr val="tx1"/>
          </a:solidFill>
          <a:latin typeface="+mn-lt"/>
          <a:ea typeface="+mn-ea"/>
          <a:cs typeface="+mn-cs"/>
        </a:defRPr>
      </a:lvl7pPr>
      <a:lvl8pPr marL="2857166" algn="l" defTabSz="408167" rtl="0" eaLnBrk="1" latinLnBrk="0" hangingPunct="1">
        <a:defRPr sz="1600" kern="1200">
          <a:solidFill>
            <a:schemeClr val="tx1"/>
          </a:solidFill>
          <a:latin typeface="+mn-lt"/>
          <a:ea typeface="+mn-ea"/>
          <a:cs typeface="+mn-cs"/>
        </a:defRPr>
      </a:lvl8pPr>
      <a:lvl9pPr marL="3265332" algn="l" defTabSz="408167"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lotaux.eu/conference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m-w.com/" TargetMode="External"/><Relationship Id="rId7" Type="http://schemas.openxmlformats.org/officeDocument/2006/relationships/image" Target="../media/image12.wm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hyperlink" Target="http://www.oxforddictionaries.co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7" Type="http://schemas.microsoft.com/office/2007/relationships/hdphoto" Target="../media/hdphoto2.wdp"/><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www.google.nl/url?sa=i&amp;rct=j&amp;q=&amp;esrc=s&amp;frm=1&amp;source=images&amp;cd=&amp;cad=rja&amp;docid=CBJizbd9KgT2pM&amp;tbnid=UpHaRts-gqvQQM:&amp;ved=0CAUQjRw&amp;url=http://www.geocaching.com/seek/cache_details.aspx?guid%3D3b841bbc-28d2-4ebc-b787-5538f6f6a8e9&amp;ei=KO0AUqe0CsjKtQadt4D4Ag&amp;bvm=bv.50310824,d.Yms&amp;psig=AFQjCNGxV3xcjla12blU-F_AsQnVnQATBQ&amp;ust=1375878779457649" TargetMode="Externa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www.malotaux.eu/conferences"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55137"/>
            <a:ext cx="7772400" cy="1102519"/>
          </a:xfrm>
        </p:spPr>
        <p:txBody>
          <a:bodyPr/>
          <a:lstStyle/>
          <a:p>
            <a:pPr algn="l">
              <a:spcBef>
                <a:spcPct val="40000"/>
              </a:spcBef>
              <a:defRPr/>
            </a:pPr>
            <a:r>
              <a:rPr lang="en-GB" sz="3900" dirty="0">
                <a:solidFill>
                  <a:srgbClr val="C00000"/>
                </a:solidFill>
              </a:rPr>
              <a:t>Recognizing and understanding</a:t>
            </a:r>
            <a:br>
              <a:rPr lang="en-GB" sz="3900" dirty="0">
                <a:solidFill>
                  <a:srgbClr val="C00000"/>
                </a:solidFill>
              </a:rPr>
            </a:br>
            <a:r>
              <a:rPr lang="en-GB" sz="3900" dirty="0">
                <a:solidFill>
                  <a:srgbClr val="C00000"/>
                </a:solidFill>
              </a:rPr>
              <a:t>Human Behaviour</a:t>
            </a:r>
            <a:br>
              <a:rPr lang="en-GB" sz="3900" dirty="0">
                <a:solidFill>
                  <a:srgbClr val="C00000"/>
                </a:solidFill>
              </a:rPr>
            </a:br>
            <a:r>
              <a:rPr lang="en-GB" sz="3900" dirty="0">
                <a:solidFill>
                  <a:srgbClr val="C00000"/>
                </a:solidFill>
              </a:rPr>
              <a:t>helps QA to do a better job</a:t>
            </a:r>
            <a:endParaRPr lang="en-GB" altLang="en-US" sz="3900" dirty="0">
              <a:solidFill>
                <a:srgbClr val="C00000"/>
              </a:solidFill>
            </a:endParaRPr>
          </a:p>
        </p:txBody>
      </p:sp>
      <p:sp>
        <p:nvSpPr>
          <p:cNvPr id="1106946" name="Rectangle 2" descr="Blue tissue paper"/>
          <p:cNvSpPr>
            <a:spLocks noGrp="1" noChangeArrowheads="1"/>
          </p:cNvSpPr>
          <p:nvPr>
            <p:ph type="subTitle" idx="1"/>
          </p:nvPr>
        </p:nvSpPr>
        <p:spPr>
          <a:xfrm>
            <a:off x="1633026" y="3355642"/>
            <a:ext cx="6400800" cy="1110108"/>
          </a:xfrm>
        </p:spPr>
        <p:txBody>
          <a:bodyPr lIns="85511" tIns="42755" rIns="85511" bIns="42755"/>
          <a:lstStyle/>
          <a:p>
            <a:pPr algn="r" defTabSz="763895">
              <a:defRPr/>
            </a:pPr>
            <a:r>
              <a:rPr lang="en-GB" sz="2600" dirty="0">
                <a:solidFill>
                  <a:srgbClr val="002060"/>
                </a:solidFill>
              </a:rPr>
              <a:t>Niels Malotaux</a:t>
            </a:r>
          </a:p>
        </p:txBody>
      </p:sp>
      <p:sp>
        <p:nvSpPr>
          <p:cNvPr id="24580" name="Rectangle 3"/>
          <p:cNvSpPr>
            <a:spLocks noChangeArrowheads="1"/>
          </p:cNvSpPr>
          <p:nvPr/>
        </p:nvSpPr>
        <p:spPr bwMode="auto">
          <a:xfrm>
            <a:off x="326767" y="4448176"/>
            <a:ext cx="84232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85511" tIns="42755" rIns="85511" bIns="42755" anchor="ctr"/>
          <a:lstStyle>
            <a:lvl1pPr defTabSz="958850" eaLnBrk="0" hangingPunct="0">
              <a:spcBef>
                <a:spcPct val="20000"/>
              </a:spcBef>
              <a:buFont typeface="Arial" charset="0"/>
              <a:buChar char="•"/>
              <a:tabLst>
                <a:tab pos="182563" algn="l"/>
                <a:tab pos="8077200" algn="r"/>
              </a:tabLst>
              <a:defRPr sz="2400" b="1">
                <a:solidFill>
                  <a:srgbClr val="C00000"/>
                </a:solidFill>
                <a:latin typeface="Candara" pitchFamily="34" charset="0"/>
                <a:ea typeface="ＭＳ Ｐゴシック" pitchFamily="34" charset="-128"/>
                <a:cs typeface="Candara" pitchFamily="34" charset="0"/>
              </a:defRPr>
            </a:lvl1pPr>
            <a:lvl2pPr marL="742950" indent="-285750" defTabSz="958850" eaLnBrk="0" hangingPunct="0">
              <a:spcBef>
                <a:spcPct val="20000"/>
              </a:spcBef>
              <a:buFont typeface="Arial" charset="0"/>
              <a:buChar char="•"/>
              <a:tabLst>
                <a:tab pos="182563" algn="l"/>
                <a:tab pos="8077200" algn="r"/>
              </a:tabLst>
              <a:defRPr sz="2000" b="1">
                <a:solidFill>
                  <a:srgbClr val="262673"/>
                </a:solidFill>
                <a:latin typeface="Candara" pitchFamily="34" charset="0"/>
                <a:ea typeface="ＭＳ Ｐゴシック" pitchFamily="34" charset="-128"/>
              </a:defRPr>
            </a:lvl2pPr>
            <a:lvl3pPr marL="1143000" indent="-228600" defTabSz="958850" eaLnBrk="0" hangingPunct="0">
              <a:spcBef>
                <a:spcPct val="20000"/>
              </a:spcBef>
              <a:buChar char="•"/>
              <a:tabLst>
                <a:tab pos="182563" algn="l"/>
                <a:tab pos="8077200" algn="r"/>
              </a:tabLst>
              <a:defRPr b="1">
                <a:solidFill>
                  <a:srgbClr val="262673"/>
                </a:solidFill>
                <a:latin typeface="Candara" pitchFamily="34" charset="0"/>
                <a:ea typeface="ＭＳ Ｐゴシック" pitchFamily="34" charset="-128"/>
              </a:defRPr>
            </a:lvl3pPr>
            <a:lvl4pPr marL="1600200" indent="-228600" defTabSz="958850" eaLnBrk="0" hangingPunct="0">
              <a:spcBef>
                <a:spcPct val="20000"/>
              </a:spcBef>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4pPr>
            <a:lvl5pPr marL="2057400" indent="-228600" defTabSz="958850" eaLnBrk="0" hangingPunct="0">
              <a:spcBef>
                <a:spcPct val="20000"/>
              </a:spcBef>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5pPr>
            <a:lvl6pPr marL="25146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6pPr>
            <a:lvl7pPr marL="29718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7pPr>
            <a:lvl8pPr marL="34290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8pPr>
            <a:lvl9pPr marL="38862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9pPr>
          </a:lstStyle>
          <a:p>
            <a:pPr algn="just" eaLnBrk="1" hangingPunct="1">
              <a:spcBef>
                <a:spcPct val="0"/>
              </a:spcBef>
              <a:buNone/>
              <a:tabLst>
                <a:tab pos="147858" algn="l"/>
              </a:tabLst>
            </a:pPr>
            <a:r>
              <a:rPr lang="en-GB" altLang="en-US" sz="1600" b="0" dirty="0">
                <a:solidFill>
                  <a:srgbClr val="262673"/>
                </a:solidFill>
              </a:rPr>
              <a:t>	</a:t>
            </a:r>
            <a:r>
              <a:rPr lang="en-GB" altLang="en-US" sz="1600" b="0" dirty="0">
                <a:solidFill>
                  <a:srgbClr val="262673"/>
                </a:solidFill>
              </a:rPr>
              <a:t>niels@malotaux.eu</a:t>
            </a:r>
            <a:r>
              <a:rPr lang="en-GB" altLang="en-US" sz="1600" b="0" dirty="0">
                <a:solidFill>
                  <a:srgbClr val="262673"/>
                </a:solidFill>
              </a:rPr>
              <a:t>	 </a:t>
            </a:r>
            <a:r>
              <a:rPr lang="en-GB" altLang="en-US" sz="1600" b="0" dirty="0">
                <a:solidFill>
                  <a:srgbClr val="262673"/>
                </a:solidFill>
              </a:rPr>
              <a:t>			</a:t>
            </a:r>
            <a:r>
              <a:rPr lang="en-GB" altLang="en-US" sz="1600" b="0" dirty="0">
                <a:solidFill>
                  <a:srgbClr val="262673"/>
                </a:solidFill>
                <a:hlinkClick r:id="rId3"/>
              </a:rPr>
              <a:t>www.malotaux.eu/conferences</a:t>
            </a:r>
            <a:r>
              <a:rPr lang="en-GB" altLang="en-US" sz="1600" b="0" dirty="0">
                <a:solidFill>
                  <a:srgbClr val="262673"/>
                </a:solidFill>
              </a:rPr>
              <a:t>	</a:t>
            </a:r>
            <a:r>
              <a:rPr lang="en-GB" altLang="en-US" sz="1600" b="0" dirty="0">
                <a:solidFill>
                  <a:srgbClr val="262673"/>
                </a:solidFill>
              </a:rPr>
              <a:t>		</a:t>
            </a:r>
            <a:endParaRPr lang="en-GB" altLang="en-US" sz="1600" b="0" dirty="0">
              <a:solidFill>
                <a:srgbClr val="262673"/>
              </a:solidFill>
            </a:endParaRPr>
          </a:p>
        </p:txBody>
      </p:sp>
      <p:sp>
        <p:nvSpPr>
          <p:cNvPr id="1106948" name="Rectangle 4"/>
          <p:cNvSpPr>
            <a:spLocks noChangeArrowheads="1"/>
          </p:cNvSpPr>
          <p:nvPr/>
        </p:nvSpPr>
        <p:spPr bwMode="auto">
          <a:xfrm>
            <a:off x="685800" y="457200"/>
            <a:ext cx="8077200" cy="3600450"/>
          </a:xfrm>
          <a:prstGeom prst="rect">
            <a:avLst/>
          </a:prstGeom>
          <a:noFill/>
          <a:ln w="9525">
            <a:noFill/>
            <a:miter lim="800000"/>
            <a:headEnd/>
            <a:tailEnd/>
          </a:ln>
          <a:effectLst/>
        </p:spPr>
        <p:txBody>
          <a:bodyPr wrap="none" lIns="81633" tIns="40817" rIns="81633" bIns="40817"/>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40000"/>
              </a:spcBef>
              <a:defRPr/>
            </a:pPr>
            <a:endParaRPr lang="en-GB" altLang="en-US" sz="800" dirty="0">
              <a:solidFill>
                <a:srgbClr val="C00000"/>
              </a:solidFill>
              <a:effectLst>
                <a:outerShdw blurRad="38100" dist="38100" dir="2700000" algn="tl">
                  <a:srgbClr val="C0C0C0"/>
                </a:outerShdw>
              </a:effectLst>
              <a:latin typeface="Verdana" pitchFamily="34" charset="0"/>
            </a:endParaRPr>
          </a:p>
        </p:txBody>
      </p:sp>
    </p:spTree>
    <p:extLst>
      <p:ext uri="{BB962C8B-B14F-4D97-AF65-F5344CB8AC3E}">
        <p14:creationId xmlns:p14="http://schemas.microsoft.com/office/powerpoint/2010/main" val="484724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ndara" panose="020E0502030303020204" pitchFamily="34" charset="0"/>
              </a:rPr>
              <a:t>Case:   Agreement ?</a:t>
            </a:r>
            <a:endParaRPr lang="en-GB" dirty="0">
              <a:latin typeface="Candara" panose="020E0502030303020204" pitchFamily="34" charset="0"/>
            </a:endParaRPr>
          </a:p>
        </p:txBody>
      </p:sp>
      <p:sp>
        <p:nvSpPr>
          <p:cNvPr id="3" name="Content Placeholder 2"/>
          <p:cNvSpPr>
            <a:spLocks noGrp="1"/>
          </p:cNvSpPr>
          <p:nvPr>
            <p:ph idx="1"/>
          </p:nvPr>
        </p:nvSpPr>
        <p:spPr>
          <a:xfrm>
            <a:off x="468313" y="3939902"/>
            <a:ext cx="8229600" cy="676152"/>
          </a:xfrm>
        </p:spPr>
        <p:txBody>
          <a:bodyPr/>
          <a:lstStyle/>
          <a:p>
            <a:r>
              <a:rPr lang="en-GB" dirty="0" smtClean="0">
                <a:latin typeface="Candara" panose="020E0502030303020204" pitchFamily="34" charset="0"/>
              </a:rPr>
              <a:t>Mantra: “We’d better assume our assumptions are wrong”</a:t>
            </a:r>
          </a:p>
          <a:p>
            <a:pPr lvl="1"/>
            <a:r>
              <a:rPr lang="en-GB" dirty="0" smtClean="0">
                <a:latin typeface="Candara" panose="020E0502030303020204" pitchFamily="34" charset="0"/>
              </a:rPr>
              <a:t>Deliver in two weeks ?</a:t>
            </a:r>
          </a:p>
          <a:p>
            <a:pPr lvl="1"/>
            <a:r>
              <a:rPr lang="en-GB" dirty="0" smtClean="0">
                <a:latin typeface="Candara" panose="020E0502030303020204" pitchFamily="34" charset="0"/>
              </a:rPr>
              <a:t>Use a date !</a:t>
            </a:r>
            <a:endParaRPr lang="en-GB" dirty="0">
              <a:latin typeface="Candara" panose="020E0502030303020204" pitchFamily="34" charset="0"/>
            </a:endParaRPr>
          </a:p>
        </p:txBody>
      </p:sp>
      <p:pic>
        <p:nvPicPr>
          <p:cNvPr id="6" name="Picture 2"/>
          <p:cNvPicPr>
            <a:picLocks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50346" y="1275606"/>
            <a:ext cx="1795481" cy="2502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pic>
      <p:pic>
        <p:nvPicPr>
          <p:cNvPr id="7" name="Picture 2"/>
          <p:cNvPicPr>
            <a:picLocks noChangeArrowheads="1"/>
          </p:cNvPicPr>
          <p:nvPr/>
        </p:nvPicPr>
        <p:blipFill>
          <a:blip r:embed="rId3">
            <a:extLst>
              <a:ext uri="{28A0092B-C50C-407E-A947-70E740481C1C}">
                <a14:useLocalDpi xmlns:a14="http://schemas.microsoft.com/office/drawing/2010/main" val="0"/>
              </a:ext>
            </a:extLst>
          </a:blip>
          <a:stretch>
            <a:fillRect/>
          </a:stretch>
        </p:blipFill>
        <p:spPr bwMode="auto">
          <a:xfrm flipH="1">
            <a:off x="2123728" y="1275606"/>
            <a:ext cx="1795481" cy="2502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pic>
      <p:sp>
        <p:nvSpPr>
          <p:cNvPr id="5" name="Cloud Callout 4"/>
          <p:cNvSpPr/>
          <p:nvPr/>
        </p:nvSpPr>
        <p:spPr>
          <a:xfrm>
            <a:off x="6948264" y="771550"/>
            <a:ext cx="1890352" cy="852238"/>
          </a:xfrm>
          <a:prstGeom prst="cloudCallout">
            <a:avLst>
              <a:gd name="adj1" fmla="val -45014"/>
              <a:gd name="adj2" fmla="val 87240"/>
            </a:avLst>
          </a:prstGeom>
          <a:solidFill>
            <a:schemeClr val="bg1"/>
          </a:solidFill>
          <a:ln w="25400" cmpd="sng">
            <a:solidFill>
              <a:srgbClr val="FEE398"/>
            </a:solidFill>
            <a:roun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rgbClr val="002060"/>
                </a:solidFill>
                <a:latin typeface="Candara" panose="020E0502030303020204" pitchFamily="34" charset="0"/>
              </a:rPr>
              <a:t>When I have </a:t>
            </a:r>
            <a:r>
              <a:rPr lang="en-US" dirty="0" smtClean="0">
                <a:solidFill>
                  <a:srgbClr val="002060"/>
                </a:solidFill>
                <a:latin typeface="Candara" panose="020E0502030303020204" pitchFamily="34" charset="0"/>
              </a:rPr>
              <a:t>time …</a:t>
            </a:r>
            <a:endParaRPr lang="en-GB" dirty="0">
              <a:solidFill>
                <a:srgbClr val="002060"/>
              </a:solidFill>
              <a:latin typeface="Candara" panose="020E0502030303020204" pitchFamily="34" charset="0"/>
            </a:endParaRPr>
          </a:p>
        </p:txBody>
      </p:sp>
      <p:sp>
        <p:nvSpPr>
          <p:cNvPr id="10" name="Cloud Callout 9"/>
          <p:cNvSpPr/>
          <p:nvPr/>
        </p:nvSpPr>
        <p:spPr>
          <a:xfrm flipH="1">
            <a:off x="323528" y="921495"/>
            <a:ext cx="1884349" cy="852238"/>
          </a:xfrm>
          <a:prstGeom prst="cloudCallout">
            <a:avLst>
              <a:gd name="adj1" fmla="val -48694"/>
              <a:gd name="adj2" fmla="val 92188"/>
            </a:avLst>
          </a:prstGeom>
          <a:solidFill>
            <a:schemeClr val="bg1"/>
          </a:solidFill>
          <a:ln w="25400" cmpd="sng">
            <a:solidFill>
              <a:srgbClr val="FEE398"/>
            </a:solidFill>
            <a:roun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rgbClr val="002060"/>
                </a:solidFill>
                <a:latin typeface="Candara" panose="020E0502030303020204" pitchFamily="34" charset="0"/>
              </a:rPr>
              <a:t>Deliver in</a:t>
            </a:r>
            <a:br>
              <a:rPr lang="en-US" dirty="0">
                <a:solidFill>
                  <a:srgbClr val="002060"/>
                </a:solidFill>
                <a:latin typeface="Candara" panose="020E0502030303020204" pitchFamily="34" charset="0"/>
              </a:rPr>
            </a:br>
            <a:r>
              <a:rPr lang="en-US" dirty="0">
                <a:solidFill>
                  <a:srgbClr val="002060"/>
                </a:solidFill>
                <a:latin typeface="Candara" panose="020E0502030303020204" pitchFamily="34" charset="0"/>
              </a:rPr>
              <a:t>two weeks </a:t>
            </a:r>
            <a:r>
              <a:rPr lang="en-US" dirty="0" smtClean="0">
                <a:solidFill>
                  <a:srgbClr val="002060"/>
                </a:solidFill>
                <a:latin typeface="Candara" panose="020E0502030303020204" pitchFamily="34" charset="0"/>
              </a:rPr>
              <a:t>?</a:t>
            </a:r>
            <a:endParaRPr lang="en-GB" dirty="0">
              <a:solidFill>
                <a:srgbClr val="002060"/>
              </a:solidFill>
              <a:latin typeface="Candara" panose="020E0502030303020204" pitchFamily="34" charset="0"/>
            </a:endParaRPr>
          </a:p>
        </p:txBody>
      </p:sp>
      <p:sp>
        <p:nvSpPr>
          <p:cNvPr id="8"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10</a:t>
            </a:fld>
            <a:endParaRPr lang="en-US" altLang="en-US" dirty="0"/>
          </a:p>
        </p:txBody>
      </p:sp>
    </p:spTree>
    <p:extLst>
      <p:ext uri="{BB962C8B-B14F-4D97-AF65-F5344CB8AC3E}">
        <p14:creationId xmlns:p14="http://schemas.microsoft.com/office/powerpoint/2010/main" val="53501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2AB2785B-88D5-4452-B6E7-DAE3BF29AC67}" type="slidenum">
              <a:rPr lang="en-US" altLang="en-US" smtClean="0"/>
              <a:pPr>
                <a:defRPr/>
              </a:pPr>
              <a:t>11</a:t>
            </a:fld>
            <a:endParaRPr lang="en-US" altLang="en-US" dirty="0"/>
          </a:p>
        </p:txBody>
      </p:sp>
      <p:pic>
        <p:nvPicPr>
          <p:cNvPr id="5"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1978" y="303998"/>
            <a:ext cx="4950502" cy="45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latin typeface="Candara" panose="020E0502030303020204" pitchFamily="34" charset="0"/>
              </a:rPr>
              <a:t>Our team </a:t>
            </a:r>
            <a:r>
              <a:rPr lang="en-US" sz="1900" dirty="0"/>
              <a:t>(developers, testers, …)</a:t>
            </a:r>
            <a:endParaRPr lang="en-GB" dirty="0">
              <a:latin typeface="Candara" panose="020E0502030303020204" pitchFamily="34" charset="0"/>
            </a:endParaRPr>
          </a:p>
        </p:txBody>
      </p:sp>
    </p:spTree>
    <p:extLst>
      <p:ext uri="{BB962C8B-B14F-4D97-AF65-F5344CB8AC3E}">
        <p14:creationId xmlns:p14="http://schemas.microsoft.com/office/powerpoint/2010/main" val="673902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GB" dirty="0" smtClean="0">
                <a:latin typeface="Candara" panose="020E0502030303020204" pitchFamily="34" charset="0"/>
              </a:rPr>
              <a:t>Perception</a:t>
            </a:r>
          </a:p>
        </p:txBody>
      </p:sp>
      <p:sp>
        <p:nvSpPr>
          <p:cNvPr id="1203203" name="Rectangle 3" descr="Blue tissue paper"/>
          <p:cNvSpPr>
            <a:spLocks noGrp="1" noChangeArrowheads="1"/>
          </p:cNvSpPr>
          <p:nvPr>
            <p:ph type="body" idx="1"/>
          </p:nvPr>
        </p:nvSpPr>
        <p:spPr>
          <a:xfrm>
            <a:off x="571472" y="1414017"/>
            <a:ext cx="8143932" cy="3461610"/>
          </a:xfrm>
        </p:spPr>
        <p:txBody>
          <a:bodyPr/>
          <a:lstStyle/>
          <a:p>
            <a:pPr>
              <a:spcBef>
                <a:spcPts val="400"/>
              </a:spcBef>
            </a:pPr>
            <a:r>
              <a:rPr lang="en-GB" sz="1800" dirty="0"/>
              <a:t>Quick, acute, and intuitive cognition </a:t>
            </a:r>
            <a:r>
              <a:rPr lang="en-GB" sz="1500" dirty="0">
                <a:solidFill>
                  <a:schemeClr val="tx2">
                    <a:lumMod val="85000"/>
                    <a:lumOff val="15000"/>
                  </a:schemeClr>
                </a:solidFill>
              </a:rPr>
              <a:t>(</a:t>
            </a:r>
            <a:r>
              <a:rPr lang="en-GB" sz="1500" dirty="0">
                <a:solidFill>
                  <a:schemeClr val="tx2">
                    <a:lumMod val="85000"/>
                    <a:lumOff val="15000"/>
                  </a:schemeClr>
                </a:solidFill>
                <a:hlinkClick r:id="rId3"/>
              </a:rPr>
              <a:t>www.M-W.com</a:t>
            </a:r>
            <a:r>
              <a:rPr lang="en-GB" sz="1500" dirty="0">
                <a:solidFill>
                  <a:schemeClr val="tx2">
                    <a:lumMod val="85000"/>
                    <a:lumOff val="15000"/>
                  </a:schemeClr>
                </a:solidFill>
              </a:rPr>
              <a:t>)</a:t>
            </a:r>
          </a:p>
          <a:p>
            <a:pPr>
              <a:spcBef>
                <a:spcPts val="400"/>
              </a:spcBef>
            </a:pPr>
            <a:r>
              <a:rPr lang="en-GB" sz="1800" dirty="0"/>
              <a:t>Intuitive understanding and insight </a:t>
            </a:r>
            <a:r>
              <a:rPr lang="en-GB" sz="1500" dirty="0">
                <a:solidFill>
                  <a:schemeClr val="tx2">
                    <a:lumMod val="85000"/>
                    <a:lumOff val="15000"/>
                  </a:schemeClr>
                </a:solidFill>
              </a:rPr>
              <a:t>(</a:t>
            </a:r>
            <a:r>
              <a:rPr lang="en-GB" sz="1500" dirty="0">
                <a:solidFill>
                  <a:schemeClr val="tx2">
                    <a:lumMod val="85000"/>
                    <a:lumOff val="15000"/>
                  </a:schemeClr>
                </a:solidFill>
                <a:hlinkClick r:id="rId4"/>
              </a:rPr>
              <a:t>www.oxforddictionaries.com</a:t>
            </a:r>
            <a:r>
              <a:rPr lang="en-GB" sz="1500" dirty="0">
                <a:solidFill>
                  <a:schemeClr val="tx2">
                    <a:lumMod val="85000"/>
                    <a:lumOff val="15000"/>
                  </a:schemeClr>
                </a:solidFill>
              </a:rPr>
              <a:t>)</a:t>
            </a:r>
          </a:p>
          <a:p>
            <a:pPr>
              <a:spcBef>
                <a:spcPts val="400"/>
              </a:spcBef>
            </a:pPr>
            <a:r>
              <a:rPr lang="en-GB" sz="1800" dirty="0"/>
              <a:t>What people say and what they do is not always the same</a:t>
            </a:r>
          </a:p>
          <a:p>
            <a:pPr>
              <a:spcBef>
                <a:spcPts val="400"/>
              </a:spcBef>
            </a:pPr>
            <a:r>
              <a:rPr lang="en-GB" sz="1800" dirty="0"/>
              <a:t>The head knows, but the heart decides</a:t>
            </a:r>
          </a:p>
          <a:p>
            <a:pPr>
              <a:spcBef>
                <a:spcPts val="400"/>
              </a:spcBef>
            </a:pPr>
            <a:r>
              <a:rPr lang="en-GB" sz="1800" dirty="0"/>
              <a:t>Hidden emotions are often the drivers of behaviour</a:t>
            </a:r>
          </a:p>
          <a:p>
            <a:pPr>
              <a:spcBef>
                <a:spcPts val="400"/>
              </a:spcBef>
            </a:pPr>
            <a:r>
              <a:rPr lang="en-GB" sz="1800" dirty="0"/>
              <a:t>“Customers who said they wanted lots of different ice cream flavours from which to choose,</a:t>
            </a:r>
            <a:br>
              <a:rPr lang="en-GB" sz="1800" dirty="0"/>
            </a:br>
            <a:r>
              <a:rPr lang="en-GB" sz="1800" dirty="0"/>
              <a:t>still tended to buy those that were fundamentally vanilla”</a:t>
            </a:r>
          </a:p>
          <a:p>
            <a:pPr>
              <a:spcBef>
                <a:spcPts val="400"/>
              </a:spcBef>
            </a:pPr>
            <a:r>
              <a:rPr lang="en-GB" sz="1800" dirty="0"/>
              <a:t>Trying to find out what the real value to the customer is, can show many paradoxes</a:t>
            </a:r>
          </a:p>
          <a:p>
            <a:pPr>
              <a:spcBef>
                <a:spcPts val="400"/>
              </a:spcBef>
            </a:pPr>
            <a:r>
              <a:rPr lang="en-GB" sz="1800" dirty="0"/>
              <a:t>Don’t believe what </a:t>
            </a:r>
            <a:r>
              <a:rPr lang="en-GB" sz="1500" dirty="0">
                <a:solidFill>
                  <a:schemeClr val="tx1">
                    <a:lumMod val="85000"/>
                    <a:lumOff val="15000"/>
                  </a:schemeClr>
                </a:solidFill>
              </a:rPr>
              <a:t>(you think)</a:t>
            </a:r>
            <a:r>
              <a:rPr lang="en-GB" sz="1800" dirty="0"/>
              <a:t> they say: check!</a:t>
            </a:r>
            <a:endParaRPr lang="en-GB" sz="1800" dirty="0"/>
          </a:p>
        </p:txBody>
      </p:sp>
      <p:sp>
        <p:nvSpPr>
          <p:cNvPr id="1203204" name="AutoShape 4" descr="flavors"/>
          <p:cNvSpPr>
            <a:spLocks noChangeArrowheads="1"/>
          </p:cNvSpPr>
          <p:nvPr/>
        </p:nvSpPr>
        <p:spPr bwMode="auto">
          <a:xfrm>
            <a:off x="4206735" y="0"/>
            <a:ext cx="1229361" cy="1152526"/>
          </a:xfrm>
          <a:prstGeom prst="cloudCallout">
            <a:avLst>
              <a:gd name="adj1" fmla="val 79911"/>
              <a:gd name="adj2" fmla="val 39448"/>
            </a:avLst>
          </a:prstGeom>
          <a:blipFill dpi="0" rotWithShape="1">
            <a:blip r:embed="rId5" cstate="screen"/>
            <a:srcRect/>
            <a:stretch>
              <a:fillRect/>
            </a:stretch>
          </a:blipFill>
          <a:ln w="9525">
            <a:solidFill>
              <a:schemeClr val="tx1"/>
            </a:solidFill>
            <a:round/>
            <a:headEnd/>
            <a:tailEnd/>
          </a:ln>
        </p:spPr>
        <p:txBody>
          <a:bodyPr lIns="81633" tIns="40817" rIns="81633" bIns="40817" anchor="ctr"/>
          <a:lstStyle/>
          <a:p>
            <a:endParaRPr lang="en-US" dirty="0"/>
          </a:p>
        </p:txBody>
      </p:sp>
      <p:sp>
        <p:nvSpPr>
          <p:cNvPr id="1203205" name="AutoShape 5" descr="vanilla"/>
          <p:cNvSpPr>
            <a:spLocks noChangeArrowheads="1"/>
          </p:cNvSpPr>
          <p:nvPr/>
        </p:nvSpPr>
        <p:spPr bwMode="auto">
          <a:xfrm>
            <a:off x="7847289" y="-27981"/>
            <a:ext cx="1296711" cy="1215667"/>
          </a:xfrm>
          <a:prstGeom prst="cloudCallout">
            <a:avLst>
              <a:gd name="adj1" fmla="val -82139"/>
              <a:gd name="adj2" fmla="val 33302"/>
            </a:avLst>
          </a:prstGeom>
          <a:blipFill dpi="0" rotWithShape="1">
            <a:blip r:embed="rId6" cstate="screen"/>
            <a:srcRect/>
            <a:stretch>
              <a:fillRect/>
            </a:stretch>
          </a:blipFill>
          <a:ln w="9525">
            <a:solidFill>
              <a:schemeClr val="tx1"/>
            </a:solidFill>
            <a:round/>
            <a:headEnd/>
            <a:tailEnd/>
          </a:ln>
        </p:spPr>
        <p:txBody>
          <a:bodyPr lIns="81633" tIns="40817" rIns="81633" bIns="40817" anchor="ctr"/>
          <a:lstStyle/>
          <a:p>
            <a:endParaRPr lang="en-US" dirty="0"/>
          </a:p>
        </p:txBody>
      </p:sp>
      <p:pic>
        <p:nvPicPr>
          <p:cNvPr id="1203206" name="Picture 6" descr="MCj02403410000[1]"/>
          <p:cNvPicPr>
            <a:picLocks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5868144" y="411510"/>
            <a:ext cx="1457960" cy="1002506"/>
          </a:xfrm>
          <a:prstGeom prst="rect">
            <a:avLst/>
          </a:prstGeom>
          <a:noFill/>
          <a:ln w="9525">
            <a:noFill/>
            <a:miter lim="800000"/>
            <a:headEnd/>
            <a:tailEnd/>
          </a:ln>
        </p:spPr>
      </p:pic>
      <p:sp>
        <p:nvSpPr>
          <p:cNvPr id="8"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12</a:t>
            </a:fld>
            <a:endParaRPr lang="en-US" altLang="en-US" dirty="0"/>
          </a:p>
        </p:txBody>
      </p:sp>
    </p:spTree>
    <p:extLst>
      <p:ext uri="{BB962C8B-B14F-4D97-AF65-F5344CB8AC3E}">
        <p14:creationId xmlns:p14="http://schemas.microsoft.com/office/powerpoint/2010/main" val="24416794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3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032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032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320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0320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0320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03206"/>
                                        </p:tgtEl>
                                        <p:attrNameLst>
                                          <p:attrName>style.visibility</p:attrName>
                                        </p:attrNameLst>
                                      </p:cBhvr>
                                      <p:to>
                                        <p:strVal val="visible"/>
                                      </p:to>
                                    </p:set>
                                  </p:childTnLst>
                                </p:cTn>
                              </p:par>
                            </p:childTnLst>
                          </p:cTn>
                        </p:par>
                        <p:par>
                          <p:cTn id="27" fill="hold">
                            <p:stCondLst>
                              <p:cond delay="0"/>
                            </p:stCondLst>
                            <p:childTnLst>
                              <p:par>
                                <p:cTn id="28" presetID="10" presetClass="entr" presetSubtype="0" fill="hold" grpId="0" nodeType="afterEffect">
                                  <p:stCondLst>
                                    <p:cond delay="0"/>
                                  </p:stCondLst>
                                  <p:childTnLst>
                                    <p:set>
                                      <p:cBhvr>
                                        <p:cTn id="29" dur="1" fill="hold">
                                          <p:stCondLst>
                                            <p:cond delay="0"/>
                                          </p:stCondLst>
                                        </p:cTn>
                                        <p:tgtEl>
                                          <p:spTgt spid="1203204"/>
                                        </p:tgtEl>
                                        <p:attrNameLst>
                                          <p:attrName>style.visibility</p:attrName>
                                        </p:attrNameLst>
                                      </p:cBhvr>
                                      <p:to>
                                        <p:strVal val="visible"/>
                                      </p:to>
                                    </p:set>
                                    <p:animEffect transition="in" filter="fade">
                                      <p:cBhvr>
                                        <p:cTn id="30" dur="2000"/>
                                        <p:tgtEl>
                                          <p:spTgt spid="1203204"/>
                                        </p:tgtEl>
                                      </p:cBhvr>
                                    </p:animEffect>
                                  </p:childTnLst>
                                </p:cTn>
                              </p:par>
                            </p:childTnLst>
                          </p:cTn>
                        </p:par>
                        <p:par>
                          <p:cTn id="31" fill="hold">
                            <p:stCondLst>
                              <p:cond delay="2000"/>
                            </p:stCondLst>
                            <p:childTnLst>
                              <p:par>
                                <p:cTn id="32" presetID="10" presetClass="entr" presetSubtype="0" fill="hold" grpId="0" nodeType="afterEffect">
                                  <p:stCondLst>
                                    <p:cond delay="0"/>
                                  </p:stCondLst>
                                  <p:childTnLst>
                                    <p:set>
                                      <p:cBhvr>
                                        <p:cTn id="33" dur="1" fill="hold">
                                          <p:stCondLst>
                                            <p:cond delay="0"/>
                                          </p:stCondLst>
                                        </p:cTn>
                                        <p:tgtEl>
                                          <p:spTgt spid="1203205"/>
                                        </p:tgtEl>
                                        <p:attrNameLst>
                                          <p:attrName>style.visibility</p:attrName>
                                        </p:attrNameLst>
                                      </p:cBhvr>
                                      <p:to>
                                        <p:strVal val="visible"/>
                                      </p:to>
                                    </p:set>
                                    <p:animEffect transition="in" filter="fade">
                                      <p:cBhvr>
                                        <p:cTn id="34" dur="2000"/>
                                        <p:tgtEl>
                                          <p:spTgt spid="1203205"/>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03203">
                                            <p:txEl>
                                              <p:pRg st="6" end="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2032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3203" grpId="0" uiExpand="1" build="p"/>
      <p:bldP spid="1203204" grpId="0" uiExpand="1" animBg="1"/>
      <p:bldP spid="1203205" grpId="0" uiExpan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GB" dirty="0" smtClean="0">
                <a:latin typeface="Candara" panose="020E0502030303020204" pitchFamily="34" charset="0"/>
              </a:rPr>
              <a:t>It can’t be done, </a:t>
            </a:r>
            <a:r>
              <a:rPr lang="en-GB" i="1" dirty="0" smtClean="0">
                <a:latin typeface="Candara" panose="020E0502030303020204" pitchFamily="34" charset="0"/>
              </a:rPr>
              <a:t>they</a:t>
            </a:r>
            <a:r>
              <a:rPr lang="en-GB" dirty="0" smtClean="0">
                <a:latin typeface="Candara" panose="020E0502030303020204" pitchFamily="34" charset="0"/>
              </a:rPr>
              <a:t> </a:t>
            </a:r>
            <a:r>
              <a:rPr lang="en-GB" dirty="0" smtClean="0">
                <a:latin typeface="Candara" panose="020E0502030303020204" pitchFamily="34" charset="0"/>
              </a:rPr>
              <a:t>won’t </a:t>
            </a:r>
            <a:r>
              <a:rPr lang="en-GB" dirty="0" smtClean="0">
                <a:latin typeface="Candara" panose="020E0502030303020204" pitchFamily="34" charset="0"/>
              </a:rPr>
              <a:t>allow it</a:t>
            </a:r>
          </a:p>
        </p:txBody>
      </p:sp>
      <p:sp>
        <p:nvSpPr>
          <p:cNvPr id="44035" name="Rectangle 3" descr="Blue tissue paper"/>
          <p:cNvSpPr>
            <a:spLocks noGrp="1" noChangeArrowheads="1"/>
          </p:cNvSpPr>
          <p:nvPr>
            <p:ph type="body" idx="1"/>
          </p:nvPr>
        </p:nvSpPr>
        <p:spPr>
          <a:xfrm>
            <a:off x="685800" y="1203598"/>
            <a:ext cx="8243888" cy="3636294"/>
          </a:xfrm>
        </p:spPr>
        <p:txBody>
          <a:bodyPr/>
          <a:lstStyle/>
          <a:p>
            <a:r>
              <a:rPr lang="en-GB" dirty="0" smtClean="0">
                <a:latin typeface="Candara" panose="020E0502030303020204" pitchFamily="34" charset="0"/>
              </a:rPr>
              <a:t>Case:  Did you ever observe users of your software ?</a:t>
            </a:r>
          </a:p>
          <a:p>
            <a:pPr>
              <a:spcBef>
                <a:spcPts val="0"/>
              </a:spcBef>
              <a:buNone/>
            </a:pPr>
            <a:endParaRPr lang="en-GB" dirty="0" smtClean="0">
              <a:latin typeface="Candara" panose="020E0502030303020204" pitchFamily="34" charset="0"/>
            </a:endParaRPr>
          </a:p>
          <a:p>
            <a:r>
              <a:rPr lang="en-GB" dirty="0" smtClean="0">
                <a:latin typeface="Candara" panose="020E0502030303020204" pitchFamily="34" charset="0"/>
              </a:rPr>
              <a:t>They’re in another country</a:t>
            </a:r>
          </a:p>
          <a:p>
            <a:r>
              <a:rPr lang="en-GB" dirty="0" smtClean="0">
                <a:latin typeface="Candara" panose="020E0502030303020204" pitchFamily="34" charset="0"/>
              </a:rPr>
              <a:t>Yes, did you ever go there ?</a:t>
            </a:r>
          </a:p>
          <a:p>
            <a:r>
              <a:rPr lang="en-GB" dirty="0" smtClean="0">
                <a:latin typeface="Candara" panose="020E0502030303020204" pitchFamily="34" charset="0"/>
              </a:rPr>
              <a:t>The boss won’t allow us to travel that far</a:t>
            </a:r>
          </a:p>
          <a:p>
            <a:r>
              <a:rPr lang="en-GB" dirty="0" smtClean="0">
                <a:latin typeface="Candara" panose="020E0502030303020204" pitchFamily="34" charset="0"/>
              </a:rPr>
              <a:t>Did you ask ?</a:t>
            </a:r>
          </a:p>
          <a:p>
            <a:pPr>
              <a:spcBef>
                <a:spcPts val="0"/>
              </a:spcBef>
            </a:pPr>
            <a:endParaRPr lang="en-GB" dirty="0" smtClean="0">
              <a:latin typeface="Candara" panose="020E0502030303020204" pitchFamily="34" charset="0"/>
            </a:endParaRPr>
          </a:p>
          <a:p>
            <a:r>
              <a:rPr lang="en-GB" dirty="0" smtClean="0">
                <a:latin typeface="Candara" panose="020E0502030303020204" pitchFamily="34" charset="0"/>
              </a:rPr>
              <a:t>Don’t assume … Check !</a:t>
            </a:r>
          </a:p>
          <a:p>
            <a:r>
              <a:rPr lang="en-GB" dirty="0" smtClean="0">
                <a:latin typeface="Candara" panose="020E0502030303020204" pitchFamily="34" charset="0"/>
              </a:rPr>
              <a:t>Testers: Did </a:t>
            </a:r>
            <a:r>
              <a:rPr lang="en-GB" i="1" dirty="0" smtClean="0">
                <a:latin typeface="Candara" panose="020E0502030303020204" pitchFamily="34" charset="0"/>
              </a:rPr>
              <a:t>you</a:t>
            </a:r>
            <a:r>
              <a:rPr lang="en-GB" dirty="0" smtClean="0">
                <a:latin typeface="Candara" panose="020E0502030303020204" pitchFamily="34" charset="0"/>
              </a:rPr>
              <a:t> ever observe users of the software ?</a:t>
            </a:r>
            <a:endParaRPr lang="en-GB" dirty="0"/>
          </a:p>
          <a:p>
            <a:pPr lvl="1"/>
            <a:r>
              <a:rPr lang="en-US" dirty="0" smtClean="0">
                <a:latin typeface="Candara" panose="020E0502030303020204" pitchFamily="34" charset="0"/>
              </a:rPr>
              <a:t>Remember: The user is always right, even if he’s not !</a:t>
            </a:r>
            <a:endParaRPr lang="en-GB" dirty="0" smtClean="0">
              <a:latin typeface="Candara" panose="020E0502030303020204" pitchFamily="34" charset="0"/>
            </a:endParaRPr>
          </a:p>
        </p:txBody>
      </p:sp>
      <p:sp>
        <p:nvSpPr>
          <p:cNvPr id="6"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13</a:t>
            </a:fld>
            <a:endParaRPr lang="en-US" altLang="en-US" dirty="0"/>
          </a:p>
        </p:txBody>
      </p:sp>
    </p:spTree>
    <p:extLst>
      <p:ext uri="{BB962C8B-B14F-4D97-AF65-F5344CB8AC3E}">
        <p14:creationId xmlns:p14="http://schemas.microsoft.com/office/powerpoint/2010/main" val="23398657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0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0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3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4035">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0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a:tabLst>
                <a:tab pos="5850387" algn="r"/>
              </a:tabLst>
            </a:pPr>
            <a:r>
              <a:rPr lang="en-GB" dirty="0" smtClean="0">
                <a:latin typeface="Candara" panose="020E0502030303020204" pitchFamily="34" charset="0"/>
              </a:rPr>
              <a:t>Excuses, excuses, excuses …</a:t>
            </a:r>
          </a:p>
        </p:txBody>
      </p:sp>
      <p:sp>
        <p:nvSpPr>
          <p:cNvPr id="101379" name="Rectangle 3" descr="Blue tissue paper"/>
          <p:cNvSpPr>
            <a:spLocks noGrp="1" noChangeArrowheads="1"/>
          </p:cNvSpPr>
          <p:nvPr>
            <p:ph type="body" idx="1"/>
          </p:nvPr>
        </p:nvSpPr>
        <p:spPr>
          <a:xfrm>
            <a:off x="467545" y="954972"/>
            <a:ext cx="8537032" cy="3867075"/>
          </a:xfrm>
        </p:spPr>
        <p:txBody>
          <a:bodyPr/>
          <a:lstStyle/>
          <a:p>
            <a:r>
              <a:rPr lang="en-GB" sz="2000" dirty="0" smtClean="0">
                <a:latin typeface="Candara" panose="020E0502030303020204" pitchFamily="34" charset="0"/>
              </a:rPr>
              <a:t>We have been thoroughly trained to make excuses</a:t>
            </a:r>
          </a:p>
          <a:p>
            <a:r>
              <a:rPr lang="en-GB" sz="2000" dirty="0" smtClean="0">
                <a:latin typeface="Candara" panose="020E0502030303020204" pitchFamily="34" charset="0"/>
              </a:rPr>
              <a:t>We always downplay our failures</a:t>
            </a:r>
          </a:p>
          <a:p>
            <a:r>
              <a:rPr lang="en-GB" sz="2000" dirty="0" smtClean="0">
                <a:latin typeface="Candara" panose="020E0502030303020204" pitchFamily="34" charset="0"/>
              </a:rPr>
              <a:t>It’s always ‘them’ – How about ‘us’ </a:t>
            </a:r>
            <a:r>
              <a:rPr lang="en-GB" sz="2000" dirty="0" smtClean="0">
                <a:latin typeface="Candara" panose="020E0502030303020204" pitchFamily="34" charset="0"/>
              </a:rPr>
              <a:t>?</a:t>
            </a:r>
            <a:endParaRPr lang="en-GB" sz="2000" dirty="0" smtClean="0">
              <a:latin typeface="Candara" panose="020E0502030303020204" pitchFamily="34" charset="0"/>
            </a:endParaRPr>
          </a:p>
          <a:p>
            <a:r>
              <a:rPr lang="en-GB" sz="2000" dirty="0" smtClean="0">
                <a:latin typeface="Candara" panose="020E0502030303020204" pitchFamily="34" charset="0"/>
              </a:rPr>
              <a:t>At a Fatal Day, any excuse is in vain: </a:t>
            </a:r>
            <a:r>
              <a:rPr lang="en-GB" sz="2000" i="1" dirty="0" smtClean="0">
                <a:solidFill>
                  <a:srgbClr val="002060"/>
                </a:solidFill>
                <a:latin typeface="Candara" panose="020E0502030303020204" pitchFamily="34" charset="0"/>
              </a:rPr>
              <a:t>we failed</a:t>
            </a:r>
            <a:endParaRPr lang="en-GB" sz="2000" b="0" i="1" dirty="0" smtClean="0">
              <a:solidFill>
                <a:srgbClr val="002060"/>
              </a:solidFill>
              <a:latin typeface="Candara" panose="020E0502030303020204" pitchFamily="34" charset="0"/>
            </a:endParaRPr>
          </a:p>
          <a:p>
            <a:r>
              <a:rPr lang="en-GB" sz="2000" dirty="0" smtClean="0">
                <a:latin typeface="Candara" panose="020E0502030303020204" pitchFamily="34" charset="0"/>
              </a:rPr>
              <a:t>Even if we “really couldn’t do anything about it”</a:t>
            </a:r>
          </a:p>
          <a:p>
            <a:r>
              <a:rPr lang="en-US" sz="2000" dirty="0" smtClean="0"/>
              <a:t>Every </a:t>
            </a:r>
            <a:r>
              <a:rPr lang="en-US" sz="2000" dirty="0"/>
              <a:t>day we see a problem earlier, we have a day more to do something about it</a:t>
            </a:r>
            <a:endParaRPr lang="en-GB" sz="2000" dirty="0" smtClean="0"/>
          </a:p>
          <a:p>
            <a:r>
              <a:rPr lang="en-GB" sz="2000" dirty="0" smtClean="0">
                <a:latin typeface="Candara" panose="020E0502030303020204" pitchFamily="34" charset="0"/>
              </a:rPr>
              <a:t>Failure is a very hard word. That’s why we are using it !</a:t>
            </a:r>
          </a:p>
          <a:p>
            <a:r>
              <a:rPr lang="en-GB" sz="2000" dirty="0" smtClean="0">
                <a:latin typeface="Candara" panose="020E0502030303020204" pitchFamily="34" charset="0"/>
              </a:rPr>
              <a:t>No pain, no gain</a:t>
            </a:r>
          </a:p>
          <a:p>
            <a:r>
              <a:rPr lang="en-GB" sz="2000" dirty="0" smtClean="0">
                <a:latin typeface="Candara" panose="020E0502030303020204" pitchFamily="34" charset="0"/>
              </a:rPr>
              <a:t>We never say: “</a:t>
            </a:r>
            <a:r>
              <a:rPr lang="en-GB" sz="2000" i="1" dirty="0" smtClean="0">
                <a:solidFill>
                  <a:srgbClr val="002060"/>
                </a:solidFill>
                <a:latin typeface="Candara" panose="020E0502030303020204" pitchFamily="34" charset="0"/>
              </a:rPr>
              <a:t>You</a:t>
            </a:r>
            <a:r>
              <a:rPr lang="en-GB" sz="2000" dirty="0" smtClean="0">
                <a:solidFill>
                  <a:srgbClr val="002060"/>
                </a:solidFill>
                <a:latin typeface="Candara" panose="020E0502030303020204" pitchFamily="34" charset="0"/>
              </a:rPr>
              <a:t> </a:t>
            </a:r>
            <a:r>
              <a:rPr lang="en-GB" sz="2000" dirty="0" smtClean="0">
                <a:latin typeface="Candara" panose="020E0502030303020204" pitchFamily="34" charset="0"/>
              </a:rPr>
              <a:t>failed”  -  Always use: “</a:t>
            </a:r>
            <a:r>
              <a:rPr lang="en-GB" sz="2000" i="1" dirty="0" smtClean="0">
                <a:solidFill>
                  <a:srgbClr val="002060"/>
                </a:solidFill>
                <a:latin typeface="Candara" panose="020E0502030303020204" pitchFamily="34" charset="0"/>
              </a:rPr>
              <a:t>We</a:t>
            </a:r>
            <a:r>
              <a:rPr lang="en-GB" sz="2000" dirty="0" smtClean="0">
                <a:solidFill>
                  <a:srgbClr val="002060"/>
                </a:solidFill>
                <a:latin typeface="Candara" panose="020E0502030303020204" pitchFamily="34" charset="0"/>
              </a:rPr>
              <a:t> </a:t>
            </a:r>
            <a:r>
              <a:rPr lang="en-GB" sz="2000" dirty="0" smtClean="0">
                <a:latin typeface="Candara" panose="020E0502030303020204" pitchFamily="34" charset="0"/>
              </a:rPr>
              <a:t>failed”</a:t>
            </a:r>
          </a:p>
          <a:p>
            <a:pPr lvl="1"/>
            <a:r>
              <a:rPr lang="en-GB" sz="1600" dirty="0" smtClean="0">
                <a:solidFill>
                  <a:srgbClr val="002060"/>
                </a:solidFill>
                <a:latin typeface="Candara" panose="020E0502030303020204" pitchFamily="34" charset="0"/>
              </a:rPr>
              <a:t>Because </a:t>
            </a:r>
            <a:r>
              <a:rPr lang="en-GB" sz="1600" i="1" dirty="0" smtClean="0">
                <a:solidFill>
                  <a:srgbClr val="002060"/>
                </a:solidFill>
                <a:latin typeface="Candara" panose="020E0502030303020204" pitchFamily="34" charset="0"/>
              </a:rPr>
              <a:t>we</a:t>
            </a:r>
            <a:r>
              <a:rPr lang="en-GB" sz="1600" dirty="0" smtClean="0">
                <a:solidFill>
                  <a:srgbClr val="002060"/>
                </a:solidFill>
                <a:latin typeface="Candara" panose="020E0502030303020204" pitchFamily="34" charset="0"/>
              </a:rPr>
              <a:t> didn’t help the person not to fail</a:t>
            </a:r>
          </a:p>
        </p:txBody>
      </p:sp>
      <p:pic>
        <p:nvPicPr>
          <p:cNvPr id="4" name="Picture 6" descr="bullshit"/>
          <p:cNvPicPr>
            <a:picLocks noChangeArrowheads="1"/>
          </p:cNvPicPr>
          <p:nvPr/>
        </p:nvPicPr>
        <p:blipFill>
          <a:blip r:embed="rId3" cstate="screen">
            <a:clrChange>
              <a:clrFrom>
                <a:srgbClr val="FEFEFE"/>
              </a:clrFrom>
              <a:clrTo>
                <a:srgbClr val="FEFEFE">
                  <a:alpha val="0"/>
                </a:srgbClr>
              </a:clrTo>
            </a:clrChange>
          </a:blip>
          <a:srcRect/>
          <a:stretch>
            <a:fillRect/>
          </a:stretch>
        </p:blipFill>
        <p:spPr bwMode="auto">
          <a:xfrm>
            <a:off x="7616002" y="-1"/>
            <a:ext cx="1512479" cy="1508760"/>
          </a:xfrm>
          <a:prstGeom prst="rect">
            <a:avLst/>
          </a:prstGeom>
          <a:noFill/>
          <a:ln w="9525">
            <a:noFill/>
            <a:miter lim="800000"/>
            <a:headEnd/>
            <a:tailEnd/>
          </a:ln>
        </p:spPr>
      </p:pic>
      <p:sp>
        <p:nvSpPr>
          <p:cNvPr id="6"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14</a:t>
            </a:fld>
            <a:endParaRPr lang="en-US" altLang="en-US" dirty="0"/>
          </a:p>
        </p:txBody>
      </p:sp>
    </p:spTree>
    <p:extLst>
      <p:ext uri="{BB962C8B-B14F-4D97-AF65-F5344CB8AC3E}">
        <p14:creationId xmlns:p14="http://schemas.microsoft.com/office/powerpoint/2010/main" val="35888000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13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13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137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137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137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1379">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137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1379">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13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346" name="Rectangle 2"/>
          <p:cNvSpPr>
            <a:spLocks noGrp="1" noChangeArrowheads="1"/>
          </p:cNvSpPr>
          <p:nvPr>
            <p:ph type="title"/>
          </p:nvPr>
        </p:nvSpPr>
        <p:spPr/>
        <p:txBody>
          <a:bodyPr/>
          <a:lstStyle/>
          <a:p>
            <a:r>
              <a:rPr lang="en-GB" dirty="0"/>
              <a:t>The aim of Testing</a:t>
            </a:r>
          </a:p>
        </p:txBody>
      </p:sp>
      <p:sp>
        <p:nvSpPr>
          <p:cNvPr id="1081347" name="Rectangle 3" descr="Blue tissue paper"/>
          <p:cNvSpPr>
            <a:spLocks noGrp="1" noChangeArrowheads="1"/>
          </p:cNvSpPr>
          <p:nvPr>
            <p:ph type="body" idx="1"/>
          </p:nvPr>
        </p:nvSpPr>
        <p:spPr>
          <a:xfrm>
            <a:off x="685801" y="979335"/>
            <a:ext cx="7989888" cy="3806977"/>
          </a:xfrm>
        </p:spPr>
        <p:txBody>
          <a:bodyPr/>
          <a:lstStyle/>
          <a:p>
            <a:pPr>
              <a:lnSpc>
                <a:spcPct val="90000"/>
              </a:lnSpc>
              <a:spcBef>
                <a:spcPct val="10000"/>
              </a:spcBef>
            </a:pPr>
            <a:r>
              <a:rPr lang="en-GB" dirty="0"/>
              <a:t>Being done as soon as the development is done</a:t>
            </a:r>
          </a:p>
          <a:p>
            <a:pPr>
              <a:lnSpc>
                <a:spcPct val="90000"/>
              </a:lnSpc>
              <a:spcBef>
                <a:spcPct val="10000"/>
              </a:spcBef>
            </a:pPr>
            <a:r>
              <a:rPr lang="en-GB" dirty="0"/>
              <a:t>Well, almost</a:t>
            </a:r>
          </a:p>
          <a:p>
            <a:pPr>
              <a:lnSpc>
                <a:spcPct val="90000"/>
              </a:lnSpc>
              <a:spcBef>
                <a:spcPct val="10000"/>
              </a:spcBef>
            </a:pPr>
            <a:endParaRPr lang="en-GB" dirty="0"/>
          </a:p>
          <a:p>
            <a:pPr>
              <a:lnSpc>
                <a:spcPct val="90000"/>
              </a:lnSpc>
              <a:spcBef>
                <a:spcPct val="10000"/>
              </a:spcBef>
            </a:pPr>
            <a:r>
              <a:rPr lang="en-GB" dirty="0"/>
              <a:t>Excuses, excuses, excuses</a:t>
            </a:r>
          </a:p>
          <a:p>
            <a:pPr lvl="1">
              <a:lnSpc>
                <a:spcPct val="90000"/>
              </a:lnSpc>
            </a:pPr>
            <a:r>
              <a:rPr lang="en-GB" sz="1900" dirty="0"/>
              <a:t>The developers are always late</a:t>
            </a:r>
            <a:br>
              <a:rPr lang="en-GB" sz="1900" dirty="0"/>
            </a:br>
            <a:r>
              <a:rPr lang="en-GB" sz="1700" dirty="0">
                <a:solidFill>
                  <a:schemeClr val="tx1"/>
                </a:solidFill>
              </a:rPr>
              <a:t>(Developers should live up to their promises)</a:t>
            </a:r>
          </a:p>
          <a:p>
            <a:pPr lvl="1">
              <a:lnSpc>
                <a:spcPct val="90000"/>
              </a:lnSpc>
              <a:spcBef>
                <a:spcPct val="10000"/>
              </a:spcBef>
            </a:pPr>
            <a:r>
              <a:rPr lang="en-GB" sz="1900" dirty="0"/>
              <a:t>The developers don’t take us seriously</a:t>
            </a:r>
            <a:br>
              <a:rPr lang="en-GB" sz="1900" dirty="0"/>
            </a:br>
            <a:r>
              <a:rPr lang="en-GB" sz="1700" dirty="0">
                <a:solidFill>
                  <a:schemeClr val="tx1"/>
                </a:solidFill>
              </a:rPr>
              <a:t>(Developers should ask testers for help)</a:t>
            </a:r>
          </a:p>
          <a:p>
            <a:pPr lvl="1">
              <a:lnSpc>
                <a:spcPct val="90000"/>
              </a:lnSpc>
              <a:spcBef>
                <a:spcPct val="10000"/>
              </a:spcBef>
            </a:pPr>
            <a:r>
              <a:rPr lang="en-GB" sz="1900" dirty="0"/>
              <a:t>The developers don’t inject enough defects</a:t>
            </a:r>
            <a:br>
              <a:rPr lang="en-GB" sz="1900" dirty="0"/>
            </a:br>
            <a:r>
              <a:rPr lang="en-GB" sz="1700" dirty="0">
                <a:solidFill>
                  <a:schemeClr val="tx1"/>
                </a:solidFill>
              </a:rPr>
              <a:t>(Now testing becomes a real challenge)</a:t>
            </a:r>
          </a:p>
          <a:p>
            <a:pPr lvl="1">
              <a:lnSpc>
                <a:spcPct val="90000"/>
              </a:lnSpc>
              <a:spcBef>
                <a:spcPct val="10000"/>
              </a:spcBef>
            </a:pPr>
            <a:r>
              <a:rPr lang="en-GB" sz="1900" dirty="0"/>
              <a:t>We are the bearers of bad news</a:t>
            </a:r>
            <a:br>
              <a:rPr lang="en-GB" sz="1900" dirty="0"/>
            </a:br>
            <a:r>
              <a:rPr lang="en-GB" sz="1700" dirty="0">
                <a:solidFill>
                  <a:schemeClr val="tx1"/>
                </a:solidFill>
              </a:rPr>
              <a:t>(find out what you’re </a:t>
            </a:r>
            <a:r>
              <a:rPr lang="en-GB" sz="1700" i="1" dirty="0">
                <a:solidFill>
                  <a:schemeClr val="tx1"/>
                </a:solidFill>
              </a:rPr>
              <a:t>really</a:t>
            </a:r>
            <a:r>
              <a:rPr lang="en-GB" sz="1700" dirty="0">
                <a:solidFill>
                  <a:schemeClr val="tx1"/>
                </a:solidFill>
              </a:rPr>
              <a:t> supposed to do)</a:t>
            </a:r>
          </a:p>
          <a:p>
            <a:pPr>
              <a:lnSpc>
                <a:spcPct val="90000"/>
              </a:lnSpc>
            </a:pPr>
            <a:r>
              <a:rPr lang="en-GB" dirty="0"/>
              <a:t>Helping development to be successful</a:t>
            </a:r>
          </a:p>
        </p:txBody>
      </p:sp>
      <p:pic>
        <p:nvPicPr>
          <p:cNvPr id="1081348" name="Picture 4" descr="bullshit"/>
          <p:cNvPicPr>
            <a:picLocks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7250017" y="122085"/>
            <a:ext cx="1719262" cy="1714500"/>
          </a:xfrm>
          <a:prstGeom prst="rect">
            <a:avLst/>
          </a:prstGeom>
          <a:noFill/>
        </p:spPr>
      </p:pic>
      <p:sp>
        <p:nvSpPr>
          <p:cNvPr id="6"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15</a:t>
            </a:fld>
            <a:endParaRPr lang="en-US" altLang="en-US" dirty="0"/>
          </a:p>
        </p:txBody>
      </p:sp>
    </p:spTree>
    <p:extLst>
      <p:ext uri="{BB962C8B-B14F-4D97-AF65-F5344CB8AC3E}">
        <p14:creationId xmlns:p14="http://schemas.microsoft.com/office/powerpoint/2010/main" val="361569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81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81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8134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8134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8134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8134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8134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8134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813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134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lstStyle/>
          <a:p>
            <a:r>
              <a:rPr lang="en-GB" dirty="0" smtClean="0">
                <a:latin typeface="Candara" panose="020E0502030303020204" pitchFamily="34" charset="0"/>
              </a:rPr>
              <a:t>Mistakes, unnecessary things </a:t>
            </a:r>
          </a:p>
        </p:txBody>
      </p:sp>
      <p:sp>
        <p:nvSpPr>
          <p:cNvPr id="427011" name="Rectangle 3" descr="Blue tissue paper"/>
          <p:cNvSpPr>
            <a:spLocks noGrp="1" noChangeArrowheads="1"/>
          </p:cNvSpPr>
          <p:nvPr>
            <p:ph type="body" idx="1"/>
          </p:nvPr>
        </p:nvSpPr>
        <p:spPr>
          <a:xfrm>
            <a:off x="685800" y="1347614"/>
            <a:ext cx="8062913" cy="3225577"/>
          </a:xfrm>
        </p:spPr>
        <p:txBody>
          <a:bodyPr/>
          <a:lstStyle/>
          <a:p>
            <a:pPr>
              <a:lnSpc>
                <a:spcPct val="90000"/>
              </a:lnSpc>
              <a:tabLst>
                <a:tab pos="5840468" algn="l"/>
              </a:tabLst>
            </a:pPr>
            <a:r>
              <a:rPr lang="en-GB" dirty="0" smtClean="0">
                <a:latin typeface="Candara" panose="020E0502030303020204" pitchFamily="34" charset="0"/>
              </a:rPr>
              <a:t>What was the last time you made a mistake ?</a:t>
            </a:r>
          </a:p>
          <a:p>
            <a:pPr>
              <a:lnSpc>
                <a:spcPct val="90000"/>
              </a:lnSpc>
              <a:tabLst>
                <a:tab pos="5840468" algn="l"/>
              </a:tabLst>
            </a:pPr>
            <a:r>
              <a:rPr lang="en-GB" dirty="0" smtClean="0">
                <a:latin typeface="Candara" panose="020E0502030303020204" pitchFamily="34" charset="0"/>
              </a:rPr>
              <a:t>What was the last time you did something unnecessary ?</a:t>
            </a:r>
            <a:r>
              <a:rPr lang="en-GB" altLang="ja-JP" dirty="0" smtClean="0">
                <a:latin typeface="Candara" panose="020E0502030303020204" pitchFamily="34" charset="0"/>
                <a:ea typeface="ＭＳ Ｐゴシック" pitchFamily="34" charset="-128"/>
              </a:rPr>
              <a:t/>
            </a:r>
            <a:br>
              <a:rPr lang="en-GB" altLang="ja-JP" dirty="0" smtClean="0">
                <a:latin typeface="Candara" panose="020E0502030303020204" pitchFamily="34" charset="0"/>
                <a:ea typeface="ＭＳ Ｐゴシック" pitchFamily="34" charset="-128"/>
              </a:rPr>
            </a:br>
            <a:endParaRPr lang="en-GB" altLang="ja-JP" sz="1600" dirty="0">
              <a:solidFill>
                <a:schemeClr val="tx1">
                  <a:lumMod val="85000"/>
                  <a:lumOff val="15000"/>
                </a:schemeClr>
              </a:solidFill>
              <a:ea typeface="MS PMincho" pitchFamily="18" charset="-128"/>
            </a:endParaRPr>
          </a:p>
          <a:p>
            <a:pPr>
              <a:lnSpc>
                <a:spcPct val="90000"/>
              </a:lnSpc>
              <a:tabLst>
                <a:tab pos="5840468" algn="l"/>
              </a:tabLst>
            </a:pPr>
            <a:endParaRPr lang="en-GB" sz="1800" dirty="0">
              <a:solidFill>
                <a:schemeClr val="tx1"/>
              </a:solidFill>
            </a:endParaRPr>
          </a:p>
          <a:p>
            <a:pPr>
              <a:lnSpc>
                <a:spcPct val="90000"/>
              </a:lnSpc>
              <a:tabLst>
                <a:tab pos="5840468" algn="l"/>
              </a:tabLst>
            </a:pPr>
            <a:r>
              <a:rPr lang="en-GB" dirty="0" smtClean="0">
                <a:latin typeface="Candara" panose="020E0502030303020204" pitchFamily="34" charset="0"/>
              </a:rPr>
              <a:t>Did </a:t>
            </a:r>
            <a:r>
              <a:rPr lang="en-GB" dirty="0" smtClean="0">
                <a:latin typeface="Candara" panose="020E0502030303020204" pitchFamily="34" charset="0"/>
              </a:rPr>
              <a:t>you talk with others about it ?</a:t>
            </a:r>
          </a:p>
          <a:p>
            <a:pPr>
              <a:lnSpc>
                <a:spcPct val="90000"/>
              </a:lnSpc>
              <a:tabLst>
                <a:tab pos="5840468" algn="l"/>
              </a:tabLst>
            </a:pPr>
            <a:r>
              <a:rPr lang="en-GB" dirty="0" smtClean="0">
                <a:latin typeface="Candara" panose="020E0502030303020204" pitchFamily="34" charset="0"/>
              </a:rPr>
              <a:t>Did you learn from it ?</a:t>
            </a:r>
          </a:p>
          <a:p>
            <a:pPr>
              <a:lnSpc>
                <a:spcPct val="90000"/>
              </a:lnSpc>
              <a:tabLst>
                <a:tab pos="5840468" algn="l"/>
              </a:tabLst>
            </a:pPr>
            <a:r>
              <a:rPr lang="en-GB" dirty="0" smtClean="0">
                <a:latin typeface="Candara" panose="020E0502030303020204" pitchFamily="34" charset="0"/>
              </a:rPr>
              <a:t>What did you do about it ?</a:t>
            </a:r>
          </a:p>
          <a:p>
            <a:pPr>
              <a:lnSpc>
                <a:spcPct val="90000"/>
              </a:lnSpc>
              <a:tabLst>
                <a:tab pos="5840468" algn="l"/>
              </a:tabLst>
            </a:pPr>
            <a:endParaRPr lang="en-GB" dirty="0" smtClean="0">
              <a:latin typeface="Candara" panose="020E0502030303020204" pitchFamily="34" charset="0"/>
            </a:endParaRPr>
          </a:p>
          <a:p>
            <a:pPr>
              <a:lnSpc>
                <a:spcPct val="90000"/>
              </a:lnSpc>
              <a:tabLst>
                <a:tab pos="5840468" algn="l"/>
              </a:tabLst>
            </a:pPr>
            <a:r>
              <a:rPr lang="en-GB" dirty="0" smtClean="0">
                <a:latin typeface="Candara" panose="020E0502030303020204" pitchFamily="34" charset="0"/>
              </a:rPr>
              <a:t>Case:</a:t>
            </a:r>
          </a:p>
          <a:p>
            <a:pPr lvl="1">
              <a:lnSpc>
                <a:spcPct val="90000"/>
              </a:lnSpc>
              <a:tabLst>
                <a:tab pos="5840468" algn="l"/>
              </a:tabLst>
            </a:pPr>
            <a:r>
              <a:rPr lang="en-GB" dirty="0" smtClean="0">
                <a:latin typeface="Candara" panose="020E0502030303020204" pitchFamily="34" charset="0"/>
              </a:rPr>
              <a:t>Learning 10-fold from mistakes</a:t>
            </a:r>
          </a:p>
        </p:txBody>
      </p:sp>
      <p:sp>
        <p:nvSpPr>
          <p:cNvPr id="5"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16</a:t>
            </a:fld>
            <a:endParaRPr lang="en-US" altLang="en-US" dirty="0"/>
          </a:p>
        </p:txBody>
      </p:sp>
    </p:spTree>
    <p:extLst>
      <p:ext uri="{BB962C8B-B14F-4D97-AF65-F5344CB8AC3E}">
        <p14:creationId xmlns:p14="http://schemas.microsoft.com/office/powerpoint/2010/main" val="475332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70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701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70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701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701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27011">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270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GB" dirty="0" smtClean="0">
                <a:latin typeface="Candara" panose="020E0502030303020204" pitchFamily="34" charset="0"/>
              </a:rPr>
              <a:t>Ignore the first reaction</a:t>
            </a:r>
            <a:endParaRPr lang="en-GB" dirty="0">
              <a:latin typeface="Candara" panose="020E0502030303020204" pitchFamily="34" charset="0"/>
            </a:endParaRPr>
          </a:p>
        </p:txBody>
      </p:sp>
      <p:sp>
        <p:nvSpPr>
          <p:cNvPr id="78851" name="Rectangle 3" descr="Blue tissue paper"/>
          <p:cNvSpPr>
            <a:spLocks noGrp="1" noChangeArrowheads="1"/>
          </p:cNvSpPr>
          <p:nvPr>
            <p:ph type="body" idx="1"/>
          </p:nvPr>
        </p:nvSpPr>
        <p:spPr/>
        <p:txBody>
          <a:bodyPr/>
          <a:lstStyle/>
          <a:p>
            <a:r>
              <a:rPr lang="en-GB" dirty="0" smtClean="0">
                <a:latin typeface="Candara" panose="020E0502030303020204" pitchFamily="34" charset="0"/>
              </a:rPr>
              <a:t>If you show something is wrong</a:t>
            </a:r>
          </a:p>
          <a:p>
            <a:pPr marL="288000" indent="-288000"/>
            <a:r>
              <a:rPr lang="en-GB" dirty="0"/>
              <a:t>Even if the person agrees, first you’ll get:</a:t>
            </a:r>
            <a:r>
              <a:rPr lang="en-GB" dirty="0" smtClean="0">
                <a:latin typeface="Candara" panose="020E0502030303020204" pitchFamily="34" charset="0"/>
              </a:rPr>
              <a:t/>
            </a:r>
            <a:br>
              <a:rPr lang="en-GB" dirty="0" smtClean="0">
                <a:latin typeface="Candara" panose="020E0502030303020204" pitchFamily="34" charset="0"/>
              </a:rPr>
            </a:br>
            <a:r>
              <a:rPr lang="en-GB" dirty="0" smtClean="0">
                <a:latin typeface="Candara" panose="020E0502030303020204" pitchFamily="34" charset="0"/>
              </a:rPr>
              <a:t>	</a:t>
            </a:r>
            <a:br>
              <a:rPr lang="en-GB" dirty="0" smtClean="0">
                <a:latin typeface="Candara" panose="020E0502030303020204" pitchFamily="34" charset="0"/>
              </a:rPr>
            </a:br>
            <a:r>
              <a:rPr lang="en-GB" dirty="0" smtClean="0">
                <a:latin typeface="Candara" panose="020E0502030303020204" pitchFamily="34" charset="0"/>
              </a:rPr>
              <a:t>	</a:t>
            </a:r>
            <a:r>
              <a:rPr lang="en-GB" dirty="0" smtClean="0">
                <a:solidFill>
                  <a:srgbClr val="002060"/>
                </a:solidFill>
                <a:latin typeface="Candara" panose="020E0502030303020204" pitchFamily="34" charset="0"/>
              </a:rPr>
              <a:t>“Yes, but ... </a:t>
            </a:r>
            <a:r>
              <a:rPr lang="en-GB" dirty="0" err="1" smtClean="0">
                <a:solidFill>
                  <a:srgbClr val="002060"/>
                </a:solidFill>
                <a:latin typeface="Candara" panose="020E0502030303020204" pitchFamily="34" charset="0"/>
              </a:rPr>
              <a:t>bla</a:t>
            </a:r>
            <a:r>
              <a:rPr lang="en-GB" dirty="0" smtClean="0">
                <a:solidFill>
                  <a:srgbClr val="002060"/>
                </a:solidFill>
                <a:latin typeface="Candara" panose="020E0502030303020204" pitchFamily="34" charset="0"/>
              </a:rPr>
              <a:t> </a:t>
            </a:r>
            <a:r>
              <a:rPr lang="en-GB" dirty="0" err="1" smtClean="0">
                <a:solidFill>
                  <a:srgbClr val="002060"/>
                </a:solidFill>
                <a:latin typeface="Candara" panose="020E0502030303020204" pitchFamily="34" charset="0"/>
              </a:rPr>
              <a:t>bla</a:t>
            </a:r>
            <a:r>
              <a:rPr lang="en-GB" dirty="0" smtClean="0">
                <a:solidFill>
                  <a:srgbClr val="002060"/>
                </a:solidFill>
                <a:latin typeface="Candara" panose="020E0502030303020204" pitchFamily="34" charset="0"/>
              </a:rPr>
              <a:t>” or,</a:t>
            </a:r>
            <a:br>
              <a:rPr lang="en-GB" dirty="0" smtClean="0">
                <a:solidFill>
                  <a:srgbClr val="002060"/>
                </a:solidFill>
                <a:latin typeface="Candara" panose="020E0502030303020204" pitchFamily="34" charset="0"/>
              </a:rPr>
            </a:br>
            <a:r>
              <a:rPr lang="en-GB" dirty="0" smtClean="0">
                <a:solidFill>
                  <a:srgbClr val="002060"/>
                </a:solidFill>
                <a:latin typeface="Candara" panose="020E0502030303020204" pitchFamily="34" charset="0"/>
              </a:rPr>
              <a:t>	“That’s because ... </a:t>
            </a:r>
            <a:r>
              <a:rPr lang="en-GB" dirty="0" err="1" smtClean="0">
                <a:solidFill>
                  <a:srgbClr val="002060"/>
                </a:solidFill>
                <a:latin typeface="Candara" panose="020E0502030303020204" pitchFamily="34" charset="0"/>
              </a:rPr>
              <a:t>bla</a:t>
            </a:r>
            <a:r>
              <a:rPr lang="en-GB" dirty="0" smtClean="0">
                <a:solidFill>
                  <a:srgbClr val="002060"/>
                </a:solidFill>
                <a:latin typeface="Candara" panose="020E0502030303020204" pitchFamily="34" charset="0"/>
              </a:rPr>
              <a:t> </a:t>
            </a:r>
            <a:r>
              <a:rPr lang="en-GB" dirty="0" err="1" smtClean="0">
                <a:solidFill>
                  <a:srgbClr val="002060"/>
                </a:solidFill>
                <a:latin typeface="Candara" panose="020E0502030303020204" pitchFamily="34" charset="0"/>
              </a:rPr>
              <a:t>bla</a:t>
            </a:r>
            <a:r>
              <a:rPr lang="en-GB" dirty="0" smtClean="0">
                <a:solidFill>
                  <a:srgbClr val="002060"/>
                </a:solidFill>
                <a:latin typeface="Candara" panose="020E0502030303020204" pitchFamily="34" charset="0"/>
              </a:rPr>
              <a:t>”</a:t>
            </a:r>
          </a:p>
          <a:p>
            <a:pPr marL="239515" indent="-239515"/>
            <a:endParaRPr lang="en-GB" dirty="0" smtClean="0">
              <a:solidFill>
                <a:schemeClr val="accent2">
                  <a:lumMod val="75000"/>
                </a:schemeClr>
              </a:solidFill>
              <a:latin typeface="Candara" panose="020E0502030303020204" pitchFamily="34" charset="0"/>
            </a:endParaRPr>
          </a:p>
          <a:p>
            <a:r>
              <a:rPr lang="en-GB" dirty="0" smtClean="0">
                <a:latin typeface="Candara" panose="020E0502030303020204" pitchFamily="34" charset="0"/>
              </a:rPr>
              <a:t>We have been trained from childhood to make excuses</a:t>
            </a:r>
          </a:p>
          <a:p>
            <a:r>
              <a:rPr lang="en-GB" dirty="0" smtClean="0">
                <a:latin typeface="Candara" panose="020E0502030303020204" pitchFamily="34" charset="0"/>
              </a:rPr>
              <a:t>Ignore the </a:t>
            </a:r>
            <a:r>
              <a:rPr lang="en-GB" dirty="0" err="1" smtClean="0">
                <a:latin typeface="Candara" panose="020E0502030303020204" pitchFamily="34" charset="0"/>
              </a:rPr>
              <a:t>bla</a:t>
            </a:r>
            <a:r>
              <a:rPr lang="en-GB" dirty="0" smtClean="0">
                <a:latin typeface="Candara" panose="020E0502030303020204" pitchFamily="34" charset="0"/>
              </a:rPr>
              <a:t> </a:t>
            </a:r>
            <a:r>
              <a:rPr lang="en-GB" dirty="0" err="1" smtClean="0">
                <a:latin typeface="Candara" panose="020E0502030303020204" pitchFamily="34" charset="0"/>
              </a:rPr>
              <a:t>bla</a:t>
            </a:r>
            <a:endParaRPr lang="en-GB" dirty="0" smtClean="0">
              <a:latin typeface="Candara" panose="020E0502030303020204" pitchFamily="34" charset="0"/>
            </a:endParaRPr>
          </a:p>
          <a:p>
            <a:r>
              <a:rPr lang="en-US" dirty="0"/>
              <a:t>Let the excuse come out and wait for the next </a:t>
            </a:r>
            <a:r>
              <a:rPr lang="en-US" dirty="0" smtClean="0"/>
              <a:t>reaction</a:t>
            </a:r>
            <a:endParaRPr lang="en-US" dirty="0"/>
          </a:p>
        </p:txBody>
      </p:sp>
      <p:sp>
        <p:nvSpPr>
          <p:cNvPr id="5"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17</a:t>
            </a:fld>
            <a:endParaRPr lang="en-US" altLang="en-US" dirty="0"/>
          </a:p>
        </p:txBody>
      </p:sp>
    </p:spTree>
    <p:extLst>
      <p:ext uri="{BB962C8B-B14F-4D97-AF65-F5344CB8AC3E}">
        <p14:creationId xmlns:p14="http://schemas.microsoft.com/office/powerpoint/2010/main" val="27435040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8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ndara" panose="020E0502030303020204" pitchFamily="34" charset="0"/>
              </a:rPr>
              <a:t>Any typical behaviour here in Minsk ?</a:t>
            </a:r>
            <a:endParaRPr lang="en-GB"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pPr>
              <a:defRPr/>
            </a:pPr>
            <a:fld id="{2AB2785B-88D5-4452-B6E7-DAE3BF29AC67}" type="slidenum">
              <a:rPr lang="en-US" altLang="en-US" smtClean="0"/>
              <a:pPr>
                <a:defRPr/>
              </a:pPr>
              <a:t>18</a:t>
            </a:fld>
            <a:endParaRPr lang="en-US" altLang="en-US" dirty="0"/>
          </a:p>
        </p:txBody>
      </p:sp>
    </p:spTree>
    <p:extLst>
      <p:ext uri="{BB962C8B-B14F-4D97-AF65-F5344CB8AC3E}">
        <p14:creationId xmlns:p14="http://schemas.microsoft.com/office/powerpoint/2010/main" val="17920964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ndara" panose="020E0502030303020204" pitchFamily="34" charset="0"/>
              </a:rPr>
              <a:t>Case: Working with a development team in Minsk</a:t>
            </a:r>
            <a:endParaRPr lang="en-GB" dirty="0">
              <a:latin typeface="Candara" panose="020E0502030303020204" pitchFamily="34" charset="0"/>
            </a:endParaRPr>
          </a:p>
        </p:txBody>
      </p:sp>
      <p:sp>
        <p:nvSpPr>
          <p:cNvPr id="3" name="Content Placeholder 2"/>
          <p:cNvSpPr>
            <a:spLocks noGrp="1"/>
          </p:cNvSpPr>
          <p:nvPr>
            <p:ph idx="1"/>
          </p:nvPr>
        </p:nvSpPr>
        <p:spPr/>
        <p:txBody>
          <a:bodyPr/>
          <a:lstStyle/>
          <a:p>
            <a:r>
              <a:rPr lang="en-GB" dirty="0" smtClean="0">
                <a:latin typeface="Candara" panose="020E0502030303020204" pitchFamily="34" charset="0"/>
              </a:rPr>
              <a:t>Behaviour of the project team</a:t>
            </a:r>
          </a:p>
          <a:p>
            <a:r>
              <a:rPr lang="en-GB" dirty="0" smtClean="0">
                <a:latin typeface="Candara" panose="020E0502030303020204" pitchFamily="34" charset="0"/>
              </a:rPr>
              <a:t>How we expected the project team to behave</a:t>
            </a:r>
          </a:p>
          <a:p>
            <a:endParaRPr lang="en-GB"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pPr>
              <a:defRPr/>
            </a:pPr>
            <a:fld id="{2AB2785B-88D5-4452-B6E7-DAE3BF29AC67}" type="slidenum">
              <a:rPr lang="en-US" altLang="en-US" smtClean="0"/>
              <a:pPr>
                <a:defRPr/>
              </a:pPr>
              <a:t>19</a:t>
            </a:fld>
            <a:endParaRPr lang="en-US" altLang="en-US" dirty="0"/>
          </a:p>
        </p:txBody>
      </p:sp>
    </p:spTree>
    <p:extLst>
      <p:ext uri="{BB962C8B-B14F-4D97-AF65-F5344CB8AC3E}">
        <p14:creationId xmlns:p14="http://schemas.microsoft.com/office/powerpoint/2010/main" val="3079333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tabLst>
                <a:tab pos="7047960" algn="r"/>
              </a:tabLst>
            </a:pPr>
            <a:r>
              <a:rPr lang="en-GB" dirty="0" smtClean="0">
                <a:latin typeface="Candara" panose="020E0502030303020204" pitchFamily="34" charset="0"/>
              </a:rPr>
              <a:t>Human Behaviour</a:t>
            </a:r>
            <a:endParaRPr lang="en-GB" sz="2100" dirty="0">
              <a:solidFill>
                <a:schemeClr val="tx1">
                  <a:lumMod val="85000"/>
                  <a:lumOff val="15000"/>
                </a:schemeClr>
              </a:solidFill>
              <a:ea typeface="MS PMincho" pitchFamily="18" charset="-128"/>
              <a:cs typeface="+mn-cs"/>
            </a:endParaRPr>
          </a:p>
        </p:txBody>
      </p:sp>
      <p:sp>
        <p:nvSpPr>
          <p:cNvPr id="2322435" name="Rectangle 3" descr="Blue tissue paper"/>
          <p:cNvSpPr>
            <a:spLocks noGrp="1" noChangeArrowheads="1"/>
          </p:cNvSpPr>
          <p:nvPr>
            <p:ph idx="1"/>
          </p:nvPr>
        </p:nvSpPr>
        <p:spPr>
          <a:xfrm>
            <a:off x="571472" y="856986"/>
            <a:ext cx="8143932" cy="4037022"/>
          </a:xfrm>
        </p:spPr>
        <p:txBody>
          <a:bodyPr/>
          <a:lstStyle/>
          <a:p>
            <a:pPr>
              <a:spcBef>
                <a:spcPts val="600"/>
              </a:spcBef>
            </a:pPr>
            <a:r>
              <a:rPr lang="en-GB" altLang="ja-JP" sz="1800" dirty="0"/>
              <a:t>Systems are conceived, designed, implemented,</a:t>
            </a:r>
            <a:br>
              <a:rPr lang="en-GB" altLang="ja-JP" sz="1800" dirty="0"/>
            </a:br>
            <a:r>
              <a:rPr lang="en-GB" altLang="ja-JP" sz="1800" dirty="0"/>
              <a:t>maintained, used, and tolerated </a:t>
            </a:r>
            <a:r>
              <a:rPr lang="en-GB" altLang="ja-JP" sz="1600" i="1" dirty="0">
                <a:solidFill>
                  <a:schemeClr val="tx2">
                    <a:lumMod val="85000"/>
                    <a:lumOff val="15000"/>
                  </a:schemeClr>
                </a:solidFill>
              </a:rPr>
              <a:t>(or not) </a:t>
            </a:r>
            <a:r>
              <a:rPr lang="en-GB" altLang="ja-JP" sz="1800" dirty="0"/>
              <a:t>by people</a:t>
            </a:r>
          </a:p>
          <a:p>
            <a:pPr>
              <a:spcBef>
                <a:spcPts val="600"/>
              </a:spcBef>
            </a:pPr>
            <a:r>
              <a:rPr lang="en-GB" sz="1800" dirty="0"/>
              <a:t>People react quite predictably</a:t>
            </a:r>
          </a:p>
          <a:p>
            <a:pPr>
              <a:spcBef>
                <a:spcPts val="600"/>
              </a:spcBef>
            </a:pPr>
            <a:r>
              <a:rPr lang="en-GB" sz="1800" dirty="0"/>
              <a:t>However, often differently from</a:t>
            </a:r>
            <a:br>
              <a:rPr lang="en-GB" sz="1800" dirty="0"/>
            </a:br>
            <a:r>
              <a:rPr lang="en-GB" sz="1800" dirty="0"/>
              <a:t>what we intuitively think</a:t>
            </a:r>
          </a:p>
          <a:p>
            <a:pPr>
              <a:spcBef>
                <a:spcPts val="600"/>
              </a:spcBef>
            </a:pPr>
            <a:r>
              <a:rPr lang="en-GB" sz="1800" dirty="0"/>
              <a:t>Often, we</a:t>
            </a:r>
          </a:p>
          <a:p>
            <a:pPr marL="476194">
              <a:spcBef>
                <a:spcPts val="0"/>
              </a:spcBef>
              <a:tabLst>
                <a:tab pos="479029" algn="l"/>
              </a:tabLst>
            </a:pPr>
            <a:r>
              <a:rPr lang="en-GB" sz="1800" dirty="0">
                <a:solidFill>
                  <a:srgbClr val="002060"/>
                </a:solidFill>
              </a:rPr>
              <a:t>ignore </a:t>
            </a:r>
            <a:r>
              <a:rPr lang="en-GB" sz="1800" dirty="0"/>
              <a:t>human behaviour,</a:t>
            </a:r>
          </a:p>
          <a:p>
            <a:pPr marL="476194">
              <a:spcBef>
                <a:spcPts val="0"/>
              </a:spcBef>
              <a:tabLst>
                <a:tab pos="479029" algn="l"/>
              </a:tabLst>
            </a:pPr>
            <a:r>
              <a:rPr lang="en-GB" sz="1800" dirty="0"/>
              <a:t>incorrectly </a:t>
            </a:r>
            <a:r>
              <a:rPr lang="en-GB" sz="1800" dirty="0">
                <a:solidFill>
                  <a:srgbClr val="002060"/>
                </a:solidFill>
              </a:rPr>
              <a:t>assume </a:t>
            </a:r>
            <a:r>
              <a:rPr lang="en-GB" sz="1800" dirty="0"/>
              <a:t>behaviour,</a:t>
            </a:r>
          </a:p>
          <a:p>
            <a:pPr marL="476194">
              <a:spcBef>
                <a:spcPts val="0"/>
              </a:spcBef>
              <a:tabLst>
                <a:tab pos="479029" algn="l"/>
              </a:tabLst>
            </a:pPr>
            <a:r>
              <a:rPr lang="en-GB" sz="1800" dirty="0"/>
              <a:t>or decide how people </a:t>
            </a:r>
            <a:r>
              <a:rPr lang="en-GB" sz="1800" dirty="0">
                <a:solidFill>
                  <a:srgbClr val="002060"/>
                </a:solidFill>
              </a:rPr>
              <a:t>should behave </a:t>
            </a:r>
            <a:r>
              <a:rPr lang="en-GB" sz="1600" i="1" dirty="0">
                <a:solidFill>
                  <a:schemeClr val="tx2">
                    <a:lumMod val="85000"/>
                    <a:lumOff val="15000"/>
                  </a:schemeClr>
                </a:solidFill>
              </a:rPr>
              <a:t>(ha ha)</a:t>
            </a:r>
            <a:endParaRPr lang="en-GB" sz="1800" i="1" dirty="0">
              <a:solidFill>
                <a:schemeClr val="tx2">
                  <a:lumMod val="85000"/>
                  <a:lumOff val="15000"/>
                </a:schemeClr>
              </a:solidFill>
            </a:endParaRPr>
          </a:p>
          <a:p>
            <a:pPr>
              <a:spcBef>
                <a:spcPts val="600"/>
              </a:spcBef>
            </a:pPr>
            <a:r>
              <a:rPr lang="en-GB" sz="1800" dirty="0"/>
              <a:t>To be successful, we must study and adapt to </a:t>
            </a:r>
            <a:r>
              <a:rPr lang="en-GB" sz="1800" dirty="0">
                <a:solidFill>
                  <a:srgbClr val="002060"/>
                </a:solidFill>
              </a:rPr>
              <a:t>real </a:t>
            </a:r>
            <a:r>
              <a:rPr lang="en-GB" sz="1800" dirty="0"/>
              <a:t>behaviour rather than </a:t>
            </a:r>
            <a:r>
              <a:rPr lang="en-GB" sz="1800" dirty="0">
                <a:solidFill>
                  <a:srgbClr val="002060"/>
                </a:solidFill>
              </a:rPr>
              <a:t>assumed </a:t>
            </a:r>
            <a:r>
              <a:rPr lang="en-GB" sz="1800" dirty="0"/>
              <a:t>behaviour</a:t>
            </a:r>
          </a:p>
          <a:p>
            <a:pPr>
              <a:spcBef>
                <a:spcPts val="600"/>
              </a:spcBef>
            </a:pPr>
            <a:r>
              <a:rPr lang="en-GB" sz="1800" i="1" dirty="0"/>
              <a:t>Even if we don’t agree with that behaviour</a:t>
            </a:r>
            <a:br>
              <a:rPr lang="en-GB" sz="1800" i="1" dirty="0"/>
            </a:br>
            <a:r>
              <a:rPr lang="en-GB" sz="1300" i="1" dirty="0">
                <a:solidFill>
                  <a:schemeClr val="tx2">
                    <a:lumMod val="85000"/>
                    <a:lumOff val="15000"/>
                  </a:schemeClr>
                </a:solidFill>
              </a:rPr>
              <a:t>Hey, they shouldn't behave like that ! </a:t>
            </a:r>
            <a:r>
              <a:rPr lang="en-GB" sz="1300" dirty="0">
                <a:solidFill>
                  <a:schemeClr val="tx2">
                    <a:lumMod val="85000"/>
                    <a:lumOff val="15000"/>
                  </a:schemeClr>
                </a:solidFill>
              </a:rPr>
              <a:t>Well if they do, they do. They’re only human.</a:t>
            </a:r>
            <a:r>
              <a:rPr lang="en-GB" sz="1100" dirty="0">
                <a:solidFill>
                  <a:srgbClr val="002060"/>
                </a:solidFill>
              </a:rPr>
              <a:t>	</a:t>
            </a:r>
            <a:endParaRPr lang="en-GB" sz="1300" dirty="0">
              <a:solidFill>
                <a:srgbClr val="002060"/>
              </a:solidFill>
            </a:endParaRPr>
          </a:p>
        </p:txBody>
      </p:sp>
      <p:pic>
        <p:nvPicPr>
          <p:cNvPr id="3190788" name="Picture 4" descr="http://starwarped.net/files/other-roles/Harrison-Ford/Six-Days-Seven-Nights-Quinn-Harris-6.jpg"/>
          <p:cNvPicPr>
            <a:picLocks noChangeArrowheads="1"/>
          </p:cNvPicPr>
          <p:nvPr/>
        </p:nvPicPr>
        <p:blipFill>
          <a:blip r:embed="rId3" cstate="print">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885512" y="1775416"/>
            <a:ext cx="3222220" cy="1369331"/>
          </a:xfrm>
          <a:prstGeom prst="rect">
            <a:avLst/>
          </a:prstGeom>
          <a:noFill/>
          <a:extLst>
            <a:ext uri="{909E8E84-426E-40DD-AFC4-6F175D3DCCD1}">
              <a14:hiddenFill xmlns:a14="http://schemas.microsoft.com/office/drawing/2010/main">
                <a:solidFill>
                  <a:srgbClr val="FFFFFF"/>
                </a:solidFill>
              </a14:hiddenFill>
            </a:ext>
          </a:extLst>
        </p:spPr>
      </p:pic>
      <p:pic>
        <p:nvPicPr>
          <p:cNvPr id="3190790" name="Picture 6" descr="http://img.geocaching.com/cache/large/71a19f99-fea7-4f05-a3f8-2a0e6b62b024.jpg">
            <a:hlinkClick r:id="rId5"/>
          </p:cNvPr>
          <p:cNvPicPr>
            <a:picLocks noChangeArrowheads="1"/>
          </p:cNvPicPr>
          <p:nvPr/>
        </p:nvPicPr>
        <p:blipFill>
          <a:blip r:embed="rId6" cstate="print">
            <a:extLst>
              <a:ext uri="{BEBA8EAE-BF5A-486C-A8C5-ECC9F3942E4B}">
                <a14:imgProps xmlns:a14="http://schemas.microsoft.com/office/drawing/2010/main">
                  <a14:imgLayer r:embed="rId7">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6709994" y="34875"/>
            <a:ext cx="2397738" cy="17119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bwMode="auto">
          <a:xfrm>
            <a:off x="6510328" y="3003798"/>
            <a:ext cx="2677866" cy="432048"/>
          </a:xfrm>
          <a:prstGeom prst="rect">
            <a:avLst/>
          </a:prstGeom>
          <a:noFill/>
          <a:ln w="9525" cap="flat" cmpd="sng" algn="ctr">
            <a:noFill/>
            <a:prstDash val="solid"/>
            <a:round/>
            <a:headEnd type="none" w="med" len="med"/>
            <a:tailEnd type="none" w="med" len="med"/>
          </a:ln>
          <a:effectLst/>
        </p:spPr>
        <p:txBody>
          <a:bodyPr vert="horz" wrap="none" lIns="81633" tIns="40817" rIns="81633" bIns="40817" numCol="1" rtlCol="0" anchor="ctr" anchorCtr="0" compatLnSpc="1">
            <a:prstTxWarp prst="textNoShape">
              <a:avLst/>
            </a:prstTxWarp>
          </a:bodyPr>
          <a:lstStyle/>
          <a:p>
            <a:pPr algn="r"/>
            <a:r>
              <a:rPr lang="en-US" sz="1000" dirty="0">
                <a:solidFill>
                  <a:srgbClr val="002060"/>
                </a:solidFill>
                <a:latin typeface="Candara" panose="020E0502030303020204" pitchFamily="34" charset="0"/>
              </a:rPr>
              <a:t>Movie: Six Days, Seven Nights</a:t>
            </a:r>
          </a:p>
        </p:txBody>
      </p:sp>
      <p:sp>
        <p:nvSpPr>
          <p:cNvPr id="3" name="Slide Number Placeholder 2"/>
          <p:cNvSpPr>
            <a:spLocks noGrp="1"/>
          </p:cNvSpPr>
          <p:nvPr>
            <p:ph type="sldNum" sz="quarter" idx="10"/>
          </p:nvPr>
        </p:nvSpPr>
        <p:spPr/>
        <p:txBody>
          <a:bodyPr/>
          <a:lstStyle/>
          <a:p>
            <a:pPr>
              <a:defRPr/>
            </a:pPr>
            <a:fld id="{2AB2785B-88D5-4452-B6E7-DAE3BF29AC67}" type="slidenum">
              <a:rPr lang="en-US" altLang="en-US" smtClean="0"/>
              <a:pPr>
                <a:defRPr/>
              </a:pPr>
              <a:t>2</a:t>
            </a:fld>
            <a:endParaRPr lang="en-US" altLang="en-US" dirty="0"/>
          </a:p>
        </p:txBody>
      </p:sp>
    </p:spTree>
    <p:extLst>
      <p:ext uri="{BB962C8B-B14F-4D97-AF65-F5344CB8AC3E}">
        <p14:creationId xmlns:p14="http://schemas.microsoft.com/office/powerpoint/2010/main" val="3149887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22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224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224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224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2243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2243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2243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2243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22435">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9079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9078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2435" grpId="0" uiExpand="1" build="p"/>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GB" altLang="en-US" sz="2300" dirty="0"/>
              <a:t>Conclusion</a:t>
            </a:r>
          </a:p>
        </p:txBody>
      </p:sp>
      <p:sp>
        <p:nvSpPr>
          <p:cNvPr id="238595" name="Rectangle 3" descr="Blue tissue paper"/>
          <p:cNvSpPr>
            <a:spLocks noGrp="1" noChangeArrowheads="1"/>
          </p:cNvSpPr>
          <p:nvPr>
            <p:ph type="body" idx="1"/>
          </p:nvPr>
        </p:nvSpPr>
        <p:spPr/>
        <p:txBody>
          <a:bodyPr/>
          <a:lstStyle/>
          <a:p>
            <a:r>
              <a:rPr lang="en-GB" altLang="en-US" sz="1900" dirty="0"/>
              <a:t>We’ve seen several elements of human behaviour</a:t>
            </a:r>
          </a:p>
          <a:p>
            <a:r>
              <a:rPr lang="en-GB" sz="1900" dirty="0"/>
              <a:t>Recognizing and understanding our </a:t>
            </a:r>
            <a:r>
              <a:rPr lang="en-GB" sz="1900" dirty="0" smtClean="0"/>
              <a:t>behaviour</a:t>
            </a:r>
            <a:br>
              <a:rPr lang="en-GB" sz="1900" dirty="0" smtClean="0"/>
            </a:br>
            <a:r>
              <a:rPr lang="en-GB" sz="1900" dirty="0" smtClean="0"/>
              <a:t>is </a:t>
            </a:r>
            <a:r>
              <a:rPr lang="en-GB" sz="1900" dirty="0"/>
              <a:t>the start of doing something about it</a:t>
            </a:r>
          </a:p>
          <a:p>
            <a:r>
              <a:rPr lang="en-GB" sz="1900" dirty="0"/>
              <a:t>Recognizing and understanding our </a:t>
            </a:r>
            <a:r>
              <a:rPr lang="en-GB" sz="1900" dirty="0" smtClean="0"/>
              <a:t>behaviour</a:t>
            </a:r>
            <a:br>
              <a:rPr lang="en-GB" sz="1900" dirty="0" smtClean="0"/>
            </a:br>
            <a:r>
              <a:rPr lang="en-GB" sz="1900" dirty="0" smtClean="0"/>
              <a:t>is </a:t>
            </a:r>
            <a:r>
              <a:rPr lang="en-GB" sz="1900" dirty="0"/>
              <a:t>the start of doing something </a:t>
            </a:r>
            <a:r>
              <a:rPr lang="en-GB" sz="1900" i="1" dirty="0">
                <a:solidFill>
                  <a:srgbClr val="002060"/>
                </a:solidFill>
              </a:rPr>
              <a:t>with</a:t>
            </a:r>
            <a:r>
              <a:rPr lang="en-GB" sz="1900" dirty="0">
                <a:solidFill>
                  <a:srgbClr val="002060"/>
                </a:solidFill>
              </a:rPr>
              <a:t> </a:t>
            </a:r>
            <a:r>
              <a:rPr lang="en-GB" sz="1900" dirty="0"/>
              <a:t>it</a:t>
            </a:r>
          </a:p>
          <a:p>
            <a:endParaRPr lang="en-GB" sz="1900" dirty="0"/>
          </a:p>
          <a:p>
            <a:endParaRPr lang="en-GB" altLang="en-US" sz="1900" dirty="0"/>
          </a:p>
          <a:p>
            <a:r>
              <a:rPr lang="en-GB" altLang="en-US" sz="1900" dirty="0"/>
              <a:t>QA to do a better job, helping others to be perfect</a:t>
            </a:r>
          </a:p>
          <a:p>
            <a:r>
              <a:rPr lang="en-GB" altLang="en-US" sz="1900" dirty="0"/>
              <a:t>QA is about Prevention !</a:t>
            </a:r>
            <a:endParaRPr lang="en-GB" altLang="en-US" sz="1900" dirty="0"/>
          </a:p>
        </p:txBody>
      </p:sp>
      <p:sp>
        <p:nvSpPr>
          <p:cNvPr id="9" name="Slide Number Placeholder 3"/>
          <p:cNvSpPr>
            <a:spLocks noGrp="1"/>
          </p:cNvSpPr>
          <p:nvPr>
            <p:ph type="sldNum" sz="quarter" idx="10"/>
          </p:nvPr>
        </p:nvSpPr>
        <p:spPr>
          <a:xfrm>
            <a:off x="6659563" y="4893469"/>
            <a:ext cx="2133600" cy="250031"/>
          </a:xfrm>
        </p:spPr>
        <p:txBody>
          <a:bodyPr/>
          <a:lstStyle/>
          <a:p>
            <a:pPr>
              <a:defRPr/>
            </a:pPr>
            <a:fld id="{2AB2785B-88D5-4452-B6E7-DAE3BF29AC67}" type="slidenum">
              <a:rPr lang="en-US" altLang="en-US" smtClean="0"/>
              <a:pPr>
                <a:defRPr/>
              </a:pPr>
              <a:t>20</a:t>
            </a:fld>
            <a:endParaRPr lang="en-US" altLang="en-US" dirty="0"/>
          </a:p>
        </p:txBody>
      </p:sp>
      <p:grpSp>
        <p:nvGrpSpPr>
          <p:cNvPr id="5" name="Group 4"/>
          <p:cNvGrpSpPr/>
          <p:nvPr/>
        </p:nvGrpSpPr>
        <p:grpSpPr>
          <a:xfrm>
            <a:off x="683568" y="1851670"/>
            <a:ext cx="4868535" cy="260351"/>
            <a:chOff x="863848" y="3084439"/>
            <a:chExt cx="5367222" cy="382652"/>
          </a:xfrm>
        </p:grpSpPr>
        <p:cxnSp>
          <p:nvCxnSpPr>
            <p:cNvPr id="3" name="Straight Connector 2"/>
            <p:cNvCxnSpPr/>
            <p:nvPr/>
          </p:nvCxnSpPr>
          <p:spPr>
            <a:xfrm>
              <a:off x="863848" y="3084439"/>
              <a:ext cx="5367222" cy="0"/>
            </a:xfrm>
            <a:prstGeom prst="line">
              <a:avLst/>
            </a:prstGeom>
            <a:ln w="12700">
              <a:solidFill>
                <a:srgbClr val="00206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880321" y="3467091"/>
              <a:ext cx="4398144" cy="0"/>
            </a:xfrm>
            <a:prstGeom prst="line">
              <a:avLst/>
            </a:prstGeom>
            <a:ln w="12700">
              <a:solidFill>
                <a:srgbClr val="00206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20562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8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859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859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85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ostrich_head_In_Sand"/>
          <p:cNvPicPr>
            <a:picLocks noChangeArrowheads="1"/>
          </p:cNvPicPr>
          <p:nvPr/>
        </p:nvPicPr>
        <p:blipFill>
          <a:blip r:embed="rId3" cstate="screen">
            <a:clrChange>
              <a:clrFrom>
                <a:srgbClr val="FFFFFF"/>
              </a:clrFrom>
              <a:clrTo>
                <a:srgbClr val="FFFFFF">
                  <a:alpha val="0"/>
                </a:srgbClr>
              </a:clrTo>
            </a:clrChange>
          </a:blip>
          <a:srcRect/>
          <a:stretch>
            <a:fillRect/>
          </a:stretch>
        </p:blipFill>
        <p:spPr bwMode="auto">
          <a:xfrm>
            <a:off x="2987824" y="0"/>
            <a:ext cx="3106928" cy="2480247"/>
          </a:xfrm>
          <a:prstGeom prst="rect">
            <a:avLst/>
          </a:prstGeom>
          <a:noFill/>
          <a:ln w="9525">
            <a:noFill/>
            <a:miter lim="800000"/>
            <a:headEnd/>
            <a:tailEnd/>
          </a:ln>
        </p:spPr>
      </p:pic>
      <p:sp>
        <p:nvSpPr>
          <p:cNvPr id="96259" name="Rectangle 3"/>
          <p:cNvSpPr>
            <a:spLocks noChangeArrowheads="1"/>
          </p:cNvSpPr>
          <p:nvPr/>
        </p:nvSpPr>
        <p:spPr bwMode="auto">
          <a:xfrm>
            <a:off x="386409" y="2718730"/>
            <a:ext cx="8172450" cy="1910737"/>
          </a:xfrm>
          <a:prstGeom prst="rect">
            <a:avLst/>
          </a:prstGeom>
          <a:noFill/>
          <a:ln w="9525">
            <a:noFill/>
            <a:miter lim="800000"/>
            <a:headEnd/>
            <a:tailEnd/>
          </a:ln>
        </p:spPr>
        <p:txBody>
          <a:bodyPr wrap="none" lIns="81633" tIns="40817" rIns="81633" bIns="40817" anchor="ctr"/>
          <a:lstStyle/>
          <a:p>
            <a:pPr algn="ctr">
              <a:spcBef>
                <a:spcPts val="972"/>
              </a:spcBef>
            </a:pPr>
            <a:r>
              <a:rPr lang="en-US" sz="2000" dirty="0">
                <a:solidFill>
                  <a:srgbClr val="C00000"/>
                </a:solidFill>
                <a:latin typeface="Candara" pitchFamily="34" charset="0"/>
              </a:rPr>
              <a:t>Our problems are not the real problem, </a:t>
            </a:r>
            <a:br>
              <a:rPr lang="en-US" sz="2000" dirty="0">
                <a:solidFill>
                  <a:srgbClr val="C00000"/>
                </a:solidFill>
                <a:latin typeface="Candara" pitchFamily="34" charset="0"/>
              </a:rPr>
            </a:br>
            <a:r>
              <a:rPr lang="en-US" sz="2000" dirty="0">
                <a:solidFill>
                  <a:srgbClr val="C00000"/>
                </a:solidFill>
                <a:latin typeface="Candara" pitchFamily="34" charset="0"/>
              </a:rPr>
              <a:t>the real problem is that we don’t do something about </a:t>
            </a:r>
            <a:r>
              <a:rPr lang="en-US" sz="2000" dirty="0">
                <a:solidFill>
                  <a:srgbClr val="C00000"/>
                </a:solidFill>
                <a:latin typeface="Candara" pitchFamily="34" charset="0"/>
              </a:rPr>
              <a:t>it</a:t>
            </a:r>
          </a:p>
          <a:p>
            <a:pPr algn="ctr">
              <a:spcBef>
                <a:spcPts val="972"/>
              </a:spcBef>
            </a:pPr>
            <a:r>
              <a:rPr lang="en-US" sz="2000" dirty="0">
                <a:solidFill>
                  <a:srgbClr val="C00000"/>
                </a:solidFill>
                <a:latin typeface="Candara" pitchFamily="34" charset="0"/>
              </a:rPr>
              <a:t>Every </a:t>
            </a:r>
            <a:r>
              <a:rPr lang="en-US" sz="2000" dirty="0">
                <a:solidFill>
                  <a:srgbClr val="C00000"/>
                </a:solidFill>
                <a:latin typeface="Candara" pitchFamily="34" charset="0"/>
              </a:rPr>
              <a:t>day we see a problem </a:t>
            </a:r>
            <a:r>
              <a:rPr lang="en-US" sz="2000" dirty="0">
                <a:solidFill>
                  <a:srgbClr val="C00000"/>
                </a:solidFill>
                <a:latin typeface="Candara" pitchFamily="34" charset="0"/>
              </a:rPr>
              <a:t>earlier,</a:t>
            </a:r>
            <a:br>
              <a:rPr lang="en-US" sz="2000" dirty="0">
                <a:solidFill>
                  <a:srgbClr val="C00000"/>
                </a:solidFill>
                <a:latin typeface="Candara" pitchFamily="34" charset="0"/>
              </a:rPr>
            </a:br>
            <a:r>
              <a:rPr lang="en-US" sz="2000" dirty="0">
                <a:solidFill>
                  <a:srgbClr val="C00000"/>
                </a:solidFill>
                <a:latin typeface="Candara" pitchFamily="34" charset="0"/>
              </a:rPr>
              <a:t>we </a:t>
            </a:r>
            <a:r>
              <a:rPr lang="en-US" sz="2000" dirty="0">
                <a:solidFill>
                  <a:srgbClr val="C00000"/>
                </a:solidFill>
                <a:latin typeface="Candara" pitchFamily="34" charset="0"/>
              </a:rPr>
              <a:t>have a day more to do something about </a:t>
            </a:r>
            <a:r>
              <a:rPr lang="en-US" sz="2000" dirty="0">
                <a:solidFill>
                  <a:srgbClr val="C00000"/>
                </a:solidFill>
                <a:latin typeface="Candara" pitchFamily="34" charset="0"/>
              </a:rPr>
              <a:t>it</a:t>
            </a:r>
          </a:p>
          <a:p>
            <a:pPr algn="ctr">
              <a:spcBef>
                <a:spcPts val="972"/>
              </a:spcBef>
            </a:pPr>
            <a:r>
              <a:rPr lang="en-US" sz="2000" dirty="0">
                <a:solidFill>
                  <a:srgbClr val="C00000"/>
                </a:solidFill>
                <a:latin typeface="Candara" pitchFamily="34" charset="0"/>
              </a:rPr>
              <a:t>Assumptions</a:t>
            </a:r>
            <a:r>
              <a:rPr lang="en-US" sz="2000" dirty="0">
                <a:solidFill>
                  <a:srgbClr val="C00000"/>
                </a:solidFill>
                <a:latin typeface="Candara" pitchFamily="34" charset="0"/>
              </a:rPr>
              <a:t>, assumptions </a:t>
            </a:r>
            <a:r>
              <a:rPr lang="en-US" sz="2000" dirty="0">
                <a:solidFill>
                  <a:srgbClr val="C00000"/>
                </a:solidFill>
                <a:latin typeface="Candara" pitchFamily="34" charset="0"/>
              </a:rPr>
              <a:t>…</a:t>
            </a:r>
            <a:br>
              <a:rPr lang="en-US" sz="2000" dirty="0">
                <a:solidFill>
                  <a:srgbClr val="C00000"/>
                </a:solidFill>
                <a:latin typeface="Candara" pitchFamily="34" charset="0"/>
              </a:rPr>
            </a:br>
            <a:r>
              <a:rPr lang="en-US" sz="2000" dirty="0">
                <a:solidFill>
                  <a:srgbClr val="C00000"/>
                </a:solidFill>
                <a:latin typeface="Candara" pitchFamily="34" charset="0"/>
              </a:rPr>
              <a:t>better </a:t>
            </a:r>
            <a:r>
              <a:rPr lang="en-US" sz="2000" dirty="0">
                <a:solidFill>
                  <a:srgbClr val="C00000"/>
                </a:solidFill>
                <a:latin typeface="Candara" pitchFamily="34" charset="0"/>
              </a:rPr>
              <a:t>assume that some of our assumptions are </a:t>
            </a:r>
            <a:r>
              <a:rPr lang="en-US" sz="2000" dirty="0">
                <a:solidFill>
                  <a:srgbClr val="C00000"/>
                </a:solidFill>
                <a:latin typeface="Candara" pitchFamily="34" charset="0"/>
              </a:rPr>
              <a:t>wrong </a:t>
            </a:r>
            <a:endParaRPr lang="en-US" sz="2000" dirty="0">
              <a:solidFill>
                <a:srgbClr val="C00000"/>
              </a:solidFill>
              <a:latin typeface="Candara" pitchFamily="34" charset="0"/>
            </a:endParaRPr>
          </a:p>
        </p:txBody>
      </p:sp>
      <p:sp>
        <p:nvSpPr>
          <p:cNvPr id="4" name="Slide Number Placeholder 3"/>
          <p:cNvSpPr>
            <a:spLocks noGrp="1"/>
          </p:cNvSpPr>
          <p:nvPr>
            <p:ph type="sldNum" sz="quarter" idx="10"/>
          </p:nvPr>
        </p:nvSpPr>
        <p:spPr>
          <a:xfrm>
            <a:off x="6659563" y="4893469"/>
            <a:ext cx="2133600" cy="250031"/>
          </a:xfrm>
        </p:spPr>
        <p:txBody>
          <a:bodyPr/>
          <a:lstStyle/>
          <a:p>
            <a:pPr>
              <a:defRPr/>
            </a:pPr>
            <a:fld id="{2AB2785B-88D5-4452-B6E7-DAE3BF29AC67}" type="slidenum">
              <a:rPr lang="en-US" altLang="en-US" smtClean="0"/>
              <a:pPr>
                <a:defRPr/>
              </a:pPr>
              <a:t>21</a:t>
            </a:fld>
            <a:endParaRPr lang="en-US" altLang="en-US" dirty="0"/>
          </a:p>
        </p:txBody>
      </p:sp>
    </p:spTree>
    <p:extLst>
      <p:ext uri="{BB962C8B-B14F-4D97-AF65-F5344CB8AC3E}">
        <p14:creationId xmlns:p14="http://schemas.microsoft.com/office/powerpoint/2010/main" val="34091563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2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62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55137"/>
            <a:ext cx="7772400" cy="1102519"/>
          </a:xfrm>
        </p:spPr>
        <p:txBody>
          <a:bodyPr/>
          <a:lstStyle/>
          <a:p>
            <a:pPr algn="l">
              <a:spcBef>
                <a:spcPct val="40000"/>
              </a:spcBef>
              <a:defRPr/>
            </a:pPr>
            <a:r>
              <a:rPr lang="en-GB" sz="3900" dirty="0">
                <a:solidFill>
                  <a:srgbClr val="C00000"/>
                </a:solidFill>
              </a:rPr>
              <a:t>Recognizing and understanding</a:t>
            </a:r>
            <a:br>
              <a:rPr lang="en-GB" sz="3900" dirty="0">
                <a:solidFill>
                  <a:srgbClr val="C00000"/>
                </a:solidFill>
              </a:rPr>
            </a:br>
            <a:r>
              <a:rPr lang="en-GB" sz="3900" dirty="0">
                <a:solidFill>
                  <a:srgbClr val="C00000"/>
                </a:solidFill>
              </a:rPr>
              <a:t>Human Behaviour</a:t>
            </a:r>
            <a:br>
              <a:rPr lang="en-GB" sz="3900" dirty="0">
                <a:solidFill>
                  <a:srgbClr val="C00000"/>
                </a:solidFill>
              </a:rPr>
            </a:br>
            <a:r>
              <a:rPr lang="en-GB" sz="3900" dirty="0">
                <a:solidFill>
                  <a:srgbClr val="C00000"/>
                </a:solidFill>
              </a:rPr>
              <a:t>helps QA to do a better job</a:t>
            </a:r>
            <a:endParaRPr lang="en-GB" altLang="en-US" sz="3900" dirty="0">
              <a:solidFill>
                <a:srgbClr val="C00000"/>
              </a:solidFill>
            </a:endParaRPr>
          </a:p>
        </p:txBody>
      </p:sp>
      <p:sp>
        <p:nvSpPr>
          <p:cNvPr id="1106946" name="Rectangle 2" descr="Blue tissue paper"/>
          <p:cNvSpPr>
            <a:spLocks noGrp="1" noChangeArrowheads="1"/>
          </p:cNvSpPr>
          <p:nvPr>
            <p:ph type="subTitle" idx="1"/>
          </p:nvPr>
        </p:nvSpPr>
        <p:spPr>
          <a:xfrm>
            <a:off x="1633026" y="3355642"/>
            <a:ext cx="6400800" cy="1110108"/>
          </a:xfrm>
        </p:spPr>
        <p:txBody>
          <a:bodyPr lIns="85511" tIns="42755" rIns="85511" bIns="42755"/>
          <a:lstStyle/>
          <a:p>
            <a:pPr algn="r" defTabSz="763895">
              <a:defRPr/>
            </a:pPr>
            <a:r>
              <a:rPr lang="en-GB" sz="2600" dirty="0">
                <a:solidFill>
                  <a:srgbClr val="002060"/>
                </a:solidFill>
              </a:rPr>
              <a:t>Niels Malotaux</a:t>
            </a:r>
          </a:p>
        </p:txBody>
      </p:sp>
      <p:sp>
        <p:nvSpPr>
          <p:cNvPr id="24580" name="Rectangle 3"/>
          <p:cNvSpPr>
            <a:spLocks noChangeArrowheads="1"/>
          </p:cNvSpPr>
          <p:nvPr/>
        </p:nvSpPr>
        <p:spPr bwMode="auto">
          <a:xfrm>
            <a:off x="326767" y="4448176"/>
            <a:ext cx="84232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85511" tIns="42755" rIns="85511" bIns="42755" anchor="ctr"/>
          <a:lstStyle>
            <a:lvl1pPr defTabSz="958850" eaLnBrk="0" hangingPunct="0">
              <a:spcBef>
                <a:spcPct val="20000"/>
              </a:spcBef>
              <a:buFont typeface="Arial" charset="0"/>
              <a:buChar char="•"/>
              <a:tabLst>
                <a:tab pos="182563" algn="l"/>
                <a:tab pos="8077200" algn="r"/>
              </a:tabLst>
              <a:defRPr sz="2400" b="1">
                <a:solidFill>
                  <a:srgbClr val="C00000"/>
                </a:solidFill>
                <a:latin typeface="Candara" pitchFamily="34" charset="0"/>
                <a:ea typeface="ＭＳ Ｐゴシック" pitchFamily="34" charset="-128"/>
                <a:cs typeface="Candara" pitchFamily="34" charset="0"/>
              </a:defRPr>
            </a:lvl1pPr>
            <a:lvl2pPr marL="742950" indent="-285750" defTabSz="958850" eaLnBrk="0" hangingPunct="0">
              <a:spcBef>
                <a:spcPct val="20000"/>
              </a:spcBef>
              <a:buFont typeface="Arial" charset="0"/>
              <a:buChar char="•"/>
              <a:tabLst>
                <a:tab pos="182563" algn="l"/>
                <a:tab pos="8077200" algn="r"/>
              </a:tabLst>
              <a:defRPr sz="2000" b="1">
                <a:solidFill>
                  <a:srgbClr val="262673"/>
                </a:solidFill>
                <a:latin typeface="Candara" pitchFamily="34" charset="0"/>
                <a:ea typeface="ＭＳ Ｐゴシック" pitchFamily="34" charset="-128"/>
              </a:defRPr>
            </a:lvl2pPr>
            <a:lvl3pPr marL="1143000" indent="-228600" defTabSz="958850" eaLnBrk="0" hangingPunct="0">
              <a:spcBef>
                <a:spcPct val="20000"/>
              </a:spcBef>
              <a:buChar char="•"/>
              <a:tabLst>
                <a:tab pos="182563" algn="l"/>
                <a:tab pos="8077200" algn="r"/>
              </a:tabLst>
              <a:defRPr b="1">
                <a:solidFill>
                  <a:srgbClr val="262673"/>
                </a:solidFill>
                <a:latin typeface="Candara" pitchFamily="34" charset="0"/>
                <a:ea typeface="ＭＳ Ｐゴシック" pitchFamily="34" charset="-128"/>
              </a:defRPr>
            </a:lvl3pPr>
            <a:lvl4pPr marL="1600200" indent="-228600" defTabSz="958850" eaLnBrk="0" hangingPunct="0">
              <a:spcBef>
                <a:spcPct val="20000"/>
              </a:spcBef>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4pPr>
            <a:lvl5pPr marL="2057400" indent="-228600" defTabSz="958850" eaLnBrk="0" hangingPunct="0">
              <a:spcBef>
                <a:spcPct val="20000"/>
              </a:spcBef>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5pPr>
            <a:lvl6pPr marL="25146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6pPr>
            <a:lvl7pPr marL="29718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7pPr>
            <a:lvl8pPr marL="34290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8pPr>
            <a:lvl9pPr marL="3886200" indent="-228600" defTabSz="958850" eaLnBrk="0" fontAlgn="base" hangingPunct="0">
              <a:spcBef>
                <a:spcPct val="20000"/>
              </a:spcBef>
              <a:spcAft>
                <a:spcPct val="0"/>
              </a:spcAft>
              <a:buFont typeface="Arial" charset="0"/>
              <a:buChar char="•"/>
              <a:tabLst>
                <a:tab pos="182563" algn="l"/>
                <a:tab pos="8077200" algn="r"/>
              </a:tabLst>
              <a:defRPr sz="1600" b="1">
                <a:solidFill>
                  <a:srgbClr val="262673"/>
                </a:solidFill>
                <a:latin typeface="Candara" pitchFamily="34" charset="0"/>
                <a:ea typeface="ＭＳ Ｐゴシック" pitchFamily="34" charset="-128"/>
              </a:defRPr>
            </a:lvl9pPr>
          </a:lstStyle>
          <a:p>
            <a:pPr algn="just" eaLnBrk="1" hangingPunct="1">
              <a:spcBef>
                <a:spcPct val="0"/>
              </a:spcBef>
              <a:buNone/>
              <a:tabLst>
                <a:tab pos="147858" algn="l"/>
              </a:tabLst>
            </a:pPr>
            <a:r>
              <a:rPr lang="en-GB" altLang="en-US" sz="1600" b="0" dirty="0">
                <a:solidFill>
                  <a:srgbClr val="262673"/>
                </a:solidFill>
              </a:rPr>
              <a:t>	</a:t>
            </a:r>
            <a:r>
              <a:rPr lang="en-GB" altLang="en-US" sz="1600" b="0" dirty="0">
                <a:solidFill>
                  <a:srgbClr val="262673"/>
                </a:solidFill>
              </a:rPr>
              <a:t>niels@malotaux.eu</a:t>
            </a:r>
            <a:r>
              <a:rPr lang="en-GB" altLang="en-US" sz="1600" b="0" dirty="0">
                <a:solidFill>
                  <a:srgbClr val="262673"/>
                </a:solidFill>
              </a:rPr>
              <a:t>	 </a:t>
            </a:r>
            <a:r>
              <a:rPr lang="en-GB" altLang="en-US" sz="1600" b="0" dirty="0">
                <a:solidFill>
                  <a:srgbClr val="262673"/>
                </a:solidFill>
              </a:rPr>
              <a:t>			</a:t>
            </a:r>
            <a:r>
              <a:rPr lang="en-GB" altLang="en-US" sz="1600" b="0" dirty="0">
                <a:solidFill>
                  <a:srgbClr val="262673"/>
                </a:solidFill>
                <a:hlinkClick r:id="rId3"/>
              </a:rPr>
              <a:t>www.malotaux.eu/conferences</a:t>
            </a:r>
            <a:r>
              <a:rPr lang="en-GB" altLang="en-US" sz="1600" b="0" dirty="0">
                <a:solidFill>
                  <a:srgbClr val="262673"/>
                </a:solidFill>
              </a:rPr>
              <a:t>	</a:t>
            </a:r>
            <a:r>
              <a:rPr lang="en-GB" altLang="en-US" sz="1600" b="0" dirty="0">
                <a:solidFill>
                  <a:srgbClr val="262673"/>
                </a:solidFill>
              </a:rPr>
              <a:t>		</a:t>
            </a:r>
            <a:endParaRPr lang="en-GB" altLang="en-US" sz="1600" b="0" dirty="0">
              <a:solidFill>
                <a:srgbClr val="262673"/>
              </a:solidFill>
            </a:endParaRPr>
          </a:p>
        </p:txBody>
      </p:sp>
      <p:sp>
        <p:nvSpPr>
          <p:cNvPr id="1106948" name="Rectangle 4"/>
          <p:cNvSpPr>
            <a:spLocks noChangeArrowheads="1"/>
          </p:cNvSpPr>
          <p:nvPr/>
        </p:nvSpPr>
        <p:spPr bwMode="auto">
          <a:xfrm>
            <a:off x="685800" y="457200"/>
            <a:ext cx="8077200" cy="3600450"/>
          </a:xfrm>
          <a:prstGeom prst="rect">
            <a:avLst/>
          </a:prstGeom>
          <a:noFill/>
          <a:ln w="9525">
            <a:noFill/>
            <a:miter lim="800000"/>
            <a:headEnd/>
            <a:tailEnd/>
          </a:ln>
          <a:effectLst/>
        </p:spPr>
        <p:txBody>
          <a:bodyPr wrap="none" lIns="81633" tIns="40817" rIns="81633" bIns="40817"/>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spcBef>
                <a:spcPct val="40000"/>
              </a:spcBef>
              <a:defRPr/>
            </a:pPr>
            <a:endParaRPr lang="en-GB" altLang="en-US" sz="800" dirty="0">
              <a:solidFill>
                <a:srgbClr val="C00000"/>
              </a:solidFill>
              <a:effectLst>
                <a:outerShdw blurRad="38100" dist="38100" dir="2700000" algn="tl">
                  <a:srgbClr val="C0C0C0"/>
                </a:outerShdw>
              </a:effectLst>
              <a:latin typeface="Verdana" pitchFamily="34" charset="0"/>
            </a:endParaRPr>
          </a:p>
        </p:txBody>
      </p:sp>
    </p:spTree>
    <p:extLst>
      <p:ext uri="{BB962C8B-B14F-4D97-AF65-F5344CB8AC3E}">
        <p14:creationId xmlns:p14="http://schemas.microsoft.com/office/powerpoint/2010/main" val="2005095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8354" name="Rectangle 2"/>
          <p:cNvSpPr>
            <a:spLocks noGrp="1" noChangeArrowheads="1"/>
          </p:cNvSpPr>
          <p:nvPr>
            <p:ph type="title"/>
          </p:nvPr>
        </p:nvSpPr>
        <p:spPr/>
        <p:txBody>
          <a:bodyPr/>
          <a:lstStyle/>
          <a:p>
            <a:r>
              <a:rPr lang="en-GB" noProof="0" dirty="0" smtClean="0">
                <a:latin typeface="Candara" panose="020E0502030303020204" pitchFamily="34" charset="0"/>
              </a:rPr>
              <a:t>People </a:t>
            </a:r>
            <a:r>
              <a:rPr lang="en-GB" i="1" noProof="0" dirty="0" smtClean="0">
                <a:latin typeface="Candara" panose="020E0502030303020204" pitchFamily="34" charset="0"/>
              </a:rPr>
              <a:t>oppose </a:t>
            </a:r>
            <a:r>
              <a:rPr lang="en-GB" noProof="0" dirty="0" smtClean="0">
                <a:latin typeface="Candara" panose="020E0502030303020204" pitchFamily="34" charset="0"/>
              </a:rPr>
              <a:t>change !</a:t>
            </a:r>
            <a:endParaRPr lang="en-GB" noProof="0" dirty="0">
              <a:latin typeface="Candara" panose="020E0502030303020204" pitchFamily="34" charset="0"/>
            </a:endParaRPr>
          </a:p>
        </p:txBody>
      </p:sp>
      <p:sp>
        <p:nvSpPr>
          <p:cNvPr id="2148355" name="Rectangle 3" descr="Blue tissue paper"/>
          <p:cNvSpPr>
            <a:spLocks noGrp="1" noChangeArrowheads="1"/>
          </p:cNvSpPr>
          <p:nvPr>
            <p:ph type="body" idx="1"/>
          </p:nvPr>
        </p:nvSpPr>
        <p:spPr>
          <a:xfrm>
            <a:off x="571472" y="1275606"/>
            <a:ext cx="8358246" cy="3546441"/>
          </a:xfrm>
        </p:spPr>
        <p:txBody>
          <a:bodyPr/>
          <a:lstStyle/>
          <a:p>
            <a:r>
              <a:rPr lang="en-GB" noProof="0" dirty="0" smtClean="0">
                <a:latin typeface="Candara" panose="020E0502030303020204" pitchFamily="34" charset="0"/>
              </a:rPr>
              <a:t>Right ?</a:t>
            </a:r>
          </a:p>
          <a:p>
            <a:endParaRPr lang="en-GB" dirty="0"/>
          </a:p>
          <a:p>
            <a:r>
              <a:rPr lang="en-GB" noProof="0" dirty="0" smtClean="0">
                <a:latin typeface="Candara" panose="020E0502030303020204" pitchFamily="34" charset="0"/>
              </a:rPr>
              <a:t>People are not against change</a:t>
            </a:r>
          </a:p>
          <a:p>
            <a:r>
              <a:rPr lang="en-GB" noProof="0" dirty="0" smtClean="0">
                <a:latin typeface="Candara" panose="020E0502030303020204" pitchFamily="34" charset="0"/>
              </a:rPr>
              <a:t>People (sub-consciously) don’t like </a:t>
            </a:r>
            <a:r>
              <a:rPr lang="en-GB" noProof="0" dirty="0" smtClean="0">
                <a:solidFill>
                  <a:srgbClr val="002060"/>
                </a:solidFill>
                <a:latin typeface="Candara" panose="020E0502030303020204" pitchFamily="34" charset="0"/>
              </a:rPr>
              <a:t>uncertainty</a:t>
            </a:r>
          </a:p>
          <a:p>
            <a:endParaRPr lang="en-GB" noProof="0" dirty="0" smtClean="0">
              <a:latin typeface="Candara" panose="020E0502030303020204" pitchFamily="34" charset="0"/>
            </a:endParaRPr>
          </a:p>
          <a:p>
            <a:r>
              <a:rPr lang="en-GB" noProof="0" dirty="0" smtClean="0">
                <a:latin typeface="Candara" panose="020E0502030303020204" pitchFamily="34" charset="0"/>
              </a:rPr>
              <a:t>Any project </a:t>
            </a:r>
            <a:r>
              <a:rPr lang="en-GB" dirty="0" smtClean="0">
                <a:solidFill>
                  <a:srgbClr val="002060"/>
                </a:solidFill>
                <a:latin typeface="Candara" panose="020E0502030303020204" pitchFamily="34" charset="0"/>
              </a:rPr>
              <a:t>changes something</a:t>
            </a:r>
            <a:r>
              <a:rPr lang="en-GB" noProof="0" dirty="0" smtClean="0">
                <a:latin typeface="Candara" panose="020E0502030303020204" pitchFamily="34" charset="0"/>
              </a:rPr>
              <a:t/>
            </a:r>
            <a:br>
              <a:rPr lang="en-GB" noProof="0" dirty="0" smtClean="0">
                <a:latin typeface="Candara" panose="020E0502030303020204" pitchFamily="34" charset="0"/>
              </a:rPr>
            </a:br>
            <a:r>
              <a:rPr lang="en-GB" noProof="0" dirty="0" smtClean="0">
                <a:latin typeface="Candara" panose="020E0502030303020204" pitchFamily="34" charset="0"/>
              </a:rPr>
              <a:t>and thus introduces </a:t>
            </a:r>
            <a:r>
              <a:rPr lang="en-GB" dirty="0" smtClean="0">
                <a:solidFill>
                  <a:srgbClr val="002060"/>
                </a:solidFill>
                <a:latin typeface="Candara" panose="020E0502030303020204" pitchFamily="34" charset="0"/>
              </a:rPr>
              <a:t>uncertainty</a:t>
            </a:r>
          </a:p>
          <a:p>
            <a:endParaRPr lang="en-GB" noProof="0" dirty="0" smtClean="0">
              <a:latin typeface="Candara" panose="020E0502030303020204" pitchFamily="34" charset="0"/>
            </a:endParaRPr>
          </a:p>
          <a:p>
            <a:r>
              <a:rPr lang="en-GB" noProof="0" dirty="0" smtClean="0">
                <a:latin typeface="Candara" panose="020E0502030303020204" pitchFamily="34" charset="0"/>
              </a:rPr>
              <a:t>People can cope with uncertainty for a short time</a:t>
            </a:r>
            <a:endParaRPr lang="en-GB" noProof="0" dirty="0">
              <a:latin typeface="Candara" panose="020E0502030303020204" pitchFamily="34" charset="0"/>
            </a:endParaRPr>
          </a:p>
        </p:txBody>
      </p:sp>
      <p:pic>
        <p:nvPicPr>
          <p:cNvPr id="5" name="Picture 6" descr="bullshit"/>
          <p:cNvPicPr>
            <a:picLocks noChangeArrowheads="1"/>
          </p:cNvPicPr>
          <p:nvPr/>
        </p:nvPicPr>
        <p:blipFill>
          <a:blip r:embed="rId3" cstate="screen">
            <a:clrChange>
              <a:clrFrom>
                <a:srgbClr val="FEFEFE"/>
              </a:clrFrom>
              <a:clrTo>
                <a:srgbClr val="FEFEFE">
                  <a:alpha val="0"/>
                </a:srgbClr>
              </a:clrTo>
            </a:clrChange>
          </a:blip>
          <a:srcRect/>
          <a:stretch>
            <a:fillRect/>
          </a:stretch>
        </p:blipFill>
        <p:spPr bwMode="auto">
          <a:xfrm>
            <a:off x="7511287" y="122086"/>
            <a:ext cx="1508760" cy="1508760"/>
          </a:xfrm>
          <a:prstGeom prst="rect">
            <a:avLst/>
          </a:prstGeom>
          <a:noFill/>
          <a:ln w="9525">
            <a:noFill/>
            <a:miter lim="800000"/>
            <a:headEnd/>
            <a:tailEnd/>
          </a:ln>
        </p:spPr>
      </p:pic>
      <p:sp>
        <p:nvSpPr>
          <p:cNvPr id="7"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23</a:t>
            </a:fld>
            <a:endParaRPr lang="en-US" altLang="en-US" dirty="0"/>
          </a:p>
        </p:txBody>
      </p:sp>
    </p:spTree>
    <p:extLst>
      <p:ext uri="{BB962C8B-B14F-4D97-AF65-F5344CB8AC3E}">
        <p14:creationId xmlns:p14="http://schemas.microsoft.com/office/powerpoint/2010/main" val="26461523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483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4835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4835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4835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483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8355"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GB" dirty="0" smtClean="0">
                <a:latin typeface="Candara" panose="020E0502030303020204" pitchFamily="34" charset="0"/>
              </a:rPr>
              <a:t>We failed because of politics</a:t>
            </a:r>
          </a:p>
        </p:txBody>
      </p:sp>
      <p:sp>
        <p:nvSpPr>
          <p:cNvPr id="2146307" name="Rectangle 3" descr="Blue tissue paper"/>
          <p:cNvSpPr>
            <a:spLocks noGrp="1" noChangeArrowheads="1"/>
          </p:cNvSpPr>
          <p:nvPr>
            <p:ph type="body" idx="1"/>
          </p:nvPr>
        </p:nvSpPr>
        <p:spPr>
          <a:xfrm>
            <a:off x="685800" y="1419622"/>
            <a:ext cx="7772400" cy="3153569"/>
          </a:xfrm>
        </p:spPr>
        <p:txBody>
          <a:bodyPr/>
          <a:lstStyle/>
          <a:p>
            <a:r>
              <a:rPr lang="en-GB" dirty="0">
                <a:latin typeface="Candara" panose="020E0502030303020204" pitchFamily="34" charset="0"/>
              </a:rPr>
              <a:t>Good politics:</a:t>
            </a:r>
          </a:p>
          <a:p>
            <a:pPr lvl="1"/>
            <a:r>
              <a:rPr lang="en-GB" sz="1600" dirty="0"/>
              <a:t>People decide differently  </a:t>
            </a:r>
            <a:r>
              <a:rPr lang="en-GB" sz="1600" dirty="0"/>
              <a:t>based on different beliefs</a:t>
            </a:r>
            <a:endParaRPr lang="en-GB" sz="1600" dirty="0"/>
          </a:p>
          <a:p>
            <a:r>
              <a:rPr lang="en-GB" dirty="0">
                <a:latin typeface="Candara" panose="020E0502030303020204" pitchFamily="34" charset="0"/>
              </a:rPr>
              <a:t>Bad politics: hidden agenda’s</a:t>
            </a:r>
          </a:p>
          <a:p>
            <a:pPr lvl="1"/>
            <a:r>
              <a:rPr lang="en-GB" sz="1600" dirty="0"/>
              <a:t>Say this, mean that  - </a:t>
            </a:r>
            <a:r>
              <a:rPr lang="en-GB" sz="1200" dirty="0">
                <a:solidFill>
                  <a:schemeClr val="tx1"/>
                </a:solidFill>
              </a:rPr>
              <a:t>often even  unintentionally</a:t>
            </a:r>
          </a:p>
          <a:p>
            <a:pPr lvl="1"/>
            <a:r>
              <a:rPr lang="en-GB" sz="1600" dirty="0"/>
              <a:t>Politics thrive by vagueness</a:t>
            </a:r>
            <a:endParaRPr lang="en-GB" sz="1600" i="1" dirty="0"/>
          </a:p>
          <a:p>
            <a:pPr lvl="1"/>
            <a:r>
              <a:rPr lang="en-GB" sz="1600" dirty="0"/>
              <a:t>Facts can make bad politics loose ground</a:t>
            </a:r>
          </a:p>
          <a:p>
            <a:endParaRPr lang="en-GB" dirty="0">
              <a:latin typeface="Candara" panose="020E0502030303020204" pitchFamily="34" charset="0"/>
            </a:endParaRPr>
          </a:p>
          <a:p>
            <a:r>
              <a:rPr lang="en-GB" dirty="0">
                <a:latin typeface="Candara" panose="020E0502030303020204" pitchFamily="34" charset="0"/>
              </a:rPr>
              <a:t>If </a:t>
            </a:r>
            <a:r>
              <a:rPr lang="en-GB" dirty="0" smtClean="0">
                <a:latin typeface="Candara" panose="020E0502030303020204" pitchFamily="34" charset="0"/>
              </a:rPr>
              <a:t>we accepted </a:t>
            </a:r>
            <a:r>
              <a:rPr lang="en-GB" dirty="0">
                <a:latin typeface="Candara" panose="020E0502030303020204" pitchFamily="34" charset="0"/>
              </a:rPr>
              <a:t>the responsibility,</a:t>
            </a:r>
            <a:br>
              <a:rPr lang="en-GB" dirty="0">
                <a:latin typeface="Candara" panose="020E0502030303020204" pitchFamily="34" charset="0"/>
              </a:rPr>
            </a:br>
            <a:r>
              <a:rPr lang="en-GB" dirty="0">
                <a:latin typeface="Candara" panose="020E0502030303020204" pitchFamily="34" charset="0"/>
              </a:rPr>
              <a:t>failure because of “politics” is just an excuse</a:t>
            </a:r>
          </a:p>
          <a:p>
            <a:r>
              <a:rPr lang="en-GB" dirty="0">
                <a:latin typeface="Candara" panose="020E0502030303020204" pitchFamily="34" charset="0"/>
              </a:rPr>
              <a:t>What did </a:t>
            </a:r>
            <a:r>
              <a:rPr lang="en-GB" dirty="0" smtClean="0">
                <a:latin typeface="Candara" panose="020E0502030303020204" pitchFamily="34" charset="0"/>
              </a:rPr>
              <a:t>we really </a:t>
            </a:r>
            <a:r>
              <a:rPr lang="en-GB" dirty="0">
                <a:latin typeface="Candara" panose="020E0502030303020204" pitchFamily="34" charset="0"/>
              </a:rPr>
              <a:t>do about it ?</a:t>
            </a:r>
          </a:p>
        </p:txBody>
      </p:sp>
      <p:pic>
        <p:nvPicPr>
          <p:cNvPr id="2146308" name="Picture 4" descr="bullshit"/>
          <p:cNvPicPr>
            <a:picLocks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7102192" y="2787774"/>
            <a:ext cx="1714500" cy="1714500"/>
          </a:xfrm>
          <a:prstGeom prst="rect">
            <a:avLst/>
          </a:prstGeom>
          <a:noFill/>
          <a:ln w="9525">
            <a:noFill/>
            <a:miter lim="800000"/>
            <a:headEnd/>
            <a:tailEnd/>
          </a:ln>
        </p:spPr>
      </p:pic>
      <p:sp>
        <p:nvSpPr>
          <p:cNvPr id="6"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24</a:t>
            </a:fld>
            <a:endParaRPr lang="en-US" altLang="en-US" dirty="0"/>
          </a:p>
        </p:txBody>
      </p:sp>
    </p:spTree>
    <p:extLst>
      <p:ext uri="{BB962C8B-B14F-4D97-AF65-F5344CB8AC3E}">
        <p14:creationId xmlns:p14="http://schemas.microsoft.com/office/powerpoint/2010/main" val="1142340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463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463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463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4630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4630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4630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4630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46307">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46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6307"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a:tabLst>
                <a:tab pos="7047960" algn="r"/>
              </a:tabLst>
            </a:pPr>
            <a:r>
              <a:rPr lang="en-GB" dirty="0" smtClean="0">
                <a:latin typeface="Candara" panose="020E0502030303020204" pitchFamily="34" charset="0"/>
              </a:rPr>
              <a:t>Discipline</a:t>
            </a:r>
            <a:endParaRPr lang="en-GB" sz="2100" dirty="0">
              <a:solidFill>
                <a:schemeClr val="tx1">
                  <a:lumMod val="85000"/>
                  <a:lumOff val="15000"/>
                </a:schemeClr>
              </a:solidFill>
              <a:ea typeface="MS PMincho" pitchFamily="18" charset="-128"/>
              <a:cs typeface="+mn-cs"/>
            </a:endParaRPr>
          </a:p>
        </p:txBody>
      </p:sp>
      <p:sp>
        <p:nvSpPr>
          <p:cNvPr id="1200131" name="Rectangle 3" descr="Blue tissue paper"/>
          <p:cNvSpPr>
            <a:spLocks noGrp="1" noChangeArrowheads="1"/>
          </p:cNvSpPr>
          <p:nvPr>
            <p:ph type="body" idx="1"/>
          </p:nvPr>
        </p:nvSpPr>
        <p:spPr/>
        <p:txBody>
          <a:bodyPr/>
          <a:lstStyle/>
          <a:p>
            <a:r>
              <a:rPr lang="en-GB" dirty="0" smtClean="0">
                <a:latin typeface="Candara" panose="020E0502030303020204" pitchFamily="34" charset="0"/>
              </a:rPr>
              <a:t>Control of wrong inclinations</a:t>
            </a:r>
            <a:endParaRPr lang="en-GB" sz="1800" dirty="0">
              <a:solidFill>
                <a:schemeClr val="tx1">
                  <a:lumMod val="85000"/>
                  <a:lumOff val="15000"/>
                </a:schemeClr>
              </a:solidFill>
            </a:endParaRPr>
          </a:p>
          <a:p>
            <a:pPr>
              <a:spcBef>
                <a:spcPts val="535"/>
              </a:spcBef>
            </a:pPr>
            <a:r>
              <a:rPr lang="en-GB" dirty="0" smtClean="0">
                <a:latin typeface="Candara" panose="020E0502030303020204" pitchFamily="34" charset="0"/>
              </a:rPr>
              <a:t>Even if we know how it should be done …</a:t>
            </a:r>
            <a:br>
              <a:rPr lang="en-GB" dirty="0" smtClean="0">
                <a:latin typeface="Candara" panose="020E0502030303020204" pitchFamily="34" charset="0"/>
              </a:rPr>
            </a:br>
            <a:r>
              <a:rPr lang="en-GB" sz="1800" dirty="0">
                <a:solidFill>
                  <a:srgbClr val="002060"/>
                </a:solidFill>
              </a:rPr>
              <a:t>(if nobody is watching …)</a:t>
            </a:r>
            <a:endParaRPr lang="en-GB" dirty="0" smtClean="0">
              <a:solidFill>
                <a:srgbClr val="002060"/>
              </a:solidFill>
              <a:latin typeface="Candara" panose="020E0502030303020204" pitchFamily="34" charset="0"/>
            </a:endParaRPr>
          </a:p>
          <a:p>
            <a:pPr>
              <a:spcBef>
                <a:spcPts val="535"/>
              </a:spcBef>
            </a:pPr>
            <a:r>
              <a:rPr lang="en-GB" dirty="0" smtClean="0">
                <a:latin typeface="Candara" panose="020E0502030303020204" pitchFamily="34" charset="0"/>
              </a:rPr>
              <a:t>Discipline is very difficult</a:t>
            </a:r>
          </a:p>
          <a:p>
            <a:pPr>
              <a:spcBef>
                <a:spcPts val="535"/>
              </a:spcBef>
            </a:pPr>
            <a:r>
              <a:rPr lang="en-GB" dirty="0" smtClean="0">
                <a:latin typeface="Candara" panose="020E0502030303020204" pitchFamily="34" charset="0"/>
              </a:rPr>
              <a:t>Romans 7:19</a:t>
            </a:r>
          </a:p>
          <a:p>
            <a:pPr lvl="1">
              <a:spcBef>
                <a:spcPts val="535"/>
              </a:spcBef>
            </a:pPr>
            <a:r>
              <a:rPr lang="en-GB" dirty="0" smtClean="0">
                <a:latin typeface="Candara" panose="020E0502030303020204" pitchFamily="34" charset="0"/>
              </a:rPr>
              <a:t>The good that I want to do, I do not ...</a:t>
            </a:r>
          </a:p>
          <a:p>
            <a:pPr lvl="1">
              <a:spcBef>
                <a:spcPts val="535"/>
              </a:spcBef>
            </a:pPr>
            <a:endParaRPr lang="en-GB" dirty="0" smtClean="0">
              <a:latin typeface="Candara" panose="020E0502030303020204" pitchFamily="34" charset="0"/>
            </a:endParaRPr>
          </a:p>
          <a:p>
            <a:pPr marL="0" indent="0">
              <a:spcBef>
                <a:spcPts val="535"/>
              </a:spcBef>
              <a:buNone/>
              <a:tabLst>
                <a:tab pos="306125" algn="l"/>
              </a:tabLst>
            </a:pPr>
            <a:r>
              <a:rPr lang="en-GB" dirty="0" smtClean="0">
                <a:latin typeface="Candara" panose="020E0502030303020204" pitchFamily="34" charset="0"/>
              </a:rPr>
              <a:t>Things we can do:</a:t>
            </a:r>
          </a:p>
          <a:p>
            <a:pPr marL="439715" indent="-439715">
              <a:spcBef>
                <a:spcPts val="535"/>
              </a:spcBef>
              <a:buFont typeface="Symbol" pitchFamily="18" charset="2"/>
              <a:buChar char="®"/>
              <a:tabLst>
                <a:tab pos="439715" algn="l"/>
              </a:tabLst>
            </a:pPr>
            <a:r>
              <a:rPr lang="en-GB" dirty="0" smtClean="0">
                <a:latin typeface="Candara" panose="020E0502030303020204" pitchFamily="34" charset="0"/>
              </a:rPr>
              <a:t>Helping each other </a:t>
            </a:r>
            <a:r>
              <a:rPr lang="en-GB" sz="1600" dirty="0">
                <a:solidFill>
                  <a:schemeClr val="tx1"/>
                </a:solidFill>
              </a:rPr>
              <a:t>(watching over the shoulder)</a:t>
            </a:r>
          </a:p>
          <a:p>
            <a:pPr marL="439715" indent="-439715">
              <a:spcBef>
                <a:spcPts val="535"/>
              </a:spcBef>
              <a:buFont typeface="Symbol" pitchFamily="18" charset="2"/>
              <a:buChar char="®"/>
              <a:tabLst>
                <a:tab pos="439715" algn="l"/>
              </a:tabLst>
            </a:pPr>
            <a:r>
              <a:rPr lang="en-GB" dirty="0" smtClean="0">
                <a:latin typeface="Candara" panose="020E0502030303020204" pitchFamily="34" charset="0"/>
              </a:rPr>
              <a:t>Rapid success </a:t>
            </a:r>
            <a:r>
              <a:rPr lang="en-GB" sz="1600" dirty="0">
                <a:solidFill>
                  <a:schemeClr val="tx1"/>
                </a:solidFill>
              </a:rPr>
              <a:t>(do it 3 weeks for me…)</a:t>
            </a:r>
          </a:p>
          <a:p>
            <a:pPr marL="439715" indent="-439715">
              <a:spcBef>
                <a:spcPts val="535"/>
              </a:spcBef>
              <a:buFont typeface="Symbol" pitchFamily="18" charset="2"/>
              <a:buChar char="®"/>
              <a:tabLst>
                <a:tab pos="439715" algn="l"/>
              </a:tabLst>
            </a:pPr>
            <a:r>
              <a:rPr lang="en-GB" dirty="0" smtClean="0">
                <a:latin typeface="Candara" panose="020E0502030303020204" pitchFamily="34" charset="0"/>
              </a:rPr>
              <a:t>Making mistakes </a:t>
            </a:r>
            <a:r>
              <a:rPr lang="en-GB" sz="1600" dirty="0">
                <a:solidFill>
                  <a:schemeClr val="tx1"/>
                </a:solidFill>
              </a:rPr>
              <a:t>(provides short window of opportunity)</a:t>
            </a:r>
          </a:p>
        </p:txBody>
      </p:sp>
      <p:pic>
        <p:nvPicPr>
          <p:cNvPr id="3190791" name="Picture 7" descr="C:\Users\nrm.MX\AppData\Local\Microsoft\Windows\Temporary Internet Files\Content.IE5\SP2TB0TG\MP900384851[1].jp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0232" y="1635646"/>
            <a:ext cx="2091408" cy="1526479"/>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3</a:t>
            </a:fld>
            <a:endParaRPr lang="en-US" altLang="en-US" dirty="0"/>
          </a:p>
        </p:txBody>
      </p:sp>
    </p:spTree>
    <p:extLst>
      <p:ext uri="{BB962C8B-B14F-4D97-AF65-F5344CB8AC3E}">
        <p14:creationId xmlns:p14="http://schemas.microsoft.com/office/powerpoint/2010/main" val="36729128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001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001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0013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0013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907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0013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0013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0013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001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GB" dirty="0" smtClean="0">
                <a:latin typeface="Candara" panose="020E0502030303020204" pitchFamily="34" charset="0"/>
              </a:rPr>
              <a:t>Intuition</a:t>
            </a:r>
          </a:p>
        </p:txBody>
      </p:sp>
      <p:sp>
        <p:nvSpPr>
          <p:cNvPr id="1201155" name="Rectangle 3" descr="Blue tissue paper"/>
          <p:cNvSpPr>
            <a:spLocks noGrp="1" noChangeArrowheads="1"/>
          </p:cNvSpPr>
          <p:nvPr>
            <p:ph type="body" idx="1"/>
          </p:nvPr>
        </p:nvSpPr>
        <p:spPr/>
        <p:txBody>
          <a:bodyPr/>
          <a:lstStyle/>
          <a:p>
            <a:pPr>
              <a:spcBef>
                <a:spcPts val="1071"/>
              </a:spcBef>
            </a:pPr>
            <a:r>
              <a:rPr lang="en-GB" dirty="0" smtClean="0">
                <a:latin typeface="Candara" panose="020E0502030303020204" pitchFamily="34" charset="0"/>
              </a:rPr>
              <a:t>Makes us react on every situation</a:t>
            </a:r>
          </a:p>
          <a:p>
            <a:pPr>
              <a:spcBef>
                <a:spcPts val="1071"/>
              </a:spcBef>
            </a:pPr>
            <a:r>
              <a:rPr lang="en-GB" dirty="0" smtClean="0">
                <a:latin typeface="Candara" panose="020E0502030303020204" pitchFamily="34" charset="0"/>
              </a:rPr>
              <a:t>Intuition is fed by experience </a:t>
            </a:r>
            <a:r>
              <a:rPr lang="en-GB" sz="1600" dirty="0">
                <a:solidFill>
                  <a:srgbClr val="002060"/>
                </a:solidFill>
              </a:rPr>
              <a:t>(before birth it’s </a:t>
            </a:r>
            <a:r>
              <a:rPr lang="en-GB" sz="1600" i="1" dirty="0">
                <a:solidFill>
                  <a:srgbClr val="002060"/>
                </a:solidFill>
              </a:rPr>
              <a:t>instinct</a:t>
            </a:r>
            <a:r>
              <a:rPr lang="en-GB" sz="1600" dirty="0">
                <a:solidFill>
                  <a:srgbClr val="002060"/>
                </a:solidFill>
              </a:rPr>
              <a:t>)</a:t>
            </a:r>
            <a:endParaRPr lang="en-GB" dirty="0" smtClean="0">
              <a:solidFill>
                <a:srgbClr val="002060"/>
              </a:solidFill>
              <a:latin typeface="Candara" panose="020E0502030303020204" pitchFamily="34" charset="0"/>
            </a:endParaRPr>
          </a:p>
          <a:p>
            <a:pPr>
              <a:spcBef>
                <a:spcPts val="1071"/>
              </a:spcBef>
            </a:pPr>
            <a:r>
              <a:rPr lang="en-GB" dirty="0" smtClean="0">
                <a:latin typeface="Candara" panose="020E0502030303020204" pitchFamily="34" charset="0"/>
              </a:rPr>
              <a:t>It is free, we always carry it with us</a:t>
            </a:r>
          </a:p>
          <a:p>
            <a:pPr>
              <a:spcBef>
                <a:spcPts val="1071"/>
              </a:spcBef>
            </a:pPr>
            <a:r>
              <a:rPr lang="en-GB" dirty="0" smtClean="0">
                <a:latin typeface="Candara" panose="020E0502030303020204" pitchFamily="34" charset="0"/>
              </a:rPr>
              <a:t>We cannot even turn it off</a:t>
            </a:r>
          </a:p>
          <a:p>
            <a:pPr>
              <a:spcBef>
                <a:spcPts val="1071"/>
              </a:spcBef>
            </a:pPr>
            <a:r>
              <a:rPr lang="en-GB" dirty="0" smtClean="0">
                <a:latin typeface="Candara" panose="020E0502030303020204" pitchFamily="34" charset="0"/>
              </a:rPr>
              <a:t>Sometimes intuition shows us the wrong direction</a:t>
            </a:r>
          </a:p>
          <a:p>
            <a:pPr>
              <a:spcBef>
                <a:spcPts val="1071"/>
              </a:spcBef>
            </a:pPr>
            <a:r>
              <a:rPr lang="en-US" i="1" dirty="0" smtClean="0"/>
              <a:t>Sleeping on it </a:t>
            </a:r>
            <a:r>
              <a:rPr lang="en-US" dirty="0" smtClean="0"/>
              <a:t>may help us to make better decisions</a:t>
            </a:r>
            <a:endParaRPr lang="en-GB" dirty="0" smtClean="0">
              <a:latin typeface="Candara" panose="020E0502030303020204" pitchFamily="34" charset="0"/>
            </a:endParaRPr>
          </a:p>
          <a:p>
            <a:pPr>
              <a:spcBef>
                <a:spcPts val="1071"/>
              </a:spcBef>
            </a:pPr>
            <a:r>
              <a:rPr lang="en-GB" dirty="0" smtClean="0">
                <a:latin typeface="Candara" panose="020E0502030303020204" pitchFamily="34" charset="0"/>
              </a:rPr>
              <a:t>Coaching is about redirecting intuition</a:t>
            </a:r>
          </a:p>
        </p:txBody>
      </p:sp>
      <p:sp>
        <p:nvSpPr>
          <p:cNvPr id="5"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4</a:t>
            </a:fld>
            <a:endParaRPr lang="en-US" altLang="en-US" dirty="0"/>
          </a:p>
        </p:txBody>
      </p:sp>
    </p:spTree>
    <p:extLst>
      <p:ext uri="{BB962C8B-B14F-4D97-AF65-F5344CB8AC3E}">
        <p14:creationId xmlns:p14="http://schemas.microsoft.com/office/powerpoint/2010/main" val="26543678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01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01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0115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20115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20115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20115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011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1155" grpId="0" uiExpand="1"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GB" dirty="0" smtClean="0">
                <a:latin typeface="Candara" panose="020E0502030303020204" pitchFamily="34" charset="0"/>
              </a:rPr>
              <a:t>Is intuition wrong, or is the design wrong ?</a:t>
            </a:r>
          </a:p>
        </p:txBody>
      </p:sp>
      <p:sp>
        <p:nvSpPr>
          <p:cNvPr id="97283" name="AutoShape 3"/>
          <p:cNvSpPr>
            <a:spLocks noChangeArrowheads="1"/>
          </p:cNvSpPr>
          <p:nvPr/>
        </p:nvSpPr>
        <p:spPr bwMode="auto">
          <a:xfrm>
            <a:off x="1042988" y="2301719"/>
            <a:ext cx="2952750" cy="878086"/>
          </a:xfrm>
          <a:prstGeom prst="cube">
            <a:avLst>
              <a:gd name="adj" fmla="val 25000"/>
            </a:avLst>
          </a:prstGeom>
          <a:solidFill>
            <a:srgbClr val="FF0000"/>
          </a:solidFill>
          <a:ln w="9525">
            <a:solidFill>
              <a:schemeClr val="tx1"/>
            </a:solidFill>
            <a:miter lim="800000"/>
            <a:headEnd/>
            <a:tailEnd/>
          </a:ln>
        </p:spPr>
        <p:txBody>
          <a:bodyPr wrap="none" lIns="81610" tIns="40805" rIns="81610" bIns="40805" anchor="ctr"/>
          <a:lstStyle/>
          <a:p>
            <a:endParaRPr lang="en-US" dirty="0">
              <a:latin typeface="Arial" charset="0"/>
            </a:endParaRPr>
          </a:p>
        </p:txBody>
      </p:sp>
      <p:sp>
        <p:nvSpPr>
          <p:cNvPr id="97284" name="AutoShape 4"/>
          <p:cNvSpPr>
            <a:spLocks noChangeArrowheads="1"/>
          </p:cNvSpPr>
          <p:nvPr/>
        </p:nvSpPr>
        <p:spPr bwMode="auto">
          <a:xfrm>
            <a:off x="4932363" y="2301719"/>
            <a:ext cx="2952750" cy="878086"/>
          </a:xfrm>
          <a:prstGeom prst="cube">
            <a:avLst>
              <a:gd name="adj" fmla="val 25000"/>
            </a:avLst>
          </a:prstGeom>
          <a:solidFill>
            <a:srgbClr val="003366"/>
          </a:solidFill>
          <a:ln w="9525">
            <a:solidFill>
              <a:schemeClr val="tx1"/>
            </a:solidFill>
            <a:miter lim="800000"/>
            <a:headEnd/>
            <a:tailEnd/>
          </a:ln>
        </p:spPr>
        <p:txBody>
          <a:bodyPr wrap="none" lIns="81610" tIns="40805" rIns="81610" bIns="40805" anchor="ctr"/>
          <a:lstStyle/>
          <a:p>
            <a:endParaRPr lang="en-US" dirty="0">
              <a:latin typeface="Arial" charset="0"/>
            </a:endParaRPr>
          </a:p>
        </p:txBody>
      </p:sp>
      <p:sp>
        <p:nvSpPr>
          <p:cNvPr id="2325509" name="WordArt 5"/>
          <p:cNvSpPr>
            <a:spLocks noChangeArrowheads="1" noChangeShapeType="1" noTextEdit="1"/>
          </p:cNvSpPr>
          <p:nvPr/>
        </p:nvSpPr>
        <p:spPr bwMode="auto">
          <a:xfrm>
            <a:off x="1475656" y="2705342"/>
            <a:ext cx="1777132" cy="276455"/>
          </a:xfrm>
          <a:prstGeom prst="rect">
            <a:avLst/>
          </a:prstGeom>
        </p:spPr>
        <p:txBody>
          <a:bodyPr wrap="none" lIns="81633" tIns="40817" rIns="81633" bIns="40817" fromWordArt="1">
            <a:prstTxWarp prst="textPlain">
              <a:avLst>
                <a:gd name="adj" fmla="val 50000"/>
              </a:avLst>
            </a:prstTxWarp>
          </a:bodyPr>
          <a:lstStyle/>
          <a:p>
            <a:r>
              <a:rPr lang="en-GB" sz="3200" kern="10" dirty="0">
                <a:ln w="15875">
                  <a:solidFill>
                    <a:srgbClr val="000000"/>
                  </a:solidFill>
                  <a:round/>
                  <a:headEnd/>
                  <a:tailEnd/>
                </a:ln>
                <a:solidFill>
                  <a:srgbClr val="FFCC00"/>
                </a:solidFill>
                <a:latin typeface="Arial Black"/>
              </a:rPr>
              <a:t>Sleeping pills</a:t>
            </a:r>
          </a:p>
        </p:txBody>
      </p:sp>
      <p:sp>
        <p:nvSpPr>
          <p:cNvPr id="2325510" name="WordArt 6"/>
          <p:cNvSpPr>
            <a:spLocks noChangeArrowheads="1" noChangeShapeType="1" noTextEdit="1"/>
          </p:cNvSpPr>
          <p:nvPr/>
        </p:nvSpPr>
        <p:spPr bwMode="auto">
          <a:xfrm>
            <a:off x="5321301" y="2722569"/>
            <a:ext cx="1963738" cy="274085"/>
          </a:xfrm>
          <a:prstGeom prst="rect">
            <a:avLst/>
          </a:prstGeom>
        </p:spPr>
        <p:txBody>
          <a:bodyPr wrap="none" lIns="81633" tIns="40817" rIns="81633" bIns="40817" fromWordArt="1">
            <a:prstTxWarp prst="textPlain">
              <a:avLst>
                <a:gd name="adj" fmla="val 50364"/>
              </a:avLst>
            </a:prstTxWarp>
          </a:bodyPr>
          <a:lstStyle/>
          <a:p>
            <a:r>
              <a:rPr lang="en-GB" sz="3200" kern="10" dirty="0">
                <a:ln w="15875">
                  <a:solidFill>
                    <a:srgbClr val="000000"/>
                  </a:solidFill>
                  <a:round/>
                  <a:headEnd/>
                  <a:tailEnd/>
                </a:ln>
                <a:solidFill>
                  <a:srgbClr val="FFCC00"/>
                </a:solidFill>
                <a:latin typeface="Arial Black"/>
              </a:rPr>
              <a:t>Activation pills</a:t>
            </a:r>
          </a:p>
        </p:txBody>
      </p:sp>
      <p:sp>
        <p:nvSpPr>
          <p:cNvPr id="9"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5</a:t>
            </a:fld>
            <a:endParaRPr lang="en-US" altLang="en-US" dirty="0"/>
          </a:p>
        </p:txBody>
      </p:sp>
    </p:spTree>
    <p:extLst>
      <p:ext uri="{BB962C8B-B14F-4D97-AF65-F5344CB8AC3E}">
        <p14:creationId xmlns:p14="http://schemas.microsoft.com/office/powerpoint/2010/main" val="42652418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0" fill="hold" grpId="0" nodeType="withEffect">
                                  <p:stCondLst>
                                    <p:cond delay="0"/>
                                  </p:stCondLst>
                                  <p:childTnLst>
                                    <p:set>
                                      <p:cBhvr>
                                        <p:cTn id="6" dur="1" fill="hold">
                                          <p:stCondLst>
                                            <p:cond delay="0"/>
                                          </p:stCondLst>
                                        </p:cTn>
                                        <p:tgtEl>
                                          <p:spTgt spid="2325509"/>
                                        </p:tgtEl>
                                        <p:attrNameLst>
                                          <p:attrName>style.visibility</p:attrName>
                                        </p:attrNameLst>
                                      </p:cBhvr>
                                      <p:to>
                                        <p:strVal val="visible"/>
                                      </p:to>
                                    </p:set>
                                  </p:childTnLst>
                                </p:cTn>
                              </p:par>
                              <p:par>
                                <p:cTn id="7" presetID="3" presetClass="entr" presetSubtype="0" fill="hold" grpId="0" nodeType="withEffect">
                                  <p:stCondLst>
                                    <p:cond delay="0"/>
                                  </p:stCondLst>
                                  <p:childTnLst>
                                    <p:set>
                                      <p:cBhvr>
                                        <p:cTn id="8" dur="1" fill="hold">
                                          <p:stCondLst>
                                            <p:cond delay="0"/>
                                          </p:stCondLst>
                                        </p:cTn>
                                        <p:tgtEl>
                                          <p:spTgt spid="23255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4" presetClass="path" presetSubtype="0" accel="50000" decel="50000" fill="hold" grpId="1" nodeType="clickEffect">
                                  <p:stCondLst>
                                    <p:cond delay="0"/>
                                  </p:stCondLst>
                                  <p:childTnLst>
                                    <p:animMotion origin="layout" path="M 2.5E-6 -4.98959E-6 L 0.1125 -0.16493 C 0.13611 -0.20217 0.17153 -0.22276 0.20816 -0.22276 C 0.25017 -0.22276 0.28385 -0.20217 0.30746 -0.16493 L 0.42014 -4.98959E-6 " pathEditMode="relative" rAng="0" ptsTypes="FffFF">
                                      <p:cBhvr>
                                        <p:cTn id="12" dur="1000" fill="hold"/>
                                        <p:tgtEl>
                                          <p:spTgt spid="2325509"/>
                                        </p:tgtEl>
                                        <p:attrNameLst>
                                          <p:attrName>ppt_x</p:attrName>
                                          <p:attrName>ppt_y</p:attrName>
                                        </p:attrNameLst>
                                      </p:cBhvr>
                                      <p:rCtr x="21000" y="-11100"/>
                                    </p:animMotion>
                                  </p:childTnLst>
                                </p:cTn>
                              </p:par>
                              <p:par>
                                <p:cTn id="13" presetID="37" presetClass="path" presetSubtype="0" accel="50000" decel="50000" fill="hold" grpId="1" nodeType="withEffect">
                                  <p:stCondLst>
                                    <p:cond delay="0"/>
                                  </p:stCondLst>
                                  <p:childTnLst>
                                    <p:animMotion origin="layout" path="M -1.38889E-6 1.27226E-6 L -0.11163 0.16007 C -0.13524 0.19662 -0.17031 0.21721 -0.20677 0.21721 C -0.24861 0.21721 -0.28194 0.19662 -0.30555 0.16007 L -0.41753 1.27226E-6 " pathEditMode="relative" rAng="-10800000" ptsTypes="FffFF">
                                      <p:cBhvr>
                                        <p:cTn id="14" dur="1000" fill="hold"/>
                                        <p:tgtEl>
                                          <p:spTgt spid="2325510"/>
                                        </p:tgtEl>
                                        <p:attrNameLst>
                                          <p:attrName>ppt_x</p:attrName>
                                          <p:attrName>ppt_y</p:attrName>
                                        </p:attrNameLst>
                                      </p:cBhvr>
                                      <p:rCtr x="-20900" y="109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5509" grpId="0" animBg="1"/>
      <p:bldP spid="2325509" grpId="1" animBg="1"/>
      <p:bldP spid="2325510" grpId="0" animBg="1"/>
      <p:bldP spid="232551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ndara" panose="020E0502030303020204" pitchFamily="34" charset="0"/>
              </a:rPr>
              <a:t>Mantra </a:t>
            </a:r>
            <a:endParaRPr lang="en-GB" dirty="0">
              <a:latin typeface="Candara" panose="020E0502030303020204" pitchFamily="34" charset="0"/>
            </a:endParaRPr>
          </a:p>
        </p:txBody>
      </p:sp>
      <p:sp>
        <p:nvSpPr>
          <p:cNvPr id="3" name="Content Placeholder 2"/>
          <p:cNvSpPr>
            <a:spLocks noGrp="1"/>
          </p:cNvSpPr>
          <p:nvPr>
            <p:ph idx="1"/>
          </p:nvPr>
        </p:nvSpPr>
        <p:spPr>
          <a:xfrm>
            <a:off x="468313" y="2301720"/>
            <a:ext cx="8229600" cy="2314334"/>
          </a:xfrm>
        </p:spPr>
        <p:txBody>
          <a:bodyPr/>
          <a:lstStyle/>
          <a:p>
            <a:pPr marL="0" indent="0">
              <a:buNone/>
            </a:pPr>
            <a:r>
              <a:rPr lang="en-GB" sz="2500" dirty="0"/>
              <a:t>The user is always right …</a:t>
            </a:r>
          </a:p>
          <a:p>
            <a:pPr marL="0" indent="0">
              <a:buNone/>
            </a:pPr>
            <a:r>
              <a:rPr lang="en-GB" sz="2500" dirty="0"/>
              <a:t>even if he’s not</a:t>
            </a:r>
            <a:endParaRPr lang="en-GB" sz="2500" dirty="0"/>
          </a:p>
        </p:txBody>
      </p:sp>
      <p:sp>
        <p:nvSpPr>
          <p:cNvPr id="4" name="Slide Number Placeholder 3"/>
          <p:cNvSpPr>
            <a:spLocks noGrp="1"/>
          </p:cNvSpPr>
          <p:nvPr>
            <p:ph type="sldNum" sz="quarter" idx="10"/>
          </p:nvPr>
        </p:nvSpPr>
        <p:spPr/>
        <p:txBody>
          <a:bodyPr/>
          <a:lstStyle/>
          <a:p>
            <a:pPr>
              <a:defRPr/>
            </a:pPr>
            <a:fld id="{2AB2785B-88D5-4452-B6E7-DAE3BF29AC67}" type="slidenum">
              <a:rPr lang="en-US" altLang="en-US" smtClean="0"/>
              <a:pPr>
                <a:defRPr/>
              </a:pPr>
              <a:t>6</a:t>
            </a:fld>
            <a:endParaRPr lang="en-US" altLang="en-US" dirty="0"/>
          </a:p>
        </p:txBody>
      </p:sp>
    </p:spTree>
    <p:extLst>
      <p:ext uri="{BB962C8B-B14F-4D97-AF65-F5344CB8AC3E}">
        <p14:creationId xmlns:p14="http://schemas.microsoft.com/office/powerpoint/2010/main" val="2670939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andara" panose="020E0502030303020204" pitchFamily="34" charset="0"/>
              </a:rPr>
              <a:t>Case at demo:   Parking system</a:t>
            </a:r>
            <a:endParaRPr lang="en-GB" dirty="0">
              <a:latin typeface="Candara" panose="020E0502030303020204" pitchFamily="34" charset="0"/>
            </a:endParaRPr>
          </a:p>
        </p:txBody>
      </p:sp>
      <p:sp>
        <p:nvSpPr>
          <p:cNvPr id="3" name="Content Placeholder 2"/>
          <p:cNvSpPr>
            <a:spLocks noGrp="1"/>
          </p:cNvSpPr>
          <p:nvPr>
            <p:ph idx="1"/>
          </p:nvPr>
        </p:nvSpPr>
        <p:spPr/>
        <p:txBody>
          <a:bodyPr/>
          <a:lstStyle/>
          <a:p>
            <a:r>
              <a:rPr lang="en-GB" dirty="0" smtClean="0">
                <a:latin typeface="Candara" panose="020E0502030303020204" pitchFamily="34" charset="0"/>
              </a:rPr>
              <a:t>Please fill in your credit card number …</a:t>
            </a:r>
          </a:p>
          <a:p>
            <a:endParaRPr lang="en-GB" dirty="0" smtClean="0">
              <a:latin typeface="Candara" panose="020E0502030303020204" pitchFamily="34" charset="0"/>
            </a:endParaRPr>
          </a:p>
          <a:p>
            <a:r>
              <a:rPr lang="en-GB" dirty="0" smtClean="0">
                <a:latin typeface="Candara" panose="020E0502030303020204" pitchFamily="34" charset="0"/>
              </a:rPr>
              <a:t>20% of the software is there to make the computer do what it should do</a:t>
            </a:r>
          </a:p>
          <a:p>
            <a:r>
              <a:rPr lang="en-GB" dirty="0" smtClean="0">
                <a:latin typeface="Candara" panose="020E0502030303020204" pitchFamily="34" charset="0"/>
              </a:rPr>
              <a:t>80% of the software is there to make the computer not do what it should not do</a:t>
            </a:r>
            <a:endParaRPr lang="en-GB"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pPr>
              <a:defRPr/>
            </a:pPr>
            <a:fld id="{2AB2785B-88D5-4452-B6E7-DAE3BF29AC67}" type="slidenum">
              <a:rPr lang="en-US" altLang="en-US" smtClean="0"/>
              <a:pPr>
                <a:defRPr/>
              </a:pPr>
              <a:t>7</a:t>
            </a:fld>
            <a:endParaRPr lang="en-US" altLang="en-US" dirty="0"/>
          </a:p>
        </p:txBody>
      </p:sp>
    </p:spTree>
    <p:extLst>
      <p:ext uri="{BB962C8B-B14F-4D97-AF65-F5344CB8AC3E}">
        <p14:creationId xmlns:p14="http://schemas.microsoft.com/office/powerpoint/2010/main" val="272587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GB" dirty="0" smtClean="0">
                <a:latin typeface="Candara" panose="020E0502030303020204" pitchFamily="34" charset="0"/>
              </a:rPr>
              <a:t>Communication</a:t>
            </a:r>
          </a:p>
        </p:txBody>
      </p:sp>
      <p:sp>
        <p:nvSpPr>
          <p:cNvPr id="1202179" name="Rectangle 3" descr="Blue tissue paper"/>
          <p:cNvSpPr>
            <a:spLocks noGrp="1" noChangeArrowheads="1"/>
          </p:cNvSpPr>
          <p:nvPr>
            <p:ph type="body" idx="1"/>
          </p:nvPr>
        </p:nvSpPr>
        <p:spPr/>
        <p:txBody>
          <a:bodyPr/>
          <a:lstStyle/>
          <a:p>
            <a:pPr>
              <a:spcBef>
                <a:spcPts val="800"/>
              </a:spcBef>
            </a:pPr>
            <a:r>
              <a:rPr lang="en-GB" dirty="0" smtClean="0">
                <a:latin typeface="Candara" panose="020E0502030303020204" pitchFamily="34" charset="0"/>
              </a:rPr>
              <a:t>Traffic accident: witnesses tell </a:t>
            </a:r>
            <a:r>
              <a:rPr lang="en-GB" i="1" dirty="0" smtClean="0">
                <a:latin typeface="Candara" panose="020E0502030303020204" pitchFamily="34" charset="0"/>
              </a:rPr>
              <a:t>their</a:t>
            </a:r>
            <a:r>
              <a:rPr lang="en-GB" dirty="0" smtClean="0">
                <a:latin typeface="Candara" panose="020E0502030303020204" pitchFamily="34" charset="0"/>
              </a:rPr>
              <a:t> truth</a:t>
            </a:r>
          </a:p>
          <a:p>
            <a:pPr>
              <a:spcBef>
                <a:spcPts val="800"/>
              </a:spcBef>
            </a:pPr>
            <a:r>
              <a:rPr lang="en-GB" dirty="0" smtClean="0">
                <a:latin typeface="Candara" panose="020E0502030303020204" pitchFamily="34" charset="0"/>
              </a:rPr>
              <a:t>Same words, different concepts</a:t>
            </a:r>
          </a:p>
          <a:p>
            <a:pPr>
              <a:spcBef>
                <a:spcPts val="800"/>
              </a:spcBef>
            </a:pPr>
            <a:r>
              <a:rPr lang="en-GB" dirty="0" smtClean="0">
                <a:latin typeface="Candara" panose="020E0502030303020204" pitchFamily="34" charset="0"/>
              </a:rPr>
              <a:t>Human brains contain rather fuzzy concepts</a:t>
            </a:r>
          </a:p>
          <a:p>
            <a:pPr>
              <a:spcBef>
                <a:spcPts val="800"/>
              </a:spcBef>
            </a:pPr>
            <a:r>
              <a:rPr lang="en-GB" dirty="0" smtClean="0">
                <a:latin typeface="Candara" panose="020E0502030303020204" pitchFamily="34" charset="0"/>
              </a:rPr>
              <a:t>Try to explain to a colleague</a:t>
            </a:r>
          </a:p>
          <a:p>
            <a:pPr>
              <a:spcBef>
                <a:spcPts val="800"/>
              </a:spcBef>
            </a:pPr>
            <a:r>
              <a:rPr lang="en-GB" dirty="0" smtClean="0">
                <a:latin typeface="Candara" panose="020E0502030303020204" pitchFamily="34" charset="0"/>
              </a:rPr>
              <a:t>Writing it down is explaining it to paper</a:t>
            </a:r>
          </a:p>
          <a:p>
            <a:pPr>
              <a:spcBef>
                <a:spcPts val="800"/>
              </a:spcBef>
            </a:pPr>
            <a:r>
              <a:rPr lang="en-GB" dirty="0" smtClean="0">
                <a:latin typeface="Candara" panose="020E0502030303020204" pitchFamily="34" charset="0"/>
              </a:rPr>
              <a:t>If it’s written it can be discussed and changed</a:t>
            </a:r>
          </a:p>
          <a:p>
            <a:pPr>
              <a:spcBef>
                <a:spcPts val="800"/>
              </a:spcBef>
            </a:pPr>
            <a:r>
              <a:rPr lang="en-GB" dirty="0" smtClean="0">
                <a:latin typeface="Candara" panose="020E0502030303020204" pitchFamily="34" charset="0"/>
              </a:rPr>
              <a:t>Vocal communication evaporates immediately</a:t>
            </a:r>
          </a:p>
          <a:p>
            <a:pPr>
              <a:spcBef>
                <a:spcPts val="800"/>
              </a:spcBef>
            </a:pPr>
            <a:r>
              <a:rPr lang="en-GB" dirty="0" smtClean="0">
                <a:latin typeface="Candara" panose="020E0502030303020204" pitchFamily="34" charset="0"/>
              </a:rPr>
              <a:t>E-mail communication evaporates in a few days</a:t>
            </a:r>
          </a:p>
        </p:txBody>
      </p:sp>
      <p:pic>
        <p:nvPicPr>
          <p:cNvPr id="3195909" name="Picture 5" descr="C:\Users\nrm.MX\AppData\Local\Microsoft\Windows\Temporary Internet Files\Content.IE5\K67ANMMR\MC900056622[1].wmf"/>
          <p:cNvPicPr>
            <a:picLocks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516216" y="122087"/>
            <a:ext cx="2497374" cy="1986716"/>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8</a:t>
            </a:fld>
            <a:endParaRPr lang="en-US" altLang="en-US" dirty="0"/>
          </a:p>
        </p:txBody>
      </p:sp>
    </p:spTree>
    <p:extLst>
      <p:ext uri="{BB962C8B-B14F-4D97-AF65-F5344CB8AC3E}">
        <p14:creationId xmlns:p14="http://schemas.microsoft.com/office/powerpoint/2010/main" val="40575203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1959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0217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0217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217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02179">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02179">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02179">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02179">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021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2179"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idx="4294967295"/>
          </p:nvPr>
        </p:nvSpPr>
        <p:spPr/>
        <p:txBody>
          <a:bodyPr/>
          <a:lstStyle/>
          <a:p>
            <a:r>
              <a:rPr lang="en-GB" dirty="0" smtClean="0">
                <a:latin typeface="Candara" panose="020E0502030303020204" pitchFamily="34" charset="0"/>
              </a:rPr>
              <a:t>Communication</a:t>
            </a:r>
          </a:p>
        </p:txBody>
      </p:sp>
      <p:sp>
        <p:nvSpPr>
          <p:cNvPr id="2326531" name="Rectangle 3" descr="Blue tissue paper"/>
          <p:cNvSpPr>
            <a:spLocks noGrp="1" noChangeArrowheads="1"/>
          </p:cNvSpPr>
          <p:nvPr>
            <p:ph idx="4294967295"/>
          </p:nvPr>
        </p:nvSpPr>
        <p:spPr>
          <a:xfrm>
            <a:off x="685800" y="1383507"/>
            <a:ext cx="7772400" cy="3086100"/>
          </a:xfrm>
        </p:spPr>
        <p:txBody>
          <a:bodyPr/>
          <a:lstStyle/>
          <a:p>
            <a:pPr>
              <a:spcBef>
                <a:spcPts val="535"/>
              </a:spcBef>
            </a:pPr>
            <a:r>
              <a:rPr lang="en-GB" dirty="0" smtClean="0">
                <a:latin typeface="Candara" panose="020E0502030303020204" pitchFamily="34" charset="0"/>
              </a:rPr>
              <a:t>Talking as near as possible past each other</a:t>
            </a:r>
          </a:p>
          <a:p>
            <a:pPr>
              <a:spcBef>
                <a:spcPts val="535"/>
              </a:spcBef>
            </a:pPr>
            <a:endParaRPr lang="en-GB" dirty="0" smtClean="0">
              <a:latin typeface="Candara" panose="020E0502030303020204" pitchFamily="34" charset="0"/>
            </a:endParaRPr>
          </a:p>
          <a:p>
            <a:pPr>
              <a:spcBef>
                <a:spcPts val="535"/>
              </a:spcBef>
            </a:pPr>
            <a:endParaRPr lang="en-GB" dirty="0" smtClean="0">
              <a:latin typeface="Candara" panose="020E0502030303020204" pitchFamily="34" charset="0"/>
            </a:endParaRPr>
          </a:p>
          <a:p>
            <a:pPr>
              <a:spcBef>
                <a:spcPts val="535"/>
              </a:spcBef>
            </a:pPr>
            <a:endParaRPr lang="en-GB" dirty="0" smtClean="0">
              <a:latin typeface="Candara" panose="020E0502030303020204" pitchFamily="34" charset="0"/>
            </a:endParaRPr>
          </a:p>
          <a:p>
            <a:pPr>
              <a:spcBef>
                <a:spcPts val="535"/>
              </a:spcBef>
            </a:pPr>
            <a:endParaRPr lang="en-GB" dirty="0" smtClean="0">
              <a:latin typeface="Candara" panose="020E0502030303020204" pitchFamily="34" charset="0"/>
            </a:endParaRPr>
          </a:p>
          <a:p>
            <a:pPr>
              <a:spcBef>
                <a:spcPts val="535"/>
              </a:spcBef>
            </a:pPr>
            <a:endParaRPr lang="en-GB" dirty="0" smtClean="0">
              <a:latin typeface="Candara" panose="020E0502030303020204" pitchFamily="34" charset="0"/>
            </a:endParaRPr>
          </a:p>
          <a:p>
            <a:pPr>
              <a:spcBef>
                <a:spcPts val="535"/>
              </a:spcBef>
            </a:pPr>
            <a:endParaRPr lang="en-GB" dirty="0" smtClean="0">
              <a:latin typeface="Candara" panose="020E0502030303020204" pitchFamily="34" charset="0"/>
            </a:endParaRPr>
          </a:p>
          <a:p>
            <a:pPr marL="0" indent="0">
              <a:spcBef>
                <a:spcPts val="535"/>
              </a:spcBef>
              <a:buNone/>
            </a:pPr>
            <a:endParaRPr lang="en-GB" dirty="0" smtClean="0">
              <a:latin typeface="Candara" panose="020E0502030303020204" pitchFamily="34" charset="0"/>
            </a:endParaRPr>
          </a:p>
          <a:p>
            <a:pPr>
              <a:spcBef>
                <a:spcPts val="535"/>
              </a:spcBef>
            </a:pPr>
            <a:r>
              <a:rPr lang="en-GB" dirty="0" smtClean="0">
                <a:latin typeface="Candara" panose="020E0502030303020204" pitchFamily="34" charset="0"/>
              </a:rPr>
              <a:t>Don’t </a:t>
            </a:r>
            <a:r>
              <a:rPr lang="en-GB" i="1" dirty="0" smtClean="0">
                <a:latin typeface="Candara" panose="020E0502030303020204" pitchFamily="34" charset="0"/>
              </a:rPr>
              <a:t>assume</a:t>
            </a:r>
            <a:r>
              <a:rPr lang="en-GB" dirty="0" smtClean="0">
                <a:latin typeface="Candara" panose="020E0502030303020204" pitchFamily="34" charset="0"/>
              </a:rPr>
              <a:t> we understand: </a:t>
            </a:r>
            <a:r>
              <a:rPr lang="en-GB" i="1" dirty="0" smtClean="0">
                <a:latin typeface="Candara" panose="020E0502030303020204" pitchFamily="34" charset="0"/>
              </a:rPr>
              <a:t>check !</a:t>
            </a:r>
            <a:endParaRPr lang="en-GB" i="1" dirty="0">
              <a:latin typeface="Candara" panose="020E0502030303020204" pitchFamily="34" charset="0"/>
            </a:endParaRPr>
          </a:p>
        </p:txBody>
      </p:sp>
      <p:sp>
        <p:nvSpPr>
          <p:cNvPr id="2326532" name="AutoShape 4"/>
          <p:cNvSpPr>
            <a:spLocks noChangeArrowheads="1"/>
          </p:cNvSpPr>
          <p:nvPr/>
        </p:nvSpPr>
        <p:spPr bwMode="auto">
          <a:xfrm>
            <a:off x="5435601" y="2247900"/>
            <a:ext cx="1152525" cy="325041"/>
          </a:xfrm>
          <a:prstGeom prst="rightArrow">
            <a:avLst>
              <a:gd name="adj1" fmla="val 50000"/>
              <a:gd name="adj2" fmla="val 66483"/>
            </a:avLst>
          </a:prstGeom>
          <a:solidFill>
            <a:schemeClr val="accent2">
              <a:lumMod val="75000"/>
            </a:schemeClr>
          </a:solidFill>
          <a:ln w="28575" algn="ctr">
            <a:solidFill>
              <a:schemeClr val="folHlink"/>
            </a:solidFill>
            <a:miter lim="800000"/>
            <a:headEnd/>
            <a:tailEnd/>
          </a:ln>
        </p:spPr>
        <p:txBody>
          <a:bodyPr wrap="none" lIns="81610" tIns="40805" rIns="81610" bIns="40805" anchor="ctr"/>
          <a:lstStyle/>
          <a:p>
            <a:endParaRPr lang="en-US" b="0" dirty="0">
              <a:latin typeface="Arial" charset="0"/>
            </a:endParaRPr>
          </a:p>
        </p:txBody>
      </p:sp>
      <p:sp>
        <p:nvSpPr>
          <p:cNvPr id="2326533" name="AutoShape 5"/>
          <p:cNvSpPr>
            <a:spLocks noChangeArrowheads="1"/>
          </p:cNvSpPr>
          <p:nvPr/>
        </p:nvSpPr>
        <p:spPr bwMode="auto">
          <a:xfrm rot="10800000">
            <a:off x="6659564" y="2627711"/>
            <a:ext cx="1152525" cy="325040"/>
          </a:xfrm>
          <a:prstGeom prst="rightArrow">
            <a:avLst>
              <a:gd name="adj1" fmla="val 50000"/>
              <a:gd name="adj2" fmla="val 66484"/>
            </a:avLst>
          </a:prstGeom>
          <a:solidFill>
            <a:schemeClr val="accent2">
              <a:lumMod val="75000"/>
            </a:schemeClr>
          </a:solidFill>
          <a:ln w="28575" algn="ctr">
            <a:solidFill>
              <a:schemeClr val="folHlink"/>
            </a:solidFill>
            <a:miter lim="800000"/>
            <a:headEnd/>
            <a:tailEnd/>
          </a:ln>
        </p:spPr>
        <p:txBody>
          <a:bodyPr wrap="none" lIns="81610" tIns="40805" rIns="81610" bIns="40805" anchor="ctr"/>
          <a:lstStyle/>
          <a:p>
            <a:endParaRPr lang="en-US" b="0" dirty="0">
              <a:latin typeface="Arial" charset="0"/>
            </a:endParaRPr>
          </a:p>
        </p:txBody>
      </p:sp>
      <p:sp>
        <p:nvSpPr>
          <p:cNvPr id="2326534" name="AutoShape 6"/>
          <p:cNvSpPr>
            <a:spLocks noChangeArrowheads="1"/>
          </p:cNvSpPr>
          <p:nvPr/>
        </p:nvSpPr>
        <p:spPr bwMode="auto">
          <a:xfrm>
            <a:off x="1331914" y="2411017"/>
            <a:ext cx="1152525" cy="325040"/>
          </a:xfrm>
          <a:prstGeom prst="rightArrow">
            <a:avLst>
              <a:gd name="adj1" fmla="val 50000"/>
              <a:gd name="adj2" fmla="val 66484"/>
            </a:avLst>
          </a:prstGeom>
          <a:solidFill>
            <a:schemeClr val="accent2">
              <a:lumMod val="75000"/>
            </a:schemeClr>
          </a:solidFill>
          <a:ln w="28575" algn="ctr">
            <a:solidFill>
              <a:schemeClr val="folHlink"/>
            </a:solidFill>
            <a:miter lim="800000"/>
            <a:headEnd/>
            <a:tailEnd/>
          </a:ln>
        </p:spPr>
        <p:txBody>
          <a:bodyPr wrap="none" lIns="81610" tIns="40805" rIns="81610" bIns="40805" anchor="ctr"/>
          <a:lstStyle/>
          <a:p>
            <a:endParaRPr lang="en-US" b="0" dirty="0">
              <a:latin typeface="Arial" charset="0"/>
            </a:endParaRPr>
          </a:p>
        </p:txBody>
      </p:sp>
      <p:sp>
        <p:nvSpPr>
          <p:cNvPr id="2326535" name="AutoShape 7"/>
          <p:cNvSpPr>
            <a:spLocks noChangeArrowheads="1"/>
          </p:cNvSpPr>
          <p:nvPr/>
        </p:nvSpPr>
        <p:spPr bwMode="auto">
          <a:xfrm rot="10800000">
            <a:off x="2555876" y="2411017"/>
            <a:ext cx="1152525" cy="325040"/>
          </a:xfrm>
          <a:prstGeom prst="rightArrow">
            <a:avLst>
              <a:gd name="adj1" fmla="val 50000"/>
              <a:gd name="adj2" fmla="val 66484"/>
            </a:avLst>
          </a:prstGeom>
          <a:solidFill>
            <a:schemeClr val="accent2">
              <a:lumMod val="75000"/>
            </a:schemeClr>
          </a:solidFill>
          <a:ln w="28575" algn="ctr">
            <a:solidFill>
              <a:schemeClr val="folHlink"/>
            </a:solidFill>
            <a:miter lim="800000"/>
            <a:headEnd/>
            <a:tailEnd/>
          </a:ln>
        </p:spPr>
        <p:txBody>
          <a:bodyPr wrap="none" lIns="81610" tIns="40805" rIns="81610" bIns="40805" anchor="ctr"/>
          <a:lstStyle/>
          <a:p>
            <a:endParaRPr lang="en-US" b="0" dirty="0">
              <a:latin typeface="Arial" charset="0"/>
            </a:endParaRPr>
          </a:p>
        </p:txBody>
      </p:sp>
      <p:sp>
        <p:nvSpPr>
          <p:cNvPr id="2326536" name="Rectangle 8" descr="Blue tissue paper"/>
          <p:cNvSpPr>
            <a:spLocks noChangeArrowheads="1"/>
          </p:cNvSpPr>
          <p:nvPr/>
        </p:nvSpPr>
        <p:spPr bwMode="auto">
          <a:xfrm>
            <a:off x="2051051" y="3107535"/>
            <a:ext cx="936625" cy="485775"/>
          </a:xfrm>
          <a:prstGeom prst="rect">
            <a:avLst/>
          </a:prstGeom>
          <a:noFill/>
          <a:ln w="9525" algn="ctr">
            <a:noFill/>
            <a:miter lim="800000"/>
            <a:headEnd/>
            <a:tailEnd/>
          </a:ln>
        </p:spPr>
        <p:txBody>
          <a:bodyPr wrap="none" lIns="81610" tIns="40805" rIns="81610" bIns="40805" anchor="ctr"/>
          <a:lstStyle/>
          <a:p>
            <a:pPr marL="269276" indent="-269276" defTabSz="817751">
              <a:spcBef>
                <a:spcPct val="20000"/>
              </a:spcBef>
              <a:tabLst>
                <a:tab pos="763895" algn="l"/>
              </a:tabLst>
            </a:pPr>
            <a:r>
              <a:rPr lang="en-US" sz="2100" dirty="0">
                <a:solidFill>
                  <a:srgbClr val="C00000"/>
                </a:solidFill>
                <a:latin typeface="Candara" pitchFamily="34" charset="0"/>
              </a:rPr>
              <a:t>To each other</a:t>
            </a:r>
          </a:p>
        </p:txBody>
      </p:sp>
      <p:sp>
        <p:nvSpPr>
          <p:cNvPr id="2326537" name="Rectangle 9" descr="Blue tissue paper"/>
          <p:cNvSpPr>
            <a:spLocks noChangeArrowheads="1"/>
          </p:cNvSpPr>
          <p:nvPr/>
        </p:nvSpPr>
        <p:spPr bwMode="auto">
          <a:xfrm>
            <a:off x="6084888" y="3107535"/>
            <a:ext cx="936625" cy="485775"/>
          </a:xfrm>
          <a:prstGeom prst="rect">
            <a:avLst/>
          </a:prstGeom>
          <a:noFill/>
          <a:ln w="9525" algn="ctr">
            <a:noFill/>
            <a:miter lim="800000"/>
            <a:headEnd/>
            <a:tailEnd/>
          </a:ln>
        </p:spPr>
        <p:txBody>
          <a:bodyPr wrap="none" lIns="81610" tIns="40805" rIns="81610" bIns="40805" anchor="ctr"/>
          <a:lstStyle/>
          <a:p>
            <a:pPr marL="269276" indent="-269276" defTabSz="817751">
              <a:spcBef>
                <a:spcPct val="20000"/>
              </a:spcBef>
              <a:tabLst>
                <a:tab pos="763895" algn="l"/>
              </a:tabLst>
            </a:pPr>
            <a:r>
              <a:rPr lang="en-US" sz="2100" dirty="0">
                <a:solidFill>
                  <a:srgbClr val="C00000"/>
                </a:solidFill>
                <a:latin typeface="Candara" pitchFamily="34" charset="0"/>
              </a:rPr>
              <a:t>Past each other</a:t>
            </a:r>
          </a:p>
        </p:txBody>
      </p:sp>
      <p:sp>
        <p:nvSpPr>
          <p:cNvPr id="11" name="Slide Number Placeholder 3"/>
          <p:cNvSpPr>
            <a:spLocks noGrp="1"/>
          </p:cNvSpPr>
          <p:nvPr>
            <p:ph type="sldNum" sz="quarter" idx="10"/>
          </p:nvPr>
        </p:nvSpPr>
        <p:spPr>
          <a:xfrm>
            <a:off x="6858112" y="4918484"/>
            <a:ext cx="2133600" cy="212695"/>
          </a:xfrm>
        </p:spPr>
        <p:txBody>
          <a:bodyPr/>
          <a:lstStyle/>
          <a:p>
            <a:pPr>
              <a:defRPr/>
            </a:pPr>
            <a:fld id="{2AB2785B-88D5-4452-B6E7-DAE3BF29AC67}" type="slidenum">
              <a:rPr lang="en-US" altLang="en-US" smtClean="0"/>
              <a:pPr>
                <a:defRPr/>
              </a:pPr>
              <a:t>9</a:t>
            </a:fld>
            <a:endParaRPr lang="en-US" altLang="en-US" dirty="0"/>
          </a:p>
        </p:txBody>
      </p:sp>
    </p:spTree>
    <p:extLst>
      <p:ext uri="{BB962C8B-B14F-4D97-AF65-F5344CB8AC3E}">
        <p14:creationId xmlns:p14="http://schemas.microsoft.com/office/powerpoint/2010/main" val="4320996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265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265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265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265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265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265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265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26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6531" grpId="0" uiExpand="1" build="p"/>
      <p:bldP spid="2326532" grpId="0" uiExpand="1" animBg="1"/>
      <p:bldP spid="2326533" grpId="0" uiExpand="1" animBg="1"/>
      <p:bldP spid="2326534" grpId="0" uiExpand="1" animBg="1"/>
      <p:bldP spid="2326535" grpId="0" uiExpand="1" animBg="1"/>
      <p:bldP spid="2326536" grpId="0" uiExpand="1"/>
      <p:bldP spid="2326537" grpId="0" uiExpand="1"/>
    </p:bldLst>
  </p:timing>
</p:sld>
</file>

<file path=ppt/theme/theme1.xml><?xml version="1.0" encoding="utf-8"?>
<a:theme xmlns:a="http://schemas.openxmlformats.org/drawingml/2006/main" name="expoQA-V01">
  <a:themeElements>
    <a:clrScheme name="Custom 7">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2060"/>
      </a:hlink>
      <a:folHlink>
        <a:srgbClr val="002060"/>
      </a:folHlink>
    </a:clrScheme>
    <a:fontScheme name="expoQA-V0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expoQA-V0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poQA-V0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poQA-V0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poQA-V0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poQA-V0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poQA-V0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poQA-V0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poQA-V0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poQA-V0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poQA-V0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poQA-V0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poQA-V0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4109</Words>
  <Application>Microsoft Office PowerPoint</Application>
  <PresentationFormat>On-screen Show (16:9)</PresentationFormat>
  <Paragraphs>360</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expoQA-V01</vt:lpstr>
      <vt:lpstr>Recognizing and understanding Human Behaviour helps QA to do a better job</vt:lpstr>
      <vt:lpstr>Human Behaviour</vt:lpstr>
      <vt:lpstr>Discipline</vt:lpstr>
      <vt:lpstr>Intuition</vt:lpstr>
      <vt:lpstr>Is intuition wrong, or is the design wrong ?</vt:lpstr>
      <vt:lpstr>Mantra </vt:lpstr>
      <vt:lpstr>Case at demo:   Parking system</vt:lpstr>
      <vt:lpstr>Communication</vt:lpstr>
      <vt:lpstr>Communication</vt:lpstr>
      <vt:lpstr>Case:   Agreement ?</vt:lpstr>
      <vt:lpstr>Our team (developers, testers, …)</vt:lpstr>
      <vt:lpstr>Perception</vt:lpstr>
      <vt:lpstr>It can’t be done, they won’t allow it</vt:lpstr>
      <vt:lpstr>Excuses, excuses, excuses …</vt:lpstr>
      <vt:lpstr>The aim of Testing</vt:lpstr>
      <vt:lpstr>Mistakes, unnecessary things </vt:lpstr>
      <vt:lpstr>Ignore the first reaction</vt:lpstr>
      <vt:lpstr>Any typical behaviour here in Minsk ?</vt:lpstr>
      <vt:lpstr>Case: Working with a development team in Minsk</vt:lpstr>
      <vt:lpstr>Conclusion</vt:lpstr>
      <vt:lpstr>PowerPoint Presentation</vt:lpstr>
      <vt:lpstr>Recognizing and understanding Human Behaviour helps QA to do a better job</vt:lpstr>
      <vt:lpstr>People oppose change !</vt:lpstr>
      <vt:lpstr>We failed because of politics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2019-07-07T09:36:15Z</dcterms:created>
  <dcterms:modified xsi:type="dcterms:W3CDTF">2019-11-15T08:38:13Z</dcterms:modified>
</cp:coreProperties>
</file>