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1066" r:id="rId3"/>
    <p:sldId id="1070" r:id="rId4"/>
    <p:sldId id="1071" r:id="rId5"/>
    <p:sldId id="1072" r:id="rId6"/>
    <p:sldId id="1073" r:id="rId7"/>
    <p:sldId id="1074" r:id="rId8"/>
    <p:sldId id="1075" r:id="rId9"/>
    <p:sldId id="1076" r:id="rId10"/>
    <p:sldId id="1077" r:id="rId11"/>
    <p:sldId id="1115" r:id="rId12"/>
    <p:sldId id="1117" r:id="rId13"/>
    <p:sldId id="1116" r:id="rId14"/>
    <p:sldId id="1118" r:id="rId15"/>
    <p:sldId id="1119" r:id="rId16"/>
    <p:sldId id="1120" r:id="rId17"/>
    <p:sldId id="1121" r:id="rId18"/>
    <p:sldId id="1122" r:id="rId19"/>
    <p:sldId id="1123" r:id="rId20"/>
    <p:sldId id="1124" r:id="rId21"/>
    <p:sldId id="1125" r:id="rId22"/>
    <p:sldId id="1126" r:id="rId23"/>
    <p:sldId id="1127" r:id="rId24"/>
    <p:sldId id="1128" r:id="rId25"/>
    <p:sldId id="1129" r:id="rId26"/>
    <p:sldId id="1130" r:id="rId27"/>
    <p:sldId id="1081" r:id="rId28"/>
    <p:sldId id="1082" r:id="rId29"/>
    <p:sldId id="1110" r:id="rId30"/>
    <p:sldId id="1111" r:id="rId31"/>
    <p:sldId id="1132" r:id="rId32"/>
    <p:sldId id="1133" r:id="rId33"/>
    <p:sldId id="1112" r:id="rId34"/>
    <p:sldId id="1083" r:id="rId35"/>
    <p:sldId id="1084" r:id="rId36"/>
    <p:sldId id="1104" r:id="rId37"/>
    <p:sldId id="1105" r:id="rId38"/>
    <p:sldId id="1090" r:id="rId39"/>
    <p:sldId id="1106" r:id="rId40"/>
    <p:sldId id="1107" r:id="rId41"/>
    <p:sldId id="1108" r:id="rId42"/>
    <p:sldId id="1091" r:id="rId43"/>
    <p:sldId id="1092" r:id="rId44"/>
    <p:sldId id="1093" r:id="rId45"/>
    <p:sldId id="1131" r:id="rId46"/>
    <p:sldId id="1094" r:id="rId47"/>
    <p:sldId id="1113" r:id="rId48"/>
    <p:sldId id="1134" r:id="rId49"/>
    <p:sldId id="1095" r:id="rId50"/>
    <p:sldId id="1096" r:id="rId51"/>
    <p:sldId id="1142" r:id="rId52"/>
    <p:sldId id="1143" r:id="rId53"/>
    <p:sldId id="1144" r:id="rId54"/>
    <p:sldId id="1145" r:id="rId55"/>
    <p:sldId id="1146" r:id="rId56"/>
    <p:sldId id="1147" r:id="rId57"/>
    <p:sldId id="1097" r:id="rId58"/>
    <p:sldId id="1098" r:id="rId59"/>
    <p:sldId id="1136" r:id="rId60"/>
    <p:sldId id="1137" r:id="rId61"/>
    <p:sldId id="1135" r:id="rId62"/>
    <p:sldId id="1099" r:id="rId63"/>
    <p:sldId id="1100" r:id="rId64"/>
    <p:sldId id="1101" r:id="rId65"/>
    <p:sldId id="1138" r:id="rId66"/>
    <p:sldId id="1102" r:id="rId67"/>
    <p:sldId id="1103" r:id="rId68"/>
    <p:sldId id="1114" r:id="rId69"/>
    <p:sldId id="1140" r:id="rId70"/>
    <p:sldId id="1141" r:id="rId71"/>
    <p:sldId id="1109" r:id="rId7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61" userDrawn="1">
          <p15:clr>
            <a:srgbClr val="A4A3A4"/>
          </p15:clr>
        </p15:guide>
        <p15:guide id="4" pos="7129" userDrawn="1">
          <p15:clr>
            <a:srgbClr val="A4A3A4"/>
          </p15:clr>
        </p15:guide>
        <p15:guide id="5" orient="horz" pos="754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pos="665" userDrawn="1">
          <p15:clr>
            <a:srgbClr val="A4A3A4"/>
          </p15:clr>
        </p15:guide>
        <p15:guide id="8" orient="horz" pos="618" userDrawn="1">
          <p15:clr>
            <a:srgbClr val="A4A3A4"/>
          </p15:clr>
        </p15:guide>
        <p15:guide id="9" pos="937" userDrawn="1">
          <p15:clr>
            <a:srgbClr val="A4A3A4"/>
          </p15:clr>
        </p15:guide>
        <p15:guide id="10" orient="horz" pos="935" userDrawn="1">
          <p15:clr>
            <a:srgbClr val="A4A3A4"/>
          </p15:clr>
        </p15:guide>
        <p15:guide id="11" pos="3182" userDrawn="1">
          <p15:clr>
            <a:srgbClr val="A4A3A4"/>
          </p15:clr>
        </p15:guide>
        <p15:guide id="12" pos="4520" userDrawn="1">
          <p15:clr>
            <a:srgbClr val="A4A3A4"/>
          </p15:clr>
        </p15:guide>
        <p15:guide id="13" pos="2593" userDrawn="1">
          <p15:clr>
            <a:srgbClr val="A4A3A4"/>
          </p15:clr>
        </p15:guide>
        <p15:guide id="14" orient="horz" pos="3294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  <p15:guide id="16" orient="horz" pos="3430" userDrawn="1">
          <p15:clr>
            <a:srgbClr val="A4A3A4"/>
          </p15:clr>
        </p15:guide>
        <p15:guide id="17" pos="10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00"/>
    <a:srgbClr val="005EA0"/>
    <a:srgbClr val="E9E8E8"/>
    <a:srgbClr val="99F4F9"/>
    <a:srgbClr val="E52000"/>
    <a:srgbClr val="BE6640"/>
    <a:srgbClr val="92E7DD"/>
    <a:srgbClr val="97E7C6"/>
    <a:srgbClr val="AAE7E6"/>
    <a:srgbClr val="282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70553" autoAdjust="0"/>
  </p:normalViewPr>
  <p:slideViewPr>
    <p:cSldViewPr snapToGrid="0" snapToObjects="1">
      <p:cViewPr varScale="1">
        <p:scale>
          <a:sx n="51" d="100"/>
          <a:sy n="51" d="100"/>
        </p:scale>
        <p:origin x="1632" y="102"/>
      </p:cViewPr>
      <p:guideLst>
        <p:guide orient="horz" pos="2160"/>
        <p:guide pos="3840"/>
        <p:guide pos="461"/>
        <p:guide pos="7129"/>
        <p:guide orient="horz" pos="754"/>
        <p:guide orient="horz" pos="527"/>
        <p:guide pos="665"/>
        <p:guide orient="horz" pos="618"/>
        <p:guide pos="937"/>
        <p:guide orient="horz" pos="935"/>
        <p:guide pos="3182"/>
        <p:guide pos="4520"/>
        <p:guide pos="2593"/>
        <p:guide orient="horz" pos="3294"/>
        <p:guide orient="horz" pos="1253"/>
        <p:guide orient="horz" pos="3430"/>
        <p:guide pos="100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13511-5548-F144-8EED-59AF3C25CF9A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08447-2ADB-F640-96B6-298DF6B7C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3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здравствуйте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8447-2ADB-F640-96B6-298DF6B7C5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4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2318C84-879B-4289-98BA-5A8BD63A77B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Напоминаем, что само приложение в</a:t>
            </a:r>
            <a:r>
              <a:rPr lang="ru-RU" altLang="ru-RU" baseline="0" dirty="0">
                <a:latin typeface="Times New Roman" panose="02020603050405020304" pitchFamily="18" charset="0"/>
              </a:rPr>
              <a:t> релизе находилось уже достаточно длительное время и каких-либо специальных интерфейсов для автоматизированного тестирования изначально архитектурой не предусматривалось, поэтому было принято решение, что автоматизацию будем проводить через пользовательский интерфейс</a:t>
            </a:r>
            <a:endParaRPr lang="en-US" altLang="ru-RU" dirty="0">
              <a:latin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В качестве средства получения доступа к элементам интерфейса</a:t>
            </a:r>
            <a:r>
              <a:rPr lang="ru-RU" altLang="ru-RU" baseline="0" dirty="0">
                <a:latin typeface="Times New Roman" panose="02020603050405020304" pitchFamily="18" charset="0"/>
              </a:rPr>
              <a:t> мы рассматривали много  различных вариантов, но изначально отдали предпочтение бесплатному решению</a:t>
            </a:r>
            <a:r>
              <a:rPr lang="ru-RU" altLang="ru-RU" dirty="0">
                <a:latin typeface="Times New Roman" panose="02020603050405020304" pitchFamily="18" charset="0"/>
              </a:rPr>
              <a:t> от компании </a:t>
            </a:r>
            <a:r>
              <a:rPr lang="ru-RU" altLang="ru-RU" dirty="0" err="1">
                <a:latin typeface="Times New Roman" panose="02020603050405020304" pitchFamily="18" charset="0"/>
              </a:rPr>
              <a:t>микрософт</a:t>
            </a:r>
            <a:r>
              <a:rPr lang="ru-RU" altLang="ru-RU" dirty="0">
                <a:latin typeface="Times New Roman" panose="02020603050405020304" pitchFamily="18" charset="0"/>
              </a:rPr>
              <a:t> «</a:t>
            </a:r>
            <a:r>
              <a:rPr lang="en-US" altLang="ru-RU" dirty="0">
                <a:latin typeface="Times New Roman" panose="02020603050405020304" pitchFamily="18" charset="0"/>
              </a:rPr>
              <a:t>Coded UI Test</a:t>
            </a:r>
            <a:r>
              <a:rPr lang="ru-RU" altLang="ru-RU" dirty="0">
                <a:latin typeface="Times New Roman" panose="02020603050405020304" pitchFamily="18" charset="0"/>
              </a:rPr>
              <a:t>»</a:t>
            </a:r>
          </a:p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1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На начальном этапе разработки проекта автоматизации мы столкнулись с рядом проблем</a:t>
            </a:r>
          </a:p>
          <a:p>
            <a:r>
              <a:rPr lang="ru-RU" altLang="ru-RU" dirty="0">
                <a:latin typeface="Times New Roman" panose="02020603050405020304" pitchFamily="18" charset="0"/>
              </a:rPr>
              <a:t>Проблемы</a:t>
            </a:r>
            <a:r>
              <a:rPr lang="ru-RU" altLang="ru-RU" baseline="0" dirty="0">
                <a:latin typeface="Times New Roman" panose="02020603050405020304" pitchFamily="18" charset="0"/>
              </a:rPr>
              <a:t> всем хорошо известные, и нас они тоже не обошли стороной. </a:t>
            </a:r>
          </a:p>
          <a:p>
            <a:endParaRPr lang="ru-RU" altLang="ru-RU" baseline="0" dirty="0">
              <a:latin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altLang="ru-RU" baseline="0" dirty="0">
                <a:latin typeface="Times New Roman" panose="02020603050405020304" pitchFamily="18" charset="0"/>
              </a:rPr>
              <a:t>Это где и как хранить тестовые данные, как их формировать. Основная наша задача стояла так, чтобы данные были отдельно от тестов, так как подразумевалось, что подготовкой тестовых данных может заниматься рядовой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тестировщик</a:t>
            </a:r>
            <a:r>
              <a:rPr lang="ru-RU" altLang="ru-RU" baseline="0" dirty="0">
                <a:latin typeface="Times New Roman" panose="02020603050405020304" pitchFamily="18" charset="0"/>
              </a:rPr>
              <a:t> команды и это же требование добавляло нам проблем с организацией структурированных тестовых данных. 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06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None/>
            </a:pPr>
            <a:r>
              <a:rPr lang="ru-RU" altLang="ru-RU" baseline="0" dirty="0">
                <a:latin typeface="Times New Roman" panose="02020603050405020304" pitchFamily="18" charset="0"/>
              </a:rPr>
              <a:t>Тестовые данные состояли не только из мета-данных, которые были необходимы для установки различных параметров приложения в интерфейсе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16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>
                <a:latin typeface="Times New Roman" panose="02020603050405020304" pitchFamily="18" charset="0"/>
              </a:rPr>
              <a:t>, но и из дополнительных тестовых файлов, которые выступали так же в качестве этих параметров. Данную проблему мы решили путем создания собственного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конфига</a:t>
            </a:r>
            <a:r>
              <a:rPr lang="ru-RU" altLang="ru-RU" baseline="0" dirty="0">
                <a:latin typeface="Times New Roman" panose="02020603050405020304" pitchFamily="18" charset="0"/>
              </a:rPr>
              <a:t> в формате </a:t>
            </a:r>
            <a:r>
              <a:rPr lang="en-US" altLang="ru-RU" baseline="0" dirty="0" err="1">
                <a:latin typeface="Times New Roman" panose="02020603050405020304" pitchFamily="18" charset="0"/>
              </a:rPr>
              <a:t>json</a:t>
            </a:r>
            <a:r>
              <a:rPr lang="en-US" altLang="ru-RU" baseline="0" dirty="0">
                <a:latin typeface="Times New Roman" panose="02020603050405020304" pitchFamily="18" charset="0"/>
              </a:rPr>
              <a:t> </a:t>
            </a:r>
            <a:r>
              <a:rPr lang="ru-RU" altLang="ru-RU" baseline="0" dirty="0">
                <a:latin typeface="Times New Roman" panose="02020603050405020304" pitchFamily="18" charset="0"/>
              </a:rPr>
              <a:t>и </a:t>
            </a:r>
            <a:r>
              <a:rPr lang="en-US" altLang="ru-RU" baseline="0" dirty="0">
                <a:latin typeface="Times New Roman" panose="02020603050405020304" pitchFamily="18" charset="0"/>
              </a:rPr>
              <a:t>xml</a:t>
            </a:r>
            <a:r>
              <a:rPr lang="ru-RU" altLang="ru-RU" baseline="0" dirty="0">
                <a:latin typeface="Times New Roman" panose="02020603050405020304" pitchFamily="18" charset="0"/>
              </a:rPr>
              <a:t>. </a:t>
            </a:r>
          </a:p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05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>
              <a:buNone/>
            </a:pPr>
            <a:r>
              <a:rPr lang="ru-RU" altLang="ru-RU" baseline="0" dirty="0">
                <a:latin typeface="Times New Roman" panose="02020603050405020304" pitchFamily="18" charset="0"/>
              </a:rPr>
              <a:t>Поскольку тестеры в проектной команде ежедневно имеют дело с </a:t>
            </a:r>
            <a:r>
              <a:rPr lang="en-US" altLang="ru-RU" baseline="0" dirty="0">
                <a:latin typeface="Times New Roman" panose="02020603050405020304" pitchFamily="18" charset="0"/>
              </a:rPr>
              <a:t>xml </a:t>
            </a:r>
            <a:r>
              <a:rPr lang="ru-RU" altLang="ru-RU" baseline="0" dirty="0">
                <a:latin typeface="Times New Roman" panose="02020603050405020304" pitchFamily="18" charset="0"/>
              </a:rPr>
              <a:t>и </a:t>
            </a:r>
            <a:r>
              <a:rPr lang="en-US" altLang="ru-RU" baseline="0" dirty="0" err="1">
                <a:latin typeface="Times New Roman" panose="02020603050405020304" pitchFamily="18" charset="0"/>
              </a:rPr>
              <a:t>json</a:t>
            </a:r>
            <a:r>
              <a:rPr lang="en-US" altLang="ru-RU" baseline="0" dirty="0">
                <a:latin typeface="Times New Roman" panose="02020603050405020304" pitchFamily="18" charset="0"/>
              </a:rPr>
              <a:t>, </a:t>
            </a:r>
            <a:r>
              <a:rPr lang="ru-RU" altLang="ru-RU" baseline="0" dirty="0">
                <a:latin typeface="Times New Roman" panose="02020603050405020304" pitchFamily="18" charset="0"/>
              </a:rPr>
              <a:t>то данная структура не доставила им дополнительных сложностей </a:t>
            </a:r>
          </a:p>
        </p:txBody>
      </p:sp>
    </p:spTree>
    <p:extLst>
      <p:ext uri="{BB962C8B-B14F-4D97-AF65-F5344CB8AC3E}">
        <p14:creationId xmlns:p14="http://schemas.microsoft.com/office/powerpoint/2010/main" val="4202813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baseline="0" dirty="0">
                <a:latin typeface="Times New Roman" panose="02020603050405020304" pitchFamily="18" charset="0"/>
              </a:rPr>
              <a:t>. Как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логировать</a:t>
            </a:r>
            <a:r>
              <a:rPr lang="ru-RU" altLang="ru-RU" baseline="0" dirty="0">
                <a:latin typeface="Times New Roman" panose="02020603050405020304" pitchFamily="18" charset="0"/>
              </a:rPr>
              <a:t> тесты?</a:t>
            </a:r>
          </a:p>
          <a:p>
            <a:r>
              <a:rPr lang="ru-RU" altLang="ru-RU" baseline="0" dirty="0">
                <a:latin typeface="Times New Roman" panose="02020603050405020304" pitchFamily="18" charset="0"/>
              </a:rPr>
              <a:t>Проблема нам стала острой перед нами после первого же прогона тестов, когда мы получили большой лог выполнения, в котором никто из нас не смог разобраться.</a:t>
            </a:r>
          </a:p>
        </p:txBody>
      </p:sp>
    </p:spTree>
    <p:extLst>
      <p:ext uri="{BB962C8B-B14F-4D97-AF65-F5344CB8AC3E}">
        <p14:creationId xmlns:p14="http://schemas.microsoft.com/office/powerpoint/2010/main" val="993443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baseline="0" dirty="0">
                <a:latin typeface="Times New Roman" panose="02020603050405020304" pitchFamily="18" charset="0"/>
              </a:rPr>
              <a:t>На рынке есть достаточно большое количество различных систем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логирования</a:t>
            </a:r>
            <a:r>
              <a:rPr lang="ru-RU" altLang="ru-RU" baseline="0" dirty="0">
                <a:latin typeface="Times New Roman" panose="02020603050405020304" pitchFamily="18" charset="0"/>
              </a:rPr>
              <a:t>, но к сожалению большая часть, которая нам нравилась по своему удобству, работала исключительно на </a:t>
            </a:r>
            <a:r>
              <a:rPr lang="en-US" altLang="ru-RU" baseline="0" dirty="0">
                <a:latin typeface="Times New Roman" panose="02020603050405020304" pitchFamily="18" charset="0"/>
              </a:rPr>
              <a:t>Java </a:t>
            </a:r>
            <a:r>
              <a:rPr lang="ru-RU" altLang="ru-RU" baseline="0" dirty="0">
                <a:latin typeface="Times New Roman" panose="02020603050405020304" pitchFamily="18" charset="0"/>
              </a:rPr>
              <a:t>платформе. Вполне возможно что мы что-то и не нашли, но именно в тот момент для нас это было серьезной проблемой. Перед нами встал выбор: писать что-то свое или отдать предпочтение готовым решениям. </a:t>
            </a:r>
          </a:p>
        </p:txBody>
      </p:sp>
    </p:spTree>
    <p:extLst>
      <p:ext uri="{BB962C8B-B14F-4D97-AF65-F5344CB8AC3E}">
        <p14:creationId xmlns:p14="http://schemas.microsoft.com/office/powerpoint/2010/main" val="1821805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baseline="0" dirty="0">
                <a:latin typeface="Times New Roman" panose="02020603050405020304" pitchFamily="18" charset="0"/>
              </a:rPr>
              <a:t>В одном из докладов от коллег по цеху тестирования мы получили хороший совет, что для простоты поддержки и последующего формирования результатов теста тестовые методы можно называть как шаг кейса общего сценария, что мы и применили во первых. </a:t>
            </a:r>
          </a:p>
        </p:txBody>
      </p:sp>
    </p:spTree>
    <p:extLst>
      <p:ext uri="{BB962C8B-B14F-4D97-AF65-F5344CB8AC3E}">
        <p14:creationId xmlns:p14="http://schemas.microsoft.com/office/powerpoint/2010/main" val="4090292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baseline="0" dirty="0">
                <a:latin typeface="Times New Roman" panose="02020603050405020304" pitchFamily="18" charset="0"/>
              </a:rPr>
              <a:t>Второе, мы нашли готовое решение, которое позволяло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парсить</a:t>
            </a:r>
            <a:r>
              <a:rPr lang="ru-RU" altLang="ru-RU" baseline="0" dirty="0">
                <a:latin typeface="Times New Roman" panose="02020603050405020304" pitchFamily="18" charset="0"/>
              </a:rPr>
              <a:t> стандартный лог </a:t>
            </a:r>
            <a:r>
              <a:rPr lang="en-US" altLang="ru-RU" baseline="0" dirty="0" err="1">
                <a:latin typeface="Times New Roman" panose="02020603050405020304" pitchFamily="18" charset="0"/>
              </a:rPr>
              <a:t>Nunit’a</a:t>
            </a:r>
            <a:r>
              <a:rPr lang="en-US" altLang="ru-RU" baseline="0" dirty="0">
                <a:latin typeface="Times New Roman" panose="02020603050405020304" pitchFamily="18" charset="0"/>
              </a:rPr>
              <a:t> </a:t>
            </a:r>
            <a:r>
              <a:rPr lang="ru-RU" altLang="ru-RU" baseline="0" dirty="0">
                <a:latin typeface="Times New Roman" panose="02020603050405020304" pitchFamily="18" charset="0"/>
              </a:rPr>
              <a:t>и в совокупности с нашим первым решением давало приемлемый для понимания и разбора лог</a:t>
            </a:r>
          </a:p>
        </p:txBody>
      </p:sp>
    </p:spTree>
    <p:extLst>
      <p:ext uri="{BB962C8B-B14F-4D97-AF65-F5344CB8AC3E}">
        <p14:creationId xmlns:p14="http://schemas.microsoft.com/office/powerpoint/2010/main" val="2773161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baseline="0" dirty="0">
                <a:latin typeface="Times New Roman" panose="02020603050405020304" pitchFamily="18" charset="0"/>
              </a:rPr>
              <a:t>3. Следующая проблема, которая нас настигла, о которой мы совершенно не думали на самом старте – это как нам автоматизировать запуск тестов</a:t>
            </a:r>
          </a:p>
          <a:p>
            <a:r>
              <a:rPr lang="ru-RU" altLang="ru-RU" baseline="0" dirty="0">
                <a:latin typeface="Times New Roman" panose="02020603050405020304" pitchFamily="18" charset="0"/>
              </a:rPr>
              <a:t>В проекте существовал </a:t>
            </a:r>
            <a:r>
              <a:rPr lang="en-US" altLang="ru-RU" baseline="0" dirty="0">
                <a:latin typeface="Times New Roman" panose="02020603050405020304" pitchFamily="18" charset="0"/>
              </a:rPr>
              <a:t>CI</a:t>
            </a:r>
            <a:r>
              <a:rPr lang="ru-RU" altLang="ru-RU" baseline="0" dirty="0">
                <a:latin typeface="Times New Roman" panose="02020603050405020304" pitchFamily="18" charset="0"/>
              </a:rPr>
              <a:t>, все бы хорошо, если б это был </a:t>
            </a:r>
            <a:r>
              <a:rPr lang="en-US" altLang="ru-RU" baseline="0" dirty="0">
                <a:latin typeface="Times New Roman" panose="02020603050405020304" pitchFamily="18" charset="0"/>
              </a:rPr>
              <a:t>web </a:t>
            </a:r>
            <a:r>
              <a:rPr lang="ru-RU" altLang="ru-RU" baseline="0" dirty="0">
                <a:latin typeface="Times New Roman" panose="02020603050405020304" pitchFamily="18" charset="0"/>
              </a:rPr>
              <a:t>проект. Для веб проектов встроить в </a:t>
            </a:r>
            <a:r>
              <a:rPr lang="en-US" altLang="ru-RU" baseline="0" dirty="0">
                <a:latin typeface="Times New Roman" panose="02020603050405020304" pitchFamily="18" charset="0"/>
              </a:rPr>
              <a:t>CI </a:t>
            </a:r>
            <a:r>
              <a:rPr lang="ru-RU" altLang="ru-RU" baseline="0" dirty="0">
                <a:latin typeface="Times New Roman" panose="02020603050405020304" pitchFamily="18" charset="0"/>
              </a:rPr>
              <a:t>выполнение тестов через пользовательский интерфейс является тривиальной задачей. В нашем же случае с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десктопным</a:t>
            </a:r>
            <a:r>
              <a:rPr lang="ru-RU" altLang="ru-RU" baseline="0" dirty="0">
                <a:latin typeface="Times New Roman" panose="02020603050405020304" pitchFamily="18" charset="0"/>
              </a:rPr>
              <a:t> приложением нам понадобилось решить проблему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портирования</a:t>
            </a:r>
            <a:r>
              <a:rPr lang="ru-RU" altLang="ru-RU" baseline="0" dirty="0">
                <a:latin typeface="Times New Roman" panose="02020603050405020304" pitchFamily="18" charset="0"/>
              </a:rPr>
              <a:t> свежей сборки приложения на тестовый стенд и запуск тестов на стенде. Честно, проблема решена не до конца и по сей день мы ограничены малым количеством тестовых стендов, но что мы сделали. На базе используемой системы для </a:t>
            </a:r>
            <a:r>
              <a:rPr lang="en-US" altLang="ru-RU" baseline="0" dirty="0">
                <a:latin typeface="Times New Roman" panose="02020603050405020304" pitchFamily="18" charset="0"/>
              </a:rPr>
              <a:t>CI</a:t>
            </a:r>
            <a:r>
              <a:rPr lang="ru-RU" altLang="ru-RU" baseline="0" dirty="0">
                <a:latin typeface="Times New Roman" panose="02020603050405020304" pitchFamily="18" charset="0"/>
              </a:rPr>
              <a:t> *смена кадра*</a:t>
            </a:r>
            <a:r>
              <a:rPr lang="en-US" altLang="ru-RU" baseline="0" dirty="0">
                <a:latin typeface="Times New Roman" panose="02020603050405020304" pitchFamily="18" charset="0"/>
              </a:rPr>
              <a:t> </a:t>
            </a:r>
            <a:r>
              <a:rPr lang="ru-RU" altLang="ru-RU" baseline="0" dirty="0">
                <a:latin typeface="Times New Roman" panose="02020603050405020304" pitchFamily="18" charset="0"/>
              </a:rPr>
              <a:t>мы построили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конвеер</a:t>
            </a:r>
            <a:r>
              <a:rPr lang="ru-RU" altLang="ru-RU" baseline="0" dirty="0">
                <a:latin typeface="Times New Roman" panose="02020603050405020304" pitchFamily="18" charset="0"/>
              </a:rPr>
              <a:t> развертывания тестовых сред с использованием систем виртуализации *смена кадра* . Добавили управление со стороны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конвеера</a:t>
            </a:r>
            <a:r>
              <a:rPr lang="ru-RU" altLang="ru-RU" baseline="0" dirty="0">
                <a:latin typeface="Times New Roman" panose="02020603050405020304" pitchFamily="18" charset="0"/>
              </a:rPr>
              <a:t>, *смена кадра* а так же поставку тестируемого приложения на стенды вместе с тестовым проектом. *смена кадра* Тесты выполняются непосредственно на виртуальной платформе с максимальным приближением к реальным условиям.</a:t>
            </a:r>
          </a:p>
          <a:p>
            <a:r>
              <a:rPr lang="en-US" altLang="ru-RU" baseline="0" dirty="0">
                <a:latin typeface="Times New Roman" panose="02020603050405020304" pitchFamily="18" charset="0"/>
              </a:rPr>
              <a:t>// TODO </a:t>
            </a:r>
            <a:r>
              <a:rPr lang="ru-RU" altLang="ru-RU" baseline="0" dirty="0">
                <a:latin typeface="Times New Roman" panose="02020603050405020304" pitchFamily="18" charset="0"/>
              </a:rPr>
              <a:t>Картинки: слайд вопроса. </a:t>
            </a:r>
            <a:r>
              <a:rPr lang="en-US" altLang="ru-RU" baseline="0" dirty="0">
                <a:latin typeface="Times New Roman" panose="02020603050405020304" pitchFamily="18" charset="0"/>
              </a:rPr>
              <a:t>CI + ESXI + magic =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збс</a:t>
            </a:r>
            <a:endParaRPr lang="ru-RU" altLang="ru-RU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</a:rPr>
              <a:t>Меня зовут Игорь Ершов.</a:t>
            </a:r>
            <a:r>
              <a:rPr lang="en-US" altLang="ru-RU" dirty="0"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</a:rPr>
              <a:t>Представляю компанию </a:t>
            </a:r>
            <a:r>
              <a:rPr lang="ru-RU" altLang="ru-RU" dirty="0" err="1">
                <a:latin typeface="Times New Roman" panose="02020603050405020304" pitchFamily="18" charset="0"/>
              </a:rPr>
              <a:t>калуга</a:t>
            </a:r>
            <a:r>
              <a:rPr lang="ru-RU" altLang="ru-RU" dirty="0">
                <a:latin typeface="Times New Roman" panose="02020603050405020304" pitchFamily="18" charset="0"/>
              </a:rPr>
              <a:t> астрал в которой являюсь разработчиком </a:t>
            </a:r>
            <a:r>
              <a:rPr lang="en-US" altLang="ru-RU" dirty="0" err="1">
                <a:latin typeface="Times New Roman" panose="02020603050405020304" pitchFamily="18" charset="0"/>
              </a:rPr>
              <a:t>.Net</a:t>
            </a:r>
            <a:r>
              <a:rPr lang="en-US" altLang="ru-RU" dirty="0"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</a:rPr>
              <a:t>проектов. До недавних пор я выступал в роли </a:t>
            </a:r>
            <a:r>
              <a:rPr lang="ru-RU" altLang="ru-RU" dirty="0" err="1">
                <a:latin typeface="Times New Roman" panose="02020603050405020304" pitchFamily="18" charset="0"/>
              </a:rPr>
              <a:t>тестировщика-автоматизатора</a:t>
            </a:r>
            <a:r>
              <a:rPr lang="ru-RU" altLang="ru-RU" dirty="0">
                <a:latin typeface="Times New Roman" panose="02020603050405020304" pitchFamily="18" charset="0"/>
              </a:rPr>
              <a:t> в отделе тестирования и сегодня хочу поделиться своим опытом построения платформы автоматизации для </a:t>
            </a:r>
            <a:r>
              <a:rPr lang="en-US" altLang="ru-RU" dirty="0" err="1">
                <a:latin typeface="Times New Roman" panose="02020603050405020304" pitchFamily="18" charset="0"/>
              </a:rPr>
              <a:t>.Net</a:t>
            </a:r>
            <a:r>
              <a:rPr lang="en-US" altLang="ru-RU" dirty="0"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</a:rPr>
              <a:t>проектов.</a:t>
            </a:r>
            <a:br>
              <a:rPr lang="ru-RU" altLang="ru-RU" dirty="0">
                <a:latin typeface="Times New Roman" panose="02020603050405020304" pitchFamily="18" charset="0"/>
              </a:rPr>
            </a:br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37A93-5FAE-4614-8759-D05AD78B1B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9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baseline="0" dirty="0">
                <a:latin typeface="Times New Roman" panose="02020603050405020304" pitchFamily="18" charset="0"/>
              </a:rPr>
              <a:t>3. Следующая проблема, которая нас настигла, о которой мы совершенно не думали на самом старте – это как нам автоматизировать запуск тестов</a:t>
            </a:r>
          </a:p>
          <a:p>
            <a:r>
              <a:rPr lang="ru-RU" altLang="ru-RU" baseline="0" dirty="0">
                <a:latin typeface="Times New Roman" panose="02020603050405020304" pitchFamily="18" charset="0"/>
              </a:rPr>
              <a:t>В проекте существовал </a:t>
            </a:r>
            <a:r>
              <a:rPr lang="en-US" altLang="ru-RU" baseline="0" dirty="0">
                <a:latin typeface="Times New Roman" panose="02020603050405020304" pitchFamily="18" charset="0"/>
              </a:rPr>
              <a:t>CI</a:t>
            </a:r>
            <a:r>
              <a:rPr lang="ru-RU" altLang="ru-RU" baseline="0" dirty="0">
                <a:latin typeface="Times New Roman" panose="02020603050405020304" pitchFamily="18" charset="0"/>
              </a:rPr>
              <a:t>, все бы хорошо, если б это был </a:t>
            </a:r>
            <a:r>
              <a:rPr lang="en-US" altLang="ru-RU" baseline="0" dirty="0">
                <a:latin typeface="Times New Roman" panose="02020603050405020304" pitchFamily="18" charset="0"/>
              </a:rPr>
              <a:t>web </a:t>
            </a:r>
            <a:r>
              <a:rPr lang="ru-RU" altLang="ru-RU" baseline="0" dirty="0">
                <a:latin typeface="Times New Roman" panose="02020603050405020304" pitchFamily="18" charset="0"/>
              </a:rPr>
              <a:t>проект. Для веб проектов встроить в </a:t>
            </a:r>
            <a:r>
              <a:rPr lang="en-US" altLang="ru-RU" baseline="0" dirty="0">
                <a:latin typeface="Times New Roman" panose="02020603050405020304" pitchFamily="18" charset="0"/>
              </a:rPr>
              <a:t>CI </a:t>
            </a:r>
            <a:r>
              <a:rPr lang="ru-RU" altLang="ru-RU" baseline="0" dirty="0">
                <a:latin typeface="Times New Roman" panose="02020603050405020304" pitchFamily="18" charset="0"/>
              </a:rPr>
              <a:t>выполнение тестов через пользовательский интерфейс является тривиальной задачей. В нашем же случае с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десктопным</a:t>
            </a:r>
            <a:r>
              <a:rPr lang="ru-RU" altLang="ru-RU" baseline="0" dirty="0">
                <a:latin typeface="Times New Roman" panose="02020603050405020304" pitchFamily="18" charset="0"/>
              </a:rPr>
              <a:t> приложением нам понадобилось решить проблему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портирования</a:t>
            </a:r>
            <a:r>
              <a:rPr lang="ru-RU" altLang="ru-RU" baseline="0" dirty="0">
                <a:latin typeface="Times New Roman" panose="02020603050405020304" pitchFamily="18" charset="0"/>
              </a:rPr>
              <a:t> свежей сборки приложения на тестовый стенд и запуск тестов на стенде. Честно, проблема решена не до конца и по сей день мы ограничены малым количеством тестовых стендов, но что мы сделали. На базе используемой системы для </a:t>
            </a:r>
            <a:r>
              <a:rPr lang="en-US" altLang="ru-RU" baseline="0" dirty="0">
                <a:latin typeface="Times New Roman" panose="02020603050405020304" pitchFamily="18" charset="0"/>
              </a:rPr>
              <a:t>CI</a:t>
            </a:r>
            <a:r>
              <a:rPr lang="ru-RU" altLang="ru-RU" baseline="0" dirty="0">
                <a:latin typeface="Times New Roman" panose="02020603050405020304" pitchFamily="18" charset="0"/>
              </a:rPr>
              <a:t> *смена кадра*</a:t>
            </a:r>
            <a:r>
              <a:rPr lang="en-US" altLang="ru-RU" baseline="0" dirty="0">
                <a:latin typeface="Times New Roman" panose="02020603050405020304" pitchFamily="18" charset="0"/>
              </a:rPr>
              <a:t> </a:t>
            </a:r>
            <a:r>
              <a:rPr lang="ru-RU" altLang="ru-RU" baseline="0" dirty="0">
                <a:latin typeface="Times New Roman" panose="02020603050405020304" pitchFamily="18" charset="0"/>
              </a:rPr>
              <a:t>мы построили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конвеер</a:t>
            </a:r>
            <a:r>
              <a:rPr lang="ru-RU" altLang="ru-RU" baseline="0" dirty="0">
                <a:latin typeface="Times New Roman" panose="02020603050405020304" pitchFamily="18" charset="0"/>
              </a:rPr>
              <a:t> развертывания тестовых сред с использованием систем виртуализации *смена кадра* . Добавили управление со стороны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конвеера</a:t>
            </a:r>
            <a:r>
              <a:rPr lang="ru-RU" altLang="ru-RU" baseline="0" dirty="0">
                <a:latin typeface="Times New Roman" panose="02020603050405020304" pitchFamily="18" charset="0"/>
              </a:rPr>
              <a:t>, *смена кадра* а так же поставку тестируемого приложения на стенды вместе с тестовым проектом. *смена кадра* Тесты выполняются непосредственно на виртуальной платформе с максимальным приближением к реальным условиям.</a:t>
            </a:r>
          </a:p>
          <a:p>
            <a:r>
              <a:rPr lang="en-US" altLang="ru-RU" baseline="0" dirty="0">
                <a:latin typeface="Times New Roman" panose="02020603050405020304" pitchFamily="18" charset="0"/>
              </a:rPr>
              <a:t>// TODO </a:t>
            </a:r>
            <a:r>
              <a:rPr lang="ru-RU" altLang="ru-RU" baseline="0" dirty="0">
                <a:latin typeface="Times New Roman" panose="02020603050405020304" pitchFamily="18" charset="0"/>
              </a:rPr>
              <a:t>Картинки: слайд вопроса. </a:t>
            </a:r>
            <a:r>
              <a:rPr lang="en-US" altLang="ru-RU" baseline="0" dirty="0">
                <a:latin typeface="Times New Roman" panose="02020603050405020304" pitchFamily="18" charset="0"/>
              </a:rPr>
              <a:t>CI + ESXI + magic =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збс</a:t>
            </a:r>
            <a:endParaRPr lang="ru-RU" altLang="ru-RU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96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baseline="0" dirty="0">
                <a:latin typeface="Times New Roman" panose="02020603050405020304" pitchFamily="18" charset="0"/>
              </a:rPr>
              <a:t>3. Следующая проблема, которая нас настигла, о которой мы совершенно не думали на самом старте – это как нам автоматизировать запуск тестов</a:t>
            </a:r>
          </a:p>
          <a:p>
            <a:r>
              <a:rPr lang="ru-RU" altLang="ru-RU" baseline="0" dirty="0">
                <a:latin typeface="Times New Roman" panose="02020603050405020304" pitchFamily="18" charset="0"/>
              </a:rPr>
              <a:t>В проекте существовал </a:t>
            </a:r>
            <a:r>
              <a:rPr lang="en-US" altLang="ru-RU" baseline="0" dirty="0">
                <a:latin typeface="Times New Roman" panose="02020603050405020304" pitchFamily="18" charset="0"/>
              </a:rPr>
              <a:t>CI</a:t>
            </a:r>
            <a:r>
              <a:rPr lang="ru-RU" altLang="ru-RU" baseline="0" dirty="0">
                <a:latin typeface="Times New Roman" panose="02020603050405020304" pitchFamily="18" charset="0"/>
              </a:rPr>
              <a:t>, все бы хорошо, если б это был </a:t>
            </a:r>
            <a:r>
              <a:rPr lang="en-US" altLang="ru-RU" baseline="0" dirty="0">
                <a:latin typeface="Times New Roman" panose="02020603050405020304" pitchFamily="18" charset="0"/>
              </a:rPr>
              <a:t>web </a:t>
            </a:r>
            <a:r>
              <a:rPr lang="ru-RU" altLang="ru-RU" baseline="0" dirty="0">
                <a:latin typeface="Times New Roman" panose="02020603050405020304" pitchFamily="18" charset="0"/>
              </a:rPr>
              <a:t>проект. Для веб проектов встроить в </a:t>
            </a:r>
            <a:r>
              <a:rPr lang="en-US" altLang="ru-RU" baseline="0" dirty="0">
                <a:latin typeface="Times New Roman" panose="02020603050405020304" pitchFamily="18" charset="0"/>
              </a:rPr>
              <a:t>CI </a:t>
            </a:r>
            <a:r>
              <a:rPr lang="ru-RU" altLang="ru-RU" baseline="0" dirty="0">
                <a:latin typeface="Times New Roman" panose="02020603050405020304" pitchFamily="18" charset="0"/>
              </a:rPr>
              <a:t>выполнение тестов через пользовательский интерфейс является тривиальной задачей. В нашем же случае с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десктопным</a:t>
            </a:r>
            <a:r>
              <a:rPr lang="ru-RU" altLang="ru-RU" baseline="0" dirty="0">
                <a:latin typeface="Times New Roman" panose="02020603050405020304" pitchFamily="18" charset="0"/>
              </a:rPr>
              <a:t> приложением нам понадобилось решить проблему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портирования</a:t>
            </a:r>
            <a:r>
              <a:rPr lang="ru-RU" altLang="ru-RU" baseline="0" dirty="0">
                <a:latin typeface="Times New Roman" panose="02020603050405020304" pitchFamily="18" charset="0"/>
              </a:rPr>
              <a:t> свежей сборки приложения на тестовый стенд и запуск тестов на стенде. Честно, проблема решена не до конца и по сей день мы ограничены малым количеством тестовых стендов, но что мы сделали. На базе используемой системы для </a:t>
            </a:r>
            <a:r>
              <a:rPr lang="en-US" altLang="ru-RU" baseline="0" dirty="0">
                <a:latin typeface="Times New Roman" panose="02020603050405020304" pitchFamily="18" charset="0"/>
              </a:rPr>
              <a:t>CI</a:t>
            </a:r>
            <a:r>
              <a:rPr lang="ru-RU" altLang="ru-RU" baseline="0" dirty="0">
                <a:latin typeface="Times New Roman" panose="02020603050405020304" pitchFamily="18" charset="0"/>
              </a:rPr>
              <a:t> *смена кадра*</a:t>
            </a:r>
            <a:r>
              <a:rPr lang="en-US" altLang="ru-RU" baseline="0" dirty="0">
                <a:latin typeface="Times New Roman" panose="02020603050405020304" pitchFamily="18" charset="0"/>
              </a:rPr>
              <a:t> </a:t>
            </a:r>
            <a:r>
              <a:rPr lang="ru-RU" altLang="ru-RU" baseline="0" dirty="0">
                <a:latin typeface="Times New Roman" panose="02020603050405020304" pitchFamily="18" charset="0"/>
              </a:rPr>
              <a:t>мы построили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конвеер</a:t>
            </a:r>
            <a:r>
              <a:rPr lang="ru-RU" altLang="ru-RU" baseline="0" dirty="0">
                <a:latin typeface="Times New Roman" panose="02020603050405020304" pitchFamily="18" charset="0"/>
              </a:rPr>
              <a:t> развертывания тестовых сред с использованием систем виртуализации *смена кадра* . Добавили управление со стороны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конвеера</a:t>
            </a:r>
            <a:r>
              <a:rPr lang="ru-RU" altLang="ru-RU" baseline="0" dirty="0">
                <a:latin typeface="Times New Roman" panose="02020603050405020304" pitchFamily="18" charset="0"/>
              </a:rPr>
              <a:t>, *смена кадра* а так же поставку тестируемого приложения на стенды вместе с тестовым проектом. *смена кадра* Тесты выполняются непосредственно на виртуальной платформе с максимальным приближением к реальным условиям.</a:t>
            </a:r>
          </a:p>
          <a:p>
            <a:r>
              <a:rPr lang="en-US" altLang="ru-RU" baseline="0" dirty="0">
                <a:latin typeface="Times New Roman" panose="02020603050405020304" pitchFamily="18" charset="0"/>
              </a:rPr>
              <a:t>// TODO </a:t>
            </a:r>
            <a:r>
              <a:rPr lang="ru-RU" altLang="ru-RU" baseline="0" dirty="0">
                <a:latin typeface="Times New Roman" panose="02020603050405020304" pitchFamily="18" charset="0"/>
              </a:rPr>
              <a:t>Картинки: слайд вопроса. </a:t>
            </a:r>
            <a:r>
              <a:rPr lang="en-US" altLang="ru-RU" baseline="0" dirty="0">
                <a:latin typeface="Times New Roman" panose="02020603050405020304" pitchFamily="18" charset="0"/>
              </a:rPr>
              <a:t>CI + ESXI + magic =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збс</a:t>
            </a:r>
            <a:endParaRPr lang="ru-RU" altLang="ru-RU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13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baseline="0" dirty="0">
                <a:latin typeface="Times New Roman" panose="02020603050405020304" pitchFamily="18" charset="0"/>
              </a:rPr>
              <a:t>3. Следующая проблема, которая нас настигла, о которой мы совершенно не думали на самом старте – это как нам автоматизировать запуск тестов</a:t>
            </a:r>
          </a:p>
          <a:p>
            <a:r>
              <a:rPr lang="ru-RU" altLang="ru-RU" baseline="0" dirty="0">
                <a:latin typeface="Times New Roman" panose="02020603050405020304" pitchFamily="18" charset="0"/>
              </a:rPr>
              <a:t>В проекте существовал </a:t>
            </a:r>
            <a:r>
              <a:rPr lang="en-US" altLang="ru-RU" baseline="0" dirty="0">
                <a:latin typeface="Times New Roman" panose="02020603050405020304" pitchFamily="18" charset="0"/>
              </a:rPr>
              <a:t>CI</a:t>
            </a:r>
            <a:r>
              <a:rPr lang="ru-RU" altLang="ru-RU" baseline="0" dirty="0">
                <a:latin typeface="Times New Roman" panose="02020603050405020304" pitchFamily="18" charset="0"/>
              </a:rPr>
              <a:t>, все бы хорошо, если б это был </a:t>
            </a:r>
            <a:r>
              <a:rPr lang="en-US" altLang="ru-RU" baseline="0" dirty="0">
                <a:latin typeface="Times New Roman" panose="02020603050405020304" pitchFamily="18" charset="0"/>
              </a:rPr>
              <a:t>web </a:t>
            </a:r>
            <a:r>
              <a:rPr lang="ru-RU" altLang="ru-RU" baseline="0" dirty="0">
                <a:latin typeface="Times New Roman" panose="02020603050405020304" pitchFamily="18" charset="0"/>
              </a:rPr>
              <a:t>проект. Для веб проектов встроить в </a:t>
            </a:r>
            <a:r>
              <a:rPr lang="en-US" altLang="ru-RU" baseline="0" dirty="0">
                <a:latin typeface="Times New Roman" panose="02020603050405020304" pitchFamily="18" charset="0"/>
              </a:rPr>
              <a:t>CI </a:t>
            </a:r>
            <a:r>
              <a:rPr lang="ru-RU" altLang="ru-RU" baseline="0" dirty="0">
                <a:latin typeface="Times New Roman" panose="02020603050405020304" pitchFamily="18" charset="0"/>
              </a:rPr>
              <a:t>выполнение тестов через пользовательский интерфейс является тривиальной задачей. В нашем же случае с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десктопным</a:t>
            </a:r>
            <a:r>
              <a:rPr lang="ru-RU" altLang="ru-RU" baseline="0" dirty="0">
                <a:latin typeface="Times New Roman" panose="02020603050405020304" pitchFamily="18" charset="0"/>
              </a:rPr>
              <a:t> приложением нам понадобилось решить проблему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портирования</a:t>
            </a:r>
            <a:r>
              <a:rPr lang="ru-RU" altLang="ru-RU" baseline="0" dirty="0">
                <a:latin typeface="Times New Roman" panose="02020603050405020304" pitchFamily="18" charset="0"/>
              </a:rPr>
              <a:t> свежей сборки приложения на тестовый стенд и запуск тестов на стенде. Честно, проблема решена не до конца и по сей день мы ограничены малым количеством тестовых стендов, но что мы сделали. На базе используемой системы для </a:t>
            </a:r>
            <a:r>
              <a:rPr lang="en-US" altLang="ru-RU" baseline="0" dirty="0">
                <a:latin typeface="Times New Roman" panose="02020603050405020304" pitchFamily="18" charset="0"/>
              </a:rPr>
              <a:t>CI</a:t>
            </a:r>
            <a:r>
              <a:rPr lang="ru-RU" altLang="ru-RU" baseline="0" dirty="0">
                <a:latin typeface="Times New Roman" panose="02020603050405020304" pitchFamily="18" charset="0"/>
              </a:rPr>
              <a:t> *смена кадра*</a:t>
            </a:r>
            <a:r>
              <a:rPr lang="en-US" altLang="ru-RU" baseline="0" dirty="0">
                <a:latin typeface="Times New Roman" panose="02020603050405020304" pitchFamily="18" charset="0"/>
              </a:rPr>
              <a:t> </a:t>
            </a:r>
            <a:r>
              <a:rPr lang="ru-RU" altLang="ru-RU" baseline="0" dirty="0">
                <a:latin typeface="Times New Roman" panose="02020603050405020304" pitchFamily="18" charset="0"/>
              </a:rPr>
              <a:t>мы построили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конвеер</a:t>
            </a:r>
            <a:r>
              <a:rPr lang="ru-RU" altLang="ru-RU" baseline="0" dirty="0">
                <a:latin typeface="Times New Roman" panose="02020603050405020304" pitchFamily="18" charset="0"/>
              </a:rPr>
              <a:t> развертывания тестовых сред с использованием систем виртуализации *смена кадра* . Добавили управление со стороны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конвеера</a:t>
            </a:r>
            <a:r>
              <a:rPr lang="ru-RU" altLang="ru-RU" baseline="0" dirty="0">
                <a:latin typeface="Times New Roman" panose="02020603050405020304" pitchFamily="18" charset="0"/>
              </a:rPr>
              <a:t>, *смена кадра* а так же поставку тестируемого приложения на стенды вместе с тестовым проектом. *смена кадра* Тесты выполняются непосредственно на виртуальной платформе с максимальным приближением к реальным условиям.</a:t>
            </a:r>
          </a:p>
          <a:p>
            <a:r>
              <a:rPr lang="en-US" altLang="ru-RU" baseline="0" dirty="0">
                <a:latin typeface="Times New Roman" panose="02020603050405020304" pitchFamily="18" charset="0"/>
              </a:rPr>
              <a:t>// TODO </a:t>
            </a:r>
            <a:r>
              <a:rPr lang="ru-RU" altLang="ru-RU" baseline="0" dirty="0">
                <a:latin typeface="Times New Roman" panose="02020603050405020304" pitchFamily="18" charset="0"/>
              </a:rPr>
              <a:t>Картинки: слайд вопроса. </a:t>
            </a:r>
            <a:r>
              <a:rPr lang="en-US" altLang="ru-RU" baseline="0" dirty="0">
                <a:latin typeface="Times New Roman" panose="02020603050405020304" pitchFamily="18" charset="0"/>
              </a:rPr>
              <a:t>CI + ESXI + magic =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збс</a:t>
            </a:r>
            <a:endParaRPr lang="ru-RU" altLang="ru-RU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19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baseline="0" dirty="0">
                <a:latin typeface="Times New Roman" panose="02020603050405020304" pitchFamily="18" charset="0"/>
              </a:rPr>
              <a:t>3. Следующая проблема, которая нас настигла, о которой мы совершенно не думали на самом старте – это как нам автоматизировать запуск тестов</a:t>
            </a:r>
          </a:p>
          <a:p>
            <a:r>
              <a:rPr lang="ru-RU" altLang="ru-RU" baseline="0" dirty="0">
                <a:latin typeface="Times New Roman" panose="02020603050405020304" pitchFamily="18" charset="0"/>
              </a:rPr>
              <a:t>В проекте существовал </a:t>
            </a:r>
            <a:r>
              <a:rPr lang="en-US" altLang="ru-RU" baseline="0" dirty="0">
                <a:latin typeface="Times New Roman" panose="02020603050405020304" pitchFamily="18" charset="0"/>
              </a:rPr>
              <a:t>CI</a:t>
            </a:r>
            <a:r>
              <a:rPr lang="ru-RU" altLang="ru-RU" baseline="0" dirty="0">
                <a:latin typeface="Times New Roman" panose="02020603050405020304" pitchFamily="18" charset="0"/>
              </a:rPr>
              <a:t>, все бы хорошо, если б это был </a:t>
            </a:r>
            <a:r>
              <a:rPr lang="en-US" altLang="ru-RU" baseline="0" dirty="0">
                <a:latin typeface="Times New Roman" panose="02020603050405020304" pitchFamily="18" charset="0"/>
              </a:rPr>
              <a:t>web </a:t>
            </a:r>
            <a:r>
              <a:rPr lang="ru-RU" altLang="ru-RU" baseline="0" dirty="0">
                <a:latin typeface="Times New Roman" panose="02020603050405020304" pitchFamily="18" charset="0"/>
              </a:rPr>
              <a:t>проект. Для веб проектов встроить в </a:t>
            </a:r>
            <a:r>
              <a:rPr lang="en-US" altLang="ru-RU" baseline="0" dirty="0">
                <a:latin typeface="Times New Roman" panose="02020603050405020304" pitchFamily="18" charset="0"/>
              </a:rPr>
              <a:t>CI </a:t>
            </a:r>
            <a:r>
              <a:rPr lang="ru-RU" altLang="ru-RU" baseline="0" dirty="0">
                <a:latin typeface="Times New Roman" panose="02020603050405020304" pitchFamily="18" charset="0"/>
              </a:rPr>
              <a:t>выполнение тестов через пользовательский интерфейс является тривиальной задачей. В нашем же случае с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десктопным</a:t>
            </a:r>
            <a:r>
              <a:rPr lang="ru-RU" altLang="ru-RU" baseline="0" dirty="0">
                <a:latin typeface="Times New Roman" panose="02020603050405020304" pitchFamily="18" charset="0"/>
              </a:rPr>
              <a:t> приложением нам понадобилось решить проблему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портирования</a:t>
            </a:r>
            <a:r>
              <a:rPr lang="ru-RU" altLang="ru-RU" baseline="0" dirty="0">
                <a:latin typeface="Times New Roman" panose="02020603050405020304" pitchFamily="18" charset="0"/>
              </a:rPr>
              <a:t> свежей сборки приложения на тестовый стенд и запуск тестов на стенде. Честно, проблема решена не до конца и по сей день мы ограничены малым количеством тестовых стендов, но что мы сделали. На базе используемой системы для </a:t>
            </a:r>
            <a:r>
              <a:rPr lang="en-US" altLang="ru-RU" baseline="0" dirty="0">
                <a:latin typeface="Times New Roman" panose="02020603050405020304" pitchFamily="18" charset="0"/>
              </a:rPr>
              <a:t>CI</a:t>
            </a:r>
            <a:r>
              <a:rPr lang="ru-RU" altLang="ru-RU" baseline="0" dirty="0">
                <a:latin typeface="Times New Roman" panose="02020603050405020304" pitchFamily="18" charset="0"/>
              </a:rPr>
              <a:t> *смена кадра*</a:t>
            </a:r>
            <a:r>
              <a:rPr lang="en-US" altLang="ru-RU" baseline="0" dirty="0">
                <a:latin typeface="Times New Roman" panose="02020603050405020304" pitchFamily="18" charset="0"/>
              </a:rPr>
              <a:t> </a:t>
            </a:r>
            <a:r>
              <a:rPr lang="ru-RU" altLang="ru-RU" baseline="0" dirty="0">
                <a:latin typeface="Times New Roman" panose="02020603050405020304" pitchFamily="18" charset="0"/>
              </a:rPr>
              <a:t>мы построили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конвеер</a:t>
            </a:r>
            <a:r>
              <a:rPr lang="ru-RU" altLang="ru-RU" baseline="0" dirty="0">
                <a:latin typeface="Times New Roman" panose="02020603050405020304" pitchFamily="18" charset="0"/>
              </a:rPr>
              <a:t> развертывания тестовых сред с использованием систем виртуализации *смена кадра* . Добавили управление со стороны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конвеера</a:t>
            </a:r>
            <a:r>
              <a:rPr lang="ru-RU" altLang="ru-RU" baseline="0" dirty="0">
                <a:latin typeface="Times New Roman" panose="02020603050405020304" pitchFamily="18" charset="0"/>
              </a:rPr>
              <a:t>, *смена кадра* а так же поставку тестируемого приложения на стенды вместе с тестовым проектом. *смена кадра* Тесты выполняются непосредственно на виртуальной платформе с максимальным приближением к реальным условиям.</a:t>
            </a:r>
          </a:p>
          <a:p>
            <a:r>
              <a:rPr lang="en-US" altLang="ru-RU" baseline="0" dirty="0">
                <a:latin typeface="Times New Roman" panose="02020603050405020304" pitchFamily="18" charset="0"/>
              </a:rPr>
              <a:t>// TODO </a:t>
            </a:r>
            <a:r>
              <a:rPr lang="ru-RU" altLang="ru-RU" baseline="0" dirty="0">
                <a:latin typeface="Times New Roman" panose="02020603050405020304" pitchFamily="18" charset="0"/>
              </a:rPr>
              <a:t>Картинки: слайд вопроса. </a:t>
            </a:r>
            <a:r>
              <a:rPr lang="en-US" altLang="ru-RU" baseline="0" dirty="0">
                <a:latin typeface="Times New Roman" panose="02020603050405020304" pitchFamily="18" charset="0"/>
              </a:rPr>
              <a:t>CI + ESXI + magic =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збс</a:t>
            </a:r>
            <a:endParaRPr lang="ru-RU" altLang="ru-RU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14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baseline="0" dirty="0">
                <a:latin typeface="Times New Roman" panose="02020603050405020304" pitchFamily="18" charset="0"/>
              </a:rPr>
              <a:t>Так же проблемой стало получение доступа к элементам интерфейса тестируемого приложения. </a:t>
            </a:r>
          </a:p>
          <a:p>
            <a:r>
              <a:rPr lang="ru-RU" altLang="ru-RU" baseline="0" dirty="0">
                <a:latin typeface="Times New Roman" panose="02020603050405020304" pitchFamily="18" charset="0"/>
              </a:rPr>
              <a:t>Напомню, что приложение из-за достаточно давнего ввода в эксплуатацию, не имело поддержки в автоматизации тестирования.</a:t>
            </a:r>
          </a:p>
          <a:p>
            <a:r>
              <a:rPr lang="ru-RU" altLang="ru-RU" baseline="0" dirty="0">
                <a:latin typeface="Times New Roman" panose="02020603050405020304" pitchFamily="18" charset="0"/>
              </a:rPr>
              <a:t>В связи с этим не ко всем элементам интерфейса удавалось получить доступ, так как глубина вложенности элементов была гораздо больше, чем поддерживаемая </a:t>
            </a:r>
            <a:r>
              <a:rPr lang="en-US" altLang="ru-RU" baseline="0" dirty="0">
                <a:latin typeface="Times New Roman" panose="02020603050405020304" pitchFamily="18" charset="0"/>
              </a:rPr>
              <a:t>Coded UI</a:t>
            </a:r>
            <a:endParaRPr lang="ru-RU" altLang="ru-RU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28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baseline="0" dirty="0">
                <a:latin typeface="Times New Roman" panose="02020603050405020304" pitchFamily="18" charset="0"/>
              </a:rPr>
              <a:t>В конечном итоге эта проблема вынудила нас искать другие решения, так как все больше элементов оказались в списке недоступных для нас</a:t>
            </a:r>
          </a:p>
        </p:txBody>
      </p:sp>
    </p:spTree>
    <p:extLst>
      <p:ext uri="{BB962C8B-B14F-4D97-AF65-F5344CB8AC3E}">
        <p14:creationId xmlns:p14="http://schemas.microsoft.com/office/powerpoint/2010/main" val="2976572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baseline="0" dirty="0">
                <a:latin typeface="Times New Roman" panose="02020603050405020304" pitchFamily="18" charset="0"/>
              </a:rPr>
              <a:t>На помощь пришло решение от компании </a:t>
            </a:r>
            <a:r>
              <a:rPr lang="en-US" altLang="ru-RU" baseline="0" dirty="0" err="1">
                <a:latin typeface="Times New Roman" panose="02020603050405020304" pitchFamily="18" charset="0"/>
              </a:rPr>
              <a:t>SmartBear</a:t>
            </a:r>
            <a:r>
              <a:rPr lang="en-US" altLang="ru-RU" baseline="0" dirty="0">
                <a:latin typeface="Times New Roman" panose="02020603050405020304" pitchFamily="18" charset="0"/>
              </a:rPr>
              <a:t> </a:t>
            </a:r>
            <a:r>
              <a:rPr lang="ru-RU" altLang="ru-RU" baseline="0" dirty="0">
                <a:latin typeface="Times New Roman" panose="02020603050405020304" pitchFamily="18" charset="0"/>
              </a:rPr>
              <a:t>в виде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фреймворка</a:t>
            </a:r>
            <a:r>
              <a:rPr lang="ru-RU" altLang="ru-RU" baseline="0" dirty="0">
                <a:latin typeface="Times New Roman" panose="02020603050405020304" pitchFamily="18" charset="0"/>
              </a:rPr>
              <a:t> </a:t>
            </a:r>
            <a:r>
              <a:rPr lang="en-US" altLang="ru-RU" baseline="0" dirty="0" err="1">
                <a:latin typeface="Times New Roman" panose="02020603050405020304" pitchFamily="18" charset="0"/>
              </a:rPr>
              <a:t>TestLeft</a:t>
            </a:r>
            <a:r>
              <a:rPr lang="ru-RU" altLang="ru-RU" baseline="0" dirty="0">
                <a:latin typeface="Times New Roman" panose="02020603050405020304" pitchFamily="18" charset="0"/>
              </a:rPr>
              <a:t>, который предоставлял более широкий функционал взаимодействия с элементами интерфейса и мог справиться с поиском элементов при нашей имеющейся вложенности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20474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E29C137-CCD2-4985-AC4B-9A2EE9D0E8C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первоначальной архитектуры был задействован переработанный паттерн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PageObject</a:t>
            </a:r>
            <a:endParaRPr lang="ru-RU" altLang="ru-RU" dirty="0">
              <a:latin typeface="Times New Roman" panose="02020603050405020304" pitchFamily="18" charset="0"/>
            </a:endParaRP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это шаблон проектирования, который широко используется в автоматизированном тестировании и позволяет разделять логику выполнения тестов от их реализации.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бы моделирует страницы тестируемого приложения в качестве объектов в коде. В результате его использования у вас получатся отдельные классы, отвечающие за работу с конкретной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страницей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Такой подход значительно уменьшает объем повторяющегося кода. Основное преимущество паттерна заключается в том, что в случае изменения пользовательского интерфейса, можно выполнить исправление только в одном месте, а не исправлять каждый тест, в котором этот интерфейс используется.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75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842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0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BFE0B4B-538A-4C67-9E76-3056718FECA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Любой кто занимался автоматизацией тестирования, знает, что грамотно построенный проект автоматизации, это самостоятельный проект, который нужно так же поддерживать, развивать наряду с тестируемым продуктом. Поэтому всегда хотелось бы иметь под рукой инструмент, который самостоятельно с минимальными трудозатратами мог бы обеспечить автоматизированное тестирование любого проекта.</a:t>
            </a:r>
          </a:p>
          <a:p>
            <a:endParaRPr lang="ru-RU" altLang="ru-RU" dirty="0">
              <a:latin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61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30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Поэтому</a:t>
            </a:r>
            <a:r>
              <a:rPr lang="ru-RU" altLang="ru-RU" baseline="0" dirty="0">
                <a:latin typeface="Times New Roman" panose="02020603050405020304" pitchFamily="18" charset="0"/>
              </a:rPr>
              <a:t> от этого нужно было избавляться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462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31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Поэтому</a:t>
            </a:r>
            <a:r>
              <a:rPr lang="ru-RU" altLang="ru-RU" baseline="0" dirty="0">
                <a:latin typeface="Times New Roman" panose="02020603050405020304" pitchFamily="18" charset="0"/>
              </a:rPr>
              <a:t> от этого нужно было избавляться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0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32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Поэтому</a:t>
            </a:r>
            <a:r>
              <a:rPr lang="ru-RU" altLang="ru-RU" baseline="0" dirty="0">
                <a:latin typeface="Times New Roman" panose="02020603050405020304" pitchFamily="18" charset="0"/>
              </a:rPr>
              <a:t> от этого нужно было избавляться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698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F0D8954-D9B6-4038-8072-0C0390F2F6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33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Следующая проблема заключалась в том,</a:t>
            </a:r>
            <a:r>
              <a:rPr lang="ru-RU" altLang="ru-RU" baseline="0" dirty="0">
                <a:latin typeface="Times New Roman" panose="02020603050405020304" pitchFamily="18" charset="0"/>
              </a:rPr>
              <a:t> что специализация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автоматизатора</a:t>
            </a:r>
            <a:r>
              <a:rPr lang="ru-RU" altLang="ru-RU" baseline="0" dirty="0">
                <a:latin typeface="Times New Roman" panose="02020603050405020304" pitchFamily="18" charset="0"/>
              </a:rPr>
              <a:t> для нас оказалась достаточно специфичной и краеугольным камнем для нас стали кадры. Классический подход, который мы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пропогандируем</a:t>
            </a:r>
            <a:r>
              <a:rPr lang="ru-RU" altLang="ru-RU" baseline="0" dirty="0">
                <a:latin typeface="Times New Roman" panose="02020603050405020304" pitchFamily="18" charset="0"/>
              </a:rPr>
              <a:t> в своей команде здесь не работал. Проблему кадров мы привыкли решать путем подготовки собственного состава. Мы никогда не рассматривали, что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тестировщик</a:t>
            </a:r>
            <a:r>
              <a:rPr lang="ru-RU" altLang="ru-RU" baseline="0" dirty="0">
                <a:latin typeface="Times New Roman" panose="02020603050405020304" pitchFamily="18" charset="0"/>
              </a:rPr>
              <a:t> являлся промежуточной ступенью на пути к программированию, а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автоматизатор</a:t>
            </a:r>
            <a:r>
              <a:rPr lang="ru-RU" altLang="ru-RU" baseline="0" dirty="0">
                <a:latin typeface="Times New Roman" panose="02020603050405020304" pitchFamily="18" charset="0"/>
              </a:rPr>
              <a:t> в первую очередь – разработчик. Естественным образом мы попытались привлечь разработчиков из проектной команды, но после того, как они познакомились с нашей архитектурой, которую мы им представили, не получили поддержки от разработчиков.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078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05E5D18-4C68-4FA5-814A-06E9F8AF95B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34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В результате долгих совещаний и попытки понять, что же конкретно их не устраивает</a:t>
            </a:r>
            <a:r>
              <a:rPr lang="ru-RU" altLang="ru-RU" baseline="0" dirty="0">
                <a:latin typeface="Times New Roman" panose="02020603050405020304" pitchFamily="18" charset="0"/>
              </a:rPr>
              <a:t> в предложенной архитектуре, получили загадочное слово </a:t>
            </a:r>
            <a:r>
              <a:rPr lang="en-US" altLang="ru-RU" baseline="0" dirty="0">
                <a:latin typeface="Times New Roman" panose="02020603050405020304" pitchFamily="18" charset="0"/>
              </a:rPr>
              <a:t>MVC. </a:t>
            </a:r>
            <a:endParaRPr lang="ru-RU" altLang="ru-RU" baseline="0" dirty="0">
              <a:latin typeface="Times New Roman" panose="02020603050405020304" pitchFamily="18" charset="0"/>
            </a:endParaRPr>
          </a:p>
          <a:p>
            <a:r>
              <a:rPr lang="ru-RU" altLang="ru-RU" baseline="0" dirty="0">
                <a:latin typeface="Times New Roman" panose="02020603050405020304" pitchFamily="18" charset="0"/>
              </a:rPr>
              <a:t>Почему </a:t>
            </a:r>
            <a:r>
              <a:rPr lang="en-US" altLang="ru-RU" baseline="0" dirty="0">
                <a:latin typeface="Times New Roman" panose="02020603050405020304" pitchFamily="18" charset="0"/>
              </a:rPr>
              <a:t>MVC? </a:t>
            </a:r>
            <a:r>
              <a:rPr lang="ru-RU" altLang="ru-RU" baseline="0" dirty="0">
                <a:latin typeface="Times New Roman" panose="02020603050405020304" pitchFamily="18" charset="0"/>
              </a:rPr>
              <a:t>Это стандартный паттерн для разработчика. Термины и структуру проекта, построенные на основе данного паттерна, для разработчика понятны, поэтому хорошо работает выражение «в чужой монастырь со </a:t>
            </a:r>
            <a:r>
              <a:rPr lang="ru-RU" altLang="ru-RU" baseline="0">
                <a:latin typeface="Times New Roman" panose="02020603050405020304" pitchFamily="18" charset="0"/>
              </a:rPr>
              <a:t>своим уставом не ходят»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214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61C49E7-9793-439D-8177-2D6F7EE9DDE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35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Шаблон проектирования MVC предполагает разделение данных приложения, пользовательского интерфейса и управляющей логики на три отдельных компонента: Модель, Представление и Контроллер – таким образом, что модификация каждого компонента может осуществляться независимо.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 fontAlgn="base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Модель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предоставляет данные и реагирует на команды контроллера, изменяя своё состояние.</a:t>
            </a:r>
          </a:p>
          <a:p>
            <a:pPr lvl="0" fontAlgn="base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Представление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отвечает за отображение данных модели пользователю, реагируя на изменения модели.</a:t>
            </a:r>
          </a:p>
          <a:p>
            <a:pPr lvl="0" fontAlgn="base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Контроллер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Controller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интерпретирует действия пользователя, оповещая модель о необходимости изменений.</a:t>
            </a:r>
          </a:p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01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61C49E7-9793-439D-8177-2D6F7EE9DDE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36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116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61C49E7-9793-439D-8177-2D6F7EE9DDE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37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сопоставить аналогию с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MVC (Model - View - Controller),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View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сопоставить с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Test, Controller -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сопоставить с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TestDataHandler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обработчик данных теста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907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CD6FE16-B57F-437F-B9E8-18B62B23B7B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38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Startup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стартовый класс, в котором происходит настройка и конфигурирование проекта, контейнеров, подключение всех необходимых сервисов.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372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CD6FE16-B57F-437F-B9E8-18B62B23B7B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39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TestBase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базовый класс для всех тестов, содержит в себе экземпляр стартового класса (для доступа к DI-контейнеру) и 4 метода настройки тестов и тестового проекта</a:t>
            </a:r>
            <a:b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50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3F4FB0D-B6ED-48CD-8935-3EF27588A2D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В идеальном мире наверное он есть, но все мы прекрасно понимаем, что это только в идеальном мире. Суровая реальность заставляет рассматривать каждый новый проект по автоматизации тестирования нового продукта, как самостоятельный проект со своими особенностями со своими проблемами и задачами</a:t>
            </a:r>
          </a:p>
          <a:p>
            <a:r>
              <a:rPr lang="ru-RU" altLang="ru-RU" dirty="0">
                <a:latin typeface="Times New Roman" panose="02020603050405020304" pitchFamily="18" charset="0"/>
              </a:rPr>
              <a:t>Мы, как нам кажется, нашли наше идеальное решение, которое минимизирует наши трудозатраты и позволяет в кратчайшие сроки автоматизировать тестирование на любом из наших продуктов</a:t>
            </a:r>
          </a:p>
          <a:p>
            <a:endParaRPr lang="ru-RU" altLang="ru-RU" dirty="0">
              <a:latin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591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CD6FE16-B57F-437F-B9E8-18B62B23B7B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40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Сервисы обеспечивают взаимодействие с тестируемым объектом (например через UI,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бд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сервис очередей и т.д.)</a:t>
            </a:r>
            <a:b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153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CD6FE16-B57F-437F-B9E8-18B62B23B7B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41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Обработчики данных (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DataHandler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соответственно обрабатывают и формируют актуальные и ожидаемые тестовые данные, передавая их тесту.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347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6837172-464A-444C-9B35-DFB76971A3A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42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проект, на котором была испробована платформа -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приложение.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 стояла в проведении интеграционного тестирования.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взаимодействия с элементами интерфейса был задействован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Selenium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связке с паттерном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PageObject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используя только логику формирования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маппинга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элементов. Всё взаимодействие с элементами перетекло на низкий уровень в часть сервисов, когда каждый сервис отвечал за взаимодействие с конкретной страницей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-приложения. 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быстро перешла из стадии разработки в готовую платформу тестирования.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655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44D6503-88E5-4713-8AF7-312AE976D4E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43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Главной проблемой оставался первоначальный проект автоматизации тестирования на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Desktop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-приложении, у которого были плачевные результаты по времени тестирования.</a:t>
            </a:r>
            <a:endParaRPr lang="ru-RU" b="0" dirty="0">
              <a:effectLst/>
            </a:endParaRPr>
          </a:p>
          <a:p>
            <a:pPr rtl="0"/>
            <a:br>
              <a:rPr lang="ru-RU" b="0" dirty="0">
                <a:effectLst/>
              </a:rPr>
            </a:b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короткого времени мы переводим приложение на новую архитектуру и сразу же оцениваем результаты тестирования:</a:t>
            </a:r>
            <a:endParaRPr lang="ru-RU" b="0" dirty="0">
              <a:effectLst/>
            </a:endParaRPr>
          </a:p>
          <a:p>
            <a:br>
              <a:rPr lang="ru-RU" dirty="0"/>
            </a:b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 оказался на лицо, новая архитектура успешно показала свою оптимальность в применении.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10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E46188F-F3A8-4FA4-BB93-45C43E706A4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44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Следующим шагом стала автоматизация компонентного тестирования ядра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web-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приложения, построенного на микро-сервисной архитектуре. </a:t>
            </a: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прямом применении имеющейся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архитектуры тестов мы столкнулись с новой проблемой.</a:t>
            </a: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 заключалась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том, что при большом количестве микро-сервисов, которые необходимо было тестировать, единый проект тестов достаточно быстро превратился в тяжеловесное и плохо-понятное решение.</a:t>
            </a:r>
          </a:p>
          <a:p>
            <a:pPr rtl="0"/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Причина тому – необходимость для каждого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микросервиса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своем наборе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моделе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вспомогательных классов.</a:t>
            </a:r>
          </a:p>
          <a:p>
            <a:pPr rtl="0"/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Вторая проблема, которая  всплыла, это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неадаптированность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единого проекта к включению его в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Pipeline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сборочного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конвеера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микросервисов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в лоб привело к тому, что большая часть кода тестов не использовалась при прогоне тестов конкретного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микросервиса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усложняла его поддержку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3817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E46188F-F3A8-4FA4-BB93-45C43E706A4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45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решения этой проблемы было решено разделить тесты по сервисам. Общая концепция осталась неизменной, лишь произошло разбиение единого проекта тестов на “микро-тесты” под соответствующий тестируемый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микросервис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тестов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реализовывался также с использованием языка C#, но на платформе .NET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</a:t>
            </a:r>
            <a:endParaRPr lang="ru-RU" b="0" dirty="0">
              <a:effectLst/>
            </a:endParaRPr>
          </a:p>
          <a:p>
            <a:pPr rtl="0"/>
            <a:br>
              <a:rPr lang="ru-RU" b="0" dirty="0">
                <a:effectLst/>
              </a:rPr>
            </a:b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разбиению тестов на отдельные проекты появилась возможность сформировать контейнер с тестами для каждого сервиса отдельно и запускать сам сервис, всё необходимое для него окружение и тесты в докере. Таким образом можно запускать тесты независимо друг от друга - каждый работает только внутри своей сети и не влияет на данные, использующиеся в других тестах или на тестовых стендах.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стало проще управлять окружением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тестирования можно менять конфигурацию приложения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 тестирование как в тестовой среде, при использовании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mock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заглушек, так и формируя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продакшн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среду и тестирования приложения в бою.</a:t>
            </a:r>
          </a:p>
          <a:p>
            <a:pPr rtl="0"/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Бонусом стало, что мы ушли от тестирования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UI,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 качестве метода доступа используем стандартные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приложения, а так же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инфраструктуры.</a:t>
            </a:r>
          </a:p>
          <a:p>
            <a:pPr rtl="0"/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такого взаимодействия  получилось сократить выполнение тестов с десятков, до нескольких минут, при этом большая часть этого времени уходит на формирование тестовой среды,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скачивание и запуск образов.</a:t>
            </a:r>
            <a:br>
              <a:rPr lang="ru-RU" dirty="0"/>
            </a:br>
            <a:endParaRPr lang="ru-RU" altLang="ru-RU" dirty="0">
              <a:latin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967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804F958-2177-4E80-959E-D9B46B52025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46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Каким</a:t>
            </a:r>
            <a:r>
              <a:rPr lang="ru-RU" altLang="ru-RU" baseline="0" dirty="0">
                <a:latin typeface="Times New Roman" panose="02020603050405020304" pitchFamily="18" charset="0"/>
              </a:rPr>
              <a:t> же образом это всё устроено?</a:t>
            </a:r>
          </a:p>
          <a:p>
            <a:endParaRPr lang="ru-RU" altLang="ru-RU" baseline="0" dirty="0">
              <a:latin typeface="Times New Roman" panose="02020603050405020304" pitchFamily="18" charset="0"/>
            </a:endParaRPr>
          </a:p>
          <a:p>
            <a:r>
              <a:rPr lang="ru-RU" altLang="ru-RU" baseline="0" dirty="0">
                <a:latin typeface="Times New Roman" panose="02020603050405020304" pitchFamily="18" charset="0"/>
              </a:rPr>
              <a:t>На текущем примере осуществляется конфигурирование подписок сервиса очередей, с помощью которого будут взаимодействовать тест и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микросервис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264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804F958-2177-4E80-959E-D9B46B52025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47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Выполняется инициализация</a:t>
            </a:r>
            <a:r>
              <a:rPr lang="ru-RU" altLang="ru-RU" baseline="0" dirty="0">
                <a:latin typeface="Times New Roman" panose="02020603050405020304" pitchFamily="18" charset="0"/>
              </a:rPr>
              <a:t> контейнера зависимостей и подключение всех необходимых для теста сервисов и обработчиков данных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752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804F958-2177-4E80-959E-D9B46B52025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48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Подключаются все зависимости для взаимодействия теста и </a:t>
            </a:r>
            <a:r>
              <a:rPr lang="ru-RU" altLang="ru-RU" dirty="0" err="1">
                <a:latin typeface="Times New Roman" panose="02020603050405020304" pitchFamily="18" charset="0"/>
              </a:rPr>
              <a:t>микросервиса</a:t>
            </a:r>
            <a:endParaRPr lang="ru-RU" altLang="ru-RU" dirty="0">
              <a:latin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</a:rPr>
              <a:t>И осуществляется</a:t>
            </a:r>
            <a:r>
              <a:rPr lang="ru-RU" altLang="ru-RU" baseline="0" dirty="0">
                <a:latin typeface="Times New Roman" panose="02020603050405020304" pitchFamily="18" charset="0"/>
              </a:rPr>
              <a:t> сборка контейнера для дальнейшего использования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006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951344A-1FF0-4D64-B1DC-A0D37B416FE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49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тест представляет собой класс, содержащий определенный сценарий. Каждый метод в тестовом классе - это какое-либо сценарное действие и проверка результата. Такой подход позволяет отлавливать конкретные шаги, при которых возникают ошибки в тестируемом приложении</a:t>
            </a:r>
            <a:endParaRPr lang="ru-RU" b="0" dirty="0">
              <a:effectLst/>
            </a:endParaRPr>
          </a:p>
          <a:p>
            <a:br>
              <a:rPr lang="ru-RU" dirty="0"/>
            </a:b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Методы тестов могут взаимодействовать исключительно с соответствующими им обработчиками (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DataHandler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поэтому через них осуществляется вызов каких-либо определенных действий и сбор данных для проверки.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9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57925C5-15D5-403D-A7DA-D1575AD8F68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Рассказывая о нашем решении, мы поговорим о задачах, которые необходимо было нам решить, проговорим  проблемы, с которыми мы столкнулись на старте, как мы поняли, что первый блин комом, к чему мы пришли. А так же о том, как мы перешли на новую платформу, как </a:t>
            </a:r>
            <a:r>
              <a:rPr lang="ru-RU" altLang="ru-RU" dirty="0" err="1">
                <a:latin typeface="Times New Roman" panose="02020603050405020304" pitchFamily="18" charset="0"/>
              </a:rPr>
              <a:t>переиспользовали</a:t>
            </a:r>
            <a:r>
              <a:rPr lang="ru-RU" altLang="ru-RU" dirty="0">
                <a:latin typeface="Times New Roman" panose="02020603050405020304" pitchFamily="18" charset="0"/>
              </a:rPr>
              <a:t>  полученное решение на наших проектах и о том, что такое «микро-тесты»</a:t>
            </a:r>
          </a:p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328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BF40996-BDC3-417C-812F-9177A490122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50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взаимодействия используются готовые библиотеки, разработанные и использующиеся для тестируемого объекта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171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BF40996-BDC3-417C-812F-9177A490122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51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Как же теперь завернуть наши тесты в докер</a:t>
            </a:r>
            <a:r>
              <a:rPr lang="ru-RU" altLang="ru-RU" baseline="0" dirty="0">
                <a:latin typeface="Times New Roman" panose="02020603050405020304" pitchFamily="18" charset="0"/>
              </a:rPr>
              <a:t> контейнер и запустить все это?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373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BF40996-BDC3-417C-812F-9177A490122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52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А реализовывается это все полностью аналогично любому приложению,</a:t>
            </a:r>
            <a:r>
              <a:rPr lang="ru-RU" altLang="ru-RU" baseline="0" dirty="0">
                <a:latin typeface="Times New Roman" panose="02020603050405020304" pitchFamily="18" charset="0"/>
              </a:rPr>
              <a:t> развертываемому в докер контейнере</a:t>
            </a:r>
          </a:p>
          <a:p>
            <a:r>
              <a:rPr lang="ru-RU" altLang="ru-RU" baseline="0" dirty="0">
                <a:latin typeface="Times New Roman" panose="02020603050405020304" pitchFamily="18" charset="0"/>
              </a:rPr>
              <a:t>И вот собственно как выглядит наш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докерфайл</a:t>
            </a:r>
            <a:r>
              <a:rPr lang="ru-RU" altLang="ru-RU" baseline="0" dirty="0">
                <a:latin typeface="Times New Roman" panose="02020603050405020304" pitchFamily="18" charset="0"/>
              </a:rPr>
              <a:t> для теста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92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BF40996-BDC3-417C-812F-9177A490122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53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 подробнее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блоке идет создание базового образа, в который потом будут помещены готовые к запуску тесты: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463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BF40996-BDC3-417C-812F-9177A490122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54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блоке создается временный образ, в котором тесты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сбилдятся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COPY указать путь к папке с проектами, необходимыми для запуска текущих тестов, а во втором WORKDIR указать путь к папке проекта тестов):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170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BF40996-BDC3-417C-812F-9177A490122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55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Далее тесты публикуются в папку /</a:t>
            </a:r>
            <a:r>
              <a:rPr lang="en-US" altLang="ru-RU" dirty="0">
                <a:latin typeface="Times New Roman" panose="02020603050405020304" pitchFamily="18" charset="0"/>
              </a:rPr>
              <a:t>app</a:t>
            </a:r>
          </a:p>
          <a:p>
            <a:r>
              <a:rPr lang="ru-RU" altLang="ru-RU" dirty="0">
                <a:latin typeface="Times New Roman" panose="02020603050405020304" pitchFamily="18" charset="0"/>
              </a:rPr>
              <a:t>При этом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командах </a:t>
            </a:r>
            <a:r>
              <a:rPr lang="ru-R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dotnet</a:t>
            </a:r>
            <a:r>
              <a:rPr lang="ru-R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dotnet</a:t>
            </a:r>
            <a:r>
              <a:rPr lang="ru-R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параметр </a:t>
            </a:r>
            <a:r>
              <a:rPr lang="ru-R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 </a:t>
            </a:r>
            <a:r>
              <a:rPr lang="ru-R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Container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это конфигурация, для которой происходит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билд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паблиш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335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BF40996-BDC3-417C-812F-9177A490122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56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блоке готовые тесты копируются в образ, созданный в первом блоке, а также задается команда, выполняющаяся при запуске контейнера с тестами (ENTRYPOINT):</a:t>
            </a:r>
          </a:p>
          <a:p>
            <a:endParaRPr lang="ru-RU" alt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alt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далее загружаем наш образ на </a:t>
            </a:r>
            <a:r>
              <a:rPr lang="en-US" alt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</a:t>
            </a:r>
            <a:r>
              <a:rPr lang="en-US" alt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-hub </a:t>
            </a:r>
            <a:r>
              <a:rPr lang="ru-RU" alt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радуемся</a:t>
            </a:r>
            <a:r>
              <a:rPr lang="ru-RU" alt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тестам, не забыв при этом описать необходимое </a:t>
            </a:r>
            <a:r>
              <a:rPr lang="ru-RU" altLang="ru-RU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 окружение)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716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5430606-4038-4B8E-AEBC-BA5D775B95A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57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Принцип</a:t>
            </a:r>
            <a:r>
              <a:rPr lang="ru-RU" altLang="ru-RU" baseline="0" dirty="0">
                <a:latin typeface="Times New Roman" panose="02020603050405020304" pitchFamily="18" charset="0"/>
              </a:rPr>
              <a:t> конфигурирования тестового проекта в случае тестирования </a:t>
            </a:r>
            <a:r>
              <a:rPr lang="en-US" altLang="ru-RU" baseline="0" dirty="0">
                <a:latin typeface="Times New Roman" panose="02020603050405020304" pitchFamily="18" charset="0"/>
              </a:rPr>
              <a:t>Web-</a:t>
            </a:r>
            <a:r>
              <a:rPr lang="ru-RU" altLang="ru-RU" baseline="0" dirty="0">
                <a:latin typeface="Times New Roman" panose="02020603050405020304" pitchFamily="18" charset="0"/>
              </a:rPr>
              <a:t>приложения остается неизменным. </a:t>
            </a:r>
          </a:p>
          <a:p>
            <a:r>
              <a:rPr lang="ru-RU" altLang="ru-RU" baseline="0" dirty="0">
                <a:latin typeface="Times New Roman" panose="02020603050405020304" pitchFamily="18" charset="0"/>
              </a:rPr>
              <a:t>В конфигураторе все также выполняется подключение всех зависимостей для тестов в виде сервисов, обработчиков данных, контекста базы данных, а так же сборка контейнера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зависимотей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00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BA5B3B8-BDE1-4F31-B00B-A74D6A0B251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58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 конкретный сценарий тестирования цикла документооборота</a:t>
            </a:r>
            <a:endParaRPr lang="ru-RU" b="0" dirty="0">
              <a:effectLst/>
            </a:endParaRP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 состоит из нескольких шагов: загрузка файлов в приложение, импорт загруженных файлов, подпись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проимпортированных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файлов, отправка.</a:t>
            </a:r>
            <a:endParaRPr lang="ru-RU" b="0" dirty="0">
              <a:effectLst/>
            </a:endParaRPr>
          </a:p>
          <a:p>
            <a:pPr rtl="0"/>
            <a:br>
              <a:rPr lang="ru-RU" b="0" dirty="0">
                <a:effectLst/>
              </a:rPr>
            </a:b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шаг - отдельный метод с 1 действием и проверкой ожидаемых и актуальных данных</a:t>
            </a:r>
          </a:p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рассмотреть пример одного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тестового шага из общего сценария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altLang="ru-RU" dirty="0">
              <a:latin typeface="Times New Roman" panose="02020603050405020304" pitchFamily="18" charset="0"/>
            </a:endParaRPr>
          </a:p>
          <a:p>
            <a:pPr rtl="0"/>
            <a:endParaRPr lang="ru-RU" b="0" dirty="0">
              <a:effectLst/>
            </a:endParaRPr>
          </a:p>
          <a:p>
            <a:br>
              <a:rPr lang="ru-RU" dirty="0"/>
            </a:b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173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BA5B3B8-BDE1-4F31-B00B-A74D6A0B251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59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/>
            <a:r>
              <a:rPr lang="ru-RU" altLang="ru-RU" dirty="0">
                <a:latin typeface="Times New Roman" panose="02020603050405020304" pitchFamily="18" charset="0"/>
              </a:rPr>
              <a:t>На первом этапе с помощью обработчика данных запускается процесс взаимодействия</a:t>
            </a:r>
            <a:r>
              <a:rPr lang="ru-RU" altLang="ru-RU" baseline="0" dirty="0">
                <a:latin typeface="Times New Roman" panose="02020603050405020304" pitchFamily="18" charset="0"/>
              </a:rPr>
              <a:t> с интерфейсом приложения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06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B3E203D-5D88-4A38-BC53-1AB55B2CAE2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Прежде чем рассказывать о задачах, которые необходимо было решить, я расскажу о продукте, который мы тестировали</a:t>
            </a:r>
          </a:p>
          <a:p>
            <a:r>
              <a:rPr lang="ru-RU" altLang="ru-RU" dirty="0">
                <a:latin typeface="Times New Roman" panose="02020603050405020304" pitchFamily="18" charset="0"/>
              </a:rPr>
              <a:t>Это приложение, написанное на </a:t>
            </a:r>
            <a:r>
              <a:rPr lang="en-US" altLang="ru-RU" dirty="0">
                <a:latin typeface="Times New Roman" panose="02020603050405020304" pitchFamily="18" charset="0"/>
              </a:rPr>
              <a:t>C#</a:t>
            </a:r>
            <a:endParaRPr lang="ru-RU" altLang="ru-RU" dirty="0">
              <a:latin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024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BA5B3B8-BDE1-4F31-B00B-A74D6A0B251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60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выполняется формирование актуальных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ожидаемых тестовых данных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738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BA5B3B8-BDE1-4F31-B00B-A74D6A0B251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61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наконец проверка результата взаимодействия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126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C24D358-BB4D-4A14-B806-2F165C15EA5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62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свою очередь обработчик данных уже будет осуществлять взаимодействие через низкоуровневые сервисы непосредственно с UI самого приложения</a:t>
            </a:r>
            <a:endParaRPr lang="ru-RU" b="0" dirty="0">
              <a:effectLst/>
            </a:endParaRPr>
          </a:p>
          <a:p>
            <a:br>
              <a:rPr lang="ru-RU" b="0" dirty="0">
                <a:effectLst/>
              </a:rPr>
            </a:b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976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C9C13F2-39A3-415A-8BB8-6560C8E971B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63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Сами сервисы взаимодействуют с UI посредством использования паттерна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PageObject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получения структуры элементов интерфейса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236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F976BDE-626F-48DA-9E2B-D8965CD7214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64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Как же выглядит эта структура</a:t>
            </a:r>
            <a:r>
              <a:rPr lang="ru-RU" altLang="ru-RU" baseline="0" dirty="0">
                <a:latin typeface="Times New Roman" panose="02020603050405020304" pitchFamily="18" charset="0"/>
              </a:rPr>
              <a:t>?</a:t>
            </a:r>
          </a:p>
          <a:p>
            <a:r>
              <a:rPr lang="ru-RU" altLang="ru-RU" baseline="0" dirty="0">
                <a:latin typeface="Times New Roman" panose="02020603050405020304" pitchFamily="18" charset="0"/>
              </a:rPr>
              <a:t>Все достаточно просто. Структура интерфейса представляет собой модель, состоящую из свойств, каждое из которых является необходимым для нас элементом интерфейса.</a:t>
            </a:r>
          </a:p>
        </p:txBody>
      </p:sp>
    </p:spTree>
    <p:extLst>
      <p:ext uri="{BB962C8B-B14F-4D97-AF65-F5344CB8AC3E}">
        <p14:creationId xmlns:p14="http://schemas.microsoft.com/office/powerpoint/2010/main" val="7567925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F976BDE-626F-48DA-9E2B-D8965CD7214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65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baseline="0" dirty="0">
                <a:latin typeface="Times New Roman" panose="02020603050405020304" pitchFamily="18" charset="0"/>
              </a:rPr>
              <a:t>Но как производить ассоциацию свойства модели с реальным объектом? Для этого используются специальный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аттрибут</a:t>
            </a:r>
            <a:r>
              <a:rPr lang="ru-RU" altLang="ru-RU" baseline="0" dirty="0">
                <a:latin typeface="Times New Roman" panose="02020603050405020304" pitchFamily="18" charset="0"/>
              </a:rPr>
              <a:t> </a:t>
            </a:r>
            <a:r>
              <a:rPr lang="en-US" altLang="ru-RU" baseline="0" dirty="0" err="1">
                <a:latin typeface="Times New Roman" panose="02020603050405020304" pitchFamily="18" charset="0"/>
              </a:rPr>
              <a:t>FindsBy</a:t>
            </a:r>
            <a:r>
              <a:rPr lang="en-US" altLang="ru-RU" baseline="0" dirty="0">
                <a:latin typeface="Times New Roman" panose="02020603050405020304" pitchFamily="18" charset="0"/>
              </a:rPr>
              <a:t>, </a:t>
            </a:r>
            <a:r>
              <a:rPr lang="ru-RU" altLang="ru-RU" baseline="0" dirty="0">
                <a:latin typeface="Times New Roman" panose="02020603050405020304" pitchFamily="18" charset="0"/>
              </a:rPr>
              <a:t>с помощью которого можно описать алгоритм поиска элемента 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943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96F856F-B676-46D0-98B1-9A4F2A1F0D2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66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Низкоуровневые сервисы отвечают как за взаимодействие с UI, так и за получение актуальных данных, опять таки формируя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данные исходя из интерфейса приложения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915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80BDC27-F504-4F83-8354-9C4D024B2D6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67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Ожидаемые данные сформирует обработчик теста и передаст ему набор ожидаемых и актуальных данных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метод теста остается лишь задача по сравниванию полученных данных.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656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80BDC27-F504-4F83-8354-9C4D024B2D6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68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В итоге что мы получили?</a:t>
            </a:r>
          </a:p>
          <a:p>
            <a:pPr marL="228600" indent="-228600">
              <a:buAutoNum type="arabicPeriod"/>
            </a:pPr>
            <a:r>
              <a:rPr lang="ru-RU" altLang="ru-RU" dirty="0">
                <a:latin typeface="Times New Roman" panose="02020603050405020304" pitchFamily="18" charset="0"/>
              </a:rPr>
              <a:t>Мы получили относительно универсальную тестовую архитектуру</a:t>
            </a:r>
            <a:r>
              <a:rPr lang="ru-RU" altLang="ru-RU" baseline="0" dirty="0">
                <a:latin typeface="Times New Roman" panose="02020603050405020304" pitchFamily="18" charset="0"/>
              </a:rPr>
              <a:t>, которую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переиспользовали</a:t>
            </a:r>
            <a:r>
              <a:rPr lang="ru-RU" altLang="ru-RU" baseline="0" dirty="0">
                <a:latin typeface="Times New Roman" panose="02020603050405020304" pitchFamily="18" charset="0"/>
              </a:rPr>
              <a:t> несколько раз на различных проектах, и для нас она действительно является подобием серебряной пули</a:t>
            </a:r>
          </a:p>
          <a:p>
            <a:pPr marL="228600" indent="-228600">
              <a:buAutoNum type="arabicPeriod"/>
            </a:pPr>
            <a:r>
              <a:rPr lang="ru-RU" altLang="ru-RU" baseline="0" dirty="0">
                <a:latin typeface="Times New Roman" panose="02020603050405020304" pitchFamily="18" charset="0"/>
              </a:rPr>
              <a:t>Мы решили проблему нехватки кадров в среде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автоматизаторов</a:t>
            </a:r>
            <a:r>
              <a:rPr lang="ru-RU" altLang="ru-RU" baseline="0" dirty="0">
                <a:latin typeface="Times New Roman" panose="02020603050405020304" pitchFamily="18" charset="0"/>
              </a:rPr>
              <a:t> тестирования за счет делегирования большей части функций низкоуровневой разработки, отвечающей за взаимодействие с тестируемым приложением разработчикам проектной команды. За счет этого штатный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автоматизатор</a:t>
            </a:r>
            <a:r>
              <a:rPr lang="ru-RU" altLang="ru-RU" baseline="0" dirty="0">
                <a:latin typeface="Times New Roman" panose="02020603050405020304" pitchFamily="18" charset="0"/>
              </a:rPr>
              <a:t> занимается задачами, связанными с соблюдением применения тестовой архитектуры и помогает решать нестандартные вопросы в проектной команде тестирования</a:t>
            </a:r>
          </a:p>
          <a:p>
            <a:pPr marL="0" indent="0">
              <a:buNone/>
            </a:pPr>
            <a:endParaRPr lang="ru-RU" altLang="ru-RU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baseline="0" dirty="0">
                <a:latin typeface="Times New Roman" panose="02020603050405020304" pitchFamily="18" charset="0"/>
              </a:rPr>
              <a:t>Всё, что выше было рассказано, произошло за достаточно короткий интервал времени, от самой первой попытки использования </a:t>
            </a:r>
            <a:r>
              <a:rPr lang="en-US" altLang="ru-RU" baseline="0" dirty="0">
                <a:latin typeface="Times New Roman" panose="02020603050405020304" pitchFamily="18" charset="0"/>
              </a:rPr>
              <a:t>Coded UI </a:t>
            </a:r>
            <a:r>
              <a:rPr lang="ru-RU" altLang="ru-RU" baseline="0" dirty="0">
                <a:latin typeface="Times New Roman" panose="02020603050405020304" pitchFamily="18" charset="0"/>
              </a:rPr>
              <a:t>до микро-тестов мы прошли за 2 года, тем самым хотим сказать, что совсем сложных нерешаемых проблем не бывает.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400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80BDC27-F504-4F83-8354-9C4D024B2D6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69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В итоге что мы получили?</a:t>
            </a:r>
          </a:p>
          <a:p>
            <a:pPr marL="228600" indent="-228600">
              <a:buAutoNum type="arabicPeriod"/>
            </a:pPr>
            <a:r>
              <a:rPr lang="ru-RU" altLang="ru-RU" dirty="0">
                <a:latin typeface="Times New Roman" panose="02020603050405020304" pitchFamily="18" charset="0"/>
              </a:rPr>
              <a:t>Мы получили относительно универсальную тестовую архитектуру</a:t>
            </a:r>
            <a:r>
              <a:rPr lang="ru-RU" altLang="ru-RU" baseline="0" dirty="0">
                <a:latin typeface="Times New Roman" panose="02020603050405020304" pitchFamily="18" charset="0"/>
              </a:rPr>
              <a:t>, которую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переиспользовали</a:t>
            </a:r>
            <a:r>
              <a:rPr lang="ru-RU" altLang="ru-RU" baseline="0" dirty="0">
                <a:latin typeface="Times New Roman" panose="02020603050405020304" pitchFamily="18" charset="0"/>
              </a:rPr>
              <a:t> несколько раз на различных проектах, и для нас она действительно является подобием серебряной пули</a:t>
            </a:r>
          </a:p>
          <a:p>
            <a:pPr marL="228600" indent="-228600">
              <a:buAutoNum type="arabicPeriod"/>
            </a:pPr>
            <a:r>
              <a:rPr lang="ru-RU" altLang="ru-RU" baseline="0" dirty="0">
                <a:latin typeface="Times New Roman" panose="02020603050405020304" pitchFamily="18" charset="0"/>
              </a:rPr>
              <a:t>Мы решили проблему нехватки кадров в среде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автоматизаторов</a:t>
            </a:r>
            <a:r>
              <a:rPr lang="ru-RU" altLang="ru-RU" baseline="0" dirty="0">
                <a:latin typeface="Times New Roman" panose="02020603050405020304" pitchFamily="18" charset="0"/>
              </a:rPr>
              <a:t> тестирования за счет делегирования большей части функций низкоуровневой разработки, отвечающей за взаимодействие с тестируемым приложением разработчикам проектной команды. За счет этого штатный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автоматизатор</a:t>
            </a:r>
            <a:r>
              <a:rPr lang="ru-RU" altLang="ru-RU" baseline="0" dirty="0">
                <a:latin typeface="Times New Roman" panose="02020603050405020304" pitchFamily="18" charset="0"/>
              </a:rPr>
              <a:t> занимается задачами, связанными с соблюдением применения тестовой архитектуры и помогает решать нестандартные вопросы в проектной команде тестирования</a:t>
            </a:r>
          </a:p>
          <a:p>
            <a:pPr marL="0" indent="0">
              <a:buNone/>
            </a:pPr>
            <a:endParaRPr lang="ru-RU" altLang="ru-RU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baseline="0" dirty="0">
                <a:latin typeface="Times New Roman" panose="02020603050405020304" pitchFamily="18" charset="0"/>
              </a:rPr>
              <a:t>Всё, что выше было рассказано, произошло за достаточно короткий интервал времени, от самой первой попытки использования </a:t>
            </a:r>
            <a:r>
              <a:rPr lang="en-US" altLang="ru-RU" baseline="0" dirty="0">
                <a:latin typeface="Times New Roman" panose="02020603050405020304" pitchFamily="18" charset="0"/>
              </a:rPr>
              <a:t>Coded UI </a:t>
            </a:r>
            <a:r>
              <a:rPr lang="ru-RU" altLang="ru-RU" baseline="0" dirty="0">
                <a:latin typeface="Times New Roman" panose="02020603050405020304" pitchFamily="18" charset="0"/>
              </a:rPr>
              <a:t>до микро-тестов мы прошли за 2 года, тем самым хотим сказать, что совсем сложных нерешаемых проблем не бывает.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4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C0E681B-FD58-4675-BFC3-DAA8219ADF0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С использованием технологии </a:t>
            </a:r>
            <a:r>
              <a:rPr lang="en-US" altLang="ru-RU" dirty="0">
                <a:latin typeface="Times New Roman" panose="02020603050405020304" pitchFamily="18" charset="0"/>
              </a:rPr>
              <a:t>Windows Forms </a:t>
            </a:r>
            <a:r>
              <a:rPr lang="ru-RU" altLang="ru-RU" dirty="0">
                <a:latin typeface="Times New Roman" panose="02020603050405020304" pitchFamily="18" charset="0"/>
              </a:rPr>
              <a:t>и элементов интерфейса от </a:t>
            </a:r>
            <a:r>
              <a:rPr lang="en-US" altLang="ru-RU" dirty="0" err="1">
                <a:latin typeface="Times New Roman" panose="02020603050405020304" pitchFamily="18" charset="0"/>
              </a:rPr>
              <a:t>DevExpress</a:t>
            </a:r>
            <a:r>
              <a:rPr lang="en-US" altLang="ru-RU" dirty="0">
                <a:latin typeface="Times New Roman" panose="02020603050405020304" pitchFamily="18" charset="0"/>
              </a:rPr>
              <a:t>. </a:t>
            </a:r>
            <a:r>
              <a:rPr lang="ru-RU" altLang="ru-RU" dirty="0">
                <a:latin typeface="Times New Roman" panose="02020603050405020304" pitchFamily="18" charset="0"/>
              </a:rPr>
              <a:t>Продукт в эксплуатации находится достаточно давно и до нашего первого решения было предпринято уже несколько попыток автоматизировать тестирование на проекте, потому что регрессионный цикл этого приложения в ручном режиме занимал достаточно большой период времени, порядка 20 часов работы команды. Как следствие команда не могла себе позволить выпускать достаточно качественные и частые релизы. Поэтому одной из первых задач, которая была поставлена перед нами – это автоматизировать регрессионное тестирование и снизить объем ручного труда, чтобы дать возможность команде разработки выполнять более быстрые и частые релизы, так как это необходимо для предметной области данного приложения. </a:t>
            </a:r>
          </a:p>
          <a:p>
            <a:endParaRPr lang="ru-RU" altLang="ru-RU" dirty="0">
              <a:latin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8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80BDC27-F504-4F83-8354-9C4D024B2D6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70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В итоге что мы получили?</a:t>
            </a:r>
          </a:p>
          <a:p>
            <a:pPr marL="228600" indent="-228600">
              <a:buAutoNum type="arabicPeriod"/>
            </a:pPr>
            <a:r>
              <a:rPr lang="ru-RU" altLang="ru-RU" dirty="0">
                <a:latin typeface="Times New Roman" panose="02020603050405020304" pitchFamily="18" charset="0"/>
              </a:rPr>
              <a:t>Мы получили относительно универсальную тестовую архитектуру</a:t>
            </a:r>
            <a:r>
              <a:rPr lang="ru-RU" altLang="ru-RU" baseline="0" dirty="0">
                <a:latin typeface="Times New Roman" panose="02020603050405020304" pitchFamily="18" charset="0"/>
              </a:rPr>
              <a:t>, которую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переиспользовали</a:t>
            </a:r>
            <a:r>
              <a:rPr lang="ru-RU" altLang="ru-RU" baseline="0" dirty="0">
                <a:latin typeface="Times New Roman" panose="02020603050405020304" pitchFamily="18" charset="0"/>
              </a:rPr>
              <a:t> несколько раз на различных проектах, и для нас она действительно является подобием серебряной пули</a:t>
            </a:r>
          </a:p>
          <a:p>
            <a:pPr marL="228600" indent="-228600">
              <a:buAutoNum type="arabicPeriod"/>
            </a:pPr>
            <a:r>
              <a:rPr lang="ru-RU" altLang="ru-RU" baseline="0" dirty="0">
                <a:latin typeface="Times New Roman" panose="02020603050405020304" pitchFamily="18" charset="0"/>
              </a:rPr>
              <a:t>Мы решили проблему нехватки кадров в среде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автоматизаторов</a:t>
            </a:r>
            <a:r>
              <a:rPr lang="ru-RU" altLang="ru-RU" baseline="0" dirty="0">
                <a:latin typeface="Times New Roman" panose="02020603050405020304" pitchFamily="18" charset="0"/>
              </a:rPr>
              <a:t> тестирования за счет делегирования большей части функций низкоуровневой разработки, отвечающей за взаимодействие с тестируемым приложением разработчикам проектной команды. За счет этого штатный </a:t>
            </a:r>
            <a:r>
              <a:rPr lang="ru-RU" altLang="ru-RU" baseline="0" dirty="0" err="1">
                <a:latin typeface="Times New Roman" panose="02020603050405020304" pitchFamily="18" charset="0"/>
              </a:rPr>
              <a:t>автоматизатор</a:t>
            </a:r>
            <a:r>
              <a:rPr lang="ru-RU" altLang="ru-RU" baseline="0" dirty="0">
                <a:latin typeface="Times New Roman" panose="02020603050405020304" pitchFamily="18" charset="0"/>
              </a:rPr>
              <a:t> занимается задачами, связанными с соблюдением применения тестовой архитектуры и помогает решать нестандартные вопросы в проектной команде тестирования</a:t>
            </a:r>
          </a:p>
          <a:p>
            <a:pPr marL="0" indent="0">
              <a:buNone/>
            </a:pPr>
            <a:endParaRPr lang="ru-RU" altLang="ru-RU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baseline="0" dirty="0">
                <a:latin typeface="Times New Roman" panose="02020603050405020304" pitchFamily="18" charset="0"/>
              </a:rPr>
              <a:t>Всё, что выше было рассказано, произошло за достаточно короткий интервал времени, от самой первой попытки использования </a:t>
            </a:r>
            <a:r>
              <a:rPr lang="en-US" altLang="ru-RU" baseline="0" dirty="0">
                <a:latin typeface="Times New Roman" panose="02020603050405020304" pitchFamily="18" charset="0"/>
              </a:rPr>
              <a:t>Coded UI </a:t>
            </a:r>
            <a:r>
              <a:rPr lang="ru-RU" altLang="ru-RU" baseline="0" dirty="0">
                <a:latin typeface="Times New Roman" panose="02020603050405020304" pitchFamily="18" charset="0"/>
              </a:rPr>
              <a:t>до микро-тестов мы прошли за 2 года, тем самым хотим сказать, что совсем сложных нерешаемых проблем не бывает.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4007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80BDC27-F504-4F83-8354-9C4D024B2D6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71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Спасибо за внимание, готов ответить на ваши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1194874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D44921F-1466-482E-883F-52E7A30920A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В начале работы было принято решение разделять низкоуровневую логику, тесты и данные</a:t>
            </a:r>
          </a:p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73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05E7AF4-D576-42FA-8240-4DC6B7013F8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>
                <a:latin typeface="Times New Roman" panose="02020603050405020304" pitchFamily="18" charset="0"/>
              </a:rPr>
              <a:t>При выборе языка разработки тестового проекта мы рассматривали питон, </a:t>
            </a:r>
            <a:r>
              <a:rPr lang="ru-RU" altLang="ru-RU" dirty="0" err="1">
                <a:latin typeface="Times New Roman" panose="02020603050405020304" pitchFamily="18" charset="0"/>
              </a:rPr>
              <a:t>джава</a:t>
            </a:r>
            <a:r>
              <a:rPr lang="ru-RU" altLang="ru-RU" dirty="0">
                <a:latin typeface="Times New Roman" panose="02020603050405020304" pitchFamily="18" charset="0"/>
              </a:rPr>
              <a:t> ,си </a:t>
            </a:r>
            <a:r>
              <a:rPr lang="ru-RU" altLang="ru-RU" dirty="0" err="1">
                <a:latin typeface="Times New Roman" panose="02020603050405020304" pitchFamily="18" charset="0"/>
              </a:rPr>
              <a:t>шарп</a:t>
            </a:r>
            <a:endParaRPr lang="ru-RU" altLang="ru-RU" dirty="0">
              <a:latin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</a:rPr>
              <a:t>Но в качестве языка для реализации платформы был выбран C#, так как это основной язык для разработки ПО в компании.</a:t>
            </a:r>
          </a:p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9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F38B4-C86A-7945-8EBF-A6BA8283B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083B55-4AF0-BE48-8840-808DFCF3E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A5020-429E-4649-A10C-252C9F07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62D996-B577-6546-9F23-55FA3DAD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74FCC-0203-544C-972D-968BAAAB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5E4E9-D3A5-AB4F-8A83-C4A93534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8624EC-FCD2-804F-8A1D-799532A7E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4299D-FBAA-CE4D-89F7-36CFCF39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D13B0A-745B-AC4B-84C5-993E13B9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9BCC54-39AC-2447-AA73-0D4008CD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1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06515A-F5C2-0641-A46B-B7A3BD992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EA6C2F-6E15-604B-98D7-37C2BAF3C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22DA4-B6E4-034E-93C6-32DB2E46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5F0D4E-D566-3E48-A390-5D5FA315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5411A-889A-CB41-AB02-804B128F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9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5">
            <a:extLst>
              <a:ext uri="{FF2B5EF4-FFF2-40B4-BE49-F238E27FC236}">
                <a16:creationId xmlns:a16="http://schemas.microsoft.com/office/drawing/2014/main" id="{3343E81B-CE21-45CD-99C1-B478BB9F57E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894686" y="-7938"/>
            <a:ext cx="7424314" cy="6858000"/>
          </a:xfrm>
          <a:custGeom>
            <a:avLst/>
            <a:gdLst>
              <a:gd name="T0" fmla="*/ 24494 w 24494"/>
              <a:gd name="T1" fmla="*/ 0 h 21600"/>
              <a:gd name="T2" fmla="*/ 24112 w 24494"/>
              <a:gd name="T3" fmla="*/ 404 h 21600"/>
              <a:gd name="T4" fmla="*/ 23744 w 24494"/>
              <a:gd name="T5" fmla="*/ 821 h 21600"/>
              <a:gd name="T6" fmla="*/ 23391 w 24494"/>
              <a:gd name="T7" fmla="*/ 1250 h 21600"/>
              <a:gd name="T8" fmla="*/ 23054 w 24494"/>
              <a:gd name="T9" fmla="*/ 1690 h 21600"/>
              <a:gd name="T10" fmla="*/ 22733 w 24494"/>
              <a:gd name="T11" fmla="*/ 2142 h 21600"/>
              <a:gd name="T12" fmla="*/ 22427 w 24494"/>
              <a:gd name="T13" fmla="*/ 2604 h 21600"/>
              <a:gd name="T14" fmla="*/ 22137 w 24494"/>
              <a:gd name="T15" fmla="*/ 3078 h 21600"/>
              <a:gd name="T16" fmla="*/ 21865 w 24494"/>
              <a:gd name="T17" fmla="*/ 3561 h 21600"/>
              <a:gd name="T18" fmla="*/ 21611 w 24494"/>
              <a:gd name="T19" fmla="*/ 4055 h 21600"/>
              <a:gd name="T20" fmla="*/ 21374 w 24494"/>
              <a:gd name="T21" fmla="*/ 4558 h 21600"/>
              <a:gd name="T22" fmla="*/ 21154 w 24494"/>
              <a:gd name="T23" fmla="*/ 5069 h 21600"/>
              <a:gd name="T24" fmla="*/ 20953 w 24494"/>
              <a:gd name="T25" fmla="*/ 5590 h 21600"/>
              <a:gd name="T26" fmla="*/ 20770 w 24494"/>
              <a:gd name="T27" fmla="*/ 6120 h 21600"/>
              <a:gd name="T28" fmla="*/ 20607 w 24494"/>
              <a:gd name="T29" fmla="*/ 6656 h 21600"/>
              <a:gd name="T30" fmla="*/ 20464 w 24494"/>
              <a:gd name="T31" fmla="*/ 7201 h 21600"/>
              <a:gd name="T32" fmla="*/ 20340 w 24494"/>
              <a:gd name="T33" fmla="*/ 7753 h 21600"/>
              <a:gd name="T34" fmla="*/ 20236 w 24494"/>
              <a:gd name="T35" fmla="*/ 8312 h 21600"/>
              <a:gd name="T36" fmla="*/ 20153 w 24494"/>
              <a:gd name="T37" fmla="*/ 8877 h 21600"/>
              <a:gd name="T38" fmla="*/ 20092 w 24494"/>
              <a:gd name="T39" fmla="*/ 9449 h 21600"/>
              <a:gd name="T40" fmla="*/ 20051 w 24494"/>
              <a:gd name="T41" fmla="*/ 10027 h 21600"/>
              <a:gd name="T42" fmla="*/ 20033 w 24494"/>
              <a:gd name="T43" fmla="*/ 10609 h 21600"/>
              <a:gd name="T44" fmla="*/ 20033 w 24494"/>
              <a:gd name="T45" fmla="*/ 11000 h 21600"/>
              <a:gd name="T46" fmla="*/ 20051 w 24494"/>
              <a:gd name="T47" fmla="*/ 11583 h 21600"/>
              <a:gd name="T48" fmla="*/ 20092 w 24494"/>
              <a:gd name="T49" fmla="*/ 12159 h 21600"/>
              <a:gd name="T50" fmla="*/ 20153 w 24494"/>
              <a:gd name="T51" fmla="*/ 12731 h 21600"/>
              <a:gd name="T52" fmla="*/ 20236 w 24494"/>
              <a:gd name="T53" fmla="*/ 13296 h 21600"/>
              <a:gd name="T54" fmla="*/ 20339 w 24494"/>
              <a:gd name="T55" fmla="*/ 13854 h 21600"/>
              <a:gd name="T56" fmla="*/ 20462 w 24494"/>
              <a:gd name="T57" fmla="*/ 14405 h 21600"/>
              <a:gd name="T58" fmla="*/ 20606 w 24494"/>
              <a:gd name="T59" fmla="*/ 14949 h 21600"/>
              <a:gd name="T60" fmla="*/ 20768 w 24494"/>
              <a:gd name="T61" fmla="*/ 15485 h 21600"/>
              <a:gd name="T62" fmla="*/ 20950 w 24494"/>
              <a:gd name="T63" fmla="*/ 16014 h 21600"/>
              <a:gd name="T64" fmla="*/ 21151 w 24494"/>
              <a:gd name="T65" fmla="*/ 16534 h 21600"/>
              <a:gd name="T66" fmla="*/ 21370 w 24494"/>
              <a:gd name="T67" fmla="*/ 17045 h 21600"/>
              <a:gd name="T68" fmla="*/ 21607 w 24494"/>
              <a:gd name="T69" fmla="*/ 17547 h 21600"/>
              <a:gd name="T70" fmla="*/ 21861 w 24494"/>
              <a:gd name="T71" fmla="*/ 18041 h 21600"/>
              <a:gd name="T72" fmla="*/ 22132 w 24494"/>
              <a:gd name="T73" fmla="*/ 18524 h 21600"/>
              <a:gd name="T74" fmla="*/ 22421 w 24494"/>
              <a:gd name="T75" fmla="*/ 18997 h 21600"/>
              <a:gd name="T76" fmla="*/ 22726 w 24494"/>
              <a:gd name="T77" fmla="*/ 19459 h 21600"/>
              <a:gd name="T78" fmla="*/ 23047 w 24494"/>
              <a:gd name="T79" fmla="*/ 19910 h 21600"/>
              <a:gd name="T80" fmla="*/ 23384 w 24494"/>
              <a:gd name="T81" fmla="*/ 20350 h 21600"/>
              <a:gd name="T82" fmla="*/ 23735 w 24494"/>
              <a:gd name="T83" fmla="*/ 20779 h 21600"/>
              <a:gd name="T84" fmla="*/ 24102 w 24494"/>
              <a:gd name="T85" fmla="*/ 21195 h 21600"/>
              <a:gd name="T86" fmla="*/ 24484 w 24494"/>
              <a:gd name="T8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94" h="21600">
                <a:moveTo>
                  <a:pt x="0" y="0"/>
                </a:moveTo>
                <a:lnTo>
                  <a:pt x="24494" y="0"/>
                </a:lnTo>
                <a:lnTo>
                  <a:pt x="24494" y="0"/>
                </a:lnTo>
                <a:lnTo>
                  <a:pt x="24365" y="133"/>
                </a:lnTo>
                <a:lnTo>
                  <a:pt x="24238" y="268"/>
                </a:lnTo>
                <a:lnTo>
                  <a:pt x="24112" y="404"/>
                </a:lnTo>
                <a:lnTo>
                  <a:pt x="23987" y="542"/>
                </a:lnTo>
                <a:lnTo>
                  <a:pt x="23865" y="680"/>
                </a:lnTo>
                <a:lnTo>
                  <a:pt x="23744" y="821"/>
                </a:lnTo>
                <a:lnTo>
                  <a:pt x="23625" y="963"/>
                </a:lnTo>
                <a:lnTo>
                  <a:pt x="23508" y="1105"/>
                </a:lnTo>
                <a:lnTo>
                  <a:pt x="23391" y="1250"/>
                </a:lnTo>
                <a:lnTo>
                  <a:pt x="23277" y="1395"/>
                </a:lnTo>
                <a:lnTo>
                  <a:pt x="23165" y="1542"/>
                </a:lnTo>
                <a:lnTo>
                  <a:pt x="23054" y="1690"/>
                </a:lnTo>
                <a:lnTo>
                  <a:pt x="22945" y="1839"/>
                </a:lnTo>
                <a:lnTo>
                  <a:pt x="22837" y="1990"/>
                </a:lnTo>
                <a:lnTo>
                  <a:pt x="22733" y="2142"/>
                </a:lnTo>
                <a:lnTo>
                  <a:pt x="22629" y="2296"/>
                </a:lnTo>
                <a:lnTo>
                  <a:pt x="22527" y="2449"/>
                </a:lnTo>
                <a:lnTo>
                  <a:pt x="22427" y="2604"/>
                </a:lnTo>
                <a:lnTo>
                  <a:pt x="22329" y="2761"/>
                </a:lnTo>
                <a:lnTo>
                  <a:pt x="22232" y="2919"/>
                </a:lnTo>
                <a:lnTo>
                  <a:pt x="22137" y="3078"/>
                </a:lnTo>
                <a:lnTo>
                  <a:pt x="22045" y="3238"/>
                </a:lnTo>
                <a:lnTo>
                  <a:pt x="21954" y="3399"/>
                </a:lnTo>
                <a:lnTo>
                  <a:pt x="21865" y="3561"/>
                </a:lnTo>
                <a:lnTo>
                  <a:pt x="21779" y="3725"/>
                </a:lnTo>
                <a:lnTo>
                  <a:pt x="21694" y="3889"/>
                </a:lnTo>
                <a:lnTo>
                  <a:pt x="21611" y="4055"/>
                </a:lnTo>
                <a:lnTo>
                  <a:pt x="21529" y="4222"/>
                </a:lnTo>
                <a:lnTo>
                  <a:pt x="21450" y="4389"/>
                </a:lnTo>
                <a:lnTo>
                  <a:pt x="21374" y="4558"/>
                </a:lnTo>
                <a:lnTo>
                  <a:pt x="21298" y="4727"/>
                </a:lnTo>
                <a:lnTo>
                  <a:pt x="21225" y="4898"/>
                </a:lnTo>
                <a:lnTo>
                  <a:pt x="21154" y="5069"/>
                </a:lnTo>
                <a:lnTo>
                  <a:pt x="21085" y="5242"/>
                </a:lnTo>
                <a:lnTo>
                  <a:pt x="21017" y="5415"/>
                </a:lnTo>
                <a:lnTo>
                  <a:pt x="20953" y="5590"/>
                </a:lnTo>
                <a:lnTo>
                  <a:pt x="20889" y="5765"/>
                </a:lnTo>
                <a:lnTo>
                  <a:pt x="20829" y="5942"/>
                </a:lnTo>
                <a:lnTo>
                  <a:pt x="20770" y="6120"/>
                </a:lnTo>
                <a:lnTo>
                  <a:pt x="20714" y="6298"/>
                </a:lnTo>
                <a:lnTo>
                  <a:pt x="20659" y="6476"/>
                </a:lnTo>
                <a:lnTo>
                  <a:pt x="20607" y="6656"/>
                </a:lnTo>
                <a:lnTo>
                  <a:pt x="20557" y="6838"/>
                </a:lnTo>
                <a:lnTo>
                  <a:pt x="20509" y="7018"/>
                </a:lnTo>
                <a:lnTo>
                  <a:pt x="20464" y="7201"/>
                </a:lnTo>
                <a:lnTo>
                  <a:pt x="20420" y="7384"/>
                </a:lnTo>
                <a:lnTo>
                  <a:pt x="20378" y="7568"/>
                </a:lnTo>
                <a:lnTo>
                  <a:pt x="20340" y="7753"/>
                </a:lnTo>
                <a:lnTo>
                  <a:pt x="20303" y="7939"/>
                </a:lnTo>
                <a:lnTo>
                  <a:pt x="20268" y="8125"/>
                </a:lnTo>
                <a:lnTo>
                  <a:pt x="20236" y="8312"/>
                </a:lnTo>
                <a:lnTo>
                  <a:pt x="20206" y="8500"/>
                </a:lnTo>
                <a:lnTo>
                  <a:pt x="20178" y="8688"/>
                </a:lnTo>
                <a:lnTo>
                  <a:pt x="20153" y="8877"/>
                </a:lnTo>
                <a:lnTo>
                  <a:pt x="20130" y="9067"/>
                </a:lnTo>
                <a:lnTo>
                  <a:pt x="20110" y="9258"/>
                </a:lnTo>
                <a:lnTo>
                  <a:pt x="20092" y="9449"/>
                </a:lnTo>
                <a:lnTo>
                  <a:pt x="20076" y="9641"/>
                </a:lnTo>
                <a:lnTo>
                  <a:pt x="20062" y="9834"/>
                </a:lnTo>
                <a:lnTo>
                  <a:pt x="20051" y="10027"/>
                </a:lnTo>
                <a:lnTo>
                  <a:pt x="20043" y="10220"/>
                </a:lnTo>
                <a:lnTo>
                  <a:pt x="20037" y="10415"/>
                </a:lnTo>
                <a:lnTo>
                  <a:pt x="20033" y="10609"/>
                </a:lnTo>
                <a:lnTo>
                  <a:pt x="20032" y="10805"/>
                </a:lnTo>
                <a:lnTo>
                  <a:pt x="20032" y="10805"/>
                </a:lnTo>
                <a:lnTo>
                  <a:pt x="20033" y="11000"/>
                </a:lnTo>
                <a:lnTo>
                  <a:pt x="20037" y="11194"/>
                </a:lnTo>
                <a:lnTo>
                  <a:pt x="20043" y="11389"/>
                </a:lnTo>
                <a:lnTo>
                  <a:pt x="20051" y="11583"/>
                </a:lnTo>
                <a:lnTo>
                  <a:pt x="20062" y="11775"/>
                </a:lnTo>
                <a:lnTo>
                  <a:pt x="20076" y="11967"/>
                </a:lnTo>
                <a:lnTo>
                  <a:pt x="20092" y="12159"/>
                </a:lnTo>
                <a:lnTo>
                  <a:pt x="20110" y="12350"/>
                </a:lnTo>
                <a:lnTo>
                  <a:pt x="20130" y="12541"/>
                </a:lnTo>
                <a:lnTo>
                  <a:pt x="20153" y="12731"/>
                </a:lnTo>
                <a:lnTo>
                  <a:pt x="20178" y="12920"/>
                </a:lnTo>
                <a:lnTo>
                  <a:pt x="20206" y="13107"/>
                </a:lnTo>
                <a:lnTo>
                  <a:pt x="20236" y="13296"/>
                </a:lnTo>
                <a:lnTo>
                  <a:pt x="20268" y="13482"/>
                </a:lnTo>
                <a:lnTo>
                  <a:pt x="20302" y="13668"/>
                </a:lnTo>
                <a:lnTo>
                  <a:pt x="20339" y="13854"/>
                </a:lnTo>
                <a:lnTo>
                  <a:pt x="20377" y="14038"/>
                </a:lnTo>
                <a:lnTo>
                  <a:pt x="20419" y="14222"/>
                </a:lnTo>
                <a:lnTo>
                  <a:pt x="20462" y="14405"/>
                </a:lnTo>
                <a:lnTo>
                  <a:pt x="20508" y="14587"/>
                </a:lnTo>
                <a:lnTo>
                  <a:pt x="20556" y="14768"/>
                </a:lnTo>
                <a:lnTo>
                  <a:pt x="20606" y="14949"/>
                </a:lnTo>
                <a:lnTo>
                  <a:pt x="20658" y="15128"/>
                </a:lnTo>
                <a:lnTo>
                  <a:pt x="20712" y="15308"/>
                </a:lnTo>
                <a:lnTo>
                  <a:pt x="20768" y="15485"/>
                </a:lnTo>
                <a:lnTo>
                  <a:pt x="20827" y="15662"/>
                </a:lnTo>
                <a:lnTo>
                  <a:pt x="20888" y="15838"/>
                </a:lnTo>
                <a:lnTo>
                  <a:pt x="20950" y="16014"/>
                </a:lnTo>
                <a:lnTo>
                  <a:pt x="21015" y="16188"/>
                </a:lnTo>
                <a:lnTo>
                  <a:pt x="21082" y="16362"/>
                </a:lnTo>
                <a:lnTo>
                  <a:pt x="21151" y="16534"/>
                </a:lnTo>
                <a:lnTo>
                  <a:pt x="21221" y="16706"/>
                </a:lnTo>
                <a:lnTo>
                  <a:pt x="21294" y="16876"/>
                </a:lnTo>
                <a:lnTo>
                  <a:pt x="21370" y="17045"/>
                </a:lnTo>
                <a:lnTo>
                  <a:pt x="21447" y="17213"/>
                </a:lnTo>
                <a:lnTo>
                  <a:pt x="21526" y="17382"/>
                </a:lnTo>
                <a:lnTo>
                  <a:pt x="21607" y="17547"/>
                </a:lnTo>
                <a:lnTo>
                  <a:pt x="21690" y="17713"/>
                </a:lnTo>
                <a:lnTo>
                  <a:pt x="21774" y="17878"/>
                </a:lnTo>
                <a:lnTo>
                  <a:pt x="21861" y="18041"/>
                </a:lnTo>
                <a:lnTo>
                  <a:pt x="21950" y="18202"/>
                </a:lnTo>
                <a:lnTo>
                  <a:pt x="22040" y="18364"/>
                </a:lnTo>
                <a:lnTo>
                  <a:pt x="22132" y="18524"/>
                </a:lnTo>
                <a:lnTo>
                  <a:pt x="22227" y="18683"/>
                </a:lnTo>
                <a:lnTo>
                  <a:pt x="22323" y="18840"/>
                </a:lnTo>
                <a:lnTo>
                  <a:pt x="22421" y="18997"/>
                </a:lnTo>
                <a:lnTo>
                  <a:pt x="22521" y="19152"/>
                </a:lnTo>
                <a:lnTo>
                  <a:pt x="22623" y="19306"/>
                </a:lnTo>
                <a:lnTo>
                  <a:pt x="22726" y="19459"/>
                </a:lnTo>
                <a:lnTo>
                  <a:pt x="22831" y="19611"/>
                </a:lnTo>
                <a:lnTo>
                  <a:pt x="22938" y="19762"/>
                </a:lnTo>
                <a:lnTo>
                  <a:pt x="23047" y="19910"/>
                </a:lnTo>
                <a:lnTo>
                  <a:pt x="23158" y="20059"/>
                </a:lnTo>
                <a:lnTo>
                  <a:pt x="23270" y="20205"/>
                </a:lnTo>
                <a:lnTo>
                  <a:pt x="23384" y="20350"/>
                </a:lnTo>
                <a:lnTo>
                  <a:pt x="23499" y="20495"/>
                </a:lnTo>
                <a:lnTo>
                  <a:pt x="23617" y="20637"/>
                </a:lnTo>
                <a:lnTo>
                  <a:pt x="23735" y="20779"/>
                </a:lnTo>
                <a:lnTo>
                  <a:pt x="23856" y="20920"/>
                </a:lnTo>
                <a:lnTo>
                  <a:pt x="23979" y="21058"/>
                </a:lnTo>
                <a:lnTo>
                  <a:pt x="24102" y="21195"/>
                </a:lnTo>
                <a:lnTo>
                  <a:pt x="24228" y="21332"/>
                </a:lnTo>
                <a:lnTo>
                  <a:pt x="24355" y="21466"/>
                </a:lnTo>
                <a:lnTo>
                  <a:pt x="24484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5EA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3343E81B-CE21-45CD-99C1-B478BB9F57E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599286" y="-7938"/>
            <a:ext cx="7424314" cy="6858000"/>
          </a:xfrm>
          <a:custGeom>
            <a:avLst/>
            <a:gdLst>
              <a:gd name="T0" fmla="*/ 24494 w 24494"/>
              <a:gd name="T1" fmla="*/ 0 h 21600"/>
              <a:gd name="T2" fmla="*/ 24112 w 24494"/>
              <a:gd name="T3" fmla="*/ 404 h 21600"/>
              <a:gd name="T4" fmla="*/ 23744 w 24494"/>
              <a:gd name="T5" fmla="*/ 821 h 21600"/>
              <a:gd name="T6" fmla="*/ 23391 w 24494"/>
              <a:gd name="T7" fmla="*/ 1250 h 21600"/>
              <a:gd name="T8" fmla="*/ 23054 w 24494"/>
              <a:gd name="T9" fmla="*/ 1690 h 21600"/>
              <a:gd name="T10" fmla="*/ 22733 w 24494"/>
              <a:gd name="T11" fmla="*/ 2142 h 21600"/>
              <a:gd name="T12" fmla="*/ 22427 w 24494"/>
              <a:gd name="T13" fmla="*/ 2604 h 21600"/>
              <a:gd name="T14" fmla="*/ 22137 w 24494"/>
              <a:gd name="T15" fmla="*/ 3078 h 21600"/>
              <a:gd name="T16" fmla="*/ 21865 w 24494"/>
              <a:gd name="T17" fmla="*/ 3561 h 21600"/>
              <a:gd name="T18" fmla="*/ 21611 w 24494"/>
              <a:gd name="T19" fmla="*/ 4055 h 21600"/>
              <a:gd name="T20" fmla="*/ 21374 w 24494"/>
              <a:gd name="T21" fmla="*/ 4558 h 21600"/>
              <a:gd name="T22" fmla="*/ 21154 w 24494"/>
              <a:gd name="T23" fmla="*/ 5069 h 21600"/>
              <a:gd name="T24" fmla="*/ 20953 w 24494"/>
              <a:gd name="T25" fmla="*/ 5590 h 21600"/>
              <a:gd name="T26" fmla="*/ 20770 w 24494"/>
              <a:gd name="T27" fmla="*/ 6120 h 21600"/>
              <a:gd name="T28" fmla="*/ 20607 w 24494"/>
              <a:gd name="T29" fmla="*/ 6656 h 21600"/>
              <a:gd name="T30" fmla="*/ 20464 w 24494"/>
              <a:gd name="T31" fmla="*/ 7201 h 21600"/>
              <a:gd name="T32" fmla="*/ 20340 w 24494"/>
              <a:gd name="T33" fmla="*/ 7753 h 21600"/>
              <a:gd name="T34" fmla="*/ 20236 w 24494"/>
              <a:gd name="T35" fmla="*/ 8312 h 21600"/>
              <a:gd name="T36" fmla="*/ 20153 w 24494"/>
              <a:gd name="T37" fmla="*/ 8877 h 21600"/>
              <a:gd name="T38" fmla="*/ 20092 w 24494"/>
              <a:gd name="T39" fmla="*/ 9449 h 21600"/>
              <a:gd name="T40" fmla="*/ 20051 w 24494"/>
              <a:gd name="T41" fmla="*/ 10027 h 21600"/>
              <a:gd name="T42" fmla="*/ 20033 w 24494"/>
              <a:gd name="T43" fmla="*/ 10609 h 21600"/>
              <a:gd name="T44" fmla="*/ 20033 w 24494"/>
              <a:gd name="T45" fmla="*/ 11000 h 21600"/>
              <a:gd name="T46" fmla="*/ 20051 w 24494"/>
              <a:gd name="T47" fmla="*/ 11583 h 21600"/>
              <a:gd name="T48" fmla="*/ 20092 w 24494"/>
              <a:gd name="T49" fmla="*/ 12159 h 21600"/>
              <a:gd name="T50" fmla="*/ 20153 w 24494"/>
              <a:gd name="T51" fmla="*/ 12731 h 21600"/>
              <a:gd name="T52" fmla="*/ 20236 w 24494"/>
              <a:gd name="T53" fmla="*/ 13296 h 21600"/>
              <a:gd name="T54" fmla="*/ 20339 w 24494"/>
              <a:gd name="T55" fmla="*/ 13854 h 21600"/>
              <a:gd name="T56" fmla="*/ 20462 w 24494"/>
              <a:gd name="T57" fmla="*/ 14405 h 21600"/>
              <a:gd name="T58" fmla="*/ 20606 w 24494"/>
              <a:gd name="T59" fmla="*/ 14949 h 21600"/>
              <a:gd name="T60" fmla="*/ 20768 w 24494"/>
              <a:gd name="T61" fmla="*/ 15485 h 21600"/>
              <a:gd name="T62" fmla="*/ 20950 w 24494"/>
              <a:gd name="T63" fmla="*/ 16014 h 21600"/>
              <a:gd name="T64" fmla="*/ 21151 w 24494"/>
              <a:gd name="T65" fmla="*/ 16534 h 21600"/>
              <a:gd name="T66" fmla="*/ 21370 w 24494"/>
              <a:gd name="T67" fmla="*/ 17045 h 21600"/>
              <a:gd name="T68" fmla="*/ 21607 w 24494"/>
              <a:gd name="T69" fmla="*/ 17547 h 21600"/>
              <a:gd name="T70" fmla="*/ 21861 w 24494"/>
              <a:gd name="T71" fmla="*/ 18041 h 21600"/>
              <a:gd name="T72" fmla="*/ 22132 w 24494"/>
              <a:gd name="T73" fmla="*/ 18524 h 21600"/>
              <a:gd name="T74" fmla="*/ 22421 w 24494"/>
              <a:gd name="T75" fmla="*/ 18997 h 21600"/>
              <a:gd name="T76" fmla="*/ 22726 w 24494"/>
              <a:gd name="T77" fmla="*/ 19459 h 21600"/>
              <a:gd name="T78" fmla="*/ 23047 w 24494"/>
              <a:gd name="T79" fmla="*/ 19910 h 21600"/>
              <a:gd name="T80" fmla="*/ 23384 w 24494"/>
              <a:gd name="T81" fmla="*/ 20350 h 21600"/>
              <a:gd name="T82" fmla="*/ 23735 w 24494"/>
              <a:gd name="T83" fmla="*/ 20779 h 21600"/>
              <a:gd name="T84" fmla="*/ 24102 w 24494"/>
              <a:gd name="T85" fmla="*/ 21195 h 21600"/>
              <a:gd name="T86" fmla="*/ 24484 w 24494"/>
              <a:gd name="T8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94" h="21600">
                <a:moveTo>
                  <a:pt x="0" y="0"/>
                </a:moveTo>
                <a:lnTo>
                  <a:pt x="24494" y="0"/>
                </a:lnTo>
                <a:lnTo>
                  <a:pt x="24494" y="0"/>
                </a:lnTo>
                <a:lnTo>
                  <a:pt x="24365" y="133"/>
                </a:lnTo>
                <a:lnTo>
                  <a:pt x="24238" y="268"/>
                </a:lnTo>
                <a:lnTo>
                  <a:pt x="24112" y="404"/>
                </a:lnTo>
                <a:lnTo>
                  <a:pt x="23987" y="542"/>
                </a:lnTo>
                <a:lnTo>
                  <a:pt x="23865" y="680"/>
                </a:lnTo>
                <a:lnTo>
                  <a:pt x="23744" y="821"/>
                </a:lnTo>
                <a:lnTo>
                  <a:pt x="23625" y="963"/>
                </a:lnTo>
                <a:lnTo>
                  <a:pt x="23508" y="1105"/>
                </a:lnTo>
                <a:lnTo>
                  <a:pt x="23391" y="1250"/>
                </a:lnTo>
                <a:lnTo>
                  <a:pt x="23277" y="1395"/>
                </a:lnTo>
                <a:lnTo>
                  <a:pt x="23165" y="1542"/>
                </a:lnTo>
                <a:lnTo>
                  <a:pt x="23054" y="1690"/>
                </a:lnTo>
                <a:lnTo>
                  <a:pt x="22945" y="1839"/>
                </a:lnTo>
                <a:lnTo>
                  <a:pt x="22837" y="1990"/>
                </a:lnTo>
                <a:lnTo>
                  <a:pt x="22733" y="2142"/>
                </a:lnTo>
                <a:lnTo>
                  <a:pt x="22629" y="2296"/>
                </a:lnTo>
                <a:lnTo>
                  <a:pt x="22527" y="2449"/>
                </a:lnTo>
                <a:lnTo>
                  <a:pt x="22427" y="2604"/>
                </a:lnTo>
                <a:lnTo>
                  <a:pt x="22329" y="2761"/>
                </a:lnTo>
                <a:lnTo>
                  <a:pt x="22232" y="2919"/>
                </a:lnTo>
                <a:lnTo>
                  <a:pt x="22137" y="3078"/>
                </a:lnTo>
                <a:lnTo>
                  <a:pt x="22045" y="3238"/>
                </a:lnTo>
                <a:lnTo>
                  <a:pt x="21954" y="3399"/>
                </a:lnTo>
                <a:lnTo>
                  <a:pt x="21865" y="3561"/>
                </a:lnTo>
                <a:lnTo>
                  <a:pt x="21779" y="3725"/>
                </a:lnTo>
                <a:lnTo>
                  <a:pt x="21694" y="3889"/>
                </a:lnTo>
                <a:lnTo>
                  <a:pt x="21611" y="4055"/>
                </a:lnTo>
                <a:lnTo>
                  <a:pt x="21529" y="4222"/>
                </a:lnTo>
                <a:lnTo>
                  <a:pt x="21450" y="4389"/>
                </a:lnTo>
                <a:lnTo>
                  <a:pt x="21374" y="4558"/>
                </a:lnTo>
                <a:lnTo>
                  <a:pt x="21298" y="4727"/>
                </a:lnTo>
                <a:lnTo>
                  <a:pt x="21225" y="4898"/>
                </a:lnTo>
                <a:lnTo>
                  <a:pt x="21154" y="5069"/>
                </a:lnTo>
                <a:lnTo>
                  <a:pt x="21085" y="5242"/>
                </a:lnTo>
                <a:lnTo>
                  <a:pt x="21017" y="5415"/>
                </a:lnTo>
                <a:lnTo>
                  <a:pt x="20953" y="5590"/>
                </a:lnTo>
                <a:lnTo>
                  <a:pt x="20889" y="5765"/>
                </a:lnTo>
                <a:lnTo>
                  <a:pt x="20829" y="5942"/>
                </a:lnTo>
                <a:lnTo>
                  <a:pt x="20770" y="6120"/>
                </a:lnTo>
                <a:lnTo>
                  <a:pt x="20714" y="6298"/>
                </a:lnTo>
                <a:lnTo>
                  <a:pt x="20659" y="6476"/>
                </a:lnTo>
                <a:lnTo>
                  <a:pt x="20607" y="6656"/>
                </a:lnTo>
                <a:lnTo>
                  <a:pt x="20557" y="6838"/>
                </a:lnTo>
                <a:lnTo>
                  <a:pt x="20509" y="7018"/>
                </a:lnTo>
                <a:lnTo>
                  <a:pt x="20464" y="7201"/>
                </a:lnTo>
                <a:lnTo>
                  <a:pt x="20420" y="7384"/>
                </a:lnTo>
                <a:lnTo>
                  <a:pt x="20378" y="7568"/>
                </a:lnTo>
                <a:lnTo>
                  <a:pt x="20340" y="7753"/>
                </a:lnTo>
                <a:lnTo>
                  <a:pt x="20303" y="7939"/>
                </a:lnTo>
                <a:lnTo>
                  <a:pt x="20268" y="8125"/>
                </a:lnTo>
                <a:lnTo>
                  <a:pt x="20236" y="8312"/>
                </a:lnTo>
                <a:lnTo>
                  <a:pt x="20206" y="8500"/>
                </a:lnTo>
                <a:lnTo>
                  <a:pt x="20178" y="8688"/>
                </a:lnTo>
                <a:lnTo>
                  <a:pt x="20153" y="8877"/>
                </a:lnTo>
                <a:lnTo>
                  <a:pt x="20130" y="9067"/>
                </a:lnTo>
                <a:lnTo>
                  <a:pt x="20110" y="9258"/>
                </a:lnTo>
                <a:lnTo>
                  <a:pt x="20092" y="9449"/>
                </a:lnTo>
                <a:lnTo>
                  <a:pt x="20076" y="9641"/>
                </a:lnTo>
                <a:lnTo>
                  <a:pt x="20062" y="9834"/>
                </a:lnTo>
                <a:lnTo>
                  <a:pt x="20051" y="10027"/>
                </a:lnTo>
                <a:lnTo>
                  <a:pt x="20043" y="10220"/>
                </a:lnTo>
                <a:lnTo>
                  <a:pt x="20037" y="10415"/>
                </a:lnTo>
                <a:lnTo>
                  <a:pt x="20033" y="10609"/>
                </a:lnTo>
                <a:lnTo>
                  <a:pt x="20032" y="10805"/>
                </a:lnTo>
                <a:lnTo>
                  <a:pt x="20032" y="10805"/>
                </a:lnTo>
                <a:lnTo>
                  <a:pt x="20033" y="11000"/>
                </a:lnTo>
                <a:lnTo>
                  <a:pt x="20037" y="11194"/>
                </a:lnTo>
                <a:lnTo>
                  <a:pt x="20043" y="11389"/>
                </a:lnTo>
                <a:lnTo>
                  <a:pt x="20051" y="11583"/>
                </a:lnTo>
                <a:lnTo>
                  <a:pt x="20062" y="11775"/>
                </a:lnTo>
                <a:lnTo>
                  <a:pt x="20076" y="11967"/>
                </a:lnTo>
                <a:lnTo>
                  <a:pt x="20092" y="12159"/>
                </a:lnTo>
                <a:lnTo>
                  <a:pt x="20110" y="12350"/>
                </a:lnTo>
                <a:lnTo>
                  <a:pt x="20130" y="12541"/>
                </a:lnTo>
                <a:lnTo>
                  <a:pt x="20153" y="12731"/>
                </a:lnTo>
                <a:lnTo>
                  <a:pt x="20178" y="12920"/>
                </a:lnTo>
                <a:lnTo>
                  <a:pt x="20206" y="13107"/>
                </a:lnTo>
                <a:lnTo>
                  <a:pt x="20236" y="13296"/>
                </a:lnTo>
                <a:lnTo>
                  <a:pt x="20268" y="13482"/>
                </a:lnTo>
                <a:lnTo>
                  <a:pt x="20302" y="13668"/>
                </a:lnTo>
                <a:lnTo>
                  <a:pt x="20339" y="13854"/>
                </a:lnTo>
                <a:lnTo>
                  <a:pt x="20377" y="14038"/>
                </a:lnTo>
                <a:lnTo>
                  <a:pt x="20419" y="14222"/>
                </a:lnTo>
                <a:lnTo>
                  <a:pt x="20462" y="14405"/>
                </a:lnTo>
                <a:lnTo>
                  <a:pt x="20508" y="14587"/>
                </a:lnTo>
                <a:lnTo>
                  <a:pt x="20556" y="14768"/>
                </a:lnTo>
                <a:lnTo>
                  <a:pt x="20606" y="14949"/>
                </a:lnTo>
                <a:lnTo>
                  <a:pt x="20658" y="15128"/>
                </a:lnTo>
                <a:lnTo>
                  <a:pt x="20712" y="15308"/>
                </a:lnTo>
                <a:lnTo>
                  <a:pt x="20768" y="15485"/>
                </a:lnTo>
                <a:lnTo>
                  <a:pt x="20827" y="15662"/>
                </a:lnTo>
                <a:lnTo>
                  <a:pt x="20888" y="15838"/>
                </a:lnTo>
                <a:lnTo>
                  <a:pt x="20950" y="16014"/>
                </a:lnTo>
                <a:lnTo>
                  <a:pt x="21015" y="16188"/>
                </a:lnTo>
                <a:lnTo>
                  <a:pt x="21082" y="16362"/>
                </a:lnTo>
                <a:lnTo>
                  <a:pt x="21151" y="16534"/>
                </a:lnTo>
                <a:lnTo>
                  <a:pt x="21221" y="16706"/>
                </a:lnTo>
                <a:lnTo>
                  <a:pt x="21294" y="16876"/>
                </a:lnTo>
                <a:lnTo>
                  <a:pt x="21370" y="17045"/>
                </a:lnTo>
                <a:lnTo>
                  <a:pt x="21447" y="17213"/>
                </a:lnTo>
                <a:lnTo>
                  <a:pt x="21526" y="17382"/>
                </a:lnTo>
                <a:lnTo>
                  <a:pt x="21607" y="17547"/>
                </a:lnTo>
                <a:lnTo>
                  <a:pt x="21690" y="17713"/>
                </a:lnTo>
                <a:lnTo>
                  <a:pt x="21774" y="17878"/>
                </a:lnTo>
                <a:lnTo>
                  <a:pt x="21861" y="18041"/>
                </a:lnTo>
                <a:lnTo>
                  <a:pt x="21950" y="18202"/>
                </a:lnTo>
                <a:lnTo>
                  <a:pt x="22040" y="18364"/>
                </a:lnTo>
                <a:lnTo>
                  <a:pt x="22132" y="18524"/>
                </a:lnTo>
                <a:lnTo>
                  <a:pt x="22227" y="18683"/>
                </a:lnTo>
                <a:lnTo>
                  <a:pt x="22323" y="18840"/>
                </a:lnTo>
                <a:lnTo>
                  <a:pt x="22421" y="18997"/>
                </a:lnTo>
                <a:lnTo>
                  <a:pt x="22521" y="19152"/>
                </a:lnTo>
                <a:lnTo>
                  <a:pt x="22623" y="19306"/>
                </a:lnTo>
                <a:lnTo>
                  <a:pt x="22726" y="19459"/>
                </a:lnTo>
                <a:lnTo>
                  <a:pt x="22831" y="19611"/>
                </a:lnTo>
                <a:lnTo>
                  <a:pt x="22938" y="19762"/>
                </a:lnTo>
                <a:lnTo>
                  <a:pt x="23047" y="19910"/>
                </a:lnTo>
                <a:lnTo>
                  <a:pt x="23158" y="20059"/>
                </a:lnTo>
                <a:lnTo>
                  <a:pt x="23270" y="20205"/>
                </a:lnTo>
                <a:lnTo>
                  <a:pt x="23384" y="20350"/>
                </a:lnTo>
                <a:lnTo>
                  <a:pt x="23499" y="20495"/>
                </a:lnTo>
                <a:lnTo>
                  <a:pt x="23617" y="20637"/>
                </a:lnTo>
                <a:lnTo>
                  <a:pt x="23735" y="20779"/>
                </a:lnTo>
                <a:lnTo>
                  <a:pt x="23856" y="20920"/>
                </a:lnTo>
                <a:lnTo>
                  <a:pt x="23979" y="21058"/>
                </a:lnTo>
                <a:lnTo>
                  <a:pt x="24102" y="21195"/>
                </a:lnTo>
                <a:lnTo>
                  <a:pt x="24228" y="21332"/>
                </a:lnTo>
                <a:lnTo>
                  <a:pt x="24355" y="21466"/>
                </a:lnTo>
                <a:lnTo>
                  <a:pt x="24484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5EA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EE2A1-D06C-47E6-83F1-C8FBE1CF8D5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-7266" y="2189955"/>
            <a:ext cx="2485069" cy="2474913"/>
          </a:xfrm>
        </p:spPr>
        <p:txBody>
          <a:bodyPr anchor="ctr">
            <a:no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1C76B-62EE-48BD-94AC-FE824D4A68F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671154" y="6101542"/>
            <a:ext cx="5128328" cy="6199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BC1DE27-8DBF-4801-89EB-6F2524CD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154" y="514351"/>
            <a:ext cx="4682646" cy="545066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3" name="Рисунок 2">
            <a:extLst>
              <a:ext uri="{FF2B5EF4-FFF2-40B4-BE49-F238E27FC236}">
                <a16:creationId xmlns:a16="http://schemas.microsoft.com/office/drawing/2014/main" id="{E5F89803-3BF0-C04F-B3D0-A3CE0F0F68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2556" y="230188"/>
            <a:ext cx="842641" cy="5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33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8D3AA-069C-C54D-9091-7293B2D2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2D271-ACC6-8B43-9C92-EBB059DCA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D7D7C5-096B-7742-AE9A-13AFD097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71C180-06B8-7343-BF9D-FF3D0BC7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7C7A05-00B4-FD48-8593-B4FE37B3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6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3D10D-C087-234E-8108-1F4EBD9C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F51928-CBD6-444C-8D1C-CED16C85A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CCF8E-8C21-D548-AF14-89B9661B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1D489-E6DA-4D42-9674-D71920FCE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D25F5-EABF-454F-9F13-635C4DD0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7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5F53B-E8CC-3A45-A1CC-264587AE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2F516-CD73-6D4C-B8AE-49CCC1BA4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A4C50E-AE78-E544-B5E2-69F578B81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214717-2117-E743-BC13-7A65462C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6FB92-229B-5A4C-8418-2B5FE77F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1B3742-AC7A-9E49-935D-2DDC2288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3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92D3D-6D93-8243-836A-A4FF5A94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37AC05-65A6-684A-B926-FD13262F8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E35B90-180E-604C-A291-7CB67B27B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E6C9F1-8B02-6F4C-8096-B6B3F5569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0FF3C-8F42-E84E-B0FC-8A9373A4A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70C4E0-DFD9-9D49-B369-D672583B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76F03C-E2E5-2E41-B38F-413C26F1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7B75BB-26FD-C941-9310-6364E26B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ABC27-E96A-1440-BE81-BC60C45D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B17341-7E7D-0244-B3F4-6496B75C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7AA906-BD2F-0543-BE62-E565ABA5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679ECC-EE6A-824D-98B9-C0BD9F60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3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C0001F-A93A-DC41-B642-5E3BB0A6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F283EA-1523-8A43-9E57-D345C6B9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01EF9E-ADE6-5F4F-99A4-ECA7B6C7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9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BD95E-451A-554B-B455-865D91CB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B06BC-AA59-DD43-A68A-CD432C44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84AFB4-2616-094B-8DA3-0E7BB4A9E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67D08B-6ECC-B741-A884-A09E1259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6FC2B0-8C14-3946-A76F-E752C6C58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A13A76-D383-0B4A-BF35-FD5F58A4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5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B5F4E-F97A-F046-A0A2-947700DF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3AC214-799A-004F-B24F-0B76FB004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D3BDD-23DE-6A45-A87A-3D00D8C5F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39BA44-EC58-A24A-A5CD-159F6F4A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2A11B3-D926-5049-A720-45113801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8BC08C-ECDB-6847-9EB9-4616F5E8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8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2387B-10A2-BE49-A262-32B36FA4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88C4A9-F03D-3C4D-8B4A-72F80E8EE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C9A7F8-ADE4-D749-937C-535EE5F21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954BD-406B-9A47-BBED-FE082CB5120E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CB82F-9A48-B342-AE8D-160379D1E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9819661" y="-1668463"/>
            <a:ext cx="2743200" cy="2743200"/>
          </a:xfrm>
          <a:prstGeom prst="ellipse">
            <a:avLst/>
          </a:prstGeom>
          <a:solidFill>
            <a:srgbClr val="005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ABCBF0E-7278-EA4B-BAA1-FFCC9AB38E63}"/>
              </a:ext>
            </a:extLst>
          </p:cNvPr>
          <p:cNvSpPr txBox="1">
            <a:spLocks/>
          </p:cNvSpPr>
          <p:nvPr userDrawn="1"/>
        </p:nvSpPr>
        <p:spPr>
          <a:xfrm>
            <a:off x="5359400" y="6077744"/>
            <a:ext cx="636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lnSpc>
                <a:spcPct val="113000"/>
              </a:lnSpc>
              <a:spcAft>
                <a:spcPct val="0"/>
              </a:spcAft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dirty="0">
                <a:solidFill>
                  <a:schemeClr val="tx1"/>
                </a:solidFill>
                <a:latin typeface="Open Sans" panose="020B0606030504020204" pitchFamily="34" charset="0"/>
              </a:rPr>
              <a:t>От </a:t>
            </a:r>
            <a:r>
              <a:rPr lang="en-US" altLang="ru-RU" sz="2000" dirty="0">
                <a:solidFill>
                  <a:schemeClr val="tx1"/>
                </a:solidFill>
                <a:latin typeface="Open Sans" panose="020B0606030504020204" pitchFamily="34" charset="0"/>
              </a:rPr>
              <a:t>Page Object </a:t>
            </a:r>
            <a:r>
              <a:rPr lang="ru-RU" altLang="ru-RU" sz="2000" dirty="0">
                <a:solidFill>
                  <a:schemeClr val="tx1"/>
                </a:solidFill>
                <a:latin typeface="Open Sans" panose="020B0606030504020204" pitchFamily="34" charset="0"/>
              </a:rPr>
              <a:t>к </a:t>
            </a:r>
            <a:r>
              <a:rPr lang="en-US" altLang="ru-RU" sz="2000" dirty="0">
                <a:solidFill>
                  <a:schemeClr val="tx1"/>
                </a:solidFill>
                <a:latin typeface="Open Sans" panose="020B0606030504020204" pitchFamily="34" charset="0"/>
              </a:rPr>
              <a:t>MVC </a:t>
            </a:r>
            <a:r>
              <a:rPr lang="ru-RU" altLang="ru-RU" sz="2000" dirty="0">
                <a:solidFill>
                  <a:schemeClr val="tx1"/>
                </a:solidFill>
                <a:latin typeface="Open Sans" panose="020B0606030504020204" pitchFamily="34" charset="0"/>
              </a:rPr>
              <a:t>с использованием </a:t>
            </a:r>
            <a:r>
              <a:rPr lang="en-US" altLang="ru-RU" sz="2000" dirty="0">
                <a:solidFill>
                  <a:schemeClr val="tx1"/>
                </a:solidFill>
                <a:latin typeface="Open Sans" panose="020B0606030504020204" pitchFamily="34" charset="0"/>
              </a:rPr>
              <a:t>.NET</a:t>
            </a:r>
            <a:endParaRPr lang="ru-RU" altLang="ru-RU" sz="20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0" y="5732937"/>
            <a:ext cx="2076450" cy="620238"/>
          </a:xfrm>
          <a:prstGeom prst="rect">
            <a:avLst/>
          </a:prstGeom>
        </p:spPr>
      </p:pic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E5F89803-3BF0-C04F-B3D0-A3CE0F0F68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2556" y="230188"/>
            <a:ext cx="842641" cy="5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4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129" userDrawn="1">
          <p15:clr>
            <a:srgbClr val="F26B43"/>
          </p15:clr>
        </p15:guide>
        <p15:guide id="3" orient="horz" pos="754" userDrawn="1">
          <p15:clr>
            <a:srgbClr val="F26B43"/>
          </p15:clr>
        </p15:guide>
        <p15:guide id="4" orient="horz" pos="5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E7DD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84800" y="5562600"/>
            <a:ext cx="6807200" cy="1155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E97E6-C818-754C-8315-A039087AD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003344"/>
            <a:ext cx="9144000" cy="1401890"/>
          </a:xfrm>
          <a:noFill/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buClr>
                <a:srgbClr val="000000"/>
              </a:buClr>
              <a:buSzPct val="100000"/>
            </a:pPr>
            <a:r>
              <a:rPr lang="ru-RU" altLang="ru-RU" sz="5400" b="1" dirty="0">
                <a:solidFill>
                  <a:srgbClr val="005EA0"/>
                </a:solidFill>
                <a:latin typeface="+mn-lt"/>
                <a:ea typeface="Roboto" panose="02000000000000000000" pitchFamily="2" charset="0"/>
              </a:rPr>
              <a:t>От </a:t>
            </a:r>
            <a:r>
              <a:rPr lang="en-US" altLang="ru-RU" sz="5400" b="1" dirty="0">
                <a:solidFill>
                  <a:srgbClr val="005EA0"/>
                </a:solidFill>
                <a:latin typeface="+mn-lt"/>
                <a:ea typeface="Roboto" panose="02000000000000000000" pitchFamily="2" charset="0"/>
              </a:rPr>
              <a:t>Page Object </a:t>
            </a:r>
            <a:r>
              <a:rPr lang="ru-RU" altLang="ru-RU" sz="5400" b="1" dirty="0">
                <a:solidFill>
                  <a:srgbClr val="005EA0"/>
                </a:solidFill>
                <a:latin typeface="+mn-lt"/>
                <a:ea typeface="Roboto" panose="02000000000000000000" pitchFamily="2" charset="0"/>
              </a:rPr>
              <a:t>к </a:t>
            </a:r>
            <a:r>
              <a:rPr lang="en-US" altLang="ru-RU" sz="5400" b="1" dirty="0">
                <a:solidFill>
                  <a:srgbClr val="005EA0"/>
                </a:solidFill>
                <a:latin typeface="+mn-lt"/>
                <a:ea typeface="Roboto" panose="02000000000000000000" pitchFamily="2" charset="0"/>
              </a:rPr>
              <a:t>MVC</a:t>
            </a:r>
            <a:br>
              <a:rPr lang="ru-RU" altLang="ru-RU" sz="5400" b="1" dirty="0">
                <a:solidFill>
                  <a:srgbClr val="005EA0"/>
                </a:solidFill>
                <a:latin typeface="+mn-lt"/>
                <a:ea typeface="Roboto" panose="02000000000000000000" pitchFamily="2" charset="0"/>
              </a:rPr>
            </a:br>
            <a:r>
              <a:rPr lang="ru-RU" altLang="ru-RU" sz="5400" b="1" dirty="0">
                <a:solidFill>
                  <a:srgbClr val="005EA0"/>
                </a:solidFill>
                <a:latin typeface="+mn-lt"/>
                <a:ea typeface="Roboto" panose="02000000000000000000" pitchFamily="2" charset="0"/>
              </a:rPr>
              <a:t>с использованием .</a:t>
            </a:r>
            <a:r>
              <a:rPr lang="en-US" altLang="ru-RU" sz="5400" b="1" dirty="0">
                <a:solidFill>
                  <a:srgbClr val="005EA0"/>
                </a:solidFill>
                <a:latin typeface="+mn-lt"/>
                <a:ea typeface="Roboto" panose="02000000000000000000" pitchFamily="2" charset="0"/>
              </a:rPr>
              <a:t>NET </a:t>
            </a:r>
            <a:endParaRPr lang="ru-RU" altLang="ru-RU" sz="5400" b="1" dirty="0">
              <a:solidFill>
                <a:srgbClr val="005EA0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139" name="Заголовок 1">
            <a:extLst>
              <a:ext uri="{FF2B5EF4-FFF2-40B4-BE49-F238E27FC236}">
                <a16:creationId xmlns:a16="http://schemas.microsoft.com/office/drawing/2014/main" id="{57381E5A-92FC-9544-A520-8A178A898392}"/>
              </a:ext>
            </a:extLst>
          </p:cNvPr>
          <p:cNvSpPr txBox="1">
            <a:spLocks/>
          </p:cNvSpPr>
          <p:nvPr/>
        </p:nvSpPr>
        <p:spPr>
          <a:xfrm>
            <a:off x="749163" y="3934411"/>
            <a:ext cx="9144000" cy="84406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3000"/>
              </a:lnSpc>
              <a:buClr>
                <a:srgbClr val="000000"/>
              </a:buClr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+mn-lt"/>
              </a:rPr>
              <a:t>Игорь Ершов</a:t>
            </a:r>
            <a:endParaRPr lang="en-US" altLang="ru-RU" sz="2400" b="1" dirty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Россия, Калуга, АО «Калуга Астрал»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0561" y="502082"/>
            <a:ext cx="8915537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>
                <a:solidFill>
                  <a:srgbClr val="005EA0"/>
                </a:solidFill>
                <a:latin typeface="+mn-lt"/>
                <a:cs typeface="Arial" panose="020B0604020202020204" pitchFamily="34" charset="0"/>
              </a:rPr>
              <a:t>25</a:t>
            </a:r>
            <a:r>
              <a:rPr lang="ru-RU" altLang="ru-RU" sz="1800" dirty="0">
                <a:solidFill>
                  <a:srgbClr val="005EA0"/>
                </a:solidFill>
                <a:latin typeface="+mn-lt"/>
                <a:cs typeface="Arial" panose="020B0604020202020204" pitchFamily="34" charset="0"/>
              </a:rPr>
              <a:t> Международная конференция по вопросам качества ПО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27153" y="974276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600" u="sng" dirty="0">
                <a:solidFill>
                  <a:srgbClr val="005EA0"/>
                </a:solidFill>
                <a:latin typeface="+mn-lt"/>
                <a:cs typeface="Arial" panose="020B0604020202020204" pitchFamily="34" charset="0"/>
              </a:rPr>
              <a:t>sqadays.com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0561" y="971254"/>
            <a:ext cx="3137397" cy="3477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3000"/>
              </a:lnSpc>
              <a:spcAft>
                <a:spcPct val="0"/>
              </a:spcAft>
            </a:pPr>
            <a:r>
              <a:rPr lang="ru-RU" altLang="ru-RU" sz="1600" dirty="0" err="1">
                <a:solidFill>
                  <a:srgbClr val="005EA0"/>
                </a:solidFill>
                <a:cs typeface="Arial" panose="020B0604020202020204" pitchFamily="34" charset="0"/>
              </a:rPr>
              <a:t>Software</a:t>
            </a:r>
            <a:r>
              <a:rPr lang="ru-RU" altLang="ru-RU" sz="1600" dirty="0">
                <a:solidFill>
                  <a:srgbClr val="005EA0"/>
                </a:solidFill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5EA0"/>
                </a:solidFill>
                <a:cs typeface="Arial" panose="020B0604020202020204" pitchFamily="34" charset="0"/>
              </a:rPr>
              <a:t>quality</a:t>
            </a:r>
            <a:r>
              <a:rPr lang="ru-RU" altLang="ru-RU" sz="1600" dirty="0">
                <a:solidFill>
                  <a:srgbClr val="005EA0"/>
                </a:solidFill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5EA0"/>
                </a:solidFill>
                <a:cs typeface="Arial" panose="020B0604020202020204" pitchFamily="34" charset="0"/>
              </a:rPr>
              <a:t>assurance</a:t>
            </a:r>
            <a:r>
              <a:rPr lang="ru-RU" altLang="ru-RU" sz="1600" dirty="0">
                <a:solidFill>
                  <a:srgbClr val="005EA0"/>
                </a:solidFill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5EA0"/>
                </a:solidFill>
                <a:cs typeface="Arial" panose="020B0604020202020204" pitchFamily="34" charset="0"/>
              </a:rPr>
              <a:t>days</a:t>
            </a:r>
            <a:endParaRPr lang="ru-RU" altLang="ru-RU" sz="1600" dirty="0">
              <a:solidFill>
                <a:srgbClr val="005EA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752848" y="6026974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3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chemeClr val="tx1"/>
                </a:solidFill>
                <a:latin typeface="+mn-lt"/>
              </a:rPr>
              <a:t>Санкт-Петербург. 31 мая–1 июня 2019</a:t>
            </a:r>
          </a:p>
        </p:txBody>
      </p:sp>
    </p:spTree>
    <p:extLst>
      <p:ext uri="{BB962C8B-B14F-4D97-AF65-F5344CB8AC3E}">
        <p14:creationId xmlns:p14="http://schemas.microsoft.com/office/powerpoint/2010/main" val="1062377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2" descr="https://lh6.googleusercontent.com/nilvAKQhVrtrYqx6h_UNXBh9ipn5lsJQBUGcAn0exfNtw-1pwww8i53qTdrtec4y2QhNu5x7xr-idJQ5QfMFYq2EnYMMF-l8SwEpbbPKJ29i91_9y3vijpI9k7LxOtlGGZ64D-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41" y="1991729"/>
            <a:ext cx="2874542" cy="287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 descr="ÐÐ°ÑÑÐ¸Ð½ÐºÐ¸ Ð¿Ð¾ Ð·Ð°Ð¿ÑÐ¾ÑÑ c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27" y="2787443"/>
            <a:ext cx="1306217" cy="130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6" descr="ÐÐ°ÑÑÐ¸Ð½ÐºÐ¸ Ð¿Ð¾ Ð·Ð°Ð¿ÑÐ¾ÑÑ Coded U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91" y="4259575"/>
            <a:ext cx="1407621" cy="14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06" y="2918497"/>
            <a:ext cx="1728181" cy="12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0" descr="ÐÐ°ÑÑÐ¸Ð½ÐºÐ¸ Ð¿Ð¾ Ð·Ð°Ð¿ÑÐ¾ÑÑ Ð·Ð½Ð°Ðº Ð¿Ð»ÑÑ Ð»Ð¾Ð³Ð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16" y="2591583"/>
            <a:ext cx="1697938" cy="16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ÐÐ°ÑÑÐ¸Ð½ÐºÐ¸ Ð¿Ð¾ Ð·Ð°Ð¿ÑÐ¾ÑÑ Ð·Ð½Ð°Ðº ÑÐ°Ð²Ð½Ð¾ Ð»Ð¾Ð³Ð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30" y="3021981"/>
            <a:ext cx="849689" cy="84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ÐÐ°ÑÑÐ¸Ð½ÐºÐ¸ Ð¿Ð¾ Ð·Ð°Ð¿ÑÐ¾ÑÑ Ð¿Ð°Ð»ÐµÑ Ð²Ð²ÐµÑÑ Ð»Ð¾Ð³Ð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72" y="2787444"/>
            <a:ext cx="783442" cy="112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Начало автоматизации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525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Формат тестовых данных. Как их готовить?</a:t>
            </a:r>
          </a:p>
          <a:p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5531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Формат тестовых данных. Как их готовить?</a:t>
            </a:r>
          </a:p>
          <a:p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66878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68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Формат тестовых данных. Как их готовить?</a:t>
            </a:r>
          </a:p>
          <a:p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668786"/>
            <a:ext cx="1905000" cy="1905000"/>
          </a:xfrm>
          <a:prstGeom prst="rect">
            <a:avLst/>
          </a:prstGeom>
        </p:spPr>
      </p:pic>
      <p:pic>
        <p:nvPicPr>
          <p:cNvPr id="8" name="Picture 4" descr="ÐÐ°ÑÑÐ¸Ð½ÐºÐ¸ Ð¿Ð¾ Ð·Ð°Ð¿ÑÐ¾ÑÑ fil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40" y="2538413"/>
            <a:ext cx="2035372" cy="20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68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Формат тестовых данных. Как их готовить?</a:t>
            </a:r>
          </a:p>
          <a:p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668786"/>
            <a:ext cx="1905000" cy="1905000"/>
          </a:xfrm>
          <a:prstGeom prst="rect">
            <a:avLst/>
          </a:prstGeom>
        </p:spPr>
      </p:pic>
      <p:pic>
        <p:nvPicPr>
          <p:cNvPr id="8" name="Picture 4" descr="ÐÐ°ÑÑÐ¸Ð½ÐºÐ¸ Ð¿Ð¾ Ð·Ð°Ð¿ÑÐ¾ÑÑ fil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40" y="2538413"/>
            <a:ext cx="2035372" cy="20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713" y="3731341"/>
            <a:ext cx="2195857" cy="2356979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3392488" y="3731341"/>
            <a:ext cx="1223757" cy="8424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123472" y="3731341"/>
            <a:ext cx="1305323" cy="8424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789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</a:t>
            </a:r>
            <a:r>
              <a:rPr lang="ru-RU" sz="2800" dirty="0" err="1"/>
              <a:t>логировать</a:t>
            </a:r>
            <a:r>
              <a:rPr lang="ru-RU" sz="2800" dirty="0"/>
              <a:t> тесты?</a:t>
            </a:r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3290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</a:t>
            </a:r>
            <a:r>
              <a:rPr lang="ru-RU" sz="2800" dirty="0" err="1"/>
              <a:t>логировать</a:t>
            </a:r>
            <a:r>
              <a:rPr lang="ru-RU" sz="2800" dirty="0"/>
              <a:t> тесты?</a:t>
            </a:r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780" y="2222830"/>
            <a:ext cx="1263967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8439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</a:t>
            </a:r>
            <a:r>
              <a:rPr lang="ru-RU" sz="2800" dirty="0" err="1"/>
              <a:t>логировать</a:t>
            </a:r>
            <a:r>
              <a:rPr lang="ru-RU" sz="2800" dirty="0"/>
              <a:t> </a:t>
            </a:r>
            <a:endParaRPr lang="en-US" sz="2800" dirty="0"/>
          </a:p>
          <a:p>
            <a:r>
              <a:rPr lang="ru-RU" sz="2800" dirty="0"/>
              <a:t>тесты?</a:t>
            </a:r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346" y="1531664"/>
            <a:ext cx="8023168" cy="448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6110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</a:t>
            </a:r>
            <a:r>
              <a:rPr lang="ru-RU" sz="2800" dirty="0" err="1"/>
              <a:t>логировать</a:t>
            </a:r>
            <a:r>
              <a:rPr lang="ru-RU" sz="2800" dirty="0"/>
              <a:t> </a:t>
            </a:r>
            <a:endParaRPr lang="en-US" sz="2800" dirty="0"/>
          </a:p>
          <a:p>
            <a:r>
              <a:rPr lang="ru-RU" sz="2800" dirty="0"/>
              <a:t>тесты?</a:t>
            </a:r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234" t="7936" r="18733" b="16408"/>
          <a:stretch/>
        </p:blipFill>
        <p:spPr>
          <a:xfrm>
            <a:off x="4499609" y="1524433"/>
            <a:ext cx="7283335" cy="43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26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включить тесты в </a:t>
            </a:r>
            <a:r>
              <a:rPr lang="en-US" sz="2800" dirty="0"/>
              <a:t>Pipeline </a:t>
            </a:r>
            <a:r>
              <a:rPr lang="ru-RU" sz="2800" dirty="0"/>
              <a:t>сборки?</a:t>
            </a:r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74" y="2231752"/>
            <a:ext cx="2043652" cy="33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60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5053" y="987348"/>
            <a:ext cx="5282721" cy="1492890"/>
          </a:xfrm>
        </p:spPr>
        <p:txBody>
          <a:bodyPr/>
          <a:lstStyle/>
          <a:p>
            <a:pPr algn="l"/>
            <a:r>
              <a:rPr lang="ru-RU" altLang="ru-RU" sz="4000" dirty="0">
                <a:latin typeface="+mj-lt"/>
              </a:rPr>
              <a:t>Игорь Ершов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5915056" y="5493961"/>
            <a:ext cx="5402232" cy="1492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Россия, Калуга, АО «Калуга Астрал»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t="-1" r="11813" b="25650"/>
          <a:stretch/>
        </p:blipFill>
        <p:spPr bwMode="auto">
          <a:xfrm>
            <a:off x="688944" y="1389851"/>
            <a:ext cx="2579426" cy="332874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878358" y="2611538"/>
            <a:ext cx="1905330" cy="531410"/>
            <a:chOff x="6019094" y="2597140"/>
            <a:chExt cx="1905330" cy="531410"/>
          </a:xfrm>
        </p:grpSpPr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6019094" y="2597140"/>
              <a:ext cx="19053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 dirty="0">
                  <a:solidFill>
                    <a:schemeClr val="bg1"/>
                  </a:solidFill>
                  <a:latin typeface="+mj-lt"/>
                </a:rPr>
                <a:t>Dev</a:t>
              </a:r>
              <a:r>
                <a:rPr lang="ru-RU" altLang="ru-RU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ru-RU" sz="2000" dirty="0" err="1">
                  <a:solidFill>
                    <a:schemeClr val="bg1"/>
                  </a:solidFill>
                  <a:latin typeface="+mj-lt"/>
                </a:rPr>
                <a:t>TeamLead</a:t>
              </a:r>
              <a:endParaRPr lang="ru-RU" altLang="ru-RU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6098408" y="2728440"/>
              <a:ext cx="1847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ru-RU" altLang="ru-RU" sz="20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971629" y="3344703"/>
            <a:ext cx="20056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dirty="0">
                <a:solidFill>
                  <a:schemeClr val="bg1"/>
                </a:solidFill>
                <a:latin typeface="+mj-lt"/>
              </a:rPr>
              <a:t>vk.com/</a:t>
            </a:r>
            <a:r>
              <a:rPr lang="en-US" altLang="ru-RU" sz="2000" dirty="0" err="1">
                <a:solidFill>
                  <a:schemeClr val="bg1"/>
                </a:solidFill>
                <a:latin typeface="+mj-lt"/>
              </a:rPr>
              <a:t>redtrevd</a:t>
            </a:r>
            <a:endParaRPr lang="en-US" altLang="ru-RU" sz="2000" dirty="0">
              <a:solidFill>
                <a:schemeClr val="bg1"/>
              </a:solidFill>
              <a:latin typeface="+mj-lt"/>
            </a:endParaRPr>
          </a:p>
          <a:p>
            <a:endParaRPr lang="en-US" altLang="ru-RU" sz="2000" dirty="0">
              <a:solidFill>
                <a:schemeClr val="bg1"/>
              </a:solidFill>
              <a:latin typeface="+mj-lt"/>
            </a:endParaRPr>
          </a:p>
          <a:p>
            <a:endParaRPr lang="en-US" altLang="ru-RU" sz="1100" dirty="0">
              <a:solidFill>
                <a:schemeClr val="bg1"/>
              </a:solidFill>
              <a:latin typeface="+mj-lt"/>
            </a:endParaRPr>
          </a:p>
          <a:p>
            <a:r>
              <a:rPr lang="en-US" altLang="ru-RU" sz="2000" dirty="0">
                <a:solidFill>
                  <a:schemeClr val="bg1"/>
                </a:solidFill>
                <a:latin typeface="+mj-lt"/>
              </a:rPr>
              <a:t>@r3dtrevd</a:t>
            </a:r>
            <a:endParaRPr lang="ru-RU" alt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92" y="3204919"/>
            <a:ext cx="611521" cy="611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0" y="4032529"/>
            <a:ext cx="536224" cy="5362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93" y="2568741"/>
            <a:ext cx="483317" cy="485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40" y="4758319"/>
            <a:ext cx="609524" cy="6095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971629" y="4850077"/>
            <a:ext cx="1428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ru-RU" sz="2000" dirty="0">
                <a:solidFill>
                  <a:prstClr val="white"/>
                </a:solidFill>
              </a:rPr>
              <a:t>@gegobite</a:t>
            </a:r>
            <a:endParaRPr lang="ru-RU" alt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70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включить тесты в </a:t>
            </a:r>
            <a:r>
              <a:rPr lang="en-US" sz="2800" dirty="0"/>
              <a:t>Pipeline </a:t>
            </a:r>
            <a:r>
              <a:rPr lang="ru-RU" sz="2800" dirty="0"/>
              <a:t>сборки?</a:t>
            </a:r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</a:p>
        </p:txBody>
      </p:sp>
      <p:pic>
        <p:nvPicPr>
          <p:cNvPr id="2050" name="Picture 2" descr="coding, continuous, development, devops, integration, recycle, reus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1218" y="2608807"/>
            <a:ext cx="1789867" cy="17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36298" y="4397228"/>
            <a:ext cx="161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EA0"/>
                </a:solidFill>
              </a:rPr>
              <a:t>CI</a:t>
            </a:r>
            <a:endParaRPr lang="ru-RU" sz="2800" b="1" dirty="0">
              <a:solidFill>
                <a:srgbClr val="00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14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включить тесты в </a:t>
            </a:r>
            <a:r>
              <a:rPr lang="en-US" sz="2800" dirty="0"/>
              <a:t>Pipeline </a:t>
            </a:r>
            <a:r>
              <a:rPr lang="ru-RU" sz="2800" dirty="0"/>
              <a:t>сборки?</a:t>
            </a:r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</a:p>
        </p:txBody>
      </p:sp>
      <p:pic>
        <p:nvPicPr>
          <p:cNvPr id="7" name="Picture 2" descr="coding, continuous, development, devops, integration, recycle, reus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1218" y="2608807"/>
            <a:ext cx="1789867" cy="17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plementing a VMware Virtual Desktop Infrastructure with Horizon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45" y="2608806"/>
            <a:ext cx="1789867" cy="17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ÐÐ°ÑÑÐ¸Ð½ÐºÐ¸ Ð¿Ð¾ Ð·Ð°Ð¿ÑÐ¾ÑÑ Ð·Ð½Ð°Ðº Ð¿Ð»ÑÑ Ð»Ð¾Ð³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46" y="2654050"/>
            <a:ext cx="1697938" cy="16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36298" y="4397228"/>
            <a:ext cx="161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EA0"/>
                </a:solidFill>
              </a:rPr>
              <a:t>CI</a:t>
            </a:r>
            <a:endParaRPr lang="ru-RU" sz="2800" b="1" dirty="0">
              <a:solidFill>
                <a:srgbClr val="005E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473" y="4443916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5EA0"/>
                </a:solidFill>
              </a:rPr>
              <a:t>ESXI</a:t>
            </a:r>
            <a:endParaRPr lang="ru-RU" sz="2800" b="1" dirty="0">
              <a:solidFill>
                <a:srgbClr val="00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54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включить тесты в </a:t>
            </a:r>
            <a:r>
              <a:rPr lang="en-US" sz="2800" dirty="0"/>
              <a:t>Pipeline </a:t>
            </a:r>
            <a:r>
              <a:rPr lang="ru-RU" sz="2800" dirty="0"/>
              <a:t>сборки?</a:t>
            </a:r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</a:p>
        </p:txBody>
      </p:sp>
      <p:pic>
        <p:nvPicPr>
          <p:cNvPr id="7" name="Picture 2" descr="coding, continuous, development, devops, integration, recycle, reus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1218" y="2608807"/>
            <a:ext cx="1789867" cy="17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plementing a VMware Virtual Desktop Infrastructure with Horizon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45" y="2608806"/>
            <a:ext cx="1789867" cy="17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71" y="2570289"/>
            <a:ext cx="1718863" cy="1718863"/>
          </a:xfrm>
          <a:prstGeom prst="rect">
            <a:avLst/>
          </a:prstGeom>
        </p:spPr>
      </p:pic>
      <p:pic>
        <p:nvPicPr>
          <p:cNvPr id="11" name="Picture 10" descr="ÐÐ°ÑÑÐ¸Ð½ÐºÐ¸ Ð¿Ð¾ Ð·Ð°Ð¿ÑÐ¾ÑÑ Ð·Ð½Ð°Ðº Ð¿Ð»ÑÑ Ð»Ð¾Ð³Ð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46" y="2654050"/>
            <a:ext cx="1697938" cy="16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ÐÐ°ÑÑÐ¸Ð½ÐºÐ¸ Ð¿Ð¾ Ð·Ð°Ð¿ÑÐ¾ÑÑ Ð·Ð½Ð°Ðº Ð¿Ð»ÑÑ Ð»Ð¾Ð³Ð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12" y="2654050"/>
            <a:ext cx="1697938" cy="16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36298" y="4397228"/>
            <a:ext cx="161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EA0"/>
                </a:solidFill>
              </a:rPr>
              <a:t>CI</a:t>
            </a:r>
            <a:endParaRPr lang="ru-RU" sz="2800" b="1" dirty="0">
              <a:solidFill>
                <a:srgbClr val="005E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473" y="4443916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5EA0"/>
                </a:solidFill>
              </a:rPr>
              <a:t>ESXI</a:t>
            </a:r>
            <a:endParaRPr lang="ru-RU" sz="2800" b="1" dirty="0">
              <a:solidFill>
                <a:srgbClr val="005E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6647" y="4398673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5EA0"/>
                </a:solidFill>
              </a:rPr>
              <a:t>MAGIC</a:t>
            </a:r>
            <a:endParaRPr lang="ru-RU" sz="2800" b="1" dirty="0">
              <a:solidFill>
                <a:srgbClr val="00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84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включить тесты в </a:t>
            </a:r>
            <a:r>
              <a:rPr lang="en-US" sz="2800" dirty="0"/>
              <a:t>Pipeline </a:t>
            </a:r>
            <a:r>
              <a:rPr lang="ru-RU" sz="2800" dirty="0"/>
              <a:t>сборки?</a:t>
            </a:r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</a:p>
        </p:txBody>
      </p:sp>
      <p:pic>
        <p:nvPicPr>
          <p:cNvPr id="7" name="Picture 2" descr="coding, continuous, development, devops, integration, recycle, reus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1218" y="2608807"/>
            <a:ext cx="1789867" cy="17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plementing a VMware Virtual Desktop Infrastructure with Horizon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45" y="2608806"/>
            <a:ext cx="1789867" cy="17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71" y="2570289"/>
            <a:ext cx="1718863" cy="1718863"/>
          </a:xfrm>
          <a:prstGeom prst="rect">
            <a:avLst/>
          </a:prstGeom>
        </p:spPr>
      </p:pic>
      <p:pic>
        <p:nvPicPr>
          <p:cNvPr id="10" name="Picture 14" descr="ÐÐ°ÑÑÐ¸Ð½ÐºÐ¸ Ð¿Ð¾ Ð·Ð°Ð¿ÑÐ¾ÑÑ Ð¿Ð°Ð»ÐµÑ Ð²Ð²ÐµÑÑ Ð»Ð¾Ð³Ð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793" y="2570289"/>
            <a:ext cx="1174945" cy="168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ÐÐ°ÑÑÐ¸Ð½ÐºÐ¸ Ð¿Ð¾ Ð·Ð°Ð¿ÑÐ¾ÑÑ Ð·Ð½Ð°Ðº Ð¿Ð»ÑÑ Ð»Ð¾Ð³Ð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46" y="2654050"/>
            <a:ext cx="1697938" cy="16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ÐÐ°ÑÑÐ¸Ð½ÐºÐ¸ Ð¿Ð¾ Ð·Ð°Ð¿ÑÐ¾ÑÑ Ð·Ð½Ð°Ðº Ð¿Ð»ÑÑ Ð»Ð¾Ð³Ð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12" y="2654050"/>
            <a:ext cx="1697938" cy="16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ÐÐ°ÑÑÐ¸Ð½ÐºÐ¸ Ð¿Ð¾ Ð·Ð°Ð¿ÑÐ¾ÑÑ Ð·Ð½Ð°Ðº ÑÐ°Ð²Ð½Ð¾ Ð»Ð¾Ð³Ð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19" y="3078894"/>
            <a:ext cx="849689" cy="84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36298" y="4397228"/>
            <a:ext cx="161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EA0"/>
                </a:solidFill>
              </a:rPr>
              <a:t>CI</a:t>
            </a:r>
            <a:endParaRPr lang="ru-RU" sz="2800" b="1" dirty="0">
              <a:solidFill>
                <a:srgbClr val="005E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473" y="4443916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5EA0"/>
                </a:solidFill>
              </a:rPr>
              <a:t>ESXI</a:t>
            </a:r>
            <a:endParaRPr lang="ru-RU" sz="2800" b="1" dirty="0">
              <a:solidFill>
                <a:srgbClr val="005E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6647" y="4398673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5EA0"/>
                </a:solidFill>
              </a:rPr>
              <a:t>MAGIC</a:t>
            </a:r>
            <a:endParaRPr lang="ru-RU" sz="2800" b="1" dirty="0">
              <a:solidFill>
                <a:srgbClr val="00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46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Доступ к элементам интерфейса</a:t>
            </a:r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</a:t>
            </a:r>
          </a:p>
        </p:txBody>
      </p:sp>
      <p:pic>
        <p:nvPicPr>
          <p:cNvPr id="7" name="Picture 2" descr="https://lh4.googleusercontent.com/oKI8rDAwQJSJII7gPkPavXv4F6qG3XoJ71kvW41KLiQ9N_XzdtU1k8QB_rhUzUqB8nx07Lqw5KsJGqdJNWjpv9u7Ew9oOs86zNmrS1K71ieqGfQsGfxL_evUuDII9o8efRxW2TH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65" y="1027906"/>
            <a:ext cx="3017087" cy="475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90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Доступ к элементам интерфейса</a:t>
            </a:r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</a:t>
            </a:r>
          </a:p>
        </p:txBody>
      </p:sp>
      <p:pic>
        <p:nvPicPr>
          <p:cNvPr id="7" name="Picture 2" descr="https://lh4.googleusercontent.com/oKI8rDAwQJSJII7gPkPavXv4F6qG3XoJ71kvW41KLiQ9N_XzdtU1k8QB_rhUzUqB8nx07Lqw5KsJGqdJNWjpv9u7Ew9oOs86zNmrS1K71ieqGfQsGfxL_evUuDII9o8efRxW2TH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65" y="1027906"/>
            <a:ext cx="3017087" cy="475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42" y="2368096"/>
            <a:ext cx="4345075" cy="326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583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Стартовые проблемы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1699610"/>
            <a:ext cx="7638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Доступ к элементам интерфейса</a:t>
            </a:r>
            <a:endParaRPr lang="ru-RU" sz="600" dirty="0"/>
          </a:p>
        </p:txBody>
      </p:sp>
      <p:sp>
        <p:nvSpPr>
          <p:cNvPr id="6" name="Овал 5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</a:t>
            </a:r>
          </a:p>
        </p:txBody>
      </p:sp>
      <p:pic>
        <p:nvPicPr>
          <p:cNvPr id="9" name="Picture 2" descr="ÐÐ°ÑÑÐ¸Ð½ÐºÐ¸ Ð¿Ð¾ Ð·Ð°Ð¿ÑÐ¾ÑÑ testlef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82" y="2996793"/>
            <a:ext cx="4128655" cy="118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ÐÐ°ÑÑÐ¸Ð½ÐºÐ¸ Ð¿Ð¾ Ð·Ð°Ð¿ÑÐ¾ÑÑ Coded U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87" y="2581790"/>
            <a:ext cx="2160781" cy="216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600887" y="2581790"/>
            <a:ext cx="2160781" cy="216078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687662" y="2581790"/>
            <a:ext cx="2160781" cy="216078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>
            <a:off x="4459419" y="3296024"/>
            <a:ext cx="1330036" cy="576386"/>
          </a:xfrm>
          <a:prstGeom prst="rightArrow">
            <a:avLst/>
          </a:prstGeom>
          <a:gradFill flip="none" rotWithShape="1">
            <a:gsLst>
              <a:gs pos="13000">
                <a:schemeClr val="tx1"/>
              </a:gs>
              <a:gs pos="5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13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Первоначальное решение</a:t>
            </a:r>
            <a:endParaRPr lang="ru-RU" dirty="0"/>
          </a:p>
        </p:txBody>
      </p:sp>
      <p:pic>
        <p:nvPicPr>
          <p:cNvPr id="67586" name="Picture 2" descr="ÐÐ°ÑÑÐ¸Ð½ÐºÐ¸ Ð¿Ð¾ Ð·Ð°Ð¿ÑÐ¾ÑÑ PageObj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913" y="1412392"/>
            <a:ext cx="6323634" cy="3998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817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Переход на новую платформу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83465" y="1458466"/>
            <a:ext cx="27767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5EA0"/>
                </a:solidFill>
                <a:latin typeface="Arial" charset="0"/>
                <a:ea typeface="Microsoft YaHei" charset="-122"/>
              </a:rPr>
              <a:t>Предпосылки: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00887" y="2714022"/>
            <a:ext cx="544557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Нерациональное использование ресурсов </a:t>
            </a:r>
          </a:p>
          <a:p>
            <a:endParaRPr lang="ru-RU" sz="600" dirty="0"/>
          </a:p>
          <a:p>
            <a:r>
              <a:rPr lang="ru-RU" sz="2000" dirty="0"/>
              <a:t>(</a:t>
            </a:r>
            <a:r>
              <a:rPr lang="ru-RU" sz="2000" dirty="0" err="1"/>
              <a:t>переинициализация</a:t>
            </a:r>
            <a:r>
              <a:rPr lang="ru-RU" sz="2000" dirty="0"/>
              <a:t> всех объектов </a:t>
            </a:r>
          </a:p>
          <a:p>
            <a:r>
              <a:rPr lang="ru-RU" sz="2000" dirty="0"/>
              <a:t>на каждый запуск тестовых сценариев)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26" y="2523908"/>
            <a:ext cx="4761246" cy="182864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53333" y="2714022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6284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Переход на новую платформу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83465" y="1458466"/>
            <a:ext cx="27767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5EA0"/>
                </a:solidFill>
                <a:latin typeface="Arial" charset="0"/>
                <a:ea typeface="Microsoft YaHei" charset="-122"/>
              </a:rPr>
              <a:t>Предпосылки: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00886" y="2714023"/>
            <a:ext cx="8348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Большое время </a:t>
            </a:r>
          </a:p>
          <a:p>
            <a:r>
              <a:rPr lang="ru-RU" sz="2800" dirty="0"/>
              <a:t>выполнения тестов (6-8 часов);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84" y="2227136"/>
            <a:ext cx="4225416" cy="3500159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53333" y="2714023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07127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83465" y="1458466"/>
            <a:ext cx="56241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5EA0"/>
                </a:solidFill>
                <a:latin typeface="Arial" charset="0"/>
                <a:ea typeface="Microsoft YaHei" charset="-122"/>
              </a:rPr>
              <a:t>Автоматизировать не сложно!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Введение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68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Переход на новую платформу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83465" y="1458466"/>
            <a:ext cx="27767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5EA0"/>
                </a:solidFill>
                <a:latin typeface="Arial" charset="0"/>
                <a:ea typeface="Microsoft YaHei" charset="-122"/>
              </a:rPr>
              <a:t>Предпосылки: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7488" y="2711604"/>
            <a:ext cx="4956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Сложно-поддерживаемый код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036" y="1906670"/>
            <a:ext cx="6289964" cy="363638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47872" y="2726649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0982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Переход на новую платформу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83465" y="1458466"/>
            <a:ext cx="27767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5EA0"/>
                </a:solidFill>
                <a:latin typeface="Arial" charset="0"/>
                <a:ea typeface="Microsoft YaHei" charset="-122"/>
              </a:rPr>
              <a:t>Предпосылки: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7488" y="2711604"/>
            <a:ext cx="547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Сложно-поддерживаемый</a:t>
            </a:r>
            <a:r>
              <a:rPr lang="en-US" sz="2800" dirty="0"/>
              <a:t> </a:t>
            </a:r>
            <a:r>
              <a:rPr lang="ru-RU" sz="2800" dirty="0"/>
              <a:t>код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47" y="3441103"/>
            <a:ext cx="8747862" cy="104727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47872" y="2726649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6703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Переход на новую платформу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83465" y="1458466"/>
            <a:ext cx="27767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5EA0"/>
                </a:solidFill>
                <a:latin typeface="Arial" charset="0"/>
                <a:ea typeface="Microsoft YaHei" charset="-122"/>
              </a:rPr>
              <a:t>Предпосылки: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7488" y="2711604"/>
            <a:ext cx="5661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Сложно-поддерживаемый код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4" y="3299949"/>
            <a:ext cx="9360462" cy="197863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47872" y="2726649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68115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Переход на новую платформу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83465" y="1458466"/>
            <a:ext cx="277678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5EA0"/>
                </a:solidFill>
                <a:latin typeface="Arial" charset="0"/>
                <a:ea typeface="Microsoft YaHei" charset="-122"/>
              </a:rPr>
              <a:t>Предпосылки: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01586" y="2719749"/>
            <a:ext cx="56734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Разработчики отказываются подключаться к процессу разработки</a:t>
            </a:r>
          </a:p>
        </p:txBody>
      </p:sp>
      <p:pic>
        <p:nvPicPr>
          <p:cNvPr id="1026" name="Picture 2" descr="ÐÐ°ÑÑÐ¸Ð½ÐºÐ¸ Ð¿Ð¾ Ð·Ð°Ð¿ÑÐ¾ÑÑ ÑÐ°Ð·ÑÐ°Ð±Ð¾ÑÑÐ¸Ð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" r="46578" b="2514"/>
          <a:stretch/>
        </p:blipFill>
        <p:spPr bwMode="auto">
          <a:xfrm>
            <a:off x="7175499" y="2068754"/>
            <a:ext cx="3289301" cy="32893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953333" y="2714023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59520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2" descr="ÐÐ°ÑÑÐ¸Ð½ÐºÐ¸ Ð¿Ð¾ Ð·Ð°Ð¿ÑÐ¾ÑÑ mvc m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48" y="1830588"/>
            <a:ext cx="4795703" cy="35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Переход на новую платформу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064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2" descr="ÐÐ°ÑÑÐ¸Ð½ÐºÐ¸ Ð¿Ð¾ Ð·Ð°Ð¿ÑÐ¾ÑÑ MV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23" y="2543191"/>
            <a:ext cx="7171953" cy="254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Переход на новую платформу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3465" y="1458466"/>
            <a:ext cx="3028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5EA0"/>
                </a:solidFill>
              </a:rPr>
              <a:t>Концепция </a:t>
            </a:r>
            <a:r>
              <a:rPr lang="en-US" altLang="ru-RU" sz="2800" b="1" dirty="0">
                <a:solidFill>
                  <a:srgbClr val="005EA0"/>
                </a:solidFill>
              </a:rPr>
              <a:t>MVC</a:t>
            </a:r>
            <a:endParaRPr lang="ru-RU" altLang="ru-RU" sz="2800" b="1" dirty="0">
              <a:solidFill>
                <a:srgbClr val="00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37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Переход на новую платформу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3465" y="1458466"/>
            <a:ext cx="71661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5EA0"/>
                </a:solidFill>
              </a:rPr>
              <a:t>Концепция платформы автоматизации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1" y="2127376"/>
            <a:ext cx="7400937" cy="346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68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0396" y="5468293"/>
            <a:ext cx="7891604" cy="1389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Переход на новую платформу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3465" y="1458466"/>
            <a:ext cx="683700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5EA0"/>
                </a:solidFill>
              </a:rPr>
              <a:t>Итоговый результат проектирования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88" y="2313238"/>
            <a:ext cx="9380083" cy="4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765730" y="1497826"/>
            <a:ext cx="1333500" cy="444500"/>
          </a:xfrm>
          <a:prstGeom prst="roundRect">
            <a:avLst>
              <a:gd name="adj" fmla="val 50000"/>
            </a:avLst>
          </a:prstGeom>
          <a:solidFill>
            <a:srgbClr val="005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Frame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0" y="5732937"/>
            <a:ext cx="2076450" cy="6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40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96" y="1596290"/>
            <a:ext cx="2080771" cy="143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Детальное рассмотрение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415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01895" y="1596289"/>
            <a:ext cx="2080772" cy="3991710"/>
            <a:chOff x="2046295" y="1471372"/>
            <a:chExt cx="2298482" cy="4409361"/>
          </a:xfrm>
        </p:grpSpPr>
        <p:pic>
          <p:nvPicPr>
            <p:cNvPr id="2458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296" y="1471372"/>
              <a:ext cx="2298481" cy="158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295" y="3300362"/>
              <a:ext cx="2298481" cy="25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Детальное рассмотрение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085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Введение</a:t>
            </a:r>
            <a:endParaRPr lang="ru-RU" dirty="0"/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29" y="2224310"/>
            <a:ext cx="4768341" cy="320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465" y="1458466"/>
            <a:ext cx="56241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5EA0"/>
                </a:solidFill>
                <a:latin typeface="Arial" charset="0"/>
                <a:ea typeface="Microsoft YaHei" charset="-122"/>
              </a:rPr>
              <a:t>Автоматизировать не сложно!</a:t>
            </a:r>
          </a:p>
        </p:txBody>
      </p:sp>
    </p:spTree>
    <p:extLst>
      <p:ext uri="{BB962C8B-B14F-4D97-AF65-F5344CB8AC3E}">
        <p14:creationId xmlns:p14="http://schemas.microsoft.com/office/powerpoint/2010/main" val="483384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01895" y="1576388"/>
            <a:ext cx="4406647" cy="4011612"/>
            <a:chOff x="2046295" y="1449388"/>
            <a:chExt cx="4867712" cy="4431345"/>
          </a:xfrm>
        </p:grpSpPr>
        <p:pic>
          <p:nvPicPr>
            <p:cNvPr id="2458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296" y="1471372"/>
              <a:ext cx="2298481" cy="158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295" y="3300362"/>
              <a:ext cx="2298481" cy="25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784" y="1449388"/>
              <a:ext cx="2124223" cy="443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Детальное рассмотрение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796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01895" y="1576387"/>
            <a:ext cx="7077973" cy="4011613"/>
            <a:chOff x="2046295" y="1449387"/>
            <a:chExt cx="7818538" cy="4431346"/>
          </a:xfrm>
        </p:grpSpPr>
        <p:pic>
          <p:nvPicPr>
            <p:cNvPr id="2458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296" y="1471372"/>
              <a:ext cx="2298481" cy="158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295" y="3300362"/>
              <a:ext cx="2298481" cy="25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784" y="1449388"/>
              <a:ext cx="2124223" cy="443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325" y="1449387"/>
              <a:ext cx="2200508" cy="443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Детальное рассмотрение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998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785495" y="3085053"/>
            <a:ext cx="29122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rgbClr val="005EA0"/>
                </a:solidFill>
              </a:rPr>
              <a:t>Какое-то лого </a:t>
            </a:r>
          </a:p>
          <a:p>
            <a:r>
              <a:rPr lang="ru-RU" altLang="ru-RU" sz="2000" b="1" dirty="0">
                <a:solidFill>
                  <a:srgbClr val="005EA0"/>
                </a:solidFill>
              </a:rPr>
              <a:t>платформы тестов </a:t>
            </a:r>
            <a:r>
              <a:rPr lang="ru-RU" altLang="ru-RU" sz="2000" b="1" dirty="0">
                <a:solidFill>
                  <a:srgbClr val="005EA0"/>
                </a:solidFill>
                <a:sym typeface="Wingdings" panose="05000000000000000000" pitchFamily="2" charset="2"/>
              </a:rPr>
              <a:t></a:t>
            </a:r>
            <a:endParaRPr lang="ru-RU" altLang="ru-RU" sz="2000" b="1" dirty="0">
              <a:solidFill>
                <a:srgbClr val="005EA0"/>
              </a:solidFill>
            </a:endParaRPr>
          </a:p>
        </p:txBody>
      </p:sp>
      <p:pic>
        <p:nvPicPr>
          <p:cNvPr id="25609" name="Picture 10" descr="ÐÐ°ÑÑÐ¸Ð½ÐºÐ¸ Ð¿Ð¾ Ð·Ð°Ð¿ÑÐ¾ÑÑ Ð·Ð½Ð°Ðº Ð¿Ð»ÑÑ Ð»Ð¾Ð³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96" y="2591483"/>
            <a:ext cx="1697938" cy="16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2" descr="ÐÐ°ÑÑÐ¸Ð½ÐºÐ¸ Ð¿Ð¾ Ð·Ð°Ð¿ÑÐ¾ÑÑ Ð·Ð½Ð°Ðº ÑÐ°Ð²Ð½Ð¾ Ð»Ð¾Ð³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478" y="3016328"/>
            <a:ext cx="849689" cy="84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4" descr="ÐÐ°ÑÑÐ¸Ð½ÐºÐ¸ Ð¿Ð¾ Ð·Ð°Ð¿ÑÐ¾ÑÑ Ð¿Ð°Ð»ÐµÑ Ð²Ð²ÐµÑÑ Ð»Ð¾Ð³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720" y="2711695"/>
            <a:ext cx="1020880" cy="146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Box 12"/>
          <p:cNvSpPr txBox="1">
            <a:spLocks noChangeArrowheads="1"/>
          </p:cNvSpPr>
          <p:nvPr/>
        </p:nvSpPr>
        <p:spPr bwMode="auto">
          <a:xfrm>
            <a:off x="4143266" y="2219908"/>
            <a:ext cx="2270173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33" i="1" dirty="0"/>
              <a:t>Прим. </a:t>
            </a:r>
            <a:r>
              <a:rPr lang="en-US" altLang="ru-RU" sz="1633" i="1" dirty="0"/>
              <a:t>Se -&gt; Selenium</a:t>
            </a:r>
            <a:endParaRPr lang="ru-RU" altLang="ru-RU" sz="1633" i="1" dirty="0"/>
          </a:p>
        </p:txBody>
      </p:sp>
      <p:pic>
        <p:nvPicPr>
          <p:cNvPr id="25614" name="Picture 10" descr="ÐÐ°ÑÑÐ¸Ð½ÐºÐ¸ Ð¿Ð¾ Ð·Ð°Ð¿ÑÐ¾ÑÑ Ð·Ð½Ð°Ðº Ð¿Ð»ÑÑ Ð»Ð¾Ð³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81" y="2591483"/>
            <a:ext cx="1697938" cy="16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Применение платформы. </a:t>
            </a:r>
            <a:r>
              <a:rPr lang="en-US" altLang="ru-RU" dirty="0">
                <a:solidFill>
                  <a:srgbClr val="005EA0"/>
                </a:solidFill>
              </a:rPr>
              <a:t>Web</a:t>
            </a:r>
            <a:endParaRPr lang="ru-RU" dirty="0">
              <a:solidFill>
                <a:srgbClr val="005E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92926" y="2762622"/>
            <a:ext cx="1370855" cy="1370855"/>
          </a:xfrm>
          <a:prstGeom prst="roundRect">
            <a:avLst/>
          </a:prstGeom>
          <a:solidFill>
            <a:srgbClr val="005E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4400" dirty="0">
                <a:solidFill>
                  <a:schemeClr val="bg1"/>
                </a:solidFill>
              </a:rPr>
              <a:t>SE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1440" y="3136612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5EA0"/>
                </a:solidFill>
              </a:rPr>
              <a:t>Page Object</a:t>
            </a:r>
            <a:endParaRPr lang="ru-RU" sz="2800" b="1" dirty="0">
              <a:solidFill>
                <a:srgbClr val="00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80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2" descr="https://lh3.googleusercontent.com/7xYnoTyYgdXeWwz3d_YLMPErd8m2YUT1mav6nh7MUCF_JK_5eoKLzPNpkO_YCJu3ljgAm9SzP5b-nOvohZd1dBbmfCYrb22DUtIPUIsqgTaTcY-VVftcLhGLm15Frblha46TDY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21" y="1906588"/>
            <a:ext cx="2807404" cy="231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 descr="https://lh6.googleusercontent.com/8q-dfQrifg7EuW3-PI1NuK-7kWtoNUf25TJCoUS-dhfTH826cHdnmUpW50qMTUtXi9xIl-h4LDeqfvp8eORYwNuJkwIUJCMFbZQG-W-nNbiKkVZ_CFJel3b-BxDhOSEWku9GB_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97" y="1917143"/>
            <a:ext cx="3208462" cy="230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2240177" y="4551701"/>
            <a:ext cx="3088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/>
              <a:t>Старая платформа</a:t>
            </a:r>
          </a:p>
        </p:txBody>
      </p:sp>
      <p:sp>
        <p:nvSpPr>
          <p:cNvPr id="26635" name="TextBox 12"/>
          <p:cNvSpPr txBox="1">
            <a:spLocks noChangeArrowheads="1"/>
          </p:cNvSpPr>
          <p:nvPr/>
        </p:nvSpPr>
        <p:spPr bwMode="auto">
          <a:xfrm>
            <a:off x="6616797" y="4551701"/>
            <a:ext cx="2951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/>
              <a:t>Новая платформа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Применение платформы. </a:t>
            </a:r>
            <a:r>
              <a:rPr lang="en-US" altLang="ru-RU" dirty="0">
                <a:solidFill>
                  <a:srgbClr val="005EA0"/>
                </a:solidFill>
              </a:rPr>
              <a:t>Desktop</a:t>
            </a:r>
            <a:endParaRPr lang="ru-RU" altLang="ru-RU" dirty="0">
              <a:solidFill>
                <a:srgbClr val="00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26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Тестирование микро-сервисов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¼Ð¸ÐºÑÐ¾-ÑÐµÑÐ²Ð¸Ñ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8"/>
          <a:stretch/>
        </p:blipFill>
        <p:spPr bwMode="auto">
          <a:xfrm>
            <a:off x="2735262" y="1690689"/>
            <a:ext cx="6721475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77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89138"/>
            <a:ext cx="12192000" cy="3240087"/>
          </a:xfrm>
          <a:prstGeom prst="rect">
            <a:avLst/>
          </a:prstGeom>
          <a:solidFill>
            <a:srgbClr val="005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Переход на «микро-тесты»</a:t>
            </a:r>
            <a:endParaRPr lang="ru-RU" dirty="0"/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069" y="2275005"/>
            <a:ext cx="4271169" cy="26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75005"/>
            <a:ext cx="4271169" cy="26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9" y="2275005"/>
            <a:ext cx="4271169" cy="26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025107" y="2800350"/>
            <a:ext cx="293687" cy="293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4" name="Овал 13"/>
          <p:cNvSpPr/>
          <p:nvPr/>
        </p:nvSpPr>
        <p:spPr>
          <a:xfrm>
            <a:off x="1470026" y="4582320"/>
            <a:ext cx="293687" cy="293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5" name="Овал 14"/>
          <p:cNvSpPr/>
          <p:nvPr/>
        </p:nvSpPr>
        <p:spPr>
          <a:xfrm>
            <a:off x="7854951" y="4582320"/>
            <a:ext cx="293687" cy="293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6" name="Овал 15"/>
          <p:cNvSpPr/>
          <p:nvPr/>
        </p:nvSpPr>
        <p:spPr>
          <a:xfrm>
            <a:off x="5728495" y="4582319"/>
            <a:ext cx="293687" cy="293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7" name="Овал 16"/>
          <p:cNvSpPr/>
          <p:nvPr/>
        </p:nvSpPr>
        <p:spPr>
          <a:xfrm>
            <a:off x="8270876" y="2800350"/>
            <a:ext cx="293687" cy="2936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46850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/>
              <a:t>Организация тестов. </a:t>
            </a:r>
            <a:r>
              <a:rPr lang="ru-RU" altLang="ru-RU" sz="3600" dirty="0">
                <a:solidFill>
                  <a:srgbClr val="005EA0"/>
                </a:solidFill>
              </a:rPr>
              <a:t>Микро-сервисы</a:t>
            </a:r>
            <a:endParaRPr lang="ru-RU" sz="3600" dirty="0">
              <a:solidFill>
                <a:srgbClr val="005E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181225"/>
            <a:ext cx="102298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45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/>
              <a:t>Организация тестов. </a:t>
            </a:r>
            <a:r>
              <a:rPr lang="ru-RU" altLang="ru-RU" sz="3600" dirty="0">
                <a:solidFill>
                  <a:srgbClr val="005EA0"/>
                </a:solidFill>
              </a:rPr>
              <a:t>Микро-сервисы</a:t>
            </a:r>
            <a:endParaRPr lang="ru-RU" sz="3600" dirty="0">
              <a:solidFill>
                <a:srgbClr val="005E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87" y="1357312"/>
            <a:ext cx="78200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04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/>
              <a:t>Организация тестов. </a:t>
            </a:r>
            <a:r>
              <a:rPr lang="ru-RU" altLang="ru-RU" sz="3600" dirty="0">
                <a:solidFill>
                  <a:srgbClr val="005EA0"/>
                </a:solidFill>
              </a:rPr>
              <a:t>Микро-сервисы</a:t>
            </a:r>
            <a:endParaRPr lang="ru-RU" sz="3600" dirty="0">
              <a:solidFill>
                <a:srgbClr val="005E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87" y="1357312"/>
            <a:ext cx="78200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1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/>
              <a:t>Организация тестов. </a:t>
            </a:r>
            <a:r>
              <a:rPr lang="ru-RU" altLang="ru-RU" sz="3600" dirty="0">
                <a:solidFill>
                  <a:srgbClr val="005EA0"/>
                </a:solidFill>
              </a:rPr>
              <a:t>Микро-сервисы</a:t>
            </a:r>
            <a:endParaRPr lang="ru-RU" sz="3600" dirty="0">
              <a:solidFill>
                <a:srgbClr val="005E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02" y="1996200"/>
            <a:ext cx="8073798" cy="34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93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741363" y="633312"/>
            <a:ext cx="3738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/>
              <a:t>План доклада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487488" y="1821597"/>
            <a:ext cx="8256684" cy="3143598"/>
            <a:chOff x="1487488" y="1821597"/>
            <a:chExt cx="8256684" cy="3143598"/>
          </a:xfrm>
        </p:grpSpPr>
        <p:sp>
          <p:nvSpPr>
            <p:cNvPr id="6158" name="TextBox 16"/>
            <p:cNvSpPr txBox="1">
              <a:spLocks noChangeArrowheads="1"/>
            </p:cNvSpPr>
            <p:nvPr/>
          </p:nvSpPr>
          <p:spPr bwMode="auto">
            <a:xfrm>
              <a:off x="1487488" y="1821597"/>
              <a:ext cx="56783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dirty="0"/>
                <a:t>1. Задачи, которые необходимо было решить.</a:t>
              </a:r>
            </a:p>
          </p:txBody>
        </p:sp>
        <p:sp>
          <p:nvSpPr>
            <p:cNvPr id="6159" name="TextBox 17"/>
            <p:cNvSpPr txBox="1">
              <a:spLocks noChangeArrowheads="1"/>
            </p:cNvSpPr>
            <p:nvPr/>
          </p:nvSpPr>
          <p:spPr bwMode="auto">
            <a:xfrm>
              <a:off x="1487488" y="2278125"/>
              <a:ext cx="53013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dirty="0"/>
                <a:t>2. Проблемы первоначальной платформы.</a:t>
              </a:r>
            </a:p>
          </p:txBody>
        </p:sp>
        <p:sp>
          <p:nvSpPr>
            <p:cNvPr id="6160" name="TextBox 18"/>
            <p:cNvSpPr txBox="1">
              <a:spLocks noChangeArrowheads="1"/>
            </p:cNvSpPr>
            <p:nvPr/>
          </p:nvSpPr>
          <p:spPr bwMode="auto">
            <a:xfrm>
              <a:off x="1487488" y="2736093"/>
              <a:ext cx="82566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dirty="0"/>
                <a:t>3. Анализ результатов использования первоначальной платформы.</a:t>
              </a:r>
            </a:p>
          </p:txBody>
        </p:sp>
        <p:sp>
          <p:nvSpPr>
            <p:cNvPr id="6161" name="TextBox 19"/>
            <p:cNvSpPr txBox="1">
              <a:spLocks noChangeArrowheads="1"/>
            </p:cNvSpPr>
            <p:nvPr/>
          </p:nvSpPr>
          <p:spPr bwMode="auto">
            <a:xfrm>
              <a:off x="1487489" y="3192620"/>
              <a:ext cx="59399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dirty="0"/>
                <a:t>4. Переход на новую платформу. </a:t>
              </a:r>
              <a:r>
                <a:rPr lang="en-US" altLang="ru-RU" sz="2000" dirty="0"/>
                <a:t>MVC </a:t>
              </a:r>
              <a:r>
                <a:rPr lang="ru-RU" altLang="ru-RU" sz="2000" dirty="0"/>
                <a:t>в тестах?</a:t>
              </a:r>
            </a:p>
          </p:txBody>
        </p:sp>
        <p:sp>
          <p:nvSpPr>
            <p:cNvPr id="6162" name="TextBox 20"/>
            <p:cNvSpPr txBox="1">
              <a:spLocks noChangeArrowheads="1"/>
            </p:cNvSpPr>
            <p:nvPr/>
          </p:nvSpPr>
          <p:spPr bwMode="auto">
            <a:xfrm>
              <a:off x="1487488" y="3650589"/>
              <a:ext cx="6261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dirty="0"/>
                <a:t>5. Как мы применили новую платформу в проектах</a:t>
              </a:r>
            </a:p>
          </p:txBody>
        </p:sp>
        <p:sp>
          <p:nvSpPr>
            <p:cNvPr id="6163" name="TextBox 21"/>
            <p:cNvSpPr txBox="1">
              <a:spLocks noChangeArrowheads="1"/>
            </p:cNvSpPr>
            <p:nvPr/>
          </p:nvSpPr>
          <p:spPr bwMode="auto">
            <a:xfrm>
              <a:off x="1487488" y="4107117"/>
              <a:ext cx="37551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dirty="0"/>
                <a:t>6. Переход на «микро-тесты».</a:t>
              </a:r>
            </a:p>
          </p:txBody>
        </p:sp>
        <p:sp>
          <p:nvSpPr>
            <p:cNvPr id="6164" name="TextBox 22"/>
            <p:cNvSpPr txBox="1">
              <a:spLocks noChangeArrowheads="1"/>
            </p:cNvSpPr>
            <p:nvPr/>
          </p:nvSpPr>
          <p:spPr bwMode="auto">
            <a:xfrm>
              <a:off x="1487488" y="4565085"/>
              <a:ext cx="28614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dirty="0"/>
                <a:t>7. Организация тестов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76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/>
              <a:t>Организация тестов. </a:t>
            </a:r>
            <a:r>
              <a:rPr lang="ru-RU" altLang="ru-RU" sz="3600" dirty="0">
                <a:solidFill>
                  <a:srgbClr val="005EA0"/>
                </a:solidFill>
              </a:rPr>
              <a:t>Микро-сервисы</a:t>
            </a:r>
            <a:endParaRPr lang="ru-RU" sz="3600" dirty="0">
              <a:solidFill>
                <a:srgbClr val="005E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2138362"/>
            <a:ext cx="92392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69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/>
              <a:t>Заворачиваем тесты в </a:t>
            </a:r>
            <a:r>
              <a:rPr lang="en-US" altLang="ru-RU" sz="3600" dirty="0">
                <a:solidFill>
                  <a:srgbClr val="005EA0"/>
                </a:solidFill>
              </a:rPr>
              <a:t>Docker</a:t>
            </a:r>
            <a:endParaRPr lang="ru-RU" sz="3600" dirty="0">
              <a:solidFill>
                <a:srgbClr val="005E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656" y="1690687"/>
            <a:ext cx="7008687" cy="348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84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3600" dirty="0" err="1">
                <a:solidFill>
                  <a:srgbClr val="005EA0"/>
                </a:solidFill>
              </a:rPr>
              <a:t>Dockerfile</a:t>
            </a:r>
            <a:endParaRPr lang="ru-RU" sz="3600" dirty="0">
              <a:solidFill>
                <a:srgbClr val="005E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1790700"/>
            <a:ext cx="105632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03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3600" dirty="0" err="1">
                <a:solidFill>
                  <a:srgbClr val="005EA0"/>
                </a:solidFill>
              </a:rPr>
              <a:t>Dockerfile</a:t>
            </a:r>
            <a:r>
              <a:rPr lang="en-US" altLang="ru-RU" sz="3600" dirty="0">
                <a:solidFill>
                  <a:srgbClr val="005EA0"/>
                </a:solidFill>
              </a:rPr>
              <a:t>. </a:t>
            </a:r>
            <a:r>
              <a:rPr lang="ru-RU" altLang="ru-RU" sz="3600" dirty="0"/>
              <a:t>Подробнее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5208"/>
            <a:ext cx="4286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5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3600" dirty="0" err="1">
                <a:solidFill>
                  <a:srgbClr val="005EA0"/>
                </a:solidFill>
              </a:rPr>
              <a:t>Dockerfile</a:t>
            </a:r>
            <a:r>
              <a:rPr lang="en-US" altLang="ru-RU" sz="3600" dirty="0">
                <a:solidFill>
                  <a:srgbClr val="005EA0"/>
                </a:solidFill>
              </a:rPr>
              <a:t>. </a:t>
            </a:r>
            <a:r>
              <a:rPr lang="ru-RU" altLang="ru-RU" sz="3600" dirty="0"/>
              <a:t>Подробнее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5208"/>
            <a:ext cx="4286250" cy="857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62458"/>
            <a:ext cx="104965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1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3600" dirty="0" err="1">
                <a:solidFill>
                  <a:srgbClr val="005EA0"/>
                </a:solidFill>
              </a:rPr>
              <a:t>Dockerfile</a:t>
            </a:r>
            <a:r>
              <a:rPr lang="en-US" altLang="ru-RU" sz="3600" dirty="0">
                <a:solidFill>
                  <a:srgbClr val="005EA0"/>
                </a:solidFill>
              </a:rPr>
              <a:t>. </a:t>
            </a:r>
            <a:r>
              <a:rPr lang="ru-RU" altLang="ru-RU" sz="3600" dirty="0"/>
              <a:t>Подробнее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5208"/>
            <a:ext cx="4286250" cy="857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62458"/>
            <a:ext cx="10496550" cy="1209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44266"/>
            <a:ext cx="39052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0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3600" dirty="0" err="1">
                <a:solidFill>
                  <a:srgbClr val="005EA0"/>
                </a:solidFill>
              </a:rPr>
              <a:t>Dockerfile</a:t>
            </a:r>
            <a:r>
              <a:rPr lang="en-US" altLang="ru-RU" sz="3600" dirty="0">
                <a:solidFill>
                  <a:srgbClr val="005EA0"/>
                </a:solidFill>
              </a:rPr>
              <a:t>. </a:t>
            </a:r>
            <a:r>
              <a:rPr lang="ru-RU" altLang="ru-RU" sz="3600" dirty="0"/>
              <a:t>Подробнее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5208"/>
            <a:ext cx="4286250" cy="857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62458"/>
            <a:ext cx="10496550" cy="1209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44266"/>
            <a:ext cx="3905250" cy="676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220541"/>
            <a:ext cx="54864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70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Организация тестов.</a:t>
            </a:r>
            <a:r>
              <a:rPr lang="en-US" altLang="ru-RU" dirty="0"/>
              <a:t> </a:t>
            </a:r>
            <a:r>
              <a:rPr lang="en-US" altLang="ru-RU" dirty="0">
                <a:solidFill>
                  <a:srgbClr val="005EA0"/>
                </a:solidFill>
              </a:rPr>
              <a:t>WEB</a:t>
            </a:r>
            <a:r>
              <a:rPr lang="ru-RU" altLang="ru-RU" dirty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484313"/>
            <a:ext cx="7470716" cy="39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17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Организация тестов.</a:t>
            </a:r>
            <a:r>
              <a:rPr lang="en-US" altLang="ru-RU" dirty="0"/>
              <a:t> </a:t>
            </a:r>
            <a:r>
              <a:rPr lang="en-US" altLang="ru-RU" dirty="0">
                <a:solidFill>
                  <a:srgbClr val="005EA0"/>
                </a:solidFill>
              </a:rPr>
              <a:t>WEB</a:t>
            </a:r>
            <a:r>
              <a:rPr lang="ru-RU" altLang="ru-RU" dirty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191" y="1989138"/>
            <a:ext cx="9231617" cy="34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04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Организация тестов.</a:t>
            </a:r>
            <a:r>
              <a:rPr lang="en-US" altLang="ru-RU" dirty="0"/>
              <a:t> </a:t>
            </a:r>
            <a:r>
              <a:rPr lang="en-US" altLang="ru-RU" dirty="0">
                <a:solidFill>
                  <a:srgbClr val="005EA0"/>
                </a:solidFill>
              </a:rPr>
              <a:t>WEB</a:t>
            </a:r>
            <a:r>
              <a:rPr lang="ru-RU" altLang="ru-RU" dirty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1700212"/>
            <a:ext cx="92392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53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741363" y="686170"/>
            <a:ext cx="11271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/>
              <a:t>Задачи, которые необходимо было решить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363" y="1458466"/>
            <a:ext cx="22830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5EA0"/>
                </a:solidFill>
              </a:rPr>
              <a:t>Что имели?</a:t>
            </a:r>
          </a:p>
        </p:txBody>
      </p:sp>
      <p:pic>
        <p:nvPicPr>
          <p:cNvPr id="6" name="Picture 2" descr="ÐÐ°ÑÑÐ¸Ð½ÐºÐ¸ Ð¿Ð¾ Ð·Ð°Ð¿ÑÐ¾ÑÑ Ð°ÑÑÑÐ°Ð» Ð¾ÑÑ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76" y="1454657"/>
            <a:ext cx="5783647" cy="398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012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Организация тестов.</a:t>
            </a:r>
            <a:r>
              <a:rPr lang="en-US" altLang="ru-RU" dirty="0"/>
              <a:t> </a:t>
            </a:r>
            <a:r>
              <a:rPr lang="en-US" altLang="ru-RU" dirty="0">
                <a:solidFill>
                  <a:srgbClr val="005EA0"/>
                </a:solidFill>
              </a:rPr>
              <a:t>WEB</a:t>
            </a:r>
            <a:r>
              <a:rPr lang="ru-RU" altLang="ru-RU" dirty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1700212"/>
            <a:ext cx="92392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86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Организация тестов.</a:t>
            </a:r>
            <a:r>
              <a:rPr lang="en-US" altLang="ru-RU" dirty="0"/>
              <a:t> </a:t>
            </a:r>
            <a:r>
              <a:rPr lang="en-US" altLang="ru-RU" dirty="0">
                <a:solidFill>
                  <a:srgbClr val="005EA0"/>
                </a:solidFill>
              </a:rPr>
              <a:t>WEB</a:t>
            </a:r>
            <a:r>
              <a:rPr lang="ru-RU" altLang="ru-RU" dirty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1700212"/>
            <a:ext cx="92392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58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Организация тестов.</a:t>
            </a:r>
            <a:r>
              <a:rPr lang="en-US" altLang="ru-RU" dirty="0"/>
              <a:t> </a:t>
            </a:r>
            <a:r>
              <a:rPr lang="en-US" altLang="ru-RU" dirty="0">
                <a:solidFill>
                  <a:srgbClr val="005EA0"/>
                </a:solidFill>
              </a:rPr>
              <a:t>WEB</a:t>
            </a:r>
            <a:r>
              <a:rPr lang="ru-RU" altLang="ru-RU" dirty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484313"/>
            <a:ext cx="8750752" cy="39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77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Организация тестов.</a:t>
            </a:r>
            <a:r>
              <a:rPr lang="en-US" altLang="ru-RU" dirty="0"/>
              <a:t> </a:t>
            </a:r>
            <a:r>
              <a:rPr lang="en-US" altLang="ru-RU" dirty="0">
                <a:solidFill>
                  <a:srgbClr val="005EA0"/>
                </a:solidFill>
              </a:rPr>
              <a:t>WEB</a:t>
            </a:r>
            <a:r>
              <a:rPr lang="ru-RU" altLang="ru-RU" dirty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989138"/>
            <a:ext cx="73914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82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Организация тестов.</a:t>
            </a:r>
            <a:r>
              <a:rPr lang="en-US" altLang="ru-RU" dirty="0"/>
              <a:t> </a:t>
            </a:r>
            <a:r>
              <a:rPr lang="en-US" altLang="ru-RU" dirty="0">
                <a:solidFill>
                  <a:srgbClr val="005EA0"/>
                </a:solidFill>
              </a:rPr>
              <a:t>WEB</a:t>
            </a:r>
            <a:r>
              <a:rPr lang="ru-RU" altLang="ru-RU" dirty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48" y="1484313"/>
            <a:ext cx="5315294" cy="452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Организация тестов.</a:t>
            </a:r>
            <a:r>
              <a:rPr lang="en-US" altLang="ru-RU" dirty="0"/>
              <a:t> </a:t>
            </a:r>
            <a:r>
              <a:rPr lang="en-US" altLang="ru-RU" dirty="0">
                <a:solidFill>
                  <a:srgbClr val="005EA0"/>
                </a:solidFill>
              </a:rPr>
              <a:t>WEB</a:t>
            </a:r>
            <a:r>
              <a:rPr lang="ru-RU" altLang="ru-RU" dirty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113" y="1609725"/>
            <a:ext cx="96297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91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Организация тестов.</a:t>
            </a:r>
            <a:r>
              <a:rPr lang="en-US" altLang="ru-RU" dirty="0"/>
              <a:t> </a:t>
            </a:r>
            <a:r>
              <a:rPr lang="en-US" altLang="ru-RU" dirty="0">
                <a:solidFill>
                  <a:srgbClr val="005EA0"/>
                </a:solidFill>
              </a:rPr>
              <a:t>WEB</a:t>
            </a:r>
            <a:r>
              <a:rPr lang="ru-RU" altLang="ru-RU" dirty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1498826"/>
            <a:ext cx="4765233" cy="45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19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/>
              <a:t>Организация тестов.</a:t>
            </a:r>
            <a:r>
              <a:rPr lang="en-US" altLang="ru-RU" dirty="0"/>
              <a:t> </a:t>
            </a:r>
            <a:r>
              <a:rPr lang="en-US" altLang="ru-RU" dirty="0">
                <a:solidFill>
                  <a:srgbClr val="005EA0"/>
                </a:solidFill>
              </a:rPr>
              <a:t>WEB</a:t>
            </a:r>
            <a:r>
              <a:rPr lang="ru-RU" altLang="ru-RU" dirty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1306801"/>
            <a:ext cx="5856143" cy="44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91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2635246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0887" y="1699610"/>
            <a:ext cx="9905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Универсальная архитектура под автоматизацию тестов</a:t>
            </a:r>
          </a:p>
          <a:p>
            <a:endParaRPr lang="ru-RU" sz="600" dirty="0"/>
          </a:p>
        </p:txBody>
      </p:sp>
      <p:sp>
        <p:nvSpPr>
          <p:cNvPr id="4" name="Овал 3"/>
          <p:cNvSpPr/>
          <p:nvPr/>
        </p:nvSpPr>
        <p:spPr>
          <a:xfrm>
            <a:off x="953333" y="1699610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5246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2" descr="ÐÐ°ÑÑÐ¸Ð½ÐºÐ¸ Ð¿Ð¾ Ð·Ð°Ð¿ÑÐ¾ÑÑ Ð°ÑÑÑÐ°Ð» Ð¾ÑÑ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76" y="1454657"/>
            <a:ext cx="5783647" cy="398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" descr="ÐÐ°ÑÑÐ¸Ð½ÐºÐ¸ Ð¿Ð¾ Ð·Ð°Ð¿ÑÐ¾ÑÑ windows form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541" y="2246826"/>
            <a:ext cx="2451137" cy="91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4" descr="ÐÐ°ÑÑÐ¸Ð½ÐºÐ¸ Ð¿Ð¾ Ð·Ð°Ð¿ÑÐ¾ÑÑ devexpres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541" y="3553044"/>
            <a:ext cx="2475620" cy="130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741363" y="686170"/>
            <a:ext cx="11271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/>
              <a:t>Задачи, которые необходимо было решить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363" y="1458441"/>
            <a:ext cx="22830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005EA0"/>
                </a:solidFill>
              </a:rPr>
              <a:t>Что имели?</a:t>
            </a:r>
          </a:p>
        </p:txBody>
      </p:sp>
    </p:spTree>
    <p:extLst>
      <p:ext uri="{BB962C8B-B14F-4D97-AF65-F5344CB8AC3E}">
        <p14:creationId xmlns:p14="http://schemas.microsoft.com/office/powerpoint/2010/main" val="2868812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0887" y="2051447"/>
            <a:ext cx="99053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Универсальная архитектура под автоматизацию тестов</a:t>
            </a:r>
          </a:p>
          <a:p>
            <a:endParaRPr lang="ru-RU" sz="600" dirty="0"/>
          </a:p>
        </p:txBody>
      </p:sp>
      <p:sp>
        <p:nvSpPr>
          <p:cNvPr id="4" name="Овал 3"/>
          <p:cNvSpPr/>
          <p:nvPr/>
        </p:nvSpPr>
        <p:spPr>
          <a:xfrm>
            <a:off x="953333" y="2051447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9888" y="3018837"/>
            <a:ext cx="76383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Кадры</a:t>
            </a:r>
          </a:p>
          <a:p>
            <a:endParaRPr lang="ru-RU" sz="600" dirty="0"/>
          </a:p>
        </p:txBody>
      </p:sp>
      <p:sp>
        <p:nvSpPr>
          <p:cNvPr id="7" name="Овал 6"/>
          <p:cNvSpPr/>
          <p:nvPr/>
        </p:nvSpPr>
        <p:spPr>
          <a:xfrm>
            <a:off x="992334" y="3018837"/>
            <a:ext cx="534155" cy="518066"/>
          </a:xfrm>
          <a:prstGeom prst="ellipse">
            <a:avLst/>
          </a:prstGeom>
          <a:solidFill>
            <a:srgbClr val="E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35246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0888" y="1773463"/>
            <a:ext cx="10515600" cy="2314575"/>
          </a:xfrm>
        </p:spPr>
        <p:txBody>
          <a:bodyPr anchor="ctr">
            <a:normAutofit/>
          </a:bodyPr>
          <a:lstStyle/>
          <a:p>
            <a:r>
              <a:rPr lang="ru-RU" sz="4400" dirty="0">
                <a:solidFill>
                  <a:srgbClr val="005EA0"/>
                </a:solidFill>
              </a:rPr>
              <a:t>Спасибо за внимание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7381E5A-92FC-9544-A520-8A178A898392}"/>
              </a:ext>
            </a:extLst>
          </p:cNvPr>
          <p:cNvSpPr txBox="1">
            <a:spLocks/>
          </p:cNvSpPr>
          <p:nvPr/>
        </p:nvSpPr>
        <p:spPr>
          <a:xfrm>
            <a:off x="749163" y="3440924"/>
            <a:ext cx="9144000" cy="84406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3000"/>
              </a:lnSpc>
              <a:buClr>
                <a:srgbClr val="000000"/>
              </a:buClr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+mn-lt"/>
              </a:rPr>
              <a:t>Игорь Ершов</a:t>
            </a:r>
            <a:endParaRPr lang="en-US" altLang="ru-RU" sz="2400" b="1" dirty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Россия, Калуга, АО «Калуга Астрал»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01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2" descr="https://lh6.googleusercontent.com/nilvAKQhVrtrYqx6h_UNXBh9ipn5lsJQBUGcAn0exfNtw-1pwww8i53qTdrtec4y2QhNu5x7xr-idJQ5QfMFYq2EnYMMF-l8SwEpbbPKJ29i91_9y3vijpI9k7LxOtlGGZ64D-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41" y="1988082"/>
            <a:ext cx="2874542" cy="287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Начало автоматизации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3654857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2" descr="https://lh6.googleusercontent.com/nilvAKQhVrtrYqx6h_UNXBh9ipn5lsJQBUGcAn0exfNtw-1pwww8i53qTdrtec4y2QhNu5x7xr-idJQ5QfMFYq2EnYMMF-l8SwEpbbPKJ29i91_9y3vijpI9k7LxOtlGGZ64D-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21" y="1991729"/>
            <a:ext cx="2874542" cy="287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ÐÐ°ÑÑÐ¸Ð½ÐºÐ¸ Ð¿Ð¾ Ð·Ð°Ð¿ÑÐ¾ÑÑ c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29" y="2785254"/>
            <a:ext cx="1306217" cy="130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08" y="2916308"/>
            <a:ext cx="1728181" cy="12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 descr="ÐÐ°ÑÑÐ¸Ð½ÐºÐ¸ Ð¿Ð¾ Ð·Ð°Ð¿ÑÐ¾ÑÑ Ð·Ð½Ð°Ðº Ð¿Ð»ÑÑ Ð»Ð¾Ð³Ð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18" y="2589394"/>
            <a:ext cx="1697938" cy="16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ÐÐ°ÑÑÐ¸Ð½ÐºÐ¸ Ð¿Ð¾ Ð·Ð°Ð¿ÑÐ¾ÑÑ Ð·Ð½Ð°Ðº ÑÐ°Ð²Ð½Ð¾ Ð»Ð¾Ð³Ð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32" y="3024119"/>
            <a:ext cx="849689" cy="84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4" descr="ÐÐ°ÑÑÐ¸Ð½ÐºÐ¸ Ð¿Ð¾ Ð·Ð°Ð¿ÑÐ¾ÑÑ Ð¿Ð°Ð»ÐµÑ Ð²Ð²ÐµÑÑ Ð»Ð¾Ð³Ð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74" y="2785255"/>
            <a:ext cx="783442" cy="112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Начало автоматизации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308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3901</Words>
  <Application>Microsoft Office PowerPoint</Application>
  <PresentationFormat>Широкоэкранный</PresentationFormat>
  <Paragraphs>400</Paragraphs>
  <Slides>71</Slides>
  <Notes>71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80" baseType="lpstr">
      <vt:lpstr>Microsoft YaHei</vt:lpstr>
      <vt:lpstr>Arial</vt:lpstr>
      <vt:lpstr>Arial Unicode MS</vt:lpstr>
      <vt:lpstr>Calibri</vt:lpstr>
      <vt:lpstr>Open Sans</vt:lpstr>
      <vt:lpstr>Roboto</vt:lpstr>
      <vt:lpstr>Times New Roman</vt:lpstr>
      <vt:lpstr>Wingdings</vt:lpstr>
      <vt:lpstr>Тема Office</vt:lpstr>
      <vt:lpstr>От Page Object к MVC с использованием .NET </vt:lpstr>
      <vt:lpstr>Игорь Ершов</vt:lpstr>
      <vt:lpstr>Введение</vt:lpstr>
      <vt:lpstr>Введение</vt:lpstr>
      <vt:lpstr>Презентация PowerPoint</vt:lpstr>
      <vt:lpstr>Презентация PowerPoint</vt:lpstr>
      <vt:lpstr>Презентация PowerPoint</vt:lpstr>
      <vt:lpstr>Начало автоматизации</vt:lpstr>
      <vt:lpstr>Начало автоматизации</vt:lpstr>
      <vt:lpstr>Начало автоматизации</vt:lpstr>
      <vt:lpstr>Стартовые проблемы</vt:lpstr>
      <vt:lpstr>Стартовые проблемы</vt:lpstr>
      <vt:lpstr>Стартовые проблемы</vt:lpstr>
      <vt:lpstr>Стартовые проблемы</vt:lpstr>
      <vt:lpstr>Стартовые проблемы</vt:lpstr>
      <vt:lpstr>Стартовые проблемы</vt:lpstr>
      <vt:lpstr>Стартовые проблемы</vt:lpstr>
      <vt:lpstr>Стартовые проблемы</vt:lpstr>
      <vt:lpstr>Стартовые проблемы</vt:lpstr>
      <vt:lpstr>Стартовые проблемы</vt:lpstr>
      <vt:lpstr>Стартовые проблемы</vt:lpstr>
      <vt:lpstr>Стартовые проблемы</vt:lpstr>
      <vt:lpstr>Стартовые проблемы</vt:lpstr>
      <vt:lpstr>Стартовые проблемы</vt:lpstr>
      <vt:lpstr>Стартовые проблемы</vt:lpstr>
      <vt:lpstr>Стартовые проблемы</vt:lpstr>
      <vt:lpstr>Первоначальное решение</vt:lpstr>
      <vt:lpstr>Переход на новую платформу</vt:lpstr>
      <vt:lpstr>Переход на новую платформу</vt:lpstr>
      <vt:lpstr>Переход на новую платформу</vt:lpstr>
      <vt:lpstr>Переход на новую платформу</vt:lpstr>
      <vt:lpstr>Переход на новую платформу</vt:lpstr>
      <vt:lpstr>Переход на новую платформу</vt:lpstr>
      <vt:lpstr>Презентация PowerPoint</vt:lpstr>
      <vt:lpstr>Презентация PowerPoint</vt:lpstr>
      <vt:lpstr>Презентация PowerPoint</vt:lpstr>
      <vt:lpstr>Презентация PowerPoint</vt:lpstr>
      <vt:lpstr>Детальное рассмотрение</vt:lpstr>
      <vt:lpstr>Детальное рассмотрение</vt:lpstr>
      <vt:lpstr>Детальное рассмотрение</vt:lpstr>
      <vt:lpstr>Детальное рассмотрение</vt:lpstr>
      <vt:lpstr>Применение платформы. Web</vt:lpstr>
      <vt:lpstr>Презентация PowerPoint</vt:lpstr>
      <vt:lpstr>Тестирование микро-сервисов</vt:lpstr>
      <vt:lpstr>Переход на «микро-тесты»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Игорь Ершов</cp:lastModifiedBy>
  <cp:revision>157</cp:revision>
  <dcterms:created xsi:type="dcterms:W3CDTF">2018-10-25T17:28:37Z</dcterms:created>
  <dcterms:modified xsi:type="dcterms:W3CDTF">2019-05-30T10:40:00Z</dcterms:modified>
</cp:coreProperties>
</file>