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notesSlides/_rels/notesSlide16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0.xml.rels" ContentType="application/vnd.openxmlformats-package.relationships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_rels/presentation.xml.rels" ContentType="application/vnd.openxmlformats-package.relationships+xml"/>
  <Override PartName="/ppt/media/image50.png" ContentType="image/png"/>
  <Override PartName="/ppt/media/image49.png" ContentType="image/png"/>
  <Override PartName="/ppt/media/image48.gif" ContentType="image/gif"/>
  <Override PartName="/ppt/media/image47.png" ContentType="image/png"/>
  <Override PartName="/ppt/media/image16.jpeg" ContentType="image/jpeg"/>
  <Override PartName="/ppt/media/image15.png" ContentType="image/png"/>
  <Override PartName="/ppt/media/image7.jpeg" ContentType="image/jpeg"/>
  <Override PartName="/ppt/media/image12.jpeg" ContentType="image/jpeg"/>
  <Override PartName="/ppt/media/image21.png" ContentType="image/png"/>
  <Override PartName="/ppt/media/image44.jpeg" ContentType="image/jpeg"/>
  <Override PartName="/ppt/media/image20.jpeg" ContentType="image/jpeg"/>
  <Override PartName="/ppt/media/image1.png" ContentType="image/png"/>
  <Override PartName="/ppt/media/image3.jpeg" ContentType="image/jpeg"/>
  <Override PartName="/ppt/media/image11.jpeg" ContentType="image/jpeg"/>
  <Override PartName="/ppt/media/image19.gif" ContentType="image/gif"/>
  <Override PartName="/ppt/media/image36.jpeg" ContentType="image/jpeg"/>
  <Override PartName="/ppt/media/image39.png" ContentType="image/png"/>
  <Override PartName="/ppt/media/image5.jpeg" ContentType="image/jpeg"/>
  <Override PartName="/ppt/media/image22.jpeg" ContentType="image/jpeg"/>
  <Override PartName="/ppt/media/image2.png" ContentType="image/png"/>
  <Override PartName="/ppt/media/image17.jpeg" ContentType="image/jpeg"/>
  <Override PartName="/ppt/media/image30.jpeg" ContentType="image/jpeg"/>
  <Override PartName="/ppt/media/image8.png" ContentType="image/png"/>
  <Override PartName="/ppt/media/image23.png" ContentType="image/png"/>
  <Override PartName="/ppt/media/image13.jpeg" ContentType="image/jpeg"/>
  <Override PartName="/ppt/media/image9.png" ContentType="image/png"/>
  <Override PartName="/ppt/media/image18.png" ContentType="image/png"/>
  <Override PartName="/ppt/media/image34.jpeg" ContentType="image/jpeg"/>
  <Override PartName="/ppt/media/image33.jpeg" ContentType="image/jpeg"/>
  <Override PartName="/ppt/media/image10.jpeg" ContentType="image/jpeg"/>
  <Override PartName="/ppt/media/image14.png" ContentType="image/png"/>
  <Override PartName="/ppt/media/image24.jpeg" ContentType="image/jpeg"/>
  <Override PartName="/ppt/media/image25.jpeg" ContentType="image/jpeg"/>
  <Override PartName="/ppt/media/image35.png" ContentType="image/png"/>
  <Override PartName="/ppt/media/image26.png" ContentType="image/png"/>
  <Override PartName="/ppt/media/image6.png" ContentType="image/png"/>
  <Override PartName="/ppt/media/image37.gif" ContentType="image/gif"/>
  <Override PartName="/ppt/media/image40.jpeg" ContentType="image/jpeg"/>
  <Override PartName="/ppt/media/image27.jpeg" ContentType="image/jpeg"/>
  <Override PartName="/ppt/media/image29.png" ContentType="image/png"/>
  <Override PartName="/ppt/media/image38.jpeg" ContentType="image/jpeg"/>
  <Override PartName="/ppt/media/image31.jpeg" ContentType="image/jpeg"/>
  <Override PartName="/ppt/media/image32.png" ContentType="image/png"/>
  <Override PartName="/ppt/media/image43.gif" ContentType="image/gif"/>
  <Override PartName="/ppt/media/image4.png" ContentType="image/png"/>
  <Override PartName="/ppt/media/image28.jpeg" ContentType="image/jpeg"/>
  <Override PartName="/ppt/media/image41.jpeg" ContentType="image/jpeg"/>
  <Override PartName="/ppt/media/image45.jpeg" ContentType="image/jpeg"/>
  <Override PartName="/ppt/media/image42.png" ContentType="image/png"/>
  <Override PartName="/ppt/media/image46.png" ContentType="image/png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3438187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7560000" cy="1069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1520" cy="4006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Click to move the slide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Click to edit the notes format</a:t>
            </a: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hdr"/>
          </p:nvPr>
        </p:nvSpPr>
        <p:spPr>
          <a:xfrm>
            <a:off x="0" y="0"/>
            <a:ext cx="3279600" cy="5335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dt"/>
          </p:nvPr>
        </p:nvSpPr>
        <p:spPr>
          <a:xfrm>
            <a:off x="4277880" y="0"/>
            <a:ext cx="3279960" cy="5335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0" y="10156680"/>
            <a:ext cx="3279600" cy="53352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4277880" y="10156680"/>
            <a:ext cx="3279960" cy="53352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>
              <a:lnSpc>
                <a:spcPct val="95000"/>
              </a:lnSpc>
            </a:pPr>
            <a:fld id="{A1EA71D5-2E72-444F-B316-0FDA9D9B86CF}" type="slidenum">
              <a:rPr b="0" lang="ru-RU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5000"/>
              </a:lnSpc>
            </a:pPr>
            <a:fld id="{596598DC-8F2C-4259-96A0-02403E41FCBD}" type="slidenum">
              <a:rPr b="0" lang="ru-RU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920" cy="4008240"/>
          </a:xfrm>
          <a:prstGeom prst="rect">
            <a:avLst/>
          </a:prstGeom>
        </p:spPr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5000"/>
              </a:lnSpc>
            </a:pPr>
            <a:fld id="{94E06EC9-1C1C-4A4A-8306-18D9765DC0C1}" type="slidenum">
              <a:rPr b="0" lang="ru-RU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920" cy="4008240"/>
          </a:xfrm>
          <a:prstGeom prst="rect">
            <a:avLst/>
          </a:prstGeom>
        </p:spPr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5000"/>
              </a:lnSpc>
            </a:pPr>
            <a:fld id="{6FE7CA59-8EF8-45B3-8A93-B3747BFBD69A}" type="slidenum">
              <a:rPr b="0" lang="ru-RU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920" cy="4008240"/>
          </a:xfrm>
          <a:prstGeom prst="rect">
            <a:avLst/>
          </a:prstGeom>
        </p:spPr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5000"/>
              </a:lnSpc>
            </a:pPr>
            <a:fld id="{710C3C19-6A66-47E4-83ED-AFB165FB8E46}" type="slidenum">
              <a:rPr b="0" lang="ru-RU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920" cy="4008240"/>
          </a:xfrm>
          <a:prstGeom prst="rect">
            <a:avLst/>
          </a:prstGeom>
        </p:spPr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5000"/>
              </a:lnSpc>
            </a:pPr>
            <a:fld id="{B38348ED-C544-45AA-8331-17B24AA22625}" type="slidenum">
              <a:rPr b="0" lang="ru-RU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920" cy="4008240"/>
          </a:xfrm>
          <a:prstGeom prst="rect">
            <a:avLst/>
          </a:prstGeom>
        </p:spPr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5000"/>
              </a:lnSpc>
            </a:pPr>
            <a:fld id="{D19CAA2D-C8C6-46F0-987F-AEE469E13268}" type="slidenum">
              <a:rPr b="0" lang="ru-RU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920" cy="4008240"/>
          </a:xfrm>
          <a:prstGeom prst="rect">
            <a:avLst/>
          </a:prstGeom>
        </p:spPr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5000"/>
              </a:lnSpc>
            </a:pPr>
            <a:fld id="{290C4A17-C19F-4D93-A04C-741ADB3FE49A}" type="slidenum">
              <a:rPr b="0" lang="ru-RU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920" cy="4008240"/>
          </a:xfrm>
          <a:prstGeom prst="rect">
            <a:avLst/>
          </a:prstGeom>
        </p:spPr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5000"/>
              </a:lnSpc>
            </a:pPr>
            <a:fld id="{60493334-2C71-4EB0-AD8E-2F0CDDDE67BF}" type="slidenum">
              <a:rPr b="0" lang="ru-RU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920" cy="4008240"/>
          </a:xfrm>
          <a:prstGeom prst="rect">
            <a:avLst/>
          </a:prstGeom>
        </p:spPr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5000"/>
              </a:lnSpc>
            </a:pPr>
            <a:fld id="{860CD522-1C72-465A-9204-7D6966331B68}" type="slidenum">
              <a:rPr b="0" lang="ru-RU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920" cy="4008240"/>
          </a:xfrm>
          <a:prstGeom prst="rect">
            <a:avLst/>
          </a:prstGeom>
        </p:spPr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5000"/>
              </a:lnSpc>
            </a:pPr>
            <a:fld id="{7007EB21-BD16-4F7F-A0C7-534318847466}" type="slidenum">
              <a:rPr b="0" lang="ru-RU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920" cy="4008240"/>
          </a:xfrm>
          <a:prstGeom prst="rect">
            <a:avLst/>
          </a:prstGeom>
        </p:spPr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5000"/>
              </a:lnSpc>
            </a:pPr>
            <a:fld id="{EF9EC4A7-C02B-4B55-84D9-9F04EB11AC88}" type="slidenum">
              <a:rPr b="0" lang="ru-RU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920" cy="4008240"/>
          </a:xfrm>
          <a:prstGeom prst="rect">
            <a:avLst/>
          </a:prstGeom>
        </p:spPr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5000"/>
              </a:lnSpc>
            </a:pPr>
            <a:fld id="{D0905248-6767-4552-89E8-E6738D985376}" type="slidenum">
              <a:rPr b="0" lang="ru-RU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920" cy="4008240"/>
          </a:xfrm>
          <a:prstGeom prst="rect">
            <a:avLst/>
          </a:prstGeom>
        </p:spPr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5000"/>
              </a:lnSpc>
            </a:pPr>
            <a:fld id="{95CE0151-1089-47F1-BBD7-B065920907F6}" type="slidenum">
              <a:rPr b="0" lang="ru-RU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920" cy="4008240"/>
          </a:xfrm>
          <a:prstGeom prst="rect">
            <a:avLst/>
          </a:prstGeom>
        </p:spPr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5000"/>
              </a:lnSpc>
            </a:pPr>
            <a:fld id="{52D0DE6F-E857-4664-8F48-1C707ED85F4F}" type="slidenum">
              <a:rPr b="0" lang="ru-RU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920" cy="4008240"/>
          </a:xfrm>
          <a:prstGeom prst="rect">
            <a:avLst/>
          </a:prstGeom>
        </p:spPr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5000"/>
              </a:lnSpc>
            </a:pPr>
            <a:fld id="{5BC6E29F-20D4-4728-AD3F-87AF1652C564}" type="slidenum">
              <a:rPr b="0" lang="ru-RU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920" cy="4008240"/>
          </a:xfrm>
          <a:prstGeom prst="rect">
            <a:avLst/>
          </a:prstGeom>
        </p:spPr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5000"/>
              </a:lnSpc>
            </a:pPr>
            <a:fld id="{A5C68CB3-5DCA-47F3-8638-89DFE6C0232F}" type="slidenum">
              <a:rPr b="0" lang="ru-RU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920" cy="4008240"/>
          </a:xfrm>
          <a:prstGeom prst="rect">
            <a:avLst/>
          </a:prstGeom>
        </p:spPr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5000"/>
              </a:lnSpc>
            </a:pPr>
            <a:fld id="{2DA9A6B9-5D39-4228-8272-2B5EB5A83B8F}" type="slidenum">
              <a:rPr b="0" lang="ru-RU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920" cy="4008240"/>
          </a:xfrm>
          <a:prstGeom prst="rect">
            <a:avLst/>
          </a:prstGeom>
        </p:spPr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95000"/>
              </a:lnSpc>
            </a:pPr>
            <a:fld id="{F5FF910E-077E-4AB6-BCE5-279BE36FF9FA}" type="slidenum">
              <a:rPr b="0" lang="ru-RU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920" cy="4008240"/>
          </a:xfrm>
          <a:prstGeom prst="rect">
            <a:avLst/>
          </a:prstGeom>
        </p:spPr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755280" y="5078160"/>
            <a:ext cx="6046920" cy="4809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71040" y="301320"/>
            <a:ext cx="12090600" cy="126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71040" y="1768320"/>
            <a:ext cx="12090600" cy="237924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71040" y="4374000"/>
            <a:ext cx="12090600" cy="237924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71040" y="301320"/>
            <a:ext cx="12090600" cy="126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71040" y="1768320"/>
            <a:ext cx="5900040" cy="237924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866640" y="1768320"/>
            <a:ext cx="5900040" cy="237924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71040" y="4374000"/>
            <a:ext cx="5900040" cy="237924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866640" y="4374000"/>
            <a:ext cx="5900040" cy="237924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71040" y="301320"/>
            <a:ext cx="12090600" cy="126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71040" y="1768320"/>
            <a:ext cx="3893040" cy="237924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759200" y="1768320"/>
            <a:ext cx="3893040" cy="237924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847360" y="1768320"/>
            <a:ext cx="3893040" cy="237924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71040" y="4374000"/>
            <a:ext cx="3893040" cy="237924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759200" y="4374000"/>
            <a:ext cx="3893040" cy="237924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847360" y="4374000"/>
            <a:ext cx="3893040" cy="237924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71040" y="301320"/>
            <a:ext cx="12090600" cy="126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71040" y="1768320"/>
            <a:ext cx="12090600" cy="4988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Aft>
                <a:spcPts val="1412"/>
              </a:spcAft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71040" y="301320"/>
            <a:ext cx="12090600" cy="126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71040" y="1768320"/>
            <a:ext cx="12090600" cy="4988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71040" y="301320"/>
            <a:ext cx="12090600" cy="126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71040" y="1768320"/>
            <a:ext cx="5900040" cy="4988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866640" y="1768320"/>
            <a:ext cx="5900040" cy="4988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71040" y="301320"/>
            <a:ext cx="12090600" cy="126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71040" y="301320"/>
            <a:ext cx="12090600" cy="5843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Aft>
                <a:spcPts val="1412"/>
              </a:spcAft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71040" y="301320"/>
            <a:ext cx="12090600" cy="126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71040" y="1768320"/>
            <a:ext cx="5900040" cy="237924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866640" y="1768320"/>
            <a:ext cx="5900040" cy="4988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71040" y="4374000"/>
            <a:ext cx="5900040" cy="237924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71040" y="301320"/>
            <a:ext cx="12090600" cy="126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71040" y="1768320"/>
            <a:ext cx="5900040" cy="4988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866640" y="1768320"/>
            <a:ext cx="5900040" cy="237924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866640" y="4374000"/>
            <a:ext cx="5900040" cy="237924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71040" y="301320"/>
            <a:ext cx="12090600" cy="12603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71040" y="1768320"/>
            <a:ext cx="5900040" cy="237924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866640" y="1768320"/>
            <a:ext cx="5900040" cy="237924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71040" y="4374000"/>
            <a:ext cx="12090600" cy="237924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71040" y="301320"/>
            <a:ext cx="12090600" cy="126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71040" y="1768320"/>
            <a:ext cx="12090600" cy="4988160"/>
          </a:xfrm>
          <a:prstGeom prst="rect">
            <a:avLst/>
          </a:prstGeom>
        </p:spPr>
        <p:txBody>
          <a:bodyPr lIns="0" rIns="0" tIns="28080" bIns="0">
            <a:normAutofit/>
          </a:bodyPr>
          <a:p>
            <a:pPr marL="342720" indent="-342720">
              <a:spcAft>
                <a:spcPts val="1412"/>
              </a:spcAf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742680" indent="-285480">
              <a:spcAft>
                <a:spcPts val="1137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>
              <a:spcAft>
                <a:spcPts val="848"/>
              </a:spcAft>
              <a:buClr>
                <a:srgbClr val="000000"/>
              </a:buClr>
              <a:buFont typeface="Times New Roman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600">
              <a:spcAft>
                <a:spcPts val="573"/>
              </a:spcAft>
              <a:buClr>
                <a:srgbClr val="000000"/>
              </a:buClr>
              <a:buFont typeface="Times New Roman"/>
              <a:buChar char="–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600">
              <a:spcAft>
                <a:spcPts val="286"/>
              </a:spcAft>
              <a:buClr>
                <a:srgbClr val="000000"/>
              </a:buClr>
              <a:buFont typeface="Times New Roman"/>
              <a:buChar char="»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057400" indent="-228600">
              <a:spcBef>
                <a:spcPts val="499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2057400" indent="-228600">
              <a:spcBef>
                <a:spcPts val="499"/>
              </a:spcBef>
              <a:buClr>
                <a:srgbClr val="000000"/>
              </a:buClr>
              <a:buFont typeface="Times New Roman"/>
              <a:buChar char="»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671040" y="6886440"/>
            <a:ext cx="3127320" cy="519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597560" y="6886440"/>
            <a:ext cx="4257360" cy="519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9636120" y="6886440"/>
            <a:ext cx="3129120" cy="519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95000"/>
              </a:lnSpc>
            </a:pPr>
            <a:fld id="{E405A844-3ED9-443C-8E94-EECB80ED45A1}" type="slidenum">
              <a:rPr b="0" lang="ru-RU" sz="14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&lt;number&gt;</a:t>
            </a:fld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jpeg"/><Relationship Id="rId3" Type="http://schemas.openxmlformats.org/officeDocument/2006/relationships/image" Target="../media/image37.gif"/><Relationship Id="rId4" Type="http://schemas.openxmlformats.org/officeDocument/2006/relationships/image" Target="../media/image38.jpe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jpeg"/><Relationship Id="rId3" Type="http://schemas.openxmlformats.org/officeDocument/2006/relationships/image" Target="../media/image41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gif"/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gif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hyperlink" Target="mailto:fterekhov@gmail.com" TargetMode="External"/><Relationship Id="rId3" Type="http://schemas.openxmlformats.org/officeDocument/2006/relationships/hyperlink" Target="https://vk.com/lozga" TargetMode="External"/><Relationship Id="rId4" Type="http://schemas.openxmlformats.org/officeDocument/2006/relationships/hyperlink" Target="https://www.facebook.com/filipp.terekhov.7" TargetMode="External"/><Relationship Id="rId5" Type="http://schemas.openxmlformats.org/officeDocument/2006/relationships/image" Target="../media/image50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8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png"/><Relationship Id="rId3" Type="http://schemas.openxmlformats.org/officeDocument/2006/relationships/image" Target="../media/image19.gif"/><Relationship Id="rId4" Type="http://schemas.openxmlformats.org/officeDocument/2006/relationships/image" Target="../media/image20.jpe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" descr=""/>
          <p:cNvPicPr/>
          <p:nvPr/>
        </p:nvPicPr>
        <p:blipFill>
          <a:blip r:embed="rId1"/>
          <a:stretch/>
        </p:blipFill>
        <p:spPr>
          <a:xfrm>
            <a:off x="0" y="0"/>
            <a:ext cx="13439880" cy="7559640"/>
          </a:xfrm>
          <a:prstGeom prst="rect">
            <a:avLst/>
          </a:prstGeom>
          <a:ln>
            <a:noFill/>
          </a:ln>
        </p:spPr>
      </p:pic>
      <p:sp>
        <p:nvSpPr>
          <p:cNvPr id="49" name="CustomShape 1"/>
          <p:cNvSpPr/>
          <p:nvPr/>
        </p:nvSpPr>
        <p:spPr>
          <a:xfrm>
            <a:off x="671400" y="4788000"/>
            <a:ext cx="3240360" cy="398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47ffd1"/>
                </a:solidFill>
                <a:latin typeface="Century Gothic"/>
              </a:rPr>
              <a:t>Skuvault. Уфа, Россия</a:t>
            </a:r>
            <a:endParaRPr b="0" lang="ru-RU" sz="2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0" name="CustomShape 2"/>
          <p:cNvSpPr/>
          <p:nvPr/>
        </p:nvSpPr>
        <p:spPr>
          <a:xfrm>
            <a:off x="671400" y="5508720"/>
            <a:ext cx="12648600" cy="2374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96000"/>
              </a:lnSpc>
            </a:pPr>
            <a:r>
              <a:rPr b="0" lang="ru-RU" sz="5200" spc="-1" strike="noStrike">
                <a:solidFill>
                  <a:srgbClr val="ffffff"/>
                </a:solidFill>
                <a:latin typeface="Century Gothic"/>
              </a:rPr>
              <a:t>Чужие ошибки и успехи: Космические уроки для QA (часть 2)</a:t>
            </a:r>
            <a:endParaRPr b="0" lang="ru-RU" sz="52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1" name="CustomShape 3"/>
          <p:cNvSpPr/>
          <p:nvPr/>
        </p:nvSpPr>
        <p:spPr>
          <a:xfrm>
            <a:off x="671400" y="3919320"/>
            <a:ext cx="6168600" cy="764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ru-RU" sz="4400" spc="-1" strike="noStrike">
                <a:solidFill>
                  <a:srgbClr val="ffffff"/>
                </a:solidFill>
                <a:latin typeface="Century Gothic"/>
              </a:rPr>
              <a:t>Филипп Терехов</a:t>
            </a:r>
            <a:endParaRPr b="0" lang="ru-RU" sz="4400" spc="-1" strike="noStrike">
              <a:solidFill>
                <a:srgbClr val="000000"/>
              </a:solidFill>
              <a:latin typeface="Century Gothic"/>
            </a:endParaRPr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3_7" descr=""/>
          <p:cNvPicPr/>
          <p:nvPr/>
        </p:nvPicPr>
        <p:blipFill>
          <a:blip r:embed="rId1"/>
          <a:stretch/>
        </p:blipFill>
        <p:spPr>
          <a:xfrm>
            <a:off x="0" y="6804000"/>
            <a:ext cx="13439880" cy="755640"/>
          </a:xfrm>
          <a:prstGeom prst="rect">
            <a:avLst/>
          </a:prstGeom>
          <a:ln>
            <a:noFill/>
          </a:ln>
        </p:spPr>
      </p:pic>
      <p:sp>
        <p:nvSpPr>
          <p:cNvPr id="98" name="CustomShape 1"/>
          <p:cNvSpPr/>
          <p:nvPr/>
        </p:nvSpPr>
        <p:spPr>
          <a:xfrm>
            <a:off x="1606680" y="6946920"/>
            <a:ext cx="10273320" cy="503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52200" bIns="45000">
            <a:normAutofit/>
          </a:bodyPr>
          <a:p>
            <a:pPr>
              <a:lnSpc>
                <a:spcPct val="96000"/>
              </a:lnSpc>
            </a:pPr>
            <a:r>
              <a:rPr b="0" lang="ru-RU" sz="2200" spc="-1" strike="noStrike">
                <a:solidFill>
                  <a:srgbClr val="ffffff"/>
                </a:solidFill>
                <a:latin typeface="Century Gothic"/>
              </a:rPr>
              <a:t>Чужие ошибки и успехи: Космические уроки для QA (часть 2)</a:t>
            </a:r>
            <a:endParaRPr b="0" lang="ru-RU" sz="22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9" name="TextShape 2"/>
          <p:cNvSpPr txBox="1"/>
          <p:nvPr/>
        </p:nvSpPr>
        <p:spPr>
          <a:xfrm>
            <a:off x="3978000" y="72360"/>
            <a:ext cx="5827320" cy="69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ru-RU" sz="3200" spc="-1" strike="noStrike">
                <a:solidFill>
                  <a:srgbClr val="000000"/>
                </a:solidFill>
                <a:latin typeface="Century Gothic"/>
              </a:rPr>
              <a:t>3.4. О ВАЖНОСТИ УЧЕНИЙ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TextShape 3"/>
          <p:cNvSpPr txBox="1"/>
          <p:nvPr/>
        </p:nvSpPr>
        <p:spPr>
          <a:xfrm>
            <a:off x="216000" y="766440"/>
            <a:ext cx="5004000" cy="553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«Союз-23»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Срыв стыковки 15 октября 1975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Ночная посадка озеро Тенгиз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Дыхательный клапан под водой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Буксировка вертолетом с волочащимся за спускаемым аппаратом парашютом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1" name="" descr=""/>
          <p:cNvPicPr/>
          <p:nvPr/>
        </p:nvPicPr>
        <p:blipFill>
          <a:blip r:embed="rId2"/>
          <a:stretch/>
        </p:blipFill>
        <p:spPr>
          <a:xfrm>
            <a:off x="5357160" y="1080000"/>
            <a:ext cx="3919320" cy="4860000"/>
          </a:xfrm>
          <a:prstGeom prst="rect">
            <a:avLst/>
          </a:prstGeom>
          <a:ln>
            <a:noFill/>
          </a:ln>
        </p:spPr>
      </p:pic>
      <p:pic>
        <p:nvPicPr>
          <p:cNvPr id="102" name="" descr=""/>
          <p:cNvPicPr/>
          <p:nvPr/>
        </p:nvPicPr>
        <p:blipFill>
          <a:blip r:embed="rId3"/>
          <a:stretch/>
        </p:blipFill>
        <p:spPr>
          <a:xfrm>
            <a:off x="9360000" y="900000"/>
            <a:ext cx="3941640" cy="5400000"/>
          </a:xfrm>
          <a:prstGeom prst="rect">
            <a:avLst/>
          </a:prstGeom>
          <a:ln>
            <a:noFill/>
          </a:ln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3_12" descr=""/>
          <p:cNvPicPr/>
          <p:nvPr/>
        </p:nvPicPr>
        <p:blipFill>
          <a:blip r:embed="rId1"/>
          <a:stretch/>
        </p:blipFill>
        <p:spPr>
          <a:xfrm>
            <a:off x="0" y="6804000"/>
            <a:ext cx="13439880" cy="755640"/>
          </a:xfrm>
          <a:prstGeom prst="rect">
            <a:avLst/>
          </a:prstGeom>
          <a:ln>
            <a:noFill/>
          </a:ln>
        </p:spPr>
      </p:pic>
      <p:sp>
        <p:nvSpPr>
          <p:cNvPr id="104" name="CustomShape 1"/>
          <p:cNvSpPr/>
          <p:nvPr/>
        </p:nvSpPr>
        <p:spPr>
          <a:xfrm>
            <a:off x="1606680" y="6946920"/>
            <a:ext cx="10273320" cy="503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52200" bIns="45000">
            <a:normAutofit/>
          </a:bodyPr>
          <a:p>
            <a:pPr>
              <a:lnSpc>
                <a:spcPct val="96000"/>
              </a:lnSpc>
            </a:pPr>
            <a:r>
              <a:rPr b="0" lang="ru-RU" sz="2200" spc="-1" strike="noStrike">
                <a:solidFill>
                  <a:srgbClr val="ffffff"/>
                </a:solidFill>
                <a:latin typeface="Century Gothic"/>
              </a:rPr>
              <a:t>Чужие ошибки и успехи: Космические уроки для QA (часть 2)</a:t>
            </a:r>
            <a:endParaRPr b="0" lang="ru-RU" sz="22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5" name="TextShape 2"/>
          <p:cNvSpPr txBox="1"/>
          <p:nvPr/>
        </p:nvSpPr>
        <p:spPr>
          <a:xfrm>
            <a:off x="1666080" y="72360"/>
            <a:ext cx="10533240" cy="69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ru-RU" sz="3200" spc="-1" strike="noStrike">
                <a:solidFill>
                  <a:srgbClr val="000000"/>
                </a:solidFill>
                <a:latin typeface="Century Gothic"/>
              </a:rPr>
              <a:t>4.1. ЛЮДИ ОШИБАЮТСЯ — СТРОЙТЕ ПРОЦЕССЫ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TextShape 3"/>
          <p:cNvSpPr txBox="1"/>
          <p:nvPr/>
        </p:nvSpPr>
        <p:spPr>
          <a:xfrm>
            <a:off x="216000" y="766440"/>
            <a:ext cx="5004000" cy="553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NOAA 19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2003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24 болта крепят к кантователю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$135 млн. ущерб и 6 лет задержки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7" name="" descr=""/>
          <p:cNvPicPr/>
          <p:nvPr/>
        </p:nvPicPr>
        <p:blipFill>
          <a:blip r:embed="rId2"/>
          <a:stretch/>
        </p:blipFill>
        <p:spPr>
          <a:xfrm>
            <a:off x="5220000" y="900000"/>
            <a:ext cx="7944480" cy="5173560"/>
          </a:xfrm>
          <a:prstGeom prst="rect">
            <a:avLst/>
          </a:prstGeom>
          <a:ln>
            <a:noFill/>
          </a:ln>
        </p:spPr>
      </p:pic>
      <p:pic>
        <p:nvPicPr>
          <p:cNvPr id="108" name="" descr=""/>
          <p:cNvPicPr/>
          <p:nvPr/>
        </p:nvPicPr>
        <p:blipFill>
          <a:blip r:embed="rId3"/>
          <a:stretch/>
        </p:blipFill>
        <p:spPr>
          <a:xfrm>
            <a:off x="360000" y="3051360"/>
            <a:ext cx="4680000" cy="3053520"/>
          </a:xfrm>
          <a:prstGeom prst="rect">
            <a:avLst/>
          </a:prstGeom>
          <a:ln>
            <a:noFill/>
          </a:ln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3_8" descr=""/>
          <p:cNvPicPr/>
          <p:nvPr/>
        </p:nvPicPr>
        <p:blipFill>
          <a:blip r:embed="rId1"/>
          <a:stretch/>
        </p:blipFill>
        <p:spPr>
          <a:xfrm>
            <a:off x="0" y="6804000"/>
            <a:ext cx="13439880" cy="755640"/>
          </a:xfrm>
          <a:prstGeom prst="rect">
            <a:avLst/>
          </a:prstGeom>
          <a:ln>
            <a:noFill/>
          </a:ln>
        </p:spPr>
      </p:pic>
      <p:sp>
        <p:nvSpPr>
          <p:cNvPr id="110" name="CustomShape 1"/>
          <p:cNvSpPr/>
          <p:nvPr/>
        </p:nvSpPr>
        <p:spPr>
          <a:xfrm>
            <a:off x="1606680" y="6946920"/>
            <a:ext cx="10273320" cy="503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52200" bIns="45000">
            <a:normAutofit/>
          </a:bodyPr>
          <a:p>
            <a:pPr>
              <a:lnSpc>
                <a:spcPct val="96000"/>
              </a:lnSpc>
            </a:pPr>
            <a:r>
              <a:rPr b="0" lang="ru-RU" sz="2200" spc="-1" strike="noStrike">
                <a:solidFill>
                  <a:srgbClr val="ffffff"/>
                </a:solidFill>
                <a:latin typeface="Century Gothic"/>
              </a:rPr>
              <a:t>Чужие ошибки и успехи: Космические уроки для QA (часть 2)</a:t>
            </a:r>
            <a:endParaRPr b="0" lang="ru-RU" sz="22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11" name="TextShape 2"/>
          <p:cNvSpPr txBox="1"/>
          <p:nvPr/>
        </p:nvSpPr>
        <p:spPr>
          <a:xfrm>
            <a:off x="3651120" y="72360"/>
            <a:ext cx="6203520" cy="69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ru-RU" sz="3200" spc="-1" strike="noStrike">
                <a:solidFill>
                  <a:srgbClr val="000000"/>
                </a:solidFill>
                <a:latin typeface="Century Gothic"/>
              </a:rPr>
              <a:t>5.1. ОТКАЗОУСТОЙЧИВОСТЬ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TextShape 3"/>
          <p:cNvSpPr txBox="1"/>
          <p:nvPr/>
        </p:nvSpPr>
        <p:spPr>
          <a:xfrm>
            <a:off x="216000" y="766440"/>
            <a:ext cx="5004000" cy="553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«Союз-5»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18 января 1969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Отказ системы разделения отсеков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Вход в атмосферу люком вперед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3" name="" descr=""/>
          <p:cNvPicPr/>
          <p:nvPr/>
        </p:nvPicPr>
        <p:blipFill>
          <a:blip r:embed="rId2"/>
          <a:stretch/>
        </p:blipFill>
        <p:spPr>
          <a:xfrm>
            <a:off x="180000" y="3240000"/>
            <a:ext cx="6828480" cy="3240000"/>
          </a:xfrm>
          <a:prstGeom prst="rect">
            <a:avLst/>
          </a:prstGeom>
          <a:ln>
            <a:noFill/>
          </a:ln>
        </p:spPr>
      </p:pic>
      <p:pic>
        <p:nvPicPr>
          <p:cNvPr id="114" name="" descr=""/>
          <p:cNvPicPr/>
          <p:nvPr/>
        </p:nvPicPr>
        <p:blipFill>
          <a:blip r:embed="rId3"/>
          <a:stretch/>
        </p:blipFill>
        <p:spPr>
          <a:xfrm>
            <a:off x="7008480" y="1260000"/>
            <a:ext cx="6278400" cy="4813560"/>
          </a:xfrm>
          <a:prstGeom prst="rect">
            <a:avLst/>
          </a:prstGeom>
          <a:ln>
            <a:noFill/>
          </a:ln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3_10" descr=""/>
          <p:cNvPicPr/>
          <p:nvPr/>
        </p:nvPicPr>
        <p:blipFill>
          <a:blip r:embed="rId1"/>
          <a:stretch/>
        </p:blipFill>
        <p:spPr>
          <a:xfrm>
            <a:off x="0" y="6804000"/>
            <a:ext cx="13439880" cy="755640"/>
          </a:xfrm>
          <a:prstGeom prst="rect">
            <a:avLst/>
          </a:prstGeom>
          <a:ln>
            <a:noFill/>
          </a:ln>
        </p:spPr>
      </p:pic>
      <p:sp>
        <p:nvSpPr>
          <p:cNvPr id="116" name="CustomShape 1"/>
          <p:cNvSpPr/>
          <p:nvPr/>
        </p:nvSpPr>
        <p:spPr>
          <a:xfrm>
            <a:off x="1606680" y="6946920"/>
            <a:ext cx="10273320" cy="503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52200" bIns="45000">
            <a:normAutofit/>
          </a:bodyPr>
          <a:p>
            <a:pPr>
              <a:lnSpc>
                <a:spcPct val="96000"/>
              </a:lnSpc>
            </a:pPr>
            <a:r>
              <a:rPr b="0" lang="ru-RU" sz="2200" spc="-1" strike="noStrike">
                <a:solidFill>
                  <a:srgbClr val="ffffff"/>
                </a:solidFill>
                <a:latin typeface="Century Gothic"/>
              </a:rPr>
              <a:t>Чужие ошибки и успехи: Космические уроки для QA (часть 2)</a:t>
            </a:r>
            <a:endParaRPr b="0" lang="ru-RU" sz="22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17" name="TextShape 2"/>
          <p:cNvSpPr txBox="1"/>
          <p:nvPr/>
        </p:nvSpPr>
        <p:spPr>
          <a:xfrm>
            <a:off x="3651120" y="72360"/>
            <a:ext cx="6203520" cy="69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ru-RU" sz="3200" spc="-1" strike="noStrike">
                <a:solidFill>
                  <a:srgbClr val="000000"/>
                </a:solidFill>
                <a:latin typeface="Century Gothic"/>
              </a:rPr>
              <a:t>5.2. ОТКАЗОУСТОЙЧИВОСТЬ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TextShape 3"/>
          <p:cNvSpPr txBox="1"/>
          <p:nvPr/>
        </p:nvSpPr>
        <p:spPr>
          <a:xfrm>
            <a:off x="216000" y="766440"/>
            <a:ext cx="5004000" cy="553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«Союз ТМА-11»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19 апреля 2008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Отказ одного из пироболтов разделения отсеков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Вход в атмосферу люком вперед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9" name="" descr=""/>
          <p:cNvPicPr/>
          <p:nvPr/>
        </p:nvPicPr>
        <p:blipFill>
          <a:blip r:embed="rId2"/>
          <a:stretch/>
        </p:blipFill>
        <p:spPr>
          <a:xfrm>
            <a:off x="5295960" y="946440"/>
            <a:ext cx="8024040" cy="5353560"/>
          </a:xfrm>
          <a:prstGeom prst="rect">
            <a:avLst/>
          </a:prstGeom>
          <a:ln>
            <a:noFill/>
          </a:ln>
        </p:spPr>
      </p:pic>
      <p:pic>
        <p:nvPicPr>
          <p:cNvPr id="120" name="" descr=""/>
          <p:cNvPicPr/>
          <p:nvPr/>
        </p:nvPicPr>
        <p:blipFill>
          <a:blip r:embed="rId3"/>
          <a:stretch/>
        </p:blipFill>
        <p:spPr>
          <a:xfrm>
            <a:off x="216000" y="3048480"/>
            <a:ext cx="4873320" cy="3251520"/>
          </a:xfrm>
          <a:prstGeom prst="rect">
            <a:avLst/>
          </a:prstGeom>
          <a:ln>
            <a:noFill/>
          </a:ln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3_9" descr=""/>
          <p:cNvPicPr/>
          <p:nvPr/>
        </p:nvPicPr>
        <p:blipFill>
          <a:blip r:embed="rId1"/>
          <a:stretch/>
        </p:blipFill>
        <p:spPr>
          <a:xfrm>
            <a:off x="0" y="6804000"/>
            <a:ext cx="13439880" cy="755640"/>
          </a:xfrm>
          <a:prstGeom prst="rect">
            <a:avLst/>
          </a:prstGeom>
          <a:ln>
            <a:noFill/>
          </a:ln>
        </p:spPr>
      </p:pic>
      <p:sp>
        <p:nvSpPr>
          <p:cNvPr id="122" name="CustomShape 1"/>
          <p:cNvSpPr/>
          <p:nvPr/>
        </p:nvSpPr>
        <p:spPr>
          <a:xfrm>
            <a:off x="1606680" y="6946920"/>
            <a:ext cx="10273320" cy="503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52200" bIns="45000">
            <a:normAutofit/>
          </a:bodyPr>
          <a:p>
            <a:pPr>
              <a:lnSpc>
                <a:spcPct val="96000"/>
              </a:lnSpc>
            </a:pPr>
            <a:r>
              <a:rPr b="0" lang="ru-RU" sz="2200" spc="-1" strike="noStrike">
                <a:solidFill>
                  <a:srgbClr val="ffffff"/>
                </a:solidFill>
                <a:latin typeface="Century Gothic"/>
              </a:rPr>
              <a:t>Чужие ошибки и успехи: Космические уроки для QA (часть 2)</a:t>
            </a:r>
            <a:endParaRPr b="0" lang="ru-RU" sz="22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3" name="TextShape 2"/>
          <p:cNvSpPr txBox="1"/>
          <p:nvPr/>
        </p:nvSpPr>
        <p:spPr>
          <a:xfrm>
            <a:off x="3651120" y="72360"/>
            <a:ext cx="6430680" cy="69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ru-RU" sz="3200" spc="-1" strike="noStrike">
                <a:solidFill>
                  <a:srgbClr val="000000"/>
                </a:solidFill>
                <a:latin typeface="Century Gothic"/>
              </a:rPr>
              <a:t>5.3. GRACEFUL DEGRADATION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TextShape 3"/>
          <p:cNvSpPr txBox="1"/>
          <p:nvPr/>
        </p:nvSpPr>
        <p:spPr>
          <a:xfrm>
            <a:off x="216000" y="766440"/>
            <a:ext cx="5364000" cy="66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«Хаябуса»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9.05.2003 — 13.06.2010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Мощнейшая солнечная вспышка повредила солнечные панели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Отказали маховики системы ориентации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Во время репетиции ударили аппарат об астероид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Обе попытки забора образцов оказались неудачными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Отказали химические двигатели ориентации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Отказали все ионные двигатели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???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УСПЕХ МИССИИ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5" name="" descr=""/>
          <p:cNvPicPr/>
          <p:nvPr/>
        </p:nvPicPr>
        <p:blipFill>
          <a:blip r:embed="rId2"/>
          <a:stretch/>
        </p:blipFill>
        <p:spPr>
          <a:xfrm>
            <a:off x="7920000" y="720000"/>
            <a:ext cx="5394960" cy="4046040"/>
          </a:xfrm>
          <a:prstGeom prst="rect">
            <a:avLst/>
          </a:prstGeom>
          <a:ln>
            <a:noFill/>
          </a:ln>
        </p:spPr>
      </p:pic>
      <p:pic>
        <p:nvPicPr>
          <p:cNvPr id="126" name="" descr=""/>
          <p:cNvPicPr/>
          <p:nvPr/>
        </p:nvPicPr>
        <p:blipFill>
          <a:blip r:embed="rId3"/>
          <a:stretch/>
        </p:blipFill>
        <p:spPr>
          <a:xfrm>
            <a:off x="5618160" y="3780000"/>
            <a:ext cx="3016800" cy="2520000"/>
          </a:xfrm>
          <a:prstGeom prst="rect">
            <a:avLst/>
          </a:prstGeom>
          <a:ln>
            <a:noFill/>
          </a:ln>
        </p:spPr>
      </p:pic>
      <p:pic>
        <p:nvPicPr>
          <p:cNvPr id="127" name="" descr=""/>
          <p:cNvPicPr/>
          <p:nvPr/>
        </p:nvPicPr>
        <p:blipFill>
          <a:blip r:embed="rId4"/>
          <a:stretch/>
        </p:blipFill>
        <p:spPr>
          <a:xfrm>
            <a:off x="8634960" y="3780000"/>
            <a:ext cx="4680000" cy="2495880"/>
          </a:xfrm>
          <a:prstGeom prst="rect">
            <a:avLst/>
          </a:prstGeom>
          <a:ln>
            <a:noFill/>
          </a:ln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3_11" descr=""/>
          <p:cNvPicPr/>
          <p:nvPr/>
        </p:nvPicPr>
        <p:blipFill>
          <a:blip r:embed="rId1"/>
          <a:stretch/>
        </p:blipFill>
        <p:spPr>
          <a:xfrm>
            <a:off x="0" y="6804000"/>
            <a:ext cx="13439880" cy="755640"/>
          </a:xfrm>
          <a:prstGeom prst="rect">
            <a:avLst/>
          </a:prstGeom>
          <a:ln>
            <a:noFill/>
          </a:ln>
        </p:spPr>
      </p:pic>
      <p:sp>
        <p:nvSpPr>
          <p:cNvPr id="129" name="CustomShape 1"/>
          <p:cNvSpPr/>
          <p:nvPr/>
        </p:nvSpPr>
        <p:spPr>
          <a:xfrm>
            <a:off x="1606680" y="6946920"/>
            <a:ext cx="10273320" cy="503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52200" bIns="45000">
            <a:normAutofit/>
          </a:bodyPr>
          <a:p>
            <a:pPr>
              <a:lnSpc>
                <a:spcPct val="96000"/>
              </a:lnSpc>
            </a:pPr>
            <a:r>
              <a:rPr b="0" lang="ru-RU" sz="2200" spc="-1" strike="noStrike">
                <a:solidFill>
                  <a:srgbClr val="ffffff"/>
                </a:solidFill>
                <a:latin typeface="Century Gothic"/>
              </a:rPr>
              <a:t>Чужие ошибки и успехи: Космические уроки для QA (часть 2)</a:t>
            </a:r>
            <a:endParaRPr b="0" lang="ru-RU" sz="22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30" name="TextShape 2"/>
          <p:cNvSpPr txBox="1"/>
          <p:nvPr/>
        </p:nvSpPr>
        <p:spPr>
          <a:xfrm>
            <a:off x="3978000" y="72360"/>
            <a:ext cx="5482800" cy="69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ru-RU" sz="3200" spc="-1" strike="noStrike">
                <a:solidFill>
                  <a:srgbClr val="000000"/>
                </a:solidFill>
                <a:latin typeface="Century Gothic"/>
              </a:rPr>
              <a:t>6.1. ПРОВЕРЯЙ ФИКСЫ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TextShape 3"/>
          <p:cNvSpPr txBox="1"/>
          <p:nvPr/>
        </p:nvSpPr>
        <p:spPr>
          <a:xfrm>
            <a:off x="216000" y="766440"/>
            <a:ext cx="5364000" cy="66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«Молния-1»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22 августа 1964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2" name="" descr=""/>
          <p:cNvPicPr/>
          <p:nvPr/>
        </p:nvPicPr>
        <p:blipFill>
          <a:blip r:embed="rId2"/>
          <a:stretch/>
        </p:blipFill>
        <p:spPr>
          <a:xfrm>
            <a:off x="5990400" y="766440"/>
            <a:ext cx="7149600" cy="5625720"/>
          </a:xfrm>
          <a:prstGeom prst="rect">
            <a:avLst/>
          </a:prstGeom>
          <a:ln>
            <a:noFill/>
          </a:ln>
        </p:spPr>
      </p:pic>
      <p:pic>
        <p:nvPicPr>
          <p:cNvPr id="133" name="" descr=""/>
          <p:cNvPicPr/>
          <p:nvPr/>
        </p:nvPicPr>
        <p:blipFill>
          <a:blip r:embed="rId3"/>
          <a:stretch/>
        </p:blipFill>
        <p:spPr>
          <a:xfrm>
            <a:off x="360000" y="2263680"/>
            <a:ext cx="5578560" cy="3136320"/>
          </a:xfrm>
          <a:prstGeom prst="rect">
            <a:avLst/>
          </a:prstGeom>
          <a:ln>
            <a:noFill/>
          </a:ln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3_13" descr=""/>
          <p:cNvPicPr/>
          <p:nvPr/>
        </p:nvPicPr>
        <p:blipFill>
          <a:blip r:embed="rId1"/>
          <a:stretch/>
        </p:blipFill>
        <p:spPr>
          <a:xfrm>
            <a:off x="0" y="6804000"/>
            <a:ext cx="13439880" cy="755640"/>
          </a:xfrm>
          <a:prstGeom prst="rect">
            <a:avLst/>
          </a:prstGeom>
          <a:ln>
            <a:noFill/>
          </a:ln>
        </p:spPr>
      </p:pic>
      <p:sp>
        <p:nvSpPr>
          <p:cNvPr id="135" name="CustomShape 1"/>
          <p:cNvSpPr/>
          <p:nvPr/>
        </p:nvSpPr>
        <p:spPr>
          <a:xfrm>
            <a:off x="1606680" y="6946920"/>
            <a:ext cx="10273320" cy="503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52200" bIns="45000">
            <a:normAutofit/>
          </a:bodyPr>
          <a:p>
            <a:pPr>
              <a:lnSpc>
                <a:spcPct val="96000"/>
              </a:lnSpc>
            </a:pPr>
            <a:r>
              <a:rPr b="0" lang="ru-RU" sz="2200" spc="-1" strike="noStrike">
                <a:solidFill>
                  <a:srgbClr val="ffffff"/>
                </a:solidFill>
                <a:latin typeface="Century Gothic"/>
              </a:rPr>
              <a:t>Чужие ошибки и успехи: Космические уроки для QA (часть 2)</a:t>
            </a:r>
            <a:endParaRPr b="0" lang="ru-RU" sz="22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36" name="TextShape 2"/>
          <p:cNvSpPr txBox="1"/>
          <p:nvPr/>
        </p:nvSpPr>
        <p:spPr>
          <a:xfrm>
            <a:off x="3978000" y="72360"/>
            <a:ext cx="6767280" cy="69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ru-RU" sz="3200" spc="-1" strike="noStrike">
                <a:solidFill>
                  <a:srgbClr val="000000"/>
                </a:solidFill>
                <a:latin typeface="Century Gothic"/>
              </a:rPr>
              <a:t>7.1. ВЕЗЕТ ПОДГОТОВЛЕННЫМ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TextShape 3"/>
          <p:cNvSpPr txBox="1"/>
          <p:nvPr/>
        </p:nvSpPr>
        <p:spPr>
          <a:xfrm>
            <a:off x="216000" y="766440"/>
            <a:ext cx="5364000" cy="66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«Лин Индастриал»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11 декабря 2016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РЛД-100С «Атар»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8" name="" descr=""/>
          <p:cNvPicPr/>
          <p:nvPr/>
        </p:nvPicPr>
        <p:blipFill>
          <a:blip r:embed="rId2"/>
          <a:stretch/>
        </p:blipFill>
        <p:spPr>
          <a:xfrm>
            <a:off x="4372920" y="1260000"/>
            <a:ext cx="8947080" cy="5040000"/>
          </a:xfrm>
          <a:prstGeom prst="rect">
            <a:avLst/>
          </a:prstGeom>
          <a:ln>
            <a:noFill/>
          </a:ln>
        </p:spPr>
      </p:pic>
      <p:pic>
        <p:nvPicPr>
          <p:cNvPr id="139" name="" descr=""/>
          <p:cNvPicPr/>
          <p:nvPr/>
        </p:nvPicPr>
        <p:blipFill>
          <a:blip r:embed="rId3"/>
          <a:stretch/>
        </p:blipFill>
        <p:spPr>
          <a:xfrm>
            <a:off x="122040" y="4316040"/>
            <a:ext cx="4197960" cy="1983960"/>
          </a:xfrm>
          <a:prstGeom prst="rect">
            <a:avLst/>
          </a:prstGeom>
          <a:ln>
            <a:noFill/>
          </a:ln>
        </p:spPr>
      </p:pic>
      <p:pic>
        <p:nvPicPr>
          <p:cNvPr id="140" name="" descr=""/>
          <p:cNvPicPr/>
          <p:nvPr/>
        </p:nvPicPr>
        <p:blipFill>
          <a:blip r:embed="rId4"/>
          <a:stretch/>
        </p:blipFill>
        <p:spPr>
          <a:xfrm>
            <a:off x="128520" y="2531880"/>
            <a:ext cx="4191480" cy="1068120"/>
          </a:xfrm>
          <a:prstGeom prst="rect">
            <a:avLst/>
          </a:prstGeom>
          <a:ln>
            <a:noFill/>
          </a:ln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3_14" descr=""/>
          <p:cNvPicPr/>
          <p:nvPr/>
        </p:nvPicPr>
        <p:blipFill>
          <a:blip r:embed="rId1"/>
          <a:stretch/>
        </p:blipFill>
        <p:spPr>
          <a:xfrm>
            <a:off x="0" y="6804000"/>
            <a:ext cx="13439880" cy="755640"/>
          </a:xfrm>
          <a:prstGeom prst="rect">
            <a:avLst/>
          </a:prstGeom>
          <a:ln>
            <a:noFill/>
          </a:ln>
        </p:spPr>
      </p:pic>
      <p:sp>
        <p:nvSpPr>
          <p:cNvPr id="142" name="CustomShape 1"/>
          <p:cNvSpPr/>
          <p:nvPr/>
        </p:nvSpPr>
        <p:spPr>
          <a:xfrm>
            <a:off x="1606680" y="6946920"/>
            <a:ext cx="10273320" cy="503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52200" bIns="45000">
            <a:normAutofit/>
          </a:bodyPr>
          <a:p>
            <a:pPr>
              <a:lnSpc>
                <a:spcPct val="96000"/>
              </a:lnSpc>
            </a:pPr>
            <a:r>
              <a:rPr b="0" lang="ru-RU" sz="2200" spc="-1" strike="noStrike">
                <a:solidFill>
                  <a:srgbClr val="ffffff"/>
                </a:solidFill>
                <a:latin typeface="Century Gothic"/>
              </a:rPr>
              <a:t>Чужие ошибки и успехи: Космические уроки для QA (часть 2)</a:t>
            </a:r>
            <a:endParaRPr b="0" lang="ru-RU" sz="22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43" name="TextShape 2"/>
          <p:cNvSpPr txBox="1"/>
          <p:nvPr/>
        </p:nvSpPr>
        <p:spPr>
          <a:xfrm>
            <a:off x="3978000" y="72360"/>
            <a:ext cx="6767280" cy="69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ru-RU" sz="3200" spc="-1" strike="noStrike">
                <a:solidFill>
                  <a:srgbClr val="000000"/>
                </a:solidFill>
                <a:latin typeface="Century Gothic"/>
              </a:rPr>
              <a:t>7.2. ВЕЗЕТ ПОДГОТОВЛЕННЫМ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TextShape 3"/>
          <p:cNvSpPr txBox="1"/>
          <p:nvPr/>
        </p:nvSpPr>
        <p:spPr>
          <a:xfrm>
            <a:off x="216000" y="766440"/>
            <a:ext cx="5364000" cy="66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«Аполлоны» -11 и -12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5" name="" descr=""/>
          <p:cNvPicPr/>
          <p:nvPr/>
        </p:nvPicPr>
        <p:blipFill>
          <a:blip r:embed="rId2"/>
          <a:stretch/>
        </p:blipFill>
        <p:spPr>
          <a:xfrm>
            <a:off x="110160" y="2340000"/>
            <a:ext cx="5829840" cy="3420000"/>
          </a:xfrm>
          <a:prstGeom prst="rect">
            <a:avLst/>
          </a:prstGeom>
          <a:ln>
            <a:noFill/>
          </a:ln>
        </p:spPr>
      </p:pic>
      <p:pic>
        <p:nvPicPr>
          <p:cNvPr id="146" name="" descr=""/>
          <p:cNvPicPr/>
          <p:nvPr/>
        </p:nvPicPr>
        <p:blipFill>
          <a:blip r:embed="rId3"/>
          <a:stretch/>
        </p:blipFill>
        <p:spPr>
          <a:xfrm>
            <a:off x="6840000" y="978480"/>
            <a:ext cx="6316200" cy="5501520"/>
          </a:xfrm>
          <a:prstGeom prst="rect">
            <a:avLst/>
          </a:prstGeom>
          <a:ln>
            <a:noFill/>
          </a:ln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3_15" descr=""/>
          <p:cNvPicPr/>
          <p:nvPr/>
        </p:nvPicPr>
        <p:blipFill>
          <a:blip r:embed="rId1"/>
          <a:stretch/>
        </p:blipFill>
        <p:spPr>
          <a:xfrm>
            <a:off x="0" y="6804000"/>
            <a:ext cx="13439880" cy="755640"/>
          </a:xfrm>
          <a:prstGeom prst="rect">
            <a:avLst/>
          </a:prstGeom>
          <a:ln>
            <a:noFill/>
          </a:ln>
        </p:spPr>
      </p:pic>
      <p:sp>
        <p:nvSpPr>
          <p:cNvPr id="148" name="CustomShape 1"/>
          <p:cNvSpPr/>
          <p:nvPr/>
        </p:nvSpPr>
        <p:spPr>
          <a:xfrm>
            <a:off x="1606680" y="6946920"/>
            <a:ext cx="10273320" cy="503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52200" bIns="45000">
            <a:normAutofit/>
          </a:bodyPr>
          <a:p>
            <a:pPr>
              <a:lnSpc>
                <a:spcPct val="96000"/>
              </a:lnSpc>
            </a:pPr>
            <a:r>
              <a:rPr b="0" lang="ru-RU" sz="2200" spc="-1" strike="noStrike">
                <a:solidFill>
                  <a:srgbClr val="ffffff"/>
                </a:solidFill>
                <a:latin typeface="Century Gothic"/>
              </a:rPr>
              <a:t>Чужие ошибки и успехи: Космические уроки для QA (часть 2)</a:t>
            </a:r>
            <a:endParaRPr b="0" lang="ru-RU" sz="22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49" name="TextShape 2"/>
          <p:cNvSpPr txBox="1"/>
          <p:nvPr/>
        </p:nvSpPr>
        <p:spPr>
          <a:xfrm>
            <a:off x="3595680" y="720000"/>
            <a:ext cx="6247800" cy="2071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ru-RU" sz="9600" spc="-1" strike="noStrike">
                <a:solidFill>
                  <a:srgbClr val="000000"/>
                </a:solidFill>
                <a:latin typeface="Century Gothic"/>
              </a:rPr>
              <a:t>Спасибо!</a:t>
            </a:r>
            <a:endParaRPr b="0" lang="ru-RU" sz="9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TextShape 3"/>
          <p:cNvSpPr txBox="1"/>
          <p:nvPr/>
        </p:nvSpPr>
        <p:spPr>
          <a:xfrm>
            <a:off x="6660000" y="4680000"/>
            <a:ext cx="6660000" cy="2119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ru-RU" sz="2200" spc="-1" strike="noStrike">
                <a:solidFill>
                  <a:srgbClr val="000000"/>
                </a:solidFill>
                <a:latin typeface="Century Gothic"/>
              </a:rPr>
              <a:t>Email: </a:t>
            </a:r>
            <a:r>
              <a:rPr b="0" lang="ru-RU" sz="2200" spc="-1" strike="noStrike">
                <a:solidFill>
                  <a:srgbClr val="000000"/>
                </a:solidFill>
                <a:latin typeface="Century Gothic"/>
                <a:hlinkClick r:id="rId2"/>
              </a:rPr>
              <a:t>fterekhov@gmail.com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ru-RU" sz="2200" spc="-1" strike="noStrike">
                <a:solidFill>
                  <a:srgbClr val="000000"/>
                </a:solidFill>
                <a:latin typeface="Century Gothic"/>
              </a:rPr>
              <a:t>Skype: fterekhov, Telegram: lozga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ru-RU" sz="2200" spc="-1" strike="noStrike">
                <a:solidFill>
                  <a:srgbClr val="000000"/>
                </a:solidFill>
                <a:latin typeface="Century Gothic"/>
              </a:rPr>
              <a:t>Вконтакте: </a:t>
            </a:r>
            <a:r>
              <a:rPr b="0" lang="ru-RU" sz="2200" spc="-1" strike="noStrike">
                <a:solidFill>
                  <a:srgbClr val="000000"/>
                </a:solidFill>
                <a:latin typeface="Century Gothic"/>
                <a:hlinkClick r:id="rId3"/>
              </a:rPr>
              <a:t>https://vk.com/lozga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ru-RU" sz="2200" spc="-1" strike="noStrike">
                <a:solidFill>
                  <a:srgbClr val="000000"/>
                </a:solidFill>
                <a:latin typeface="Century Gothic"/>
              </a:rPr>
              <a:t>FB: </a:t>
            </a:r>
            <a:r>
              <a:rPr b="0" lang="ru-RU" sz="2200" spc="-1" strike="noStrike">
                <a:solidFill>
                  <a:srgbClr val="000000"/>
                </a:solidFill>
                <a:latin typeface="Century Gothic"/>
                <a:hlinkClick r:id="rId4"/>
              </a:rPr>
              <a:t>https://www.facebook.com/filipp.terekhov.7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TextShape 4"/>
          <p:cNvSpPr txBox="1"/>
          <p:nvPr/>
        </p:nvSpPr>
        <p:spPr>
          <a:xfrm>
            <a:off x="6660000" y="3780000"/>
            <a:ext cx="4447800" cy="1095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Написать мне фидбек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или пригласить с лекцией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TextShape 5"/>
          <p:cNvSpPr txBox="1"/>
          <p:nvPr/>
        </p:nvSpPr>
        <p:spPr>
          <a:xfrm>
            <a:off x="900000" y="3240000"/>
            <a:ext cx="4175280" cy="1095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Почитать еще: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3" name="" descr=""/>
          <p:cNvPicPr/>
          <p:nvPr/>
        </p:nvPicPr>
        <p:blipFill>
          <a:blip r:embed="rId5"/>
          <a:stretch/>
        </p:blipFill>
        <p:spPr>
          <a:xfrm>
            <a:off x="742680" y="3780000"/>
            <a:ext cx="2857320" cy="285732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3" descr=""/>
          <p:cNvPicPr/>
          <p:nvPr/>
        </p:nvPicPr>
        <p:blipFill>
          <a:blip r:embed="rId1"/>
          <a:stretch/>
        </p:blipFill>
        <p:spPr>
          <a:xfrm>
            <a:off x="0" y="6804000"/>
            <a:ext cx="13439880" cy="755640"/>
          </a:xfrm>
          <a:prstGeom prst="rect">
            <a:avLst/>
          </a:prstGeom>
          <a:ln>
            <a:noFill/>
          </a:ln>
        </p:spPr>
      </p:pic>
      <p:sp>
        <p:nvSpPr>
          <p:cNvPr id="53" name="CustomShape 1"/>
          <p:cNvSpPr/>
          <p:nvPr/>
        </p:nvSpPr>
        <p:spPr>
          <a:xfrm>
            <a:off x="1606680" y="6946920"/>
            <a:ext cx="10273320" cy="503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52200" bIns="45000">
            <a:normAutofit/>
          </a:bodyPr>
          <a:p>
            <a:pPr>
              <a:lnSpc>
                <a:spcPct val="96000"/>
              </a:lnSpc>
            </a:pPr>
            <a:r>
              <a:rPr b="0" lang="ru-RU" sz="2200" spc="-1" strike="noStrike">
                <a:solidFill>
                  <a:srgbClr val="ffffff"/>
                </a:solidFill>
                <a:latin typeface="Century Gothic"/>
              </a:rPr>
              <a:t>Чужие ошибки и успехи: Космические уроки для QA (часть 2)</a:t>
            </a:r>
            <a:endParaRPr b="0" lang="ru-RU" sz="22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4" name="TextShape 2"/>
          <p:cNvSpPr txBox="1"/>
          <p:nvPr/>
        </p:nvSpPr>
        <p:spPr>
          <a:xfrm>
            <a:off x="2252160" y="72360"/>
            <a:ext cx="9178560" cy="69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ru-RU" sz="3200" spc="-1" strike="noStrike">
                <a:solidFill>
                  <a:srgbClr val="000000"/>
                </a:solidFill>
                <a:latin typeface="Century Gothic"/>
              </a:rPr>
              <a:t>1. ПАРА СЛОВ О СВОЕЙ ДВОЙНОЙ ЖИЗНИ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TextShape 3"/>
          <p:cNvSpPr txBox="1"/>
          <p:nvPr/>
        </p:nvSpPr>
        <p:spPr>
          <a:xfrm>
            <a:off x="216000" y="766440"/>
            <a:ext cx="5544000" cy="247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Тестировщик с 2010 года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Работал в: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Системном интеграторе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Банке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Стартапах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Сейчас тестирую складскую логистику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TextShape 4"/>
          <p:cNvSpPr txBox="1"/>
          <p:nvPr/>
        </p:nvSpPr>
        <p:spPr>
          <a:xfrm>
            <a:off x="180000" y="3536640"/>
            <a:ext cx="5760000" cy="2223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Популяризатор космонавтики с 2013 года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Мои материалы можно увидеть в ЖЖ, на Хабре, в журнале «Русский космос», «Популярной механике», «Медузе» «Чердаке», N+1, Игры@mail.ru, «Ноже»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7" name="" descr=""/>
          <p:cNvPicPr/>
          <p:nvPr/>
        </p:nvPicPr>
        <p:blipFill>
          <a:blip r:embed="rId2"/>
          <a:stretch/>
        </p:blipFill>
        <p:spPr>
          <a:xfrm>
            <a:off x="5760000" y="720000"/>
            <a:ext cx="7440120" cy="5580000"/>
          </a:xfrm>
          <a:prstGeom prst="rect">
            <a:avLst/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3_0" descr=""/>
          <p:cNvPicPr/>
          <p:nvPr/>
        </p:nvPicPr>
        <p:blipFill>
          <a:blip r:embed="rId1"/>
          <a:stretch/>
        </p:blipFill>
        <p:spPr>
          <a:xfrm>
            <a:off x="0" y="6804000"/>
            <a:ext cx="13439880" cy="755640"/>
          </a:xfrm>
          <a:prstGeom prst="rect">
            <a:avLst/>
          </a:prstGeom>
          <a:ln>
            <a:noFill/>
          </a:ln>
        </p:spPr>
      </p:pic>
      <p:sp>
        <p:nvSpPr>
          <p:cNvPr id="59" name="CustomShape 1"/>
          <p:cNvSpPr/>
          <p:nvPr/>
        </p:nvSpPr>
        <p:spPr>
          <a:xfrm>
            <a:off x="1606680" y="6946920"/>
            <a:ext cx="10273320" cy="503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52200" bIns="45000">
            <a:normAutofit/>
          </a:bodyPr>
          <a:p>
            <a:pPr>
              <a:lnSpc>
                <a:spcPct val="96000"/>
              </a:lnSpc>
            </a:pPr>
            <a:r>
              <a:rPr b="0" lang="ru-RU" sz="2200" spc="-1" strike="noStrike">
                <a:solidFill>
                  <a:srgbClr val="ffffff"/>
                </a:solidFill>
                <a:latin typeface="Century Gothic"/>
              </a:rPr>
              <a:t>Чужие ошибки и успехи: Космические уроки для QA (часть 2)</a:t>
            </a:r>
            <a:endParaRPr b="0" lang="ru-RU" sz="22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0" name="TextShape 2"/>
          <p:cNvSpPr txBox="1"/>
          <p:nvPr/>
        </p:nvSpPr>
        <p:spPr>
          <a:xfrm>
            <a:off x="2901600" y="72360"/>
            <a:ext cx="8210520" cy="69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ru-RU" sz="3200" spc="-1" strike="noStrike">
                <a:solidFill>
                  <a:srgbClr val="000000"/>
                </a:solidFill>
                <a:latin typeface="Century Gothic"/>
              </a:rPr>
              <a:t>2.1. ТЕСТИРОВАНИЕ ВСЕ ЕЩЕ НУЖНО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TextShape 3"/>
          <p:cNvSpPr txBox="1"/>
          <p:nvPr/>
        </p:nvSpPr>
        <p:spPr>
          <a:xfrm>
            <a:off x="216000" y="766440"/>
            <a:ext cx="5004000" cy="5636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entury Gothic"/>
              </a:rPr>
              <a:t>Boeing Starliner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entury Gothic"/>
              </a:rPr>
              <a:t>Boe-OFT 20 декабря 2019 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entury Gothic"/>
              </a:rPr>
              <a:t>Сорвана стыковка с МКС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entury Gothic"/>
              </a:rPr>
              <a:t>Полет проведен по сокращенной программе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entury Gothic"/>
              </a:rPr>
              <a:t>Boeing вынуждена повторить испытательный полет за свой счет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entury Gothic"/>
              </a:rPr>
              <a:t>Имиджевые потери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2" name="" descr=""/>
          <p:cNvPicPr/>
          <p:nvPr/>
        </p:nvPicPr>
        <p:blipFill>
          <a:blip r:embed="rId2"/>
          <a:stretch/>
        </p:blipFill>
        <p:spPr>
          <a:xfrm>
            <a:off x="5408640" y="871920"/>
            <a:ext cx="7551360" cy="5082120"/>
          </a:xfrm>
          <a:prstGeom prst="rect">
            <a:avLst/>
          </a:prstGeom>
          <a:ln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3_1" descr=""/>
          <p:cNvPicPr/>
          <p:nvPr/>
        </p:nvPicPr>
        <p:blipFill>
          <a:blip r:embed="rId1"/>
          <a:stretch/>
        </p:blipFill>
        <p:spPr>
          <a:xfrm>
            <a:off x="0" y="6804000"/>
            <a:ext cx="13439880" cy="755640"/>
          </a:xfrm>
          <a:prstGeom prst="rect">
            <a:avLst/>
          </a:prstGeom>
          <a:ln>
            <a:noFill/>
          </a:ln>
        </p:spPr>
      </p:pic>
      <p:sp>
        <p:nvSpPr>
          <p:cNvPr id="64" name="CustomShape 1"/>
          <p:cNvSpPr/>
          <p:nvPr/>
        </p:nvSpPr>
        <p:spPr>
          <a:xfrm>
            <a:off x="1606680" y="6946920"/>
            <a:ext cx="10273320" cy="503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52200" bIns="45000">
            <a:normAutofit/>
          </a:bodyPr>
          <a:p>
            <a:pPr>
              <a:lnSpc>
                <a:spcPct val="96000"/>
              </a:lnSpc>
            </a:pPr>
            <a:r>
              <a:rPr b="0" lang="ru-RU" sz="2200" spc="-1" strike="noStrike">
                <a:solidFill>
                  <a:srgbClr val="ffffff"/>
                </a:solidFill>
                <a:latin typeface="Century Gothic"/>
              </a:rPr>
              <a:t>Чужие ошибки и успехи: Космические уроки для QA (часть 2)</a:t>
            </a:r>
            <a:endParaRPr b="0" lang="ru-RU" sz="22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2901600" y="72360"/>
            <a:ext cx="8210520" cy="69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ru-RU" sz="3200" spc="-1" strike="noStrike">
                <a:solidFill>
                  <a:srgbClr val="000000"/>
                </a:solidFill>
                <a:latin typeface="Century Gothic"/>
              </a:rPr>
              <a:t>2.2. ТЕСТИРОВАНИЕ ВСЕ ЕЩЕ НУЖНО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TextShape 3"/>
          <p:cNvSpPr txBox="1"/>
          <p:nvPr/>
        </p:nvSpPr>
        <p:spPr>
          <a:xfrm>
            <a:off x="216000" y="766440"/>
            <a:ext cx="5004000" cy="5942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Бортовые часы из-за ошибки в коде синхронизировались за 11 часов до пуска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На 31 минуте не выполнен плановый маневр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Из-за проблем со связью ЦУП не смог исправить ситуацию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Был выполнен некорректный маневр, сорвавший стыковку с МКС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Анализ показал наличие неправильного порядка разделения отсеков (не успел себя проявить)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7" name="" descr=""/>
          <p:cNvPicPr/>
          <p:nvPr/>
        </p:nvPicPr>
        <p:blipFill>
          <a:blip r:embed="rId2"/>
          <a:stretch/>
        </p:blipFill>
        <p:spPr>
          <a:xfrm>
            <a:off x="5343840" y="1269000"/>
            <a:ext cx="7976160" cy="4491000"/>
          </a:xfrm>
          <a:prstGeom prst="rect">
            <a:avLst/>
          </a:prstGeom>
          <a:ln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3_2" descr=""/>
          <p:cNvPicPr/>
          <p:nvPr/>
        </p:nvPicPr>
        <p:blipFill>
          <a:blip r:embed="rId1"/>
          <a:stretch/>
        </p:blipFill>
        <p:spPr>
          <a:xfrm>
            <a:off x="0" y="6804000"/>
            <a:ext cx="13439880" cy="75564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>
            <a:off x="1606680" y="6946920"/>
            <a:ext cx="10273320" cy="503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52200" bIns="45000">
            <a:normAutofit/>
          </a:bodyPr>
          <a:p>
            <a:pPr>
              <a:lnSpc>
                <a:spcPct val="96000"/>
              </a:lnSpc>
            </a:pPr>
            <a:r>
              <a:rPr b="0" lang="ru-RU" sz="2200" spc="-1" strike="noStrike">
                <a:solidFill>
                  <a:srgbClr val="ffffff"/>
                </a:solidFill>
                <a:latin typeface="Century Gothic"/>
              </a:rPr>
              <a:t>Чужие ошибки и успехи: Космические уроки для QA (часть 2)</a:t>
            </a:r>
            <a:endParaRPr b="0" lang="ru-RU" sz="22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0" name="TextShape 2"/>
          <p:cNvSpPr txBox="1"/>
          <p:nvPr/>
        </p:nvSpPr>
        <p:spPr>
          <a:xfrm>
            <a:off x="2901600" y="72360"/>
            <a:ext cx="8210520" cy="69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ru-RU" sz="3200" spc="-1" strike="noStrike">
                <a:solidFill>
                  <a:srgbClr val="000000"/>
                </a:solidFill>
                <a:latin typeface="Century Gothic"/>
              </a:rPr>
              <a:t>2.3. ТЕСТИРОВАНИЕ ВСЕ ЕЩЕ НУЖНО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TextShape 3"/>
          <p:cNvSpPr txBox="1"/>
          <p:nvPr/>
        </p:nvSpPr>
        <p:spPr>
          <a:xfrm>
            <a:off x="216000" y="766440"/>
            <a:ext cx="5004000" cy="5788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200" spc="-1" strike="noStrike">
                <a:solidFill>
                  <a:srgbClr val="000000"/>
                </a:solidFill>
                <a:latin typeface="Century Gothic"/>
              </a:rPr>
              <a:t>21 рекомендация прямо относится к тестированию: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lvl="1" marL="576000" indent="-216000">
              <a:buClr>
                <a:srgbClr val="000000"/>
              </a:buClr>
              <a:buSzPct val="45000"/>
              <a:buFont typeface="Wingdings 3" charset="2"/>
              <a:buChar char=""/>
            </a:pPr>
            <a:r>
              <a:rPr b="0" lang="ru-RU" sz="2200" spc="-1" strike="noStrike">
                <a:solidFill>
                  <a:srgbClr val="000000"/>
                </a:solidFill>
                <a:latin typeface="Century Gothic"/>
              </a:rPr>
              <a:t>Улучшить интеграционное тестирование.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lvl="1" marL="576000" indent="-216000">
              <a:buClr>
                <a:srgbClr val="000000"/>
              </a:buClr>
              <a:buSzPct val="45000"/>
              <a:buFont typeface="Wingdings 3" charset="2"/>
              <a:buChar char=""/>
            </a:pPr>
            <a:r>
              <a:rPr b="0" lang="ru-RU" sz="2200" spc="-1" strike="noStrike">
                <a:solidFill>
                  <a:srgbClr val="000000"/>
                </a:solidFill>
                <a:latin typeface="Century Gothic"/>
              </a:rPr>
              <a:t>Перед каждым полетом проводить "генеральную репетицию" с максимальным привлечением летного оборудования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lvl="1" marL="576000" indent="-216000">
              <a:buClr>
                <a:srgbClr val="000000"/>
              </a:buClr>
              <a:buSzPct val="45000"/>
              <a:buFont typeface="Wingdings 3" charset="2"/>
              <a:buChar char=""/>
            </a:pPr>
            <a:r>
              <a:rPr b="0" lang="ru-RU" sz="2200" spc="-1" strike="noStrike">
                <a:solidFill>
                  <a:srgbClr val="000000"/>
                </a:solidFill>
                <a:latin typeface="Century Gothic"/>
              </a:rPr>
              <a:t>Принимать меры по обнаруженным пробелам в симуляциях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200" spc="-1" strike="noStrike">
                <a:solidFill>
                  <a:srgbClr val="000000"/>
                </a:solidFill>
                <a:latin typeface="Century Gothic"/>
              </a:rPr>
              <a:t>10 рекомендаций по требованиям: 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lvl="1" marL="576000" indent="-216000">
              <a:buClr>
                <a:srgbClr val="000000"/>
              </a:buClr>
              <a:buSzPct val="45000"/>
              <a:buFont typeface="Wingdings 3" charset="2"/>
              <a:buChar char=""/>
            </a:pPr>
            <a:r>
              <a:rPr b="0" lang="ru-RU" sz="2200" spc="-1" strike="noStrike">
                <a:solidFill>
                  <a:srgbClr val="000000"/>
                </a:solidFill>
                <a:latin typeface="Century Gothic"/>
              </a:rPr>
              <a:t>Лучше анализ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lvl="1" marL="576000" indent="-216000">
              <a:buClr>
                <a:srgbClr val="000000"/>
              </a:buClr>
              <a:buSzPct val="45000"/>
              <a:buFont typeface="Wingdings 3" charset="2"/>
              <a:buChar char=""/>
            </a:pPr>
            <a:r>
              <a:rPr b="0" lang="ru-RU" sz="2200" spc="-1" strike="noStrike">
                <a:solidFill>
                  <a:srgbClr val="000000"/>
                </a:solidFill>
                <a:latin typeface="Century Gothic"/>
              </a:rPr>
              <a:t>Повысить decision coverage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TextShape 4"/>
          <p:cNvSpPr txBox="1"/>
          <p:nvPr/>
        </p:nvSpPr>
        <p:spPr>
          <a:xfrm>
            <a:off x="6516000" y="766440"/>
            <a:ext cx="6624000" cy="5883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35 рекомендаций по процессам: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1" marL="576000" indent="-216000">
              <a:buClr>
                <a:srgbClr val="000000"/>
              </a:buClr>
              <a:buSzPct val="45000"/>
              <a:buFont typeface="Wingdings 3" charset="2"/>
              <a:buChar char=""/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Улучшить код-ревью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1" marL="576000" indent="-216000">
              <a:buClr>
                <a:srgbClr val="000000"/>
              </a:buClr>
              <a:buSzPct val="45000"/>
              <a:buFont typeface="Wingdings 3" charset="2"/>
              <a:buChar char=""/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Улучшить тестовые данные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1" marL="576000" indent="-216000">
              <a:buClr>
                <a:srgbClr val="000000"/>
              </a:buClr>
              <a:buSzPct val="45000"/>
              <a:buFont typeface="Wingdings 3" charset="2"/>
              <a:buChar char=""/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Больше привлекать экспертов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1" marL="576000" indent="-216000">
              <a:buClr>
                <a:srgbClr val="000000"/>
              </a:buClr>
              <a:buSzPct val="45000"/>
              <a:buFont typeface="Wingdings 3" charset="2"/>
              <a:buChar char=""/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Исправить работу комиссий по ревью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1" marL="576000" indent="-216000">
              <a:buClr>
                <a:srgbClr val="000000"/>
              </a:buClr>
              <a:buSzPct val="45000"/>
              <a:buFont typeface="Wingdings 3" charset="2"/>
              <a:buChar char=""/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7 рекомендаций по коду, исправить баги с: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1" marL="576000" indent="-216000">
              <a:buClr>
                <a:srgbClr val="000000"/>
              </a:buClr>
              <a:buSzPct val="45000"/>
              <a:buFont typeface="Wingdings 3" charset="2"/>
              <a:buChar char=""/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Учетом полетного времени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1" marL="576000" indent="-216000">
              <a:buClr>
                <a:srgbClr val="000000"/>
              </a:buClr>
              <a:buSzPct val="45000"/>
              <a:buFont typeface="Wingdings 3" charset="2"/>
              <a:buChar char=""/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Процедурой отделения сервисного модуля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1" marL="576000" indent="-216000">
              <a:buClr>
                <a:srgbClr val="000000"/>
              </a:buClr>
              <a:buSzPct val="45000"/>
              <a:buFont typeface="Wingdings 3" charset="2"/>
              <a:buChar char=""/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Сделать алгоритм выбора антенны более надежным.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Последние 7 рекомендаций по орг. структуре и железу.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1" marL="576000" indent="-216000">
              <a:buClr>
                <a:srgbClr val="000000"/>
              </a:buClr>
              <a:buSzPct val="45000"/>
              <a:buFont typeface="Wingdings 3" charset="2"/>
              <a:buChar char=""/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Сообщения о безопасности "у нас тут важная проблема не решается"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1" marL="576000" indent="-216000">
              <a:buClr>
                <a:srgbClr val="000000"/>
              </a:buClr>
              <a:buSzPct val="45000"/>
              <a:buFont typeface="Wingdings 3" charset="2"/>
              <a:buChar char=""/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Улучшить внешний аудит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1" marL="576000" indent="-216000">
              <a:buClr>
                <a:srgbClr val="000000"/>
              </a:buClr>
              <a:buSzPct val="45000"/>
              <a:buFont typeface="Wingdings 3" charset="2"/>
              <a:buChar char=""/>
            </a:pPr>
            <a:r>
              <a:rPr b="0" lang="ru-RU" sz="2000" spc="-1" strike="noStrike">
                <a:solidFill>
                  <a:srgbClr val="000000"/>
                </a:solidFill>
                <a:latin typeface="Century Gothic"/>
              </a:rPr>
              <a:t>Внести в конструкцию корабля дополнительный фильтр для защиты от внеполосных помех.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3_4" descr=""/>
          <p:cNvPicPr/>
          <p:nvPr/>
        </p:nvPicPr>
        <p:blipFill>
          <a:blip r:embed="rId1"/>
          <a:stretch/>
        </p:blipFill>
        <p:spPr>
          <a:xfrm>
            <a:off x="0" y="6804000"/>
            <a:ext cx="13439880" cy="755640"/>
          </a:xfrm>
          <a:prstGeom prst="rect">
            <a:avLst/>
          </a:prstGeom>
          <a:ln>
            <a:noFill/>
          </a:ln>
        </p:spPr>
      </p:pic>
      <p:sp>
        <p:nvSpPr>
          <p:cNvPr id="74" name="CustomShape 1"/>
          <p:cNvSpPr/>
          <p:nvPr/>
        </p:nvSpPr>
        <p:spPr>
          <a:xfrm>
            <a:off x="1606680" y="6946920"/>
            <a:ext cx="10273320" cy="503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52200" bIns="45000">
            <a:normAutofit/>
          </a:bodyPr>
          <a:p>
            <a:pPr>
              <a:lnSpc>
                <a:spcPct val="96000"/>
              </a:lnSpc>
            </a:pPr>
            <a:r>
              <a:rPr b="0" lang="ru-RU" sz="2200" spc="-1" strike="noStrike">
                <a:solidFill>
                  <a:srgbClr val="ffffff"/>
                </a:solidFill>
                <a:latin typeface="Century Gothic"/>
              </a:rPr>
              <a:t>Чужие ошибки и успехи: Космические уроки для QA (часть 2)</a:t>
            </a:r>
            <a:endParaRPr b="0" lang="ru-RU" sz="22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5" name="TextShape 2"/>
          <p:cNvSpPr txBox="1"/>
          <p:nvPr/>
        </p:nvSpPr>
        <p:spPr>
          <a:xfrm>
            <a:off x="3670200" y="72360"/>
            <a:ext cx="6468840" cy="69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ru-RU" sz="3200" spc="-1" strike="noStrike">
                <a:solidFill>
                  <a:srgbClr val="000000"/>
                </a:solidFill>
                <a:latin typeface="Century Gothic"/>
              </a:rPr>
              <a:t>2.4. И РАНЬШЕ БЫЛО НУЖНО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6" name="" descr=""/>
          <p:cNvPicPr/>
          <p:nvPr/>
        </p:nvPicPr>
        <p:blipFill>
          <a:blip r:embed="rId2"/>
          <a:stretch/>
        </p:blipFill>
        <p:spPr>
          <a:xfrm>
            <a:off x="180000" y="702000"/>
            <a:ext cx="4140000" cy="2988720"/>
          </a:xfrm>
          <a:prstGeom prst="rect">
            <a:avLst/>
          </a:prstGeom>
          <a:ln>
            <a:noFill/>
          </a:ln>
        </p:spPr>
      </p:pic>
      <p:pic>
        <p:nvPicPr>
          <p:cNvPr id="77" name="" descr=""/>
          <p:cNvPicPr/>
          <p:nvPr/>
        </p:nvPicPr>
        <p:blipFill>
          <a:blip r:embed="rId3"/>
          <a:stretch/>
        </p:blipFill>
        <p:spPr>
          <a:xfrm>
            <a:off x="180000" y="3780000"/>
            <a:ext cx="4140000" cy="2757600"/>
          </a:xfrm>
          <a:prstGeom prst="rect">
            <a:avLst/>
          </a:prstGeom>
          <a:ln>
            <a:noFill/>
          </a:ln>
        </p:spPr>
      </p:pic>
      <p:pic>
        <p:nvPicPr>
          <p:cNvPr id="78" name="" descr=""/>
          <p:cNvPicPr/>
          <p:nvPr/>
        </p:nvPicPr>
        <p:blipFill>
          <a:blip r:embed="rId4"/>
          <a:stretch/>
        </p:blipFill>
        <p:spPr>
          <a:xfrm>
            <a:off x="4636800" y="720000"/>
            <a:ext cx="4003200" cy="6040440"/>
          </a:xfrm>
          <a:prstGeom prst="rect">
            <a:avLst/>
          </a:prstGeom>
          <a:ln>
            <a:noFill/>
          </a:ln>
        </p:spPr>
      </p:pic>
      <p:pic>
        <p:nvPicPr>
          <p:cNvPr id="79" name="" descr=""/>
          <p:cNvPicPr/>
          <p:nvPr/>
        </p:nvPicPr>
        <p:blipFill>
          <a:blip r:embed="rId5"/>
          <a:stretch/>
        </p:blipFill>
        <p:spPr>
          <a:xfrm>
            <a:off x="8798040" y="827640"/>
            <a:ext cx="4521960" cy="5652360"/>
          </a:xfrm>
          <a:prstGeom prst="rect">
            <a:avLst/>
          </a:prstGeom>
          <a:ln>
            <a:noFill/>
          </a:ln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3_3" descr=""/>
          <p:cNvPicPr/>
          <p:nvPr/>
        </p:nvPicPr>
        <p:blipFill>
          <a:blip r:embed="rId1"/>
          <a:stretch/>
        </p:blipFill>
        <p:spPr>
          <a:xfrm>
            <a:off x="0" y="6804000"/>
            <a:ext cx="13439880" cy="755640"/>
          </a:xfrm>
          <a:prstGeom prst="rect">
            <a:avLst/>
          </a:prstGeom>
          <a:ln>
            <a:noFill/>
          </a:ln>
        </p:spPr>
      </p:pic>
      <p:sp>
        <p:nvSpPr>
          <p:cNvPr id="81" name="CustomShape 1"/>
          <p:cNvSpPr/>
          <p:nvPr/>
        </p:nvSpPr>
        <p:spPr>
          <a:xfrm>
            <a:off x="1606680" y="6946920"/>
            <a:ext cx="10273320" cy="503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52200" bIns="45000">
            <a:normAutofit/>
          </a:bodyPr>
          <a:p>
            <a:pPr>
              <a:lnSpc>
                <a:spcPct val="96000"/>
              </a:lnSpc>
            </a:pPr>
            <a:r>
              <a:rPr b="0" lang="ru-RU" sz="2200" spc="-1" strike="noStrike">
                <a:solidFill>
                  <a:srgbClr val="ffffff"/>
                </a:solidFill>
                <a:latin typeface="Century Gothic"/>
              </a:rPr>
              <a:t>Чужие ошибки и успехи: Космические уроки для QA (часть 2)</a:t>
            </a:r>
            <a:endParaRPr b="0" lang="ru-RU" sz="22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2" name="TextShape 2"/>
          <p:cNvSpPr txBox="1"/>
          <p:nvPr/>
        </p:nvSpPr>
        <p:spPr>
          <a:xfrm>
            <a:off x="3978000" y="72360"/>
            <a:ext cx="5827320" cy="69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ru-RU" sz="3200" spc="-1" strike="noStrike">
                <a:solidFill>
                  <a:srgbClr val="000000"/>
                </a:solidFill>
                <a:latin typeface="Century Gothic"/>
              </a:rPr>
              <a:t>3.1. О ВАЖНОСТИ УЧЕНИЙ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TextShape 3"/>
          <p:cNvSpPr txBox="1"/>
          <p:nvPr/>
        </p:nvSpPr>
        <p:spPr>
          <a:xfrm>
            <a:off x="216000" y="766440"/>
            <a:ext cx="6804000" cy="553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«Союз МС-10»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1" marL="43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11 октября 2018, ~119 секунда полета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Похожей аварии не было очень давно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Экипаж спасен и подобран спустя &lt;2 ч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4" name="" descr=""/>
          <p:cNvPicPr/>
          <p:nvPr/>
        </p:nvPicPr>
        <p:blipFill>
          <a:blip r:embed="rId2"/>
          <a:stretch/>
        </p:blipFill>
        <p:spPr>
          <a:xfrm>
            <a:off x="216000" y="2880000"/>
            <a:ext cx="7497720" cy="3842280"/>
          </a:xfrm>
          <a:prstGeom prst="rect">
            <a:avLst/>
          </a:prstGeom>
          <a:ln>
            <a:noFill/>
          </a:ln>
        </p:spPr>
      </p:pic>
      <p:pic>
        <p:nvPicPr>
          <p:cNvPr id="85" name="" descr=""/>
          <p:cNvPicPr/>
          <p:nvPr/>
        </p:nvPicPr>
        <p:blipFill>
          <a:blip r:embed="rId3"/>
          <a:stretch/>
        </p:blipFill>
        <p:spPr>
          <a:xfrm>
            <a:off x="8255520" y="766440"/>
            <a:ext cx="5064480" cy="5868360"/>
          </a:xfrm>
          <a:prstGeom prst="rect">
            <a:avLst/>
          </a:prstGeom>
          <a:ln>
            <a:noFill/>
          </a:ln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" descr=""/>
          <p:cNvPicPr/>
          <p:nvPr/>
        </p:nvPicPr>
        <p:blipFill>
          <a:blip r:embed="rId1"/>
          <a:stretch/>
        </p:blipFill>
        <p:spPr>
          <a:xfrm>
            <a:off x="720000" y="839520"/>
            <a:ext cx="4140000" cy="5520600"/>
          </a:xfrm>
          <a:prstGeom prst="rect">
            <a:avLst/>
          </a:prstGeom>
          <a:ln>
            <a:noFill/>
          </a:ln>
        </p:spPr>
      </p:pic>
      <p:pic>
        <p:nvPicPr>
          <p:cNvPr id="87" name="Picture 3_5" descr=""/>
          <p:cNvPicPr/>
          <p:nvPr/>
        </p:nvPicPr>
        <p:blipFill>
          <a:blip r:embed="rId2"/>
          <a:stretch/>
        </p:blipFill>
        <p:spPr>
          <a:xfrm>
            <a:off x="0" y="6804000"/>
            <a:ext cx="13439880" cy="755640"/>
          </a:xfrm>
          <a:prstGeom prst="rect">
            <a:avLst/>
          </a:prstGeom>
          <a:ln>
            <a:noFill/>
          </a:ln>
        </p:spPr>
      </p:pic>
      <p:sp>
        <p:nvSpPr>
          <p:cNvPr id="88" name="CustomShape 1"/>
          <p:cNvSpPr/>
          <p:nvPr/>
        </p:nvSpPr>
        <p:spPr>
          <a:xfrm>
            <a:off x="1606680" y="6946920"/>
            <a:ext cx="10273320" cy="503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52200" bIns="45000">
            <a:normAutofit/>
          </a:bodyPr>
          <a:p>
            <a:pPr>
              <a:lnSpc>
                <a:spcPct val="96000"/>
              </a:lnSpc>
            </a:pPr>
            <a:r>
              <a:rPr b="0" lang="ru-RU" sz="2200" spc="-1" strike="noStrike">
                <a:solidFill>
                  <a:srgbClr val="ffffff"/>
                </a:solidFill>
                <a:latin typeface="Century Gothic"/>
              </a:rPr>
              <a:t>Чужие ошибки и успехи: Космические уроки для QA (часть 2)</a:t>
            </a:r>
            <a:endParaRPr b="0" lang="ru-RU" sz="22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9" name="TextShape 2"/>
          <p:cNvSpPr txBox="1"/>
          <p:nvPr/>
        </p:nvSpPr>
        <p:spPr>
          <a:xfrm>
            <a:off x="3978000" y="72360"/>
            <a:ext cx="5827320" cy="69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ru-RU" sz="3200" spc="-1" strike="noStrike">
                <a:solidFill>
                  <a:srgbClr val="000000"/>
                </a:solidFill>
                <a:latin typeface="Century Gothic"/>
              </a:rPr>
              <a:t>3.2. О ВАЖНОСТИ УЧЕНИЙ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" name="" descr=""/>
          <p:cNvPicPr/>
          <p:nvPr/>
        </p:nvPicPr>
        <p:blipFill>
          <a:blip r:embed="rId3"/>
          <a:stretch/>
        </p:blipFill>
        <p:spPr>
          <a:xfrm>
            <a:off x="7560000" y="560880"/>
            <a:ext cx="5714640" cy="3219120"/>
          </a:xfrm>
          <a:prstGeom prst="rect">
            <a:avLst/>
          </a:prstGeom>
          <a:ln>
            <a:noFill/>
          </a:ln>
        </p:spPr>
      </p:pic>
      <p:pic>
        <p:nvPicPr>
          <p:cNvPr id="91" name="" descr=""/>
          <p:cNvPicPr/>
          <p:nvPr/>
        </p:nvPicPr>
        <p:blipFill>
          <a:blip r:embed="rId4"/>
          <a:stretch/>
        </p:blipFill>
        <p:spPr>
          <a:xfrm>
            <a:off x="7549920" y="3883320"/>
            <a:ext cx="5714640" cy="2764080"/>
          </a:xfrm>
          <a:prstGeom prst="rect">
            <a:avLst/>
          </a:prstGeom>
          <a:ln>
            <a:noFill/>
          </a:ln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3_6" descr=""/>
          <p:cNvPicPr/>
          <p:nvPr/>
        </p:nvPicPr>
        <p:blipFill>
          <a:blip r:embed="rId1"/>
          <a:stretch/>
        </p:blipFill>
        <p:spPr>
          <a:xfrm>
            <a:off x="0" y="6804000"/>
            <a:ext cx="13439880" cy="755640"/>
          </a:xfrm>
          <a:prstGeom prst="rect">
            <a:avLst/>
          </a:prstGeom>
          <a:ln>
            <a:noFill/>
          </a:ln>
        </p:spPr>
      </p:pic>
      <p:sp>
        <p:nvSpPr>
          <p:cNvPr id="93" name="CustomShape 1"/>
          <p:cNvSpPr/>
          <p:nvPr/>
        </p:nvSpPr>
        <p:spPr>
          <a:xfrm>
            <a:off x="1606680" y="6946920"/>
            <a:ext cx="10273320" cy="503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52200" bIns="45000">
            <a:normAutofit/>
          </a:bodyPr>
          <a:p>
            <a:pPr>
              <a:lnSpc>
                <a:spcPct val="96000"/>
              </a:lnSpc>
            </a:pPr>
            <a:r>
              <a:rPr b="0" lang="ru-RU" sz="2200" spc="-1" strike="noStrike">
                <a:solidFill>
                  <a:srgbClr val="ffffff"/>
                </a:solidFill>
                <a:latin typeface="Century Gothic"/>
              </a:rPr>
              <a:t>Чужие ошибки и успехи: Космические уроки для QA (часть 2)</a:t>
            </a:r>
            <a:endParaRPr b="0" lang="ru-RU" sz="22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3978000" y="72360"/>
            <a:ext cx="5827320" cy="69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ru-RU" sz="3200" spc="-1" strike="noStrike">
                <a:solidFill>
                  <a:srgbClr val="000000"/>
                </a:solidFill>
                <a:latin typeface="Century Gothic"/>
              </a:rPr>
              <a:t>3.3. О ВАЖНОСТИ УЧЕНИЙ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TextShape 3"/>
          <p:cNvSpPr txBox="1"/>
          <p:nvPr/>
        </p:nvSpPr>
        <p:spPr>
          <a:xfrm>
            <a:off x="216000" y="766440"/>
            <a:ext cx="5544000" cy="553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Видеофиксация сборки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Новая техника САС отработала отлично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Поисково-спасательная служба отработала отлично при том, что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1" marL="43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Похожей аварии с космонавтами не было 43 года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1" marL="43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Последний баллистический спуск был за 10 лет до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Century Gothic"/>
              </a:rPr>
              <a:t>17 военнослужащих получили награды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6" name="" descr=""/>
          <p:cNvPicPr/>
          <p:nvPr/>
        </p:nvPicPr>
        <p:blipFill>
          <a:blip r:embed="rId2"/>
          <a:stretch/>
        </p:blipFill>
        <p:spPr>
          <a:xfrm>
            <a:off x="6300000" y="1109880"/>
            <a:ext cx="6988680" cy="4650120"/>
          </a:xfrm>
          <a:prstGeom prst="rect">
            <a:avLst/>
          </a:prstGeom>
          <a:ln>
            <a:noFill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5570</TotalTime>
  <Application>LibreOffice/6.1.5.2$Linux_X86_64 LibreOffice_project/10$Build-2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2015-01-21T15:52:29Z</dcterms:created>
  <dc:creator>Maiorova Liudmila</dc:creator>
  <dc:description/>
  <dc:language>en-US</dc:language>
  <cp:lastModifiedBy/>
  <dcterms:modified xsi:type="dcterms:W3CDTF">2021-10-27T23:03:34Z</dcterms:modified>
  <cp:revision>31</cp:revision>
  <dc:subject/>
  <dc:title>Презентация PowerPoint</dc:title>
</cp:coreProperties>
</file>