
<file path=[Content_Types].xml><?xml version="1.0" encoding="utf-8"?>
<Types xmlns="http://schemas.openxmlformats.org/package/2006/content-types">
  <Default Extension="png" ContentType="image/png"/>
  <Default Extension="emf" ContentType="image/x-emf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256" r:id="rId2"/>
    <p:sldId id="257" r:id="rId3"/>
    <p:sldId id="612" r:id="rId4"/>
    <p:sldId id="626" r:id="rId5"/>
    <p:sldId id="556" r:id="rId6"/>
    <p:sldId id="557" r:id="rId7"/>
    <p:sldId id="607" r:id="rId8"/>
    <p:sldId id="560" r:id="rId9"/>
    <p:sldId id="475" r:id="rId10"/>
    <p:sldId id="561" r:id="rId11"/>
    <p:sldId id="559" r:id="rId12"/>
    <p:sldId id="555" r:id="rId13"/>
    <p:sldId id="469" r:id="rId14"/>
    <p:sldId id="502" r:id="rId15"/>
    <p:sldId id="606" r:id="rId16"/>
    <p:sldId id="516" r:id="rId17"/>
    <p:sldId id="563" r:id="rId18"/>
    <p:sldId id="564" r:id="rId19"/>
    <p:sldId id="622" r:id="rId20"/>
    <p:sldId id="533" r:id="rId21"/>
    <p:sldId id="613" r:id="rId22"/>
    <p:sldId id="624" r:id="rId23"/>
    <p:sldId id="625" r:id="rId24"/>
    <p:sldId id="568" r:id="rId25"/>
    <p:sldId id="569" r:id="rId26"/>
    <p:sldId id="576" r:id="rId27"/>
    <p:sldId id="608" r:id="rId28"/>
    <p:sldId id="570" r:id="rId29"/>
    <p:sldId id="609" r:id="rId30"/>
    <p:sldId id="571" r:id="rId31"/>
    <p:sldId id="572" r:id="rId32"/>
    <p:sldId id="580" r:id="rId33"/>
    <p:sldId id="573" r:id="rId34"/>
    <p:sldId id="614" r:id="rId35"/>
    <p:sldId id="615" r:id="rId36"/>
    <p:sldId id="610" r:id="rId37"/>
    <p:sldId id="616" r:id="rId38"/>
    <p:sldId id="574" r:id="rId39"/>
    <p:sldId id="618" r:id="rId40"/>
    <p:sldId id="316" r:id="rId41"/>
    <p:sldId id="565" r:id="rId42"/>
    <p:sldId id="617" r:id="rId43"/>
    <p:sldId id="566" r:id="rId44"/>
    <p:sldId id="567" r:id="rId45"/>
    <p:sldId id="620" r:id="rId46"/>
    <p:sldId id="619" r:id="rId47"/>
    <p:sldId id="621" r:id="rId48"/>
    <p:sldId id="541" r:id="rId49"/>
    <p:sldId id="585" r:id="rId50"/>
    <p:sldId id="586" r:id="rId51"/>
    <p:sldId id="575" r:id="rId52"/>
    <p:sldId id="550" r:id="rId53"/>
    <p:sldId id="577" r:id="rId54"/>
    <p:sldId id="581" r:id="rId55"/>
    <p:sldId id="627" r:id="rId56"/>
    <p:sldId id="583" r:id="rId57"/>
    <p:sldId id="584" r:id="rId58"/>
    <p:sldId id="486" r:id="rId59"/>
    <p:sldId id="588" r:id="rId60"/>
    <p:sldId id="589" r:id="rId61"/>
    <p:sldId id="590" r:id="rId62"/>
    <p:sldId id="591" r:id="rId63"/>
    <p:sldId id="578" r:id="rId64"/>
    <p:sldId id="515" r:id="rId65"/>
    <p:sldId id="562" r:id="rId66"/>
    <p:sldId id="418" r:id="rId67"/>
    <p:sldId id="592" r:id="rId68"/>
    <p:sldId id="593" r:id="rId69"/>
    <p:sldId id="596" r:id="rId70"/>
    <p:sldId id="595" r:id="rId71"/>
    <p:sldId id="597" r:id="rId72"/>
    <p:sldId id="602" r:id="rId73"/>
    <p:sldId id="598" r:id="rId74"/>
    <p:sldId id="601" r:id="rId75"/>
    <p:sldId id="600" r:id="rId76"/>
    <p:sldId id="603" r:id="rId77"/>
    <p:sldId id="604" r:id="rId78"/>
    <p:sldId id="611" r:id="rId79"/>
    <p:sldId id="599" r:id="rId80"/>
    <p:sldId id="605" r:id="rId81"/>
    <p:sldId id="528" r:id="rId82"/>
    <p:sldId id="527" r:id="rId83"/>
    <p:sldId id="531" r:id="rId84"/>
  </p:sldIdLst>
  <p:sldSz cx="9144000" cy="5143500" type="screen16x9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pos="363" userDrawn="1">
          <p15:clr>
            <a:srgbClr val="A4A3A4"/>
          </p15:clr>
        </p15:guide>
        <p15:guide id="6" orient="horz" pos="962" userDrawn="1">
          <p15:clr>
            <a:srgbClr val="A4A3A4"/>
          </p15:clr>
        </p15:guide>
        <p15:guide id="7" orient="horz" pos="1212" userDrawn="1">
          <p15:clr>
            <a:srgbClr val="A4A3A4"/>
          </p15:clr>
        </p15:guide>
        <p15:guide id="8" userDrawn="1">
          <p15:clr>
            <a:srgbClr val="A4A3A4"/>
          </p15:clr>
        </p15:guide>
        <p15:guide id="9" orient="horz" pos="735" userDrawn="1">
          <p15:clr>
            <a:srgbClr val="A4A3A4"/>
          </p15:clr>
        </p15:guide>
        <p15:guide id="10" pos="77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43B9"/>
    <a:srgbClr val="3E4757"/>
    <a:srgbClr val="75A3C8"/>
    <a:srgbClr val="FFDD2F"/>
    <a:srgbClr val="F2F2F2"/>
    <a:srgbClr val="C3D5E6"/>
    <a:srgbClr val="F5F5F5"/>
    <a:srgbClr val="9299A2"/>
    <a:srgbClr val="B54433"/>
    <a:srgbClr val="528C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31" autoAdjust="0"/>
    <p:restoredTop sz="95741" autoAdjust="0"/>
  </p:normalViewPr>
  <p:slideViewPr>
    <p:cSldViewPr snapToGrid="0" snapToObjects="1">
      <p:cViewPr varScale="1">
        <p:scale>
          <a:sx n="83" d="100"/>
          <a:sy n="83" d="100"/>
        </p:scale>
        <p:origin x="60" y="342"/>
      </p:cViewPr>
      <p:guideLst>
        <p:guide pos="363"/>
        <p:guide orient="horz" pos="962"/>
        <p:guide orient="horz" pos="1212"/>
        <p:guide/>
        <p:guide orient="horz" pos="735"/>
        <p:guide pos="7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87" d="100"/>
          <a:sy n="87" d="100"/>
        </p:scale>
        <p:origin x="3904" y="19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B54E7-7B3B-6447-87A7-6F61AFEB97DE}" type="datetime1">
              <a:rPr lang="ru-RU" smtClean="0"/>
              <a:t>01.06.2019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EBEB8-9D51-0246-A912-359EB51449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9810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AC2D7-9AF6-9F4F-BF22-AD1F2ADA7833}" type="datetime1">
              <a:rPr lang="ru-RU" smtClean="0"/>
              <a:t>01.06.2019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B0306-77BC-DA46-90D6-686ADC46B9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2687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838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ru-RU" dirty="0"/>
              <a:t>Я занимаюсь </a:t>
            </a:r>
            <a:r>
              <a:rPr lang="en-US" dirty="0"/>
              <a:t>CRM </a:t>
            </a:r>
            <a:r>
              <a:rPr lang="ru-RU" dirty="0"/>
              <a:t>самого большого онлайн-банка в мире (по версии </a:t>
            </a:r>
            <a:r>
              <a:rPr lang="en-US" dirty="0"/>
              <a:t>Frost &amp; Sullivan</a:t>
            </a:r>
            <a:r>
              <a:rPr lang="ru-RU" dirty="0"/>
              <a:t>)</a:t>
            </a:r>
            <a:endParaRPr lang="en-US" dirty="0"/>
          </a:p>
          <a:p>
            <a:endParaRPr lang="en-US" dirty="0"/>
          </a:p>
          <a:p>
            <a:r>
              <a:rPr lang="en-US" dirty="0"/>
              <a:t>4000 – </a:t>
            </a:r>
            <a:r>
              <a:rPr lang="ru-RU" dirty="0"/>
              <a:t>пользователей</a:t>
            </a:r>
            <a:r>
              <a:rPr lang="en-US" dirty="0"/>
              <a:t> </a:t>
            </a:r>
            <a:r>
              <a:rPr lang="ru-RU" dirty="0"/>
              <a:t>проводят в </a:t>
            </a:r>
            <a:r>
              <a:rPr lang="en-US" dirty="0"/>
              <a:t>UI</a:t>
            </a:r>
            <a:r>
              <a:rPr lang="ru-RU" dirty="0"/>
              <a:t> целый день</a:t>
            </a:r>
          </a:p>
          <a:p>
            <a:r>
              <a:rPr lang="ru-RU" dirty="0"/>
              <a:t>12 </a:t>
            </a:r>
            <a:r>
              <a:rPr lang="en-US" dirty="0"/>
              <a:t>000 – </a:t>
            </a:r>
            <a:r>
              <a:rPr lang="ru-RU" dirty="0"/>
              <a:t>используют ее </a:t>
            </a:r>
            <a:r>
              <a:rPr lang="ru-RU" dirty="0" err="1"/>
              <a:t>интеграционно</a:t>
            </a:r>
            <a:r>
              <a:rPr lang="ru-RU" dirty="0"/>
              <a:t> через другие интерфейсы</a:t>
            </a:r>
          </a:p>
          <a:p>
            <a:endParaRPr lang="ru-RU" dirty="0"/>
          </a:p>
          <a:p>
            <a:r>
              <a:rPr lang="en-US" dirty="0"/>
              <a:t>110 </a:t>
            </a:r>
            <a:r>
              <a:rPr lang="ru-RU" dirty="0" err="1"/>
              <a:t>тыс</a:t>
            </a:r>
            <a:r>
              <a:rPr lang="ru-RU" dirty="0"/>
              <a:t> вход. звонков + 40 </a:t>
            </a:r>
            <a:r>
              <a:rPr lang="ru-RU" dirty="0" err="1"/>
              <a:t>тыс</a:t>
            </a:r>
            <a:r>
              <a:rPr lang="ru-RU" dirty="0"/>
              <a:t> чатов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694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853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588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919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500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542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858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453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8757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14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Добрый</a:t>
            </a:r>
            <a:r>
              <a:rPr lang="ru-RU" baseline="0" dirty="0"/>
              <a:t> вечер.</a:t>
            </a:r>
            <a:endParaRPr lang="en-US" dirty="0"/>
          </a:p>
          <a:p>
            <a:r>
              <a:rPr lang="ru-RU" dirty="0"/>
              <a:t>Моя презентация будет в формате </a:t>
            </a:r>
            <a:r>
              <a:rPr lang="en-US" dirty="0"/>
              <a:t>Case study </a:t>
            </a:r>
            <a:r>
              <a:rPr lang="ru-RU" dirty="0"/>
              <a:t>на примере проекта, который за 4 последние года изменился настолько, насколько заранее никто не мог представить.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5712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ru-RU" dirty="0"/>
              <a:t>Я занимаюсь </a:t>
            </a:r>
            <a:r>
              <a:rPr lang="en-US" dirty="0"/>
              <a:t>CRM </a:t>
            </a:r>
            <a:r>
              <a:rPr lang="ru-RU" dirty="0"/>
              <a:t>самого большого онлайн-банка в мире (по версии </a:t>
            </a:r>
            <a:r>
              <a:rPr lang="en-US" dirty="0"/>
              <a:t>Frost &amp; Sullivan</a:t>
            </a:r>
            <a:r>
              <a:rPr lang="ru-RU" dirty="0"/>
              <a:t>)</a:t>
            </a:r>
            <a:endParaRPr lang="en-US" dirty="0"/>
          </a:p>
          <a:p>
            <a:endParaRPr lang="en-US" dirty="0"/>
          </a:p>
          <a:p>
            <a:r>
              <a:rPr lang="en-US" dirty="0"/>
              <a:t>4000 – </a:t>
            </a:r>
            <a:r>
              <a:rPr lang="ru-RU" dirty="0"/>
              <a:t>пользователей</a:t>
            </a:r>
            <a:r>
              <a:rPr lang="en-US" dirty="0"/>
              <a:t> </a:t>
            </a:r>
            <a:r>
              <a:rPr lang="ru-RU" dirty="0"/>
              <a:t>проводят в </a:t>
            </a:r>
            <a:r>
              <a:rPr lang="en-US" dirty="0"/>
              <a:t>UI</a:t>
            </a:r>
            <a:r>
              <a:rPr lang="ru-RU" dirty="0"/>
              <a:t> целый день</a:t>
            </a:r>
          </a:p>
          <a:p>
            <a:r>
              <a:rPr lang="ru-RU" dirty="0"/>
              <a:t>12 </a:t>
            </a:r>
            <a:r>
              <a:rPr lang="en-US" dirty="0"/>
              <a:t>000 – </a:t>
            </a:r>
            <a:r>
              <a:rPr lang="ru-RU" dirty="0"/>
              <a:t>используют ее </a:t>
            </a:r>
            <a:r>
              <a:rPr lang="ru-RU" dirty="0" err="1"/>
              <a:t>интеграционно</a:t>
            </a:r>
            <a:r>
              <a:rPr lang="ru-RU" dirty="0"/>
              <a:t> через другие интерфейсы</a:t>
            </a:r>
          </a:p>
          <a:p>
            <a:endParaRPr lang="ru-RU" dirty="0"/>
          </a:p>
          <a:p>
            <a:r>
              <a:rPr lang="en-US" dirty="0"/>
              <a:t>110 </a:t>
            </a:r>
            <a:r>
              <a:rPr lang="ru-RU" dirty="0" err="1"/>
              <a:t>тыс</a:t>
            </a:r>
            <a:r>
              <a:rPr lang="ru-RU" dirty="0"/>
              <a:t> вход. звонков + 40 </a:t>
            </a:r>
            <a:r>
              <a:rPr lang="ru-RU" dirty="0" err="1"/>
              <a:t>тыс</a:t>
            </a:r>
            <a:r>
              <a:rPr lang="ru-RU" dirty="0"/>
              <a:t> чатов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53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1309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5051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8491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2980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7484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7211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ru-RU" dirty="0"/>
              <a:t>Я занимаюсь </a:t>
            </a:r>
            <a:r>
              <a:rPr lang="en-US" dirty="0"/>
              <a:t>CRM </a:t>
            </a:r>
            <a:r>
              <a:rPr lang="ru-RU" dirty="0"/>
              <a:t>самого большого онлайн-банка в мире (по версии </a:t>
            </a:r>
            <a:r>
              <a:rPr lang="en-US" dirty="0"/>
              <a:t>Frost &amp; Sullivan</a:t>
            </a:r>
            <a:r>
              <a:rPr lang="ru-RU" dirty="0"/>
              <a:t>)</a:t>
            </a:r>
            <a:endParaRPr lang="en-US" dirty="0"/>
          </a:p>
          <a:p>
            <a:endParaRPr lang="en-US" dirty="0"/>
          </a:p>
          <a:p>
            <a:r>
              <a:rPr lang="en-US" dirty="0"/>
              <a:t>4000 – </a:t>
            </a:r>
            <a:r>
              <a:rPr lang="ru-RU" dirty="0"/>
              <a:t>пользователей</a:t>
            </a:r>
            <a:r>
              <a:rPr lang="en-US" dirty="0"/>
              <a:t> </a:t>
            </a:r>
            <a:r>
              <a:rPr lang="ru-RU" dirty="0"/>
              <a:t>проводят в </a:t>
            </a:r>
            <a:r>
              <a:rPr lang="en-US" dirty="0"/>
              <a:t>UI</a:t>
            </a:r>
            <a:r>
              <a:rPr lang="ru-RU" dirty="0"/>
              <a:t> целый день</a:t>
            </a:r>
          </a:p>
          <a:p>
            <a:r>
              <a:rPr lang="ru-RU" dirty="0"/>
              <a:t>12 </a:t>
            </a:r>
            <a:r>
              <a:rPr lang="en-US" dirty="0"/>
              <a:t>000 – </a:t>
            </a:r>
            <a:r>
              <a:rPr lang="ru-RU" dirty="0"/>
              <a:t>используют ее </a:t>
            </a:r>
            <a:r>
              <a:rPr lang="ru-RU" dirty="0" err="1"/>
              <a:t>интеграционно</a:t>
            </a:r>
            <a:r>
              <a:rPr lang="ru-RU" dirty="0"/>
              <a:t> через другие интерфейсы</a:t>
            </a:r>
          </a:p>
          <a:p>
            <a:endParaRPr lang="ru-RU" dirty="0"/>
          </a:p>
          <a:p>
            <a:r>
              <a:rPr lang="en-US" dirty="0"/>
              <a:t>110 </a:t>
            </a:r>
            <a:r>
              <a:rPr lang="ru-RU" dirty="0" err="1"/>
              <a:t>тыс</a:t>
            </a:r>
            <a:r>
              <a:rPr lang="ru-RU" dirty="0"/>
              <a:t> вход. звонков + 40 </a:t>
            </a:r>
            <a:r>
              <a:rPr lang="ru-RU" dirty="0" err="1"/>
              <a:t>тыс</a:t>
            </a:r>
            <a:r>
              <a:rPr lang="ru-RU" dirty="0"/>
              <a:t> чатов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7922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4388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11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5664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7852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1875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5944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2130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52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ru-RU" dirty="0"/>
              <a:t>Я занимаюсь </a:t>
            </a:r>
            <a:r>
              <a:rPr lang="en-US" dirty="0"/>
              <a:t>CRM </a:t>
            </a:r>
            <a:r>
              <a:rPr lang="ru-RU" dirty="0"/>
              <a:t>самого большого онлайн-банка в мире (по версии </a:t>
            </a:r>
            <a:r>
              <a:rPr lang="en-US" dirty="0"/>
              <a:t>Frost &amp; Sullivan</a:t>
            </a:r>
            <a:r>
              <a:rPr lang="ru-RU" dirty="0"/>
              <a:t>)</a:t>
            </a:r>
            <a:endParaRPr lang="en-US" dirty="0"/>
          </a:p>
          <a:p>
            <a:endParaRPr lang="en-US" dirty="0"/>
          </a:p>
          <a:p>
            <a:r>
              <a:rPr lang="en-US" dirty="0"/>
              <a:t>4000 – </a:t>
            </a:r>
            <a:r>
              <a:rPr lang="ru-RU" dirty="0"/>
              <a:t>пользователей</a:t>
            </a:r>
            <a:r>
              <a:rPr lang="en-US" dirty="0"/>
              <a:t> </a:t>
            </a:r>
            <a:r>
              <a:rPr lang="ru-RU" dirty="0"/>
              <a:t>проводят в </a:t>
            </a:r>
            <a:r>
              <a:rPr lang="en-US" dirty="0"/>
              <a:t>UI</a:t>
            </a:r>
            <a:r>
              <a:rPr lang="ru-RU" dirty="0"/>
              <a:t> целый день</a:t>
            </a:r>
          </a:p>
          <a:p>
            <a:r>
              <a:rPr lang="ru-RU" dirty="0"/>
              <a:t>12 </a:t>
            </a:r>
            <a:r>
              <a:rPr lang="en-US" dirty="0"/>
              <a:t>000 – </a:t>
            </a:r>
            <a:r>
              <a:rPr lang="ru-RU" dirty="0"/>
              <a:t>используют ее </a:t>
            </a:r>
            <a:r>
              <a:rPr lang="ru-RU" dirty="0" err="1"/>
              <a:t>интеграционно</a:t>
            </a:r>
            <a:r>
              <a:rPr lang="ru-RU" dirty="0"/>
              <a:t> через другие интерфейсы</a:t>
            </a:r>
          </a:p>
          <a:p>
            <a:endParaRPr lang="ru-RU" dirty="0"/>
          </a:p>
          <a:p>
            <a:r>
              <a:rPr lang="en-US" dirty="0"/>
              <a:t>110 </a:t>
            </a:r>
            <a:r>
              <a:rPr lang="ru-RU" dirty="0" err="1"/>
              <a:t>тыс</a:t>
            </a:r>
            <a:r>
              <a:rPr lang="ru-RU" dirty="0"/>
              <a:t> вход. звонков + 40 </a:t>
            </a:r>
            <a:r>
              <a:rPr lang="ru-RU" dirty="0" err="1"/>
              <a:t>тыс</a:t>
            </a:r>
            <a:r>
              <a:rPr lang="ru-RU" dirty="0"/>
              <a:t> чатов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03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ru-RU" dirty="0"/>
              <a:t>Я занимаюсь </a:t>
            </a:r>
            <a:r>
              <a:rPr lang="en-US" dirty="0"/>
              <a:t>CRM </a:t>
            </a:r>
            <a:r>
              <a:rPr lang="ru-RU" dirty="0"/>
              <a:t>самого большого онлайн-банка в мире (по версии </a:t>
            </a:r>
            <a:r>
              <a:rPr lang="en-US" dirty="0"/>
              <a:t>Frost &amp; Sullivan</a:t>
            </a:r>
            <a:r>
              <a:rPr lang="ru-RU" dirty="0"/>
              <a:t>)</a:t>
            </a:r>
            <a:endParaRPr lang="en-US" dirty="0"/>
          </a:p>
          <a:p>
            <a:endParaRPr lang="en-US" dirty="0"/>
          </a:p>
          <a:p>
            <a:r>
              <a:rPr lang="en-US" dirty="0"/>
              <a:t>4000 – </a:t>
            </a:r>
            <a:r>
              <a:rPr lang="ru-RU" dirty="0"/>
              <a:t>пользователей</a:t>
            </a:r>
            <a:r>
              <a:rPr lang="en-US" dirty="0"/>
              <a:t> </a:t>
            </a:r>
            <a:r>
              <a:rPr lang="ru-RU" dirty="0"/>
              <a:t>проводят в </a:t>
            </a:r>
            <a:r>
              <a:rPr lang="en-US" dirty="0"/>
              <a:t>UI</a:t>
            </a:r>
            <a:r>
              <a:rPr lang="ru-RU" dirty="0"/>
              <a:t> целый день</a:t>
            </a:r>
          </a:p>
          <a:p>
            <a:r>
              <a:rPr lang="ru-RU" dirty="0"/>
              <a:t>12 </a:t>
            </a:r>
            <a:r>
              <a:rPr lang="en-US" dirty="0"/>
              <a:t>000 – </a:t>
            </a:r>
            <a:r>
              <a:rPr lang="ru-RU" dirty="0"/>
              <a:t>используют ее </a:t>
            </a:r>
            <a:r>
              <a:rPr lang="ru-RU" dirty="0" err="1"/>
              <a:t>интеграционно</a:t>
            </a:r>
            <a:r>
              <a:rPr lang="ru-RU" dirty="0"/>
              <a:t> через другие интерфейсы</a:t>
            </a:r>
          </a:p>
          <a:p>
            <a:endParaRPr lang="ru-RU" dirty="0"/>
          </a:p>
          <a:p>
            <a:r>
              <a:rPr lang="en-US" dirty="0"/>
              <a:t>110 </a:t>
            </a:r>
            <a:r>
              <a:rPr lang="ru-RU" dirty="0" err="1"/>
              <a:t>тыс</a:t>
            </a:r>
            <a:r>
              <a:rPr lang="ru-RU" dirty="0"/>
              <a:t> вход. звонков + 40 </a:t>
            </a:r>
            <a:r>
              <a:rPr lang="ru-RU" dirty="0" err="1"/>
              <a:t>тыс</a:t>
            </a:r>
            <a:r>
              <a:rPr lang="ru-RU" dirty="0"/>
              <a:t> чатов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973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1418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2673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005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5786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681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3657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5437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5879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2372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ru-RU" dirty="0"/>
              <a:t>Я занимаюсь </a:t>
            </a:r>
            <a:r>
              <a:rPr lang="en-US" dirty="0"/>
              <a:t>CRM </a:t>
            </a:r>
            <a:r>
              <a:rPr lang="ru-RU" dirty="0"/>
              <a:t>самого большого онлайн-банка в мире (по версии </a:t>
            </a:r>
            <a:r>
              <a:rPr lang="en-US" dirty="0"/>
              <a:t>Frost &amp; Sullivan</a:t>
            </a:r>
            <a:r>
              <a:rPr lang="ru-RU" dirty="0"/>
              <a:t>)</a:t>
            </a:r>
            <a:endParaRPr lang="en-US" dirty="0"/>
          </a:p>
          <a:p>
            <a:endParaRPr lang="en-US" dirty="0"/>
          </a:p>
          <a:p>
            <a:r>
              <a:rPr lang="en-US" dirty="0"/>
              <a:t>4000 – </a:t>
            </a:r>
            <a:r>
              <a:rPr lang="ru-RU" dirty="0"/>
              <a:t>пользователей</a:t>
            </a:r>
            <a:r>
              <a:rPr lang="en-US" dirty="0"/>
              <a:t> </a:t>
            </a:r>
            <a:r>
              <a:rPr lang="ru-RU" dirty="0"/>
              <a:t>проводят в </a:t>
            </a:r>
            <a:r>
              <a:rPr lang="en-US" dirty="0"/>
              <a:t>UI</a:t>
            </a:r>
            <a:r>
              <a:rPr lang="ru-RU" dirty="0"/>
              <a:t> целый день</a:t>
            </a:r>
          </a:p>
          <a:p>
            <a:r>
              <a:rPr lang="ru-RU" dirty="0"/>
              <a:t>12 </a:t>
            </a:r>
            <a:r>
              <a:rPr lang="en-US" dirty="0"/>
              <a:t>000 – </a:t>
            </a:r>
            <a:r>
              <a:rPr lang="ru-RU" dirty="0"/>
              <a:t>используют ее </a:t>
            </a:r>
            <a:r>
              <a:rPr lang="ru-RU" dirty="0" err="1"/>
              <a:t>интеграционно</a:t>
            </a:r>
            <a:r>
              <a:rPr lang="ru-RU" dirty="0"/>
              <a:t> через другие интерфейсы</a:t>
            </a:r>
          </a:p>
          <a:p>
            <a:endParaRPr lang="ru-RU" dirty="0"/>
          </a:p>
          <a:p>
            <a:r>
              <a:rPr lang="en-US" dirty="0"/>
              <a:t>110 </a:t>
            </a:r>
            <a:r>
              <a:rPr lang="ru-RU" dirty="0" err="1"/>
              <a:t>тыс</a:t>
            </a:r>
            <a:r>
              <a:rPr lang="ru-RU" dirty="0"/>
              <a:t> вход. звонков + 40 </a:t>
            </a:r>
            <a:r>
              <a:rPr lang="ru-RU" dirty="0" err="1"/>
              <a:t>тыс</a:t>
            </a:r>
            <a:r>
              <a:rPr lang="ru-RU" dirty="0"/>
              <a:t> чатов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6821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90266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ru-RU" dirty="0"/>
              <a:t>Я занимаюсь </a:t>
            </a:r>
            <a:r>
              <a:rPr lang="en-US" dirty="0"/>
              <a:t>CRM </a:t>
            </a:r>
            <a:r>
              <a:rPr lang="ru-RU" dirty="0"/>
              <a:t>самого большого онлайн-банка в мире (по версии </a:t>
            </a:r>
            <a:r>
              <a:rPr lang="en-US" dirty="0"/>
              <a:t>Frost &amp; Sullivan</a:t>
            </a:r>
            <a:r>
              <a:rPr lang="ru-RU" dirty="0"/>
              <a:t>)</a:t>
            </a:r>
            <a:endParaRPr lang="en-US" dirty="0"/>
          </a:p>
          <a:p>
            <a:endParaRPr lang="en-US" dirty="0"/>
          </a:p>
          <a:p>
            <a:r>
              <a:rPr lang="en-US" dirty="0"/>
              <a:t>4000 – </a:t>
            </a:r>
            <a:r>
              <a:rPr lang="ru-RU" dirty="0"/>
              <a:t>пользователей</a:t>
            </a:r>
            <a:r>
              <a:rPr lang="en-US" dirty="0"/>
              <a:t> </a:t>
            </a:r>
            <a:r>
              <a:rPr lang="ru-RU" dirty="0"/>
              <a:t>проводят в </a:t>
            </a:r>
            <a:r>
              <a:rPr lang="en-US" dirty="0"/>
              <a:t>UI</a:t>
            </a:r>
            <a:r>
              <a:rPr lang="ru-RU" dirty="0"/>
              <a:t> целый день</a:t>
            </a:r>
          </a:p>
          <a:p>
            <a:r>
              <a:rPr lang="ru-RU" dirty="0"/>
              <a:t>12 </a:t>
            </a:r>
            <a:r>
              <a:rPr lang="en-US" dirty="0"/>
              <a:t>000 – </a:t>
            </a:r>
            <a:r>
              <a:rPr lang="ru-RU" dirty="0"/>
              <a:t>используют ее </a:t>
            </a:r>
            <a:r>
              <a:rPr lang="ru-RU" dirty="0" err="1"/>
              <a:t>интеграционно</a:t>
            </a:r>
            <a:r>
              <a:rPr lang="ru-RU" dirty="0"/>
              <a:t> через другие интерфейсы</a:t>
            </a:r>
          </a:p>
          <a:p>
            <a:endParaRPr lang="ru-RU" dirty="0"/>
          </a:p>
          <a:p>
            <a:r>
              <a:rPr lang="en-US" dirty="0"/>
              <a:t>110 </a:t>
            </a:r>
            <a:r>
              <a:rPr lang="ru-RU" dirty="0" err="1"/>
              <a:t>тыс</a:t>
            </a:r>
            <a:r>
              <a:rPr lang="ru-RU" dirty="0"/>
              <a:t> вход. звонков + 40 </a:t>
            </a:r>
            <a:r>
              <a:rPr lang="ru-RU" dirty="0" err="1"/>
              <a:t>тыс</a:t>
            </a:r>
            <a:r>
              <a:rPr lang="ru-RU" dirty="0"/>
              <a:t> чатов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8757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4456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ru-RU" dirty="0"/>
              <a:t>Я занимаюсь </a:t>
            </a:r>
            <a:r>
              <a:rPr lang="en-US" dirty="0"/>
              <a:t>CRM </a:t>
            </a:r>
            <a:r>
              <a:rPr lang="ru-RU" dirty="0"/>
              <a:t>самого большого онлайн-банка в мире (по версии </a:t>
            </a:r>
            <a:r>
              <a:rPr lang="en-US" dirty="0"/>
              <a:t>Frost &amp; Sullivan</a:t>
            </a:r>
            <a:r>
              <a:rPr lang="ru-RU" dirty="0"/>
              <a:t>)</a:t>
            </a:r>
            <a:endParaRPr lang="en-US" dirty="0"/>
          </a:p>
          <a:p>
            <a:endParaRPr lang="en-US" dirty="0"/>
          </a:p>
          <a:p>
            <a:r>
              <a:rPr lang="en-US" dirty="0"/>
              <a:t>4000 – </a:t>
            </a:r>
            <a:r>
              <a:rPr lang="ru-RU" dirty="0"/>
              <a:t>пользователей</a:t>
            </a:r>
            <a:r>
              <a:rPr lang="en-US" dirty="0"/>
              <a:t> </a:t>
            </a:r>
            <a:r>
              <a:rPr lang="ru-RU" dirty="0"/>
              <a:t>проводят в </a:t>
            </a:r>
            <a:r>
              <a:rPr lang="en-US" dirty="0"/>
              <a:t>UI</a:t>
            </a:r>
            <a:r>
              <a:rPr lang="ru-RU" dirty="0"/>
              <a:t> целый день</a:t>
            </a:r>
          </a:p>
          <a:p>
            <a:r>
              <a:rPr lang="ru-RU" dirty="0"/>
              <a:t>12 </a:t>
            </a:r>
            <a:r>
              <a:rPr lang="en-US" dirty="0"/>
              <a:t>000 – </a:t>
            </a:r>
            <a:r>
              <a:rPr lang="ru-RU" dirty="0"/>
              <a:t>используют ее </a:t>
            </a:r>
            <a:r>
              <a:rPr lang="ru-RU" dirty="0" err="1"/>
              <a:t>интеграционно</a:t>
            </a:r>
            <a:r>
              <a:rPr lang="ru-RU" dirty="0"/>
              <a:t> через другие интерфейсы</a:t>
            </a:r>
          </a:p>
          <a:p>
            <a:endParaRPr lang="ru-RU" dirty="0"/>
          </a:p>
          <a:p>
            <a:r>
              <a:rPr lang="en-US" dirty="0"/>
              <a:t>110 </a:t>
            </a:r>
            <a:r>
              <a:rPr lang="ru-RU" dirty="0" err="1"/>
              <a:t>тыс</a:t>
            </a:r>
            <a:r>
              <a:rPr lang="ru-RU" dirty="0"/>
              <a:t> вход. звонков + 40 </a:t>
            </a:r>
            <a:r>
              <a:rPr lang="ru-RU" dirty="0" err="1"/>
              <a:t>тыс</a:t>
            </a:r>
            <a:r>
              <a:rPr lang="ru-RU" dirty="0"/>
              <a:t> чатов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850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51229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0786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9945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5144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66393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9913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8624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7479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3961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ru-RU" dirty="0"/>
              <a:t>Я занимаюсь </a:t>
            </a:r>
            <a:r>
              <a:rPr lang="en-US" dirty="0"/>
              <a:t>CRM </a:t>
            </a:r>
            <a:r>
              <a:rPr lang="ru-RU" dirty="0"/>
              <a:t>самого большого онлайн-банка в мире (по версии </a:t>
            </a:r>
            <a:r>
              <a:rPr lang="en-US" dirty="0"/>
              <a:t>Frost &amp; Sullivan</a:t>
            </a:r>
            <a:r>
              <a:rPr lang="ru-RU" dirty="0"/>
              <a:t>)</a:t>
            </a:r>
            <a:endParaRPr lang="en-US" dirty="0"/>
          </a:p>
          <a:p>
            <a:endParaRPr lang="en-US" dirty="0"/>
          </a:p>
          <a:p>
            <a:r>
              <a:rPr lang="en-US" dirty="0"/>
              <a:t>4000 – </a:t>
            </a:r>
            <a:r>
              <a:rPr lang="ru-RU" dirty="0"/>
              <a:t>пользователей</a:t>
            </a:r>
            <a:r>
              <a:rPr lang="en-US" dirty="0"/>
              <a:t> </a:t>
            </a:r>
            <a:r>
              <a:rPr lang="ru-RU" dirty="0"/>
              <a:t>проводят в </a:t>
            </a:r>
            <a:r>
              <a:rPr lang="en-US" dirty="0"/>
              <a:t>UI</a:t>
            </a:r>
            <a:r>
              <a:rPr lang="ru-RU" dirty="0"/>
              <a:t> целый день</a:t>
            </a:r>
          </a:p>
          <a:p>
            <a:r>
              <a:rPr lang="ru-RU" dirty="0"/>
              <a:t>12 </a:t>
            </a:r>
            <a:r>
              <a:rPr lang="en-US" dirty="0"/>
              <a:t>000 – </a:t>
            </a:r>
            <a:r>
              <a:rPr lang="ru-RU" dirty="0"/>
              <a:t>используют ее </a:t>
            </a:r>
            <a:r>
              <a:rPr lang="ru-RU" dirty="0" err="1"/>
              <a:t>интеграционно</a:t>
            </a:r>
            <a:r>
              <a:rPr lang="ru-RU" dirty="0"/>
              <a:t> через другие интерфейсы</a:t>
            </a:r>
          </a:p>
          <a:p>
            <a:endParaRPr lang="ru-RU" dirty="0"/>
          </a:p>
          <a:p>
            <a:r>
              <a:rPr lang="en-US" dirty="0"/>
              <a:t>110 </a:t>
            </a:r>
            <a:r>
              <a:rPr lang="ru-RU" dirty="0" err="1"/>
              <a:t>тыс</a:t>
            </a:r>
            <a:r>
              <a:rPr lang="ru-RU" dirty="0"/>
              <a:t> вход. звонков + 40 </a:t>
            </a:r>
            <a:r>
              <a:rPr lang="ru-RU" dirty="0" err="1"/>
              <a:t>тыс</a:t>
            </a:r>
            <a:r>
              <a:rPr lang="ru-RU" dirty="0"/>
              <a:t> чатов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03552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509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1555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45757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ru-RU" dirty="0"/>
              <a:t>Я занимаюсь </a:t>
            </a:r>
            <a:r>
              <a:rPr lang="en-US" dirty="0"/>
              <a:t>CRM </a:t>
            </a:r>
            <a:r>
              <a:rPr lang="ru-RU" dirty="0"/>
              <a:t>самого большого онлайн-банка в мире (по версии </a:t>
            </a:r>
            <a:r>
              <a:rPr lang="en-US" dirty="0"/>
              <a:t>Frost &amp; Sullivan</a:t>
            </a:r>
            <a:r>
              <a:rPr lang="ru-RU" dirty="0"/>
              <a:t>)</a:t>
            </a:r>
            <a:endParaRPr lang="en-US" dirty="0"/>
          </a:p>
          <a:p>
            <a:endParaRPr lang="en-US" dirty="0"/>
          </a:p>
          <a:p>
            <a:r>
              <a:rPr lang="en-US" dirty="0"/>
              <a:t>4000 – </a:t>
            </a:r>
            <a:r>
              <a:rPr lang="ru-RU" dirty="0"/>
              <a:t>пользователей</a:t>
            </a:r>
            <a:r>
              <a:rPr lang="en-US" dirty="0"/>
              <a:t> </a:t>
            </a:r>
            <a:r>
              <a:rPr lang="ru-RU" dirty="0"/>
              <a:t>проводят в </a:t>
            </a:r>
            <a:r>
              <a:rPr lang="en-US" dirty="0"/>
              <a:t>UI</a:t>
            </a:r>
            <a:r>
              <a:rPr lang="ru-RU" dirty="0"/>
              <a:t> целый день</a:t>
            </a:r>
          </a:p>
          <a:p>
            <a:r>
              <a:rPr lang="ru-RU" dirty="0"/>
              <a:t>12 </a:t>
            </a:r>
            <a:r>
              <a:rPr lang="en-US" dirty="0"/>
              <a:t>000 – </a:t>
            </a:r>
            <a:r>
              <a:rPr lang="ru-RU" dirty="0"/>
              <a:t>используют ее </a:t>
            </a:r>
            <a:r>
              <a:rPr lang="ru-RU" dirty="0" err="1"/>
              <a:t>интеграционно</a:t>
            </a:r>
            <a:r>
              <a:rPr lang="ru-RU" dirty="0"/>
              <a:t> через другие интерфейсы</a:t>
            </a:r>
          </a:p>
          <a:p>
            <a:endParaRPr lang="ru-RU" dirty="0"/>
          </a:p>
          <a:p>
            <a:r>
              <a:rPr lang="en-US" dirty="0"/>
              <a:t>110 </a:t>
            </a:r>
            <a:r>
              <a:rPr lang="ru-RU" dirty="0" err="1"/>
              <a:t>тыс</a:t>
            </a:r>
            <a:r>
              <a:rPr lang="ru-RU" dirty="0"/>
              <a:t> вход. звонков + 40 </a:t>
            </a:r>
            <a:r>
              <a:rPr lang="ru-RU" dirty="0" err="1"/>
              <a:t>тыс</a:t>
            </a:r>
            <a:r>
              <a:rPr lang="ru-RU" dirty="0"/>
              <a:t> чатов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2450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3372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89802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84068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8204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89964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44883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47357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062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8170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6744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14471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36733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86381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ru-RU" dirty="0"/>
              <a:t>Я занимаюсь </a:t>
            </a:r>
            <a:r>
              <a:rPr lang="en-US" dirty="0"/>
              <a:t>CRM </a:t>
            </a:r>
            <a:r>
              <a:rPr lang="ru-RU" dirty="0"/>
              <a:t>самого большого онлайн-банка в мире (по версии </a:t>
            </a:r>
            <a:r>
              <a:rPr lang="en-US" dirty="0"/>
              <a:t>Frost &amp; Sullivan</a:t>
            </a:r>
            <a:r>
              <a:rPr lang="ru-RU" dirty="0"/>
              <a:t>)</a:t>
            </a:r>
            <a:endParaRPr lang="en-US" dirty="0"/>
          </a:p>
          <a:p>
            <a:endParaRPr lang="en-US" dirty="0"/>
          </a:p>
          <a:p>
            <a:r>
              <a:rPr lang="en-US" dirty="0"/>
              <a:t>4000 – </a:t>
            </a:r>
            <a:r>
              <a:rPr lang="ru-RU" dirty="0"/>
              <a:t>пользователей</a:t>
            </a:r>
            <a:r>
              <a:rPr lang="en-US" dirty="0"/>
              <a:t> </a:t>
            </a:r>
            <a:r>
              <a:rPr lang="ru-RU" dirty="0"/>
              <a:t>проводят в </a:t>
            </a:r>
            <a:r>
              <a:rPr lang="en-US" dirty="0"/>
              <a:t>UI</a:t>
            </a:r>
            <a:r>
              <a:rPr lang="ru-RU" dirty="0"/>
              <a:t> целый день</a:t>
            </a:r>
          </a:p>
          <a:p>
            <a:r>
              <a:rPr lang="ru-RU" dirty="0"/>
              <a:t>12 </a:t>
            </a:r>
            <a:r>
              <a:rPr lang="en-US" dirty="0"/>
              <a:t>000 – </a:t>
            </a:r>
            <a:r>
              <a:rPr lang="ru-RU" dirty="0"/>
              <a:t>используют ее </a:t>
            </a:r>
            <a:r>
              <a:rPr lang="ru-RU" dirty="0" err="1"/>
              <a:t>интеграционно</a:t>
            </a:r>
            <a:r>
              <a:rPr lang="ru-RU" dirty="0"/>
              <a:t> через другие интерфейсы</a:t>
            </a:r>
          </a:p>
          <a:p>
            <a:endParaRPr lang="ru-RU" dirty="0"/>
          </a:p>
          <a:p>
            <a:r>
              <a:rPr lang="en-US" dirty="0"/>
              <a:t>110 </a:t>
            </a:r>
            <a:r>
              <a:rPr lang="ru-RU" dirty="0" err="1"/>
              <a:t>тыс</a:t>
            </a:r>
            <a:r>
              <a:rPr lang="ru-RU" dirty="0"/>
              <a:t> вход. звонков + 40 </a:t>
            </a:r>
            <a:r>
              <a:rPr lang="ru-RU" dirty="0" err="1"/>
              <a:t>тыс</a:t>
            </a:r>
            <a:r>
              <a:rPr lang="ru-RU" dirty="0"/>
              <a:t> чатов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57174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ru-RU" dirty="0"/>
              <a:t>Я занимаюсь </a:t>
            </a:r>
            <a:r>
              <a:rPr lang="en-US" dirty="0"/>
              <a:t>CRM </a:t>
            </a:r>
            <a:r>
              <a:rPr lang="ru-RU" dirty="0"/>
              <a:t>самого большого онлайн-банка в мире (по версии </a:t>
            </a:r>
            <a:r>
              <a:rPr lang="en-US" dirty="0"/>
              <a:t>Frost &amp; Sullivan</a:t>
            </a:r>
            <a:r>
              <a:rPr lang="ru-RU" dirty="0"/>
              <a:t>)</a:t>
            </a:r>
            <a:endParaRPr lang="en-US" dirty="0"/>
          </a:p>
          <a:p>
            <a:endParaRPr lang="en-US" dirty="0"/>
          </a:p>
          <a:p>
            <a:r>
              <a:rPr lang="en-US" dirty="0"/>
              <a:t>4000 – </a:t>
            </a:r>
            <a:r>
              <a:rPr lang="ru-RU" dirty="0"/>
              <a:t>пользователей</a:t>
            </a:r>
            <a:r>
              <a:rPr lang="en-US" dirty="0"/>
              <a:t> </a:t>
            </a:r>
            <a:r>
              <a:rPr lang="ru-RU" dirty="0"/>
              <a:t>проводят в </a:t>
            </a:r>
            <a:r>
              <a:rPr lang="en-US" dirty="0"/>
              <a:t>UI</a:t>
            </a:r>
            <a:r>
              <a:rPr lang="ru-RU" dirty="0"/>
              <a:t> целый день</a:t>
            </a:r>
          </a:p>
          <a:p>
            <a:r>
              <a:rPr lang="ru-RU" dirty="0"/>
              <a:t>12 </a:t>
            </a:r>
            <a:r>
              <a:rPr lang="en-US" dirty="0"/>
              <a:t>000 – </a:t>
            </a:r>
            <a:r>
              <a:rPr lang="ru-RU" dirty="0"/>
              <a:t>используют ее </a:t>
            </a:r>
            <a:r>
              <a:rPr lang="ru-RU" dirty="0" err="1"/>
              <a:t>интеграционно</a:t>
            </a:r>
            <a:r>
              <a:rPr lang="ru-RU" dirty="0"/>
              <a:t> через другие интерфейсы</a:t>
            </a:r>
          </a:p>
          <a:p>
            <a:endParaRPr lang="ru-RU" dirty="0"/>
          </a:p>
          <a:p>
            <a:r>
              <a:rPr lang="en-US" dirty="0"/>
              <a:t>110 </a:t>
            </a:r>
            <a:r>
              <a:rPr lang="ru-RU" dirty="0" err="1"/>
              <a:t>тыс</a:t>
            </a:r>
            <a:r>
              <a:rPr lang="ru-RU" dirty="0"/>
              <a:t> вход. звонков + 40 </a:t>
            </a:r>
            <a:r>
              <a:rPr lang="ru-RU" dirty="0" err="1"/>
              <a:t>тыс</a:t>
            </a:r>
            <a:r>
              <a:rPr lang="ru-RU" dirty="0"/>
              <a:t> чатов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31516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689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694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Перед вами примеры открытых вопросов, которые люди спрашивают у </a:t>
            </a:r>
            <a:r>
              <a:rPr lang="ru-RU" sz="1200" i="1" dirty="0" err="1"/>
              <a:t>гугла</a:t>
            </a:r>
            <a:r>
              <a:rPr lang="ru-RU" sz="1200" i="1" dirty="0"/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Или которые </a:t>
            </a:r>
            <a:r>
              <a:rPr lang="ru-RU" sz="1200" i="1" dirty="0" err="1"/>
              <a:t>гугл</a:t>
            </a:r>
            <a:r>
              <a:rPr lang="ru-RU" sz="1200" i="1" dirty="0"/>
              <a:t> спрашивает у людей на собеседовании?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Не важно. Оставим это просто как примеры открытых вопросов </a:t>
            </a:r>
            <a:r>
              <a:rPr lang="en-US" sz="1200" i="1" dirty="0"/>
              <a:t>:D</a:t>
            </a:r>
            <a:endParaRPr lang="ru-RU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А я спрашиваю людей вопрос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i="1" dirty="0"/>
              <a:t>В чем сложность работы релиз-менеджером?</a:t>
            </a:r>
          </a:p>
          <a:p>
            <a:r>
              <a:rPr lang="ru-RU" dirty="0"/>
              <a:t>- Сложно объяснить маме чем я занимаюсь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B0306-77BC-DA46-90D6-686ADC46B92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41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 hasCustomPrompt="1"/>
          </p:nvPr>
        </p:nvSpPr>
        <p:spPr>
          <a:xfrm>
            <a:off x="685800" y="581819"/>
            <a:ext cx="7772400" cy="1304200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доклада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85800" y="1886019"/>
            <a:ext cx="6400800" cy="615447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Имя Фамилия (Компания)</a:t>
            </a:r>
          </a:p>
        </p:txBody>
      </p:sp>
    </p:spTree>
    <p:extLst>
      <p:ext uri="{BB962C8B-B14F-4D97-AF65-F5344CB8AC3E}">
        <p14:creationId xmlns:p14="http://schemas.microsoft.com/office/powerpoint/2010/main" val="1826117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375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336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5978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49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735" y="4756259"/>
            <a:ext cx="2133600" cy="273844"/>
          </a:xfrm>
        </p:spPr>
        <p:txBody>
          <a:bodyPr/>
          <a:lstStyle/>
          <a:p>
            <a:fld id="{1FEB601F-72D7-314C-B49F-2D7C961BC6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9623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4623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02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050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024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493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81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191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1210" y="473154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rgbClr val="9299A2"/>
                </a:solidFill>
              </a:defRPr>
            </a:lvl1pPr>
          </a:lstStyle>
          <a:p>
            <a:fld id="{09773854-696D-F441-909B-E2680A1F325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448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BA17ECFE-E0AE-1B40-B11B-4B0FF1E9E7C8}"/>
              </a:ext>
            </a:extLst>
          </p:cNvPr>
          <p:cNvSpPr>
            <a:spLocks/>
          </p:cNvSpPr>
          <p:nvPr/>
        </p:nvSpPr>
        <p:spPr>
          <a:xfrm>
            <a:off x="0" y="0"/>
            <a:ext cx="9144000" cy="5144400"/>
          </a:xfrm>
          <a:prstGeom prst="roundRect">
            <a:avLst>
              <a:gd name="adj" fmla="val 0"/>
            </a:avLst>
          </a:prstGeom>
          <a:solidFill>
            <a:srgbClr val="FFDD2F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6">
            <a:extLst>
              <a:ext uri="{FF2B5EF4-FFF2-40B4-BE49-F238E27FC236}">
                <a16:creationId xmlns:a16="http://schemas.microsoft.com/office/drawing/2014/main" xmlns="" id="{E0AFA0DE-EFBB-DB40-8E2C-A0ED74508C14}"/>
              </a:ext>
            </a:extLst>
          </p:cNvPr>
          <p:cNvSpPr txBox="1">
            <a:spLocks/>
          </p:cNvSpPr>
          <p:nvPr/>
        </p:nvSpPr>
        <p:spPr>
          <a:xfrm>
            <a:off x="804924" y="215698"/>
            <a:ext cx="8058233" cy="257647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7000"/>
              </a:lnSpc>
            </a:pPr>
            <a:r>
              <a:rPr lang="ru-RU" sz="7200" b="1" dirty="0">
                <a:ea typeface="Verdana" panose="020B0604030504040204" pitchFamily="34" charset="0"/>
                <a:cs typeface="Verdana" panose="020B0604030504040204" pitchFamily="34" charset="0"/>
              </a:rPr>
              <a:t>Ускоряем </a:t>
            </a:r>
            <a:r>
              <a:rPr lang="en-US" sz="7200" b="1" dirty="0">
                <a:ea typeface="Verdana" panose="020B0604030504040204" pitchFamily="34" charset="0"/>
                <a:cs typeface="Verdana" panose="020B0604030504040204" pitchFamily="34" charset="0"/>
              </a:rPr>
              <a:t>iOS</a:t>
            </a:r>
            <a:endParaRPr lang="ru-RU" sz="7200" b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>
              <a:lnSpc>
                <a:spcPts val="7000"/>
              </a:lnSpc>
            </a:pPr>
            <a:r>
              <a:rPr lang="ru-RU" sz="7200" b="1" dirty="0" err="1">
                <a:ea typeface="Verdana" panose="020B0604030504040204" pitchFamily="34" charset="0"/>
                <a:cs typeface="Verdana" panose="020B0604030504040204" pitchFamily="34" charset="0"/>
              </a:rPr>
              <a:t>автотесты</a:t>
            </a:r>
            <a:endParaRPr lang="ru-RU" sz="72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6B60EE3-1331-AC42-BFDB-BE52C1D8E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5852" y="4422686"/>
            <a:ext cx="1810806" cy="3306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EAA11F8-53DF-48F4-AC94-E14DE456F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11" y="3046335"/>
            <a:ext cx="2960288" cy="183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6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8215"/>
            <a:ext cx="9551774" cy="1276060"/>
          </a:xfrm>
        </p:spPr>
        <p:txBody>
          <a:bodyPr>
            <a:normAutofit/>
          </a:bodyPr>
          <a:lstStyle/>
          <a:p>
            <a:r>
              <a:rPr lang="ru-RU" dirty="0"/>
              <a:t> А что, если нам посчитать?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10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F7987E6-D347-3E42-9686-61D2C4DC7272}"/>
              </a:ext>
            </a:extLst>
          </p:cNvPr>
          <p:cNvSpPr txBox="1"/>
          <p:nvPr/>
        </p:nvSpPr>
        <p:spPr>
          <a:xfrm>
            <a:off x="1118778" y="1133204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10 сек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57DBD86-E550-A241-98E2-287BF4B4111B}"/>
              </a:ext>
            </a:extLst>
          </p:cNvPr>
          <p:cNvSpPr txBox="1"/>
          <p:nvPr/>
        </p:nvSpPr>
        <p:spPr>
          <a:xfrm>
            <a:off x="3572518" y="2029097"/>
            <a:ext cx="1273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10-30 сек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944A3E3B-8C14-5C4F-9077-E79910788A98}"/>
              </a:ext>
            </a:extLst>
          </p:cNvPr>
          <p:cNvSpPr/>
          <p:nvPr/>
        </p:nvSpPr>
        <p:spPr>
          <a:xfrm>
            <a:off x="526446" y="1502537"/>
            <a:ext cx="1967457" cy="10881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EF1436-5B9A-9B41-BF08-374679C10466}"/>
              </a:ext>
            </a:extLst>
          </p:cNvPr>
          <p:cNvSpPr txBox="1"/>
          <p:nvPr/>
        </p:nvSpPr>
        <p:spPr>
          <a:xfrm>
            <a:off x="568806" y="1631108"/>
            <a:ext cx="1882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Запуск приложения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B8D016A-E51B-7D48-ABA0-8767B8BAA9AA}"/>
              </a:ext>
            </a:extLst>
          </p:cNvPr>
          <p:cNvSpPr txBox="1"/>
          <p:nvPr/>
        </p:nvSpPr>
        <p:spPr>
          <a:xfrm>
            <a:off x="4026991" y="1133204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4 сек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104248AC-C237-584F-9FF0-12800DB36A0D}"/>
              </a:ext>
            </a:extLst>
          </p:cNvPr>
          <p:cNvSpPr/>
          <p:nvPr/>
        </p:nvSpPr>
        <p:spPr>
          <a:xfrm>
            <a:off x="3363819" y="1503677"/>
            <a:ext cx="2194560" cy="10881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067F736-A41B-804F-8928-657902BB4F02}"/>
              </a:ext>
            </a:extLst>
          </p:cNvPr>
          <p:cNvSpPr txBox="1"/>
          <p:nvPr/>
        </p:nvSpPr>
        <p:spPr>
          <a:xfrm>
            <a:off x="3519732" y="1604128"/>
            <a:ext cx="1882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Отработка </a:t>
            </a:r>
            <a:r>
              <a:rPr lang="ru-RU" sz="2400" dirty="0" err="1"/>
              <a:t>лаунчера</a:t>
            </a:r>
            <a:endParaRPr lang="ru-RU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C794D3E-ECDD-D643-BA94-20265D10C4CC}"/>
              </a:ext>
            </a:extLst>
          </p:cNvPr>
          <p:cNvSpPr txBox="1"/>
          <p:nvPr/>
        </p:nvSpPr>
        <p:spPr>
          <a:xfrm>
            <a:off x="6911542" y="1128177"/>
            <a:ext cx="1091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10-30 сек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495C243F-26D2-5E43-A207-D103C16DAC2A}"/>
              </a:ext>
            </a:extLst>
          </p:cNvPr>
          <p:cNvSpPr/>
          <p:nvPr/>
        </p:nvSpPr>
        <p:spPr>
          <a:xfrm>
            <a:off x="6360072" y="1498452"/>
            <a:ext cx="2194560" cy="10881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64CC7E7-641E-1742-B470-38193DE272BD}"/>
              </a:ext>
            </a:extLst>
          </p:cNvPr>
          <p:cNvSpPr txBox="1"/>
          <p:nvPr/>
        </p:nvSpPr>
        <p:spPr>
          <a:xfrm>
            <a:off x="6532496" y="1552983"/>
            <a:ext cx="18827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Проходим до тестового экрана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1DCF25A-4B52-9240-BE9F-2D13E27D2274}"/>
              </a:ext>
            </a:extLst>
          </p:cNvPr>
          <p:cNvSpPr txBox="1"/>
          <p:nvPr/>
        </p:nvSpPr>
        <p:spPr>
          <a:xfrm>
            <a:off x="1118778" y="3010032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10 сек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CC09185E-E561-D447-B60A-A0FE2E33E216}"/>
              </a:ext>
            </a:extLst>
          </p:cNvPr>
          <p:cNvSpPr/>
          <p:nvPr/>
        </p:nvSpPr>
        <p:spPr>
          <a:xfrm>
            <a:off x="513437" y="3377959"/>
            <a:ext cx="1980466" cy="10881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BD28E4A-4426-D141-9927-3A1CA856D2F2}"/>
              </a:ext>
            </a:extLst>
          </p:cNvPr>
          <p:cNvSpPr txBox="1"/>
          <p:nvPr/>
        </p:nvSpPr>
        <p:spPr>
          <a:xfrm>
            <a:off x="665618" y="3433431"/>
            <a:ext cx="16990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Совершаем тестовые действия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3D18A3A-112F-FA44-98FB-234254DED7B7}"/>
              </a:ext>
            </a:extLst>
          </p:cNvPr>
          <p:cNvSpPr txBox="1"/>
          <p:nvPr/>
        </p:nvSpPr>
        <p:spPr>
          <a:xfrm>
            <a:off x="4034379" y="2998366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 сек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xmlns="" id="{5C07E6A2-4500-F54E-8D30-1B828648D2E3}"/>
              </a:ext>
            </a:extLst>
          </p:cNvPr>
          <p:cNvSpPr/>
          <p:nvPr/>
        </p:nvSpPr>
        <p:spPr>
          <a:xfrm>
            <a:off x="3363819" y="3377959"/>
            <a:ext cx="2194560" cy="10881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858BA09-D737-4242-ADF9-7F03E93A2E81}"/>
              </a:ext>
            </a:extLst>
          </p:cNvPr>
          <p:cNvSpPr txBox="1"/>
          <p:nvPr/>
        </p:nvSpPr>
        <p:spPr>
          <a:xfrm>
            <a:off x="3496277" y="3559232"/>
            <a:ext cx="1882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Проверка элементов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FC8DCD3-2010-CF4E-80F3-31053C390234}"/>
              </a:ext>
            </a:extLst>
          </p:cNvPr>
          <p:cNvSpPr txBox="1"/>
          <p:nvPr/>
        </p:nvSpPr>
        <p:spPr>
          <a:xfrm>
            <a:off x="7047143" y="3010032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4 сек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xmlns="" id="{249C3B04-1D1F-4B4E-9F36-A584EA533F9B}"/>
              </a:ext>
            </a:extLst>
          </p:cNvPr>
          <p:cNvSpPr/>
          <p:nvPr/>
        </p:nvSpPr>
        <p:spPr>
          <a:xfrm>
            <a:off x="6426973" y="3378732"/>
            <a:ext cx="2194560" cy="10881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0A21C9D-4042-D64E-B700-60E6E2E27B07}"/>
              </a:ext>
            </a:extLst>
          </p:cNvPr>
          <p:cNvSpPr txBox="1"/>
          <p:nvPr/>
        </p:nvSpPr>
        <p:spPr>
          <a:xfrm>
            <a:off x="6512608" y="3508045"/>
            <a:ext cx="1882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Закрытие приложения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6BB6602C-1184-9141-8B67-A84A49426579}"/>
              </a:ext>
            </a:extLst>
          </p:cNvPr>
          <p:cNvCxnSpPr>
            <a:stCxn id="12" idx="3"/>
            <a:endCxn id="15" idx="1"/>
          </p:cNvCxnSpPr>
          <p:nvPr/>
        </p:nvCxnSpPr>
        <p:spPr>
          <a:xfrm>
            <a:off x="2493903" y="2046605"/>
            <a:ext cx="869916" cy="1140"/>
          </a:xfrm>
          <a:prstGeom prst="straightConnector1">
            <a:avLst/>
          </a:prstGeom>
          <a:ln>
            <a:headEnd type="none" w="med" len="med"/>
            <a:tailEnd type="arrow" w="med" len="med"/>
          </a:ln>
          <a:effectLst>
            <a:glow>
              <a:schemeClr val="accent1"/>
            </a:glow>
            <a:reflection endPos="0" dir="5400000" sy="-100000" algn="bl" rotWithShape="0"/>
            <a:softEdge rad="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B1DB0841-2FBB-8D45-852B-60F9D8C365F5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 flipV="1">
            <a:off x="5558379" y="2042520"/>
            <a:ext cx="801693" cy="5225"/>
          </a:xfrm>
          <a:prstGeom prst="straightConnector1">
            <a:avLst/>
          </a:prstGeom>
          <a:ln>
            <a:headEnd type="none" w="med" len="med"/>
            <a:tailEnd type="arrow" w="med" len="med"/>
          </a:ln>
          <a:effectLst>
            <a:glow>
              <a:schemeClr val="accent1"/>
            </a:glow>
            <a:reflection endPos="0" dir="5400000" sy="-100000" algn="bl" rotWithShape="0"/>
            <a:softEdge rad="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124C363F-C165-B943-8FC9-33CDE2F52545}"/>
              </a:ext>
            </a:extLst>
          </p:cNvPr>
          <p:cNvCxnSpPr>
            <a:cxnSpLocks/>
            <a:stCxn id="21" idx="3"/>
            <a:endCxn id="24" idx="1"/>
          </p:cNvCxnSpPr>
          <p:nvPr/>
        </p:nvCxnSpPr>
        <p:spPr>
          <a:xfrm>
            <a:off x="2493903" y="3922027"/>
            <a:ext cx="869916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  <a:effectLst>
            <a:glow>
              <a:schemeClr val="accent1"/>
            </a:glow>
            <a:reflection endPos="0" dir="5400000" sy="-100000" algn="bl" rotWithShape="0"/>
            <a:softEdge rad="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25C23A96-E41F-0948-857D-B0C035141225}"/>
              </a:ext>
            </a:extLst>
          </p:cNvPr>
          <p:cNvCxnSpPr>
            <a:cxnSpLocks/>
            <a:stCxn id="24" idx="3"/>
            <a:endCxn id="27" idx="1"/>
          </p:cNvCxnSpPr>
          <p:nvPr/>
        </p:nvCxnSpPr>
        <p:spPr>
          <a:xfrm>
            <a:off x="5558379" y="3922027"/>
            <a:ext cx="868594" cy="773"/>
          </a:xfrm>
          <a:prstGeom prst="straightConnector1">
            <a:avLst/>
          </a:prstGeom>
          <a:ln>
            <a:headEnd type="none" w="med" len="med"/>
            <a:tailEnd type="arrow" w="med" len="med"/>
          </a:ln>
          <a:effectLst>
            <a:glow>
              <a:schemeClr val="accent1"/>
            </a:glow>
            <a:reflection endPos="0" dir="5400000" sy="-100000" algn="bl" rotWithShape="0"/>
            <a:softEdge rad="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49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2CAE4B9-9F51-B540-8F3B-E67388AE9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11</a:t>
            </a:fld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EEB0F55-4870-7041-9C6C-5FB762C70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29709"/>
            <a:ext cx="9144000" cy="62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9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221B4D01-FE20-E442-B0FD-4196F92B8F9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75A3C8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Сколько мы тратим времени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bg1"/>
                </a:solidFill>
              </a:rPr>
              <a:t>12</a:t>
            </a:fld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xmlns="" id="{F74BD543-CD35-9A4A-8A93-7FA85EBB7E27}"/>
              </a:ext>
            </a:extLst>
          </p:cNvPr>
          <p:cNvGrpSpPr/>
          <p:nvPr/>
        </p:nvGrpSpPr>
        <p:grpSpPr>
          <a:xfrm>
            <a:off x="1026001" y="1063229"/>
            <a:ext cx="2340000" cy="2340000"/>
            <a:chOff x="565198" y="1993240"/>
            <a:chExt cx="2389051" cy="2435571"/>
          </a:xfrm>
        </p:grpSpPr>
        <p:sp>
          <p:nvSpPr>
            <p:cNvPr id="52" name="Скругленный прямоугольник 4">
              <a:extLst>
                <a:ext uri="{FF2B5EF4-FFF2-40B4-BE49-F238E27FC236}">
                  <a16:creationId xmlns:a16="http://schemas.microsoft.com/office/drawing/2014/main" xmlns="" id="{00897F79-1221-644C-8697-8EFC34C45CCE}"/>
                </a:ext>
              </a:extLst>
            </p:cNvPr>
            <p:cNvSpPr/>
            <p:nvPr/>
          </p:nvSpPr>
          <p:spPr>
            <a:xfrm>
              <a:off x="565198" y="1993240"/>
              <a:ext cx="2389051" cy="2435571"/>
            </a:xfrm>
            <a:prstGeom prst="ellipse">
              <a:avLst/>
            </a:prstGeom>
            <a:solidFill>
              <a:srgbClr val="FFDD2F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xmlns="" id="{F8F02453-C185-5C43-9FDE-9E02389BB7E9}"/>
                </a:ext>
              </a:extLst>
            </p:cNvPr>
            <p:cNvSpPr/>
            <p:nvPr/>
          </p:nvSpPr>
          <p:spPr>
            <a:xfrm>
              <a:off x="786847" y="2777717"/>
              <a:ext cx="1945753" cy="8649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/>
                <a:t>1 тест – </a:t>
              </a:r>
            </a:p>
            <a:p>
              <a:pPr algn="ctr"/>
              <a:r>
                <a:rPr lang="ru-RU" sz="2400" b="1" dirty="0"/>
                <a:t>1 минута</a:t>
              </a: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xmlns="" id="{752D2046-B54A-E840-82FF-A0C0014801DB}"/>
              </a:ext>
            </a:extLst>
          </p:cNvPr>
          <p:cNvGrpSpPr/>
          <p:nvPr/>
        </p:nvGrpSpPr>
        <p:grpSpPr>
          <a:xfrm>
            <a:off x="3346765" y="2593071"/>
            <a:ext cx="2340000" cy="2340000"/>
            <a:chOff x="2845495" y="1879838"/>
            <a:chExt cx="3114539" cy="3114539"/>
          </a:xfrm>
        </p:grpSpPr>
        <p:sp>
          <p:nvSpPr>
            <p:cNvPr id="55" name="Скругленный прямоугольник 4">
              <a:extLst>
                <a:ext uri="{FF2B5EF4-FFF2-40B4-BE49-F238E27FC236}">
                  <a16:creationId xmlns:a16="http://schemas.microsoft.com/office/drawing/2014/main" xmlns="" id="{266EA050-8A40-B749-A01B-79CEC36BCA45}"/>
                </a:ext>
              </a:extLst>
            </p:cNvPr>
            <p:cNvSpPr/>
            <p:nvPr/>
          </p:nvSpPr>
          <p:spPr>
            <a:xfrm>
              <a:off x="2845495" y="1879838"/>
              <a:ext cx="3114539" cy="3114539"/>
            </a:xfrm>
            <a:prstGeom prst="ellipse">
              <a:avLst/>
            </a:prstGeom>
            <a:solidFill>
              <a:srgbClr val="FFDD2F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xmlns="" id="{0189D93E-C60A-434F-BC82-4E87C7576BA8}"/>
                </a:ext>
              </a:extLst>
            </p:cNvPr>
            <p:cNvSpPr/>
            <p:nvPr/>
          </p:nvSpPr>
          <p:spPr>
            <a:xfrm>
              <a:off x="3109232" y="2648530"/>
              <a:ext cx="2587063" cy="1597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/>
                <a:t>1500 тестов – </a:t>
              </a:r>
            </a:p>
            <a:p>
              <a:pPr algn="ctr"/>
              <a:r>
                <a:rPr lang="ru-RU" sz="2400" b="1" dirty="0"/>
                <a:t>1500 минут</a:t>
              </a:r>
            </a:p>
            <a:p>
              <a:pPr algn="ctr"/>
              <a:r>
                <a:rPr lang="ru-RU" sz="2400" b="1" dirty="0"/>
                <a:t>25 часов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xmlns="" id="{E9517945-C209-BA4B-84CA-9A46D201B372}"/>
              </a:ext>
            </a:extLst>
          </p:cNvPr>
          <p:cNvGrpSpPr/>
          <p:nvPr/>
        </p:nvGrpSpPr>
        <p:grpSpPr>
          <a:xfrm>
            <a:off x="5591118" y="929618"/>
            <a:ext cx="2340000" cy="2340000"/>
            <a:chOff x="5941486" y="2007948"/>
            <a:chExt cx="2639487" cy="2520000"/>
          </a:xfrm>
        </p:grpSpPr>
        <p:sp>
          <p:nvSpPr>
            <p:cNvPr id="58" name="Скругленный прямоугольник 4">
              <a:extLst>
                <a:ext uri="{FF2B5EF4-FFF2-40B4-BE49-F238E27FC236}">
                  <a16:creationId xmlns:a16="http://schemas.microsoft.com/office/drawing/2014/main" xmlns="" id="{01B198A8-7C83-D04A-B512-5C7035E85BFC}"/>
                </a:ext>
              </a:extLst>
            </p:cNvPr>
            <p:cNvSpPr/>
            <p:nvPr/>
          </p:nvSpPr>
          <p:spPr>
            <a:xfrm>
              <a:off x="5960277" y="2007948"/>
              <a:ext cx="2519998" cy="2520000"/>
            </a:xfrm>
            <a:prstGeom prst="ellipse">
              <a:avLst/>
            </a:prstGeom>
            <a:solidFill>
              <a:srgbClr val="FFDD2F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xmlns="" id="{C1735BF8-2406-234A-A68E-797980A70A45}"/>
                </a:ext>
              </a:extLst>
            </p:cNvPr>
            <p:cNvSpPr/>
            <p:nvPr/>
          </p:nvSpPr>
          <p:spPr>
            <a:xfrm>
              <a:off x="5941486" y="2620611"/>
              <a:ext cx="2639487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/>
                <a:t>4500 тестов –</a:t>
              </a:r>
            </a:p>
            <a:p>
              <a:pPr algn="ctr"/>
              <a:r>
                <a:rPr lang="ru-RU" sz="2400" b="1" dirty="0"/>
                <a:t>4500 минут</a:t>
              </a:r>
            </a:p>
            <a:p>
              <a:pPr algn="ctr"/>
              <a:r>
                <a:rPr lang="ru-RU" sz="2400" b="1" dirty="0"/>
                <a:t>75 часов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45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5DFC74D-07C3-2248-B41B-5AA9945F7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35" y="4756259"/>
            <a:ext cx="2133600" cy="273844"/>
          </a:xfrm>
        </p:spPr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13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15EDE2-4C7C-534A-A148-9F01BFDB0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868" y="1445681"/>
            <a:ext cx="7077166" cy="3697819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9A57A8AC-11A9-7747-9F4F-C7BA109DF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8215"/>
            <a:ext cx="9551774" cy="1276060"/>
          </a:xfrm>
        </p:spPr>
        <p:txBody>
          <a:bodyPr>
            <a:normAutofit/>
          </a:bodyPr>
          <a:lstStyle/>
          <a:p>
            <a:r>
              <a:rPr lang="ru-RU" dirty="0"/>
              <a:t>Нам нужно быстрее!!!</a:t>
            </a:r>
          </a:p>
        </p:txBody>
      </p:sp>
    </p:spTree>
    <p:extLst>
      <p:ext uri="{BB962C8B-B14F-4D97-AF65-F5344CB8AC3E}">
        <p14:creationId xmlns:p14="http://schemas.microsoft.com/office/powerpoint/2010/main" val="423900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A3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8215"/>
            <a:ext cx="9551774" cy="127606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Запуск приложения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14</a:t>
            </a:fld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84C91B31-A3EA-F048-85D2-88EDFF226692}"/>
              </a:ext>
            </a:extLst>
          </p:cNvPr>
          <p:cNvGrpSpPr/>
          <p:nvPr/>
        </p:nvGrpSpPr>
        <p:grpSpPr>
          <a:xfrm>
            <a:off x="1306996" y="1639177"/>
            <a:ext cx="2772000" cy="2772001"/>
            <a:chOff x="576263" y="2007948"/>
            <a:chExt cx="2520000" cy="2520000"/>
          </a:xfrm>
        </p:grpSpPr>
        <p:sp>
          <p:nvSpPr>
            <p:cNvPr id="8" name="Скругленный прямоугольник 4">
              <a:extLst>
                <a:ext uri="{FF2B5EF4-FFF2-40B4-BE49-F238E27FC236}">
                  <a16:creationId xmlns:a16="http://schemas.microsoft.com/office/drawing/2014/main" xmlns="" id="{7E2D4A90-FAD4-B644-B46B-063BECE48A56}"/>
                </a:ext>
              </a:extLst>
            </p:cNvPr>
            <p:cNvSpPr/>
            <p:nvPr/>
          </p:nvSpPr>
          <p:spPr>
            <a:xfrm>
              <a:off x="576263" y="2007948"/>
              <a:ext cx="2520000" cy="2520000"/>
            </a:xfrm>
            <a:prstGeom prst="ellipse">
              <a:avLst/>
            </a:prstGeom>
            <a:solidFill>
              <a:srgbClr val="FFDD2F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42675654-DCDC-BA47-BB39-6DFE9B9D33EB}"/>
                </a:ext>
              </a:extLst>
            </p:cNvPr>
            <p:cNvSpPr/>
            <p:nvPr/>
          </p:nvSpPr>
          <p:spPr>
            <a:xfrm>
              <a:off x="580021" y="3059921"/>
              <a:ext cx="2512483" cy="4196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/>
                <a:t>Холодный запуск</a:t>
              </a: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42605452-C21F-2742-9988-E293748D2261}"/>
              </a:ext>
            </a:extLst>
          </p:cNvPr>
          <p:cNvGrpSpPr/>
          <p:nvPr/>
        </p:nvGrpSpPr>
        <p:grpSpPr>
          <a:xfrm>
            <a:off x="4872958" y="1618125"/>
            <a:ext cx="2903438" cy="2772001"/>
            <a:chOff x="5900526" y="2007948"/>
            <a:chExt cx="2639487" cy="2520000"/>
          </a:xfrm>
        </p:grpSpPr>
        <p:sp>
          <p:nvSpPr>
            <p:cNvPr id="11" name="Скругленный прямоугольник 4">
              <a:extLst>
                <a:ext uri="{FF2B5EF4-FFF2-40B4-BE49-F238E27FC236}">
                  <a16:creationId xmlns:a16="http://schemas.microsoft.com/office/drawing/2014/main" xmlns="" id="{55112018-490C-8348-92D2-6D2FAA46492E}"/>
                </a:ext>
              </a:extLst>
            </p:cNvPr>
            <p:cNvSpPr/>
            <p:nvPr/>
          </p:nvSpPr>
          <p:spPr>
            <a:xfrm>
              <a:off x="5960270" y="2007948"/>
              <a:ext cx="2520000" cy="2520000"/>
            </a:xfrm>
            <a:prstGeom prst="ellipse">
              <a:avLst/>
            </a:prstGeom>
            <a:solidFill>
              <a:srgbClr val="FFDD2F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B11BDCC8-4C62-F74F-A1CD-F81080A604B5}"/>
                </a:ext>
              </a:extLst>
            </p:cNvPr>
            <p:cNvSpPr/>
            <p:nvPr/>
          </p:nvSpPr>
          <p:spPr>
            <a:xfrm>
              <a:off x="5900526" y="3061559"/>
              <a:ext cx="2639487" cy="4196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/>
                <a:t>Горячий запуск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1458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39613"/>
            <a:ext cx="9551774" cy="1276060"/>
          </a:xfrm>
        </p:spPr>
        <p:txBody>
          <a:bodyPr>
            <a:normAutofit/>
          </a:bodyPr>
          <a:lstStyle/>
          <a:p>
            <a:r>
              <a:rPr lang="ru-RU" dirty="0"/>
              <a:t>Вызов </a:t>
            </a:r>
            <a:r>
              <a:rPr lang="en-US" dirty="0" err="1"/>
              <a:t>tearDown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15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97E5BD9-BC7A-A047-A1C1-8FA6D26085EC}"/>
              </a:ext>
            </a:extLst>
          </p:cNvPr>
          <p:cNvSpPr/>
          <p:nvPr/>
        </p:nvSpPr>
        <p:spPr>
          <a:xfrm>
            <a:off x="457199" y="1816346"/>
            <a:ext cx="83384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</a:rPr>
              <a:t>    </a:t>
            </a:r>
            <a:r>
              <a:rPr lang="en-US" sz="2800" b="1" dirty="0" err="1">
                <a:solidFill>
                  <a:srgbClr val="9B2393"/>
                </a:solidFill>
              </a:rPr>
              <a:t>func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testAccountSum</a:t>
            </a:r>
            <a:r>
              <a:rPr lang="en-US" sz="2800" dirty="0">
                <a:solidFill>
                  <a:srgbClr val="000000"/>
                </a:solidFill>
              </a:rPr>
              <a:t>() {</a:t>
            </a:r>
            <a:endParaRPr lang="ru-RU" sz="2800" dirty="0">
              <a:solidFill>
                <a:srgbClr val="000000"/>
              </a:solidFill>
            </a:endParaRPr>
          </a:p>
          <a:p>
            <a:r>
              <a:rPr lang="ru-RU" sz="2800" dirty="0">
                <a:solidFill>
                  <a:srgbClr val="000000"/>
                </a:solidFill>
              </a:rPr>
              <a:t> 	  </a:t>
            </a:r>
            <a:r>
              <a:rPr lang="en-US" sz="2800" dirty="0" err="1">
                <a:solidFill>
                  <a:srgbClr val="326D74"/>
                </a:solidFill>
              </a:rPr>
              <a:t>app</a:t>
            </a:r>
            <a:r>
              <a:rPr lang="en-US" sz="2800" dirty="0" err="1">
                <a:solidFill>
                  <a:srgbClr val="000000"/>
                </a:solidFill>
              </a:rPr>
              <a:t>.</a:t>
            </a:r>
            <a:r>
              <a:rPr lang="en-US" sz="2800" dirty="0" err="1">
                <a:solidFill>
                  <a:srgbClr val="5C2699"/>
                </a:solidFill>
              </a:rPr>
              <a:t>tables</a:t>
            </a:r>
            <a:r>
              <a:rPr lang="en-US" sz="2800" dirty="0" err="1">
                <a:solidFill>
                  <a:srgbClr val="000000"/>
                </a:solidFill>
              </a:rPr>
              <a:t>.</a:t>
            </a:r>
            <a:r>
              <a:rPr lang="en-US" sz="2800" dirty="0" err="1">
                <a:solidFill>
                  <a:srgbClr val="5C2699"/>
                </a:solidFill>
              </a:rPr>
              <a:t>buttons</a:t>
            </a:r>
            <a:r>
              <a:rPr lang="en-US" sz="2800" dirty="0">
                <a:solidFill>
                  <a:srgbClr val="000000"/>
                </a:solidFill>
              </a:rPr>
              <a:t>[</a:t>
            </a:r>
            <a:r>
              <a:rPr lang="en-US" sz="2800" dirty="0">
                <a:solidFill>
                  <a:srgbClr val="C41A16"/>
                </a:solidFill>
              </a:rPr>
              <a:t>"</a:t>
            </a:r>
            <a:r>
              <a:rPr lang="ru-RU" sz="2800" dirty="0">
                <a:solidFill>
                  <a:srgbClr val="C41A16"/>
                </a:solidFill>
              </a:rPr>
              <a:t>Пополнить"</a:t>
            </a:r>
            <a:r>
              <a:rPr lang="ru-RU" sz="2800" dirty="0">
                <a:solidFill>
                  <a:srgbClr val="000000"/>
                </a:solidFill>
              </a:rPr>
              <a:t>].</a:t>
            </a:r>
            <a:r>
              <a:rPr lang="en-US" sz="2800" dirty="0">
                <a:solidFill>
                  <a:srgbClr val="3900A0"/>
                </a:solidFill>
              </a:rPr>
              <a:t>tap</a:t>
            </a:r>
            <a:r>
              <a:rPr lang="en-US" sz="2800" dirty="0">
                <a:solidFill>
                  <a:srgbClr val="000000"/>
                </a:solidFill>
              </a:rPr>
              <a:t>()</a:t>
            </a:r>
            <a:endParaRPr lang="en-US" sz="2800" dirty="0">
              <a:solidFill>
                <a:srgbClr val="5C2699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        </a:t>
            </a:r>
            <a:r>
              <a:rPr lang="en-US" sz="2800" dirty="0" err="1">
                <a:solidFill>
                  <a:srgbClr val="3900A0"/>
                </a:solidFill>
              </a:rPr>
              <a:t>XCTAssert</a:t>
            </a:r>
            <a:r>
              <a:rPr lang="en-US" sz="2800" dirty="0">
                <a:solidFill>
                  <a:srgbClr val="000000"/>
                </a:solidFill>
              </a:rPr>
              <a:t>(</a:t>
            </a:r>
            <a:r>
              <a:rPr lang="en-US" sz="2800" dirty="0" err="1">
                <a:solidFill>
                  <a:srgbClr val="326D74"/>
                </a:solidFill>
              </a:rPr>
              <a:t>app</a:t>
            </a:r>
            <a:r>
              <a:rPr lang="en-US" sz="2800" dirty="0" err="1">
                <a:solidFill>
                  <a:srgbClr val="000000"/>
                </a:solidFill>
              </a:rPr>
              <a:t>.</a:t>
            </a:r>
            <a:r>
              <a:rPr lang="en-US" sz="2800" dirty="0" err="1">
                <a:solidFill>
                  <a:srgbClr val="5C2699"/>
                </a:solidFill>
              </a:rPr>
              <a:t>buttons</a:t>
            </a:r>
            <a:r>
              <a:rPr lang="en-US" sz="2800" dirty="0">
                <a:solidFill>
                  <a:srgbClr val="000000"/>
                </a:solidFill>
              </a:rPr>
              <a:t>[</a:t>
            </a:r>
            <a:r>
              <a:rPr lang="en-US" sz="2800" dirty="0">
                <a:solidFill>
                  <a:srgbClr val="C41A16"/>
                </a:solidFill>
              </a:rPr>
              <a:t>"balance"</a:t>
            </a:r>
            <a:r>
              <a:rPr lang="en-US" sz="2800" dirty="0">
                <a:solidFill>
                  <a:srgbClr val="000000"/>
                </a:solidFill>
              </a:rPr>
              <a:t>].</a:t>
            </a:r>
            <a:r>
              <a:rPr lang="en-US" sz="2800" dirty="0">
                <a:solidFill>
                  <a:srgbClr val="5C2699"/>
                </a:solidFill>
              </a:rPr>
              <a:t>exists</a:t>
            </a:r>
            <a:r>
              <a:rPr lang="en-US" sz="2800" dirty="0">
                <a:solidFill>
                  <a:srgbClr val="000000"/>
                </a:solidFill>
              </a:rPr>
              <a:t>)</a:t>
            </a:r>
          </a:p>
          <a:p>
            <a:r>
              <a:rPr lang="en-US" sz="2800" dirty="0">
                <a:solidFill>
                  <a:srgbClr val="000000"/>
                </a:solidFill>
              </a:rPr>
              <a:t>    }</a:t>
            </a:r>
          </a:p>
          <a:p>
            <a:r>
              <a:rPr lang="en-US" sz="2800" dirty="0">
                <a:solidFill>
                  <a:srgbClr val="000000"/>
                </a:solidFill>
              </a:rPr>
              <a:t>    </a:t>
            </a:r>
          </a:p>
          <a:p>
            <a:r>
              <a:rPr lang="en-US" sz="2800" i="1" dirty="0">
                <a:solidFill>
                  <a:srgbClr val="000000"/>
                </a:solidFill>
              </a:rPr>
              <a:t>	</a:t>
            </a:r>
            <a:r>
              <a:rPr lang="ru-RU" sz="2800" i="1" dirty="0">
                <a:solidFill>
                  <a:srgbClr val="000000"/>
                </a:solidFill>
              </a:rPr>
              <a:t>	</a:t>
            </a:r>
            <a:r>
              <a:rPr lang="en-US" sz="2800" i="1" dirty="0">
                <a:solidFill>
                  <a:srgbClr val="000000"/>
                </a:solidFill>
              </a:rPr>
              <a:t>…</a:t>
            </a:r>
            <a:r>
              <a:rPr lang="ru-RU" sz="2800" i="1" dirty="0">
                <a:solidFill>
                  <a:srgbClr val="000000"/>
                </a:solidFill>
              </a:rPr>
              <a:t>и еще 4 таких теста</a:t>
            </a:r>
            <a:endParaRPr lang="en-US" sz="28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13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8215"/>
            <a:ext cx="9551774" cy="1276060"/>
          </a:xfrm>
        </p:spPr>
        <p:txBody>
          <a:bodyPr>
            <a:normAutofit/>
          </a:bodyPr>
          <a:lstStyle/>
          <a:p>
            <a:r>
              <a:rPr lang="ru-RU" dirty="0"/>
              <a:t>Вызов </a:t>
            </a:r>
            <a:r>
              <a:rPr lang="en-US" dirty="0" err="1"/>
              <a:t>tearDown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16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B738FF1-BC6A-F944-B7B0-8692F5543841}"/>
              </a:ext>
            </a:extLst>
          </p:cNvPr>
          <p:cNvSpPr/>
          <p:nvPr/>
        </p:nvSpPr>
        <p:spPr>
          <a:xfrm>
            <a:off x="477825" y="1268326"/>
            <a:ext cx="8019633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ru-RU" sz="2400" dirty="0">
                <a:solidFill>
                  <a:srgbClr val="000000"/>
                </a:solidFill>
              </a:rPr>
              <a:t>Использование </a:t>
            </a:r>
            <a:r>
              <a:rPr lang="en-US" sz="2400" dirty="0" err="1">
                <a:solidFill>
                  <a:srgbClr val="000000"/>
                </a:solidFill>
              </a:rPr>
              <a:t>tearDown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ru-RU" sz="2400" dirty="0">
                <a:solidFill>
                  <a:srgbClr val="000000"/>
                </a:solidFill>
              </a:rPr>
              <a:t>сокращает время запуска на 10</a:t>
            </a:r>
            <a:r>
              <a:rPr lang="en-US" sz="2400" dirty="0">
                <a:solidFill>
                  <a:srgbClr val="000000"/>
                </a:solidFill>
              </a:rPr>
              <a:t>%</a:t>
            </a:r>
            <a:endParaRPr lang="ru-RU" sz="2400" dirty="0">
              <a:solidFill>
                <a:srgbClr val="000000"/>
              </a:solidFill>
            </a:endParaRPr>
          </a:p>
          <a:p>
            <a:r>
              <a:rPr lang="ru-RU" sz="2400" dirty="0">
                <a:solidFill>
                  <a:srgbClr val="000000"/>
                </a:solidFill>
              </a:rPr>
              <a:t>С</a:t>
            </a:r>
            <a:r>
              <a:rPr lang="ru-RU" sz="2400" b="1" dirty="0"/>
              <a:t> </a:t>
            </a:r>
            <a:r>
              <a:rPr lang="en-US" sz="2400" dirty="0" err="1">
                <a:solidFill>
                  <a:srgbClr val="000000"/>
                </a:solidFill>
              </a:rPr>
              <a:t>tearDown</a:t>
            </a:r>
            <a:endParaRPr lang="ru-RU" sz="2400" dirty="0">
              <a:solidFill>
                <a:srgbClr val="000000"/>
              </a:solidFill>
            </a:endParaRPr>
          </a:p>
          <a:p>
            <a:r>
              <a:rPr lang="en-US" sz="2400" b="1" dirty="0"/>
              <a:t>Executed 5 tests, with 0 failures (0 unexpected) in 54.766 s</a:t>
            </a:r>
            <a:endParaRPr lang="ru-RU" sz="2400" b="1" dirty="0"/>
          </a:p>
          <a:p>
            <a:endParaRPr lang="ru-RU" sz="2400" b="1" dirty="0"/>
          </a:p>
          <a:p>
            <a:r>
              <a:rPr lang="ru-RU" sz="2400" dirty="0">
                <a:solidFill>
                  <a:srgbClr val="000000"/>
                </a:solidFill>
              </a:rPr>
              <a:t>Без</a:t>
            </a:r>
            <a:r>
              <a:rPr lang="ru-RU" sz="2400" b="1" dirty="0"/>
              <a:t> </a:t>
            </a:r>
            <a:r>
              <a:rPr lang="en-US" sz="2400" dirty="0" err="1">
                <a:solidFill>
                  <a:srgbClr val="000000"/>
                </a:solidFill>
              </a:rPr>
              <a:t>tearDown</a:t>
            </a:r>
            <a:endParaRPr lang="ru-RU" sz="2400" dirty="0">
              <a:solidFill>
                <a:srgbClr val="000000"/>
              </a:solidFill>
            </a:endParaRPr>
          </a:p>
          <a:p>
            <a:r>
              <a:rPr lang="en-US" sz="2400" b="1" dirty="0"/>
              <a:t>Executed 5 tests, with 0 failures (0 unexpected) in 60.334 s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74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8215"/>
            <a:ext cx="9551774" cy="1276060"/>
          </a:xfrm>
        </p:spPr>
        <p:txBody>
          <a:bodyPr>
            <a:normAutofit/>
          </a:bodyPr>
          <a:lstStyle/>
          <a:p>
            <a:r>
              <a:rPr lang="ru-RU" dirty="0"/>
              <a:t>Связанные тесты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17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B738FF1-BC6A-F944-B7B0-8692F5543841}"/>
              </a:ext>
            </a:extLst>
          </p:cNvPr>
          <p:cNvSpPr/>
          <p:nvPr/>
        </p:nvSpPr>
        <p:spPr>
          <a:xfrm>
            <a:off x="477825" y="1268326"/>
            <a:ext cx="8413625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</a:rPr>
              <a:t>Запускаем приложение 1 раз на весь тест-</a:t>
            </a:r>
            <a:r>
              <a:rPr lang="ru-RU" sz="2400" dirty="0" err="1">
                <a:solidFill>
                  <a:srgbClr val="000000"/>
                </a:solidFill>
              </a:rPr>
              <a:t>сьют</a:t>
            </a:r>
            <a:endParaRPr lang="ru-RU" sz="24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</a:rPr>
              <a:t>Каждый запуск – около 8 – 15 секунд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</a:rPr>
              <a:t>В среднем в  </a:t>
            </a:r>
            <a:r>
              <a:rPr lang="ru-RU" sz="2400" dirty="0" err="1">
                <a:solidFill>
                  <a:srgbClr val="000000"/>
                </a:solidFill>
              </a:rPr>
              <a:t>сьюте</a:t>
            </a:r>
            <a:r>
              <a:rPr lang="ru-RU" sz="2400" dirty="0">
                <a:solidFill>
                  <a:srgbClr val="000000"/>
                </a:solidFill>
              </a:rPr>
              <a:t> 5 тестов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</a:rPr>
              <a:t>Экономия в среднем 4 часа (1500 тестов)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8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A3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8215"/>
            <a:ext cx="9551774" cy="127606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Запуск приложения с экрана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18</a:t>
            </a:fld>
            <a:endParaRPr lang="ru-RU" dirty="0">
              <a:solidFill>
                <a:schemeClr val="tx1"/>
              </a:solidFill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84C91B31-A3EA-F048-85D2-88EDFF226692}"/>
              </a:ext>
            </a:extLst>
          </p:cNvPr>
          <p:cNvGrpSpPr/>
          <p:nvPr/>
        </p:nvGrpSpPr>
        <p:grpSpPr>
          <a:xfrm>
            <a:off x="1306996" y="1639177"/>
            <a:ext cx="2772000" cy="2772001"/>
            <a:chOff x="576263" y="2007948"/>
            <a:chExt cx="2520000" cy="2520000"/>
          </a:xfrm>
        </p:grpSpPr>
        <p:sp>
          <p:nvSpPr>
            <p:cNvPr id="8" name="Скругленный прямоугольник 4">
              <a:extLst>
                <a:ext uri="{FF2B5EF4-FFF2-40B4-BE49-F238E27FC236}">
                  <a16:creationId xmlns:a16="http://schemas.microsoft.com/office/drawing/2014/main" xmlns="" id="{7E2D4A90-FAD4-B644-B46B-063BECE48A56}"/>
                </a:ext>
              </a:extLst>
            </p:cNvPr>
            <p:cNvSpPr/>
            <p:nvPr/>
          </p:nvSpPr>
          <p:spPr>
            <a:xfrm>
              <a:off x="576263" y="2007948"/>
              <a:ext cx="2520000" cy="2520000"/>
            </a:xfrm>
            <a:prstGeom prst="ellipse">
              <a:avLst/>
            </a:prstGeom>
            <a:solidFill>
              <a:srgbClr val="FFDD2F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xmlns="" id="{42675654-DCDC-BA47-BB39-6DFE9B9D33EB}"/>
                </a:ext>
              </a:extLst>
            </p:cNvPr>
            <p:cNvSpPr/>
            <p:nvPr/>
          </p:nvSpPr>
          <p:spPr>
            <a:xfrm>
              <a:off x="580021" y="3094921"/>
              <a:ext cx="2512483" cy="3637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/>
                <a:t>Deeplinks</a:t>
              </a:r>
              <a:endParaRPr lang="ru-RU" sz="1600" b="1" dirty="0"/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42605452-C21F-2742-9988-E293748D2261}"/>
              </a:ext>
            </a:extLst>
          </p:cNvPr>
          <p:cNvGrpSpPr/>
          <p:nvPr/>
        </p:nvGrpSpPr>
        <p:grpSpPr>
          <a:xfrm>
            <a:off x="4872958" y="1618125"/>
            <a:ext cx="2903438" cy="2772001"/>
            <a:chOff x="5900526" y="2007948"/>
            <a:chExt cx="2639487" cy="2520000"/>
          </a:xfrm>
        </p:grpSpPr>
        <p:sp>
          <p:nvSpPr>
            <p:cNvPr id="11" name="Скругленный прямоугольник 4">
              <a:extLst>
                <a:ext uri="{FF2B5EF4-FFF2-40B4-BE49-F238E27FC236}">
                  <a16:creationId xmlns:a16="http://schemas.microsoft.com/office/drawing/2014/main" xmlns="" id="{55112018-490C-8348-92D2-6D2FAA46492E}"/>
                </a:ext>
              </a:extLst>
            </p:cNvPr>
            <p:cNvSpPr/>
            <p:nvPr/>
          </p:nvSpPr>
          <p:spPr>
            <a:xfrm>
              <a:off x="5960270" y="2007948"/>
              <a:ext cx="2520000" cy="2520000"/>
            </a:xfrm>
            <a:prstGeom prst="ellipse">
              <a:avLst/>
            </a:prstGeom>
            <a:solidFill>
              <a:srgbClr val="FFDD2F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B11BDCC8-4C62-F74F-A1CD-F81080A604B5}"/>
                </a:ext>
              </a:extLst>
            </p:cNvPr>
            <p:cNvSpPr/>
            <p:nvPr/>
          </p:nvSpPr>
          <p:spPr>
            <a:xfrm>
              <a:off x="5900526" y="2946181"/>
              <a:ext cx="2639487" cy="643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/>
                <a:t>Через </a:t>
              </a:r>
            </a:p>
            <a:p>
              <a:pPr algn="ctr"/>
              <a:r>
                <a:rPr lang="en-US" sz="2000" b="1" dirty="0"/>
                <a:t>Launch arguments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642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FA432DB-DE02-6740-9181-9A02F39CB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19</a:t>
            </a:fld>
            <a:endParaRPr lang="ru-RU" dirty="0"/>
          </a:p>
        </p:txBody>
      </p:sp>
      <p:pic>
        <p:nvPicPr>
          <p:cNvPr id="5" name="deeplink">
            <a:hlinkClick r:id="" action="ppaction://media"/>
            <a:extLst>
              <a:ext uri="{FF2B5EF4-FFF2-40B4-BE49-F238E27FC236}">
                <a16:creationId xmlns:a16="http://schemas.microsoft.com/office/drawing/2014/main" xmlns="" id="{E35538C7-2D4C-E742-8A98-06C3218F9C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9886" y="0"/>
            <a:ext cx="28733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3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5F381E6A-B850-5B48-9988-60F7DBA53F0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3E4757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>
                <a:solidFill>
                  <a:schemeClr val="bg1"/>
                </a:solidFill>
              </a:rPr>
              <a:t>обо мне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2</a:t>
            </a:fld>
            <a:endParaRPr lang="ru-RU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8047025F-07DC-4DA5-93EC-CA288C9397C6}"/>
              </a:ext>
            </a:extLst>
          </p:cNvPr>
          <p:cNvGrpSpPr/>
          <p:nvPr/>
        </p:nvGrpSpPr>
        <p:grpSpPr>
          <a:xfrm>
            <a:off x="3972606" y="1182966"/>
            <a:ext cx="1916789" cy="1916789"/>
            <a:chOff x="576263" y="2007948"/>
            <a:chExt cx="2520000" cy="2520000"/>
          </a:xfrm>
        </p:grpSpPr>
        <p:sp>
          <p:nvSpPr>
            <p:cNvPr id="7" name="Скругленный прямоугольник 4">
              <a:extLst>
                <a:ext uri="{FF2B5EF4-FFF2-40B4-BE49-F238E27FC236}">
                  <a16:creationId xmlns:a16="http://schemas.microsoft.com/office/drawing/2014/main" xmlns="" id="{118C4BE9-3620-46AB-82BF-67EB8ED142EF}"/>
                </a:ext>
              </a:extLst>
            </p:cNvPr>
            <p:cNvSpPr/>
            <p:nvPr/>
          </p:nvSpPr>
          <p:spPr>
            <a:xfrm>
              <a:off x="576263" y="2007948"/>
              <a:ext cx="2520000" cy="252000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4084B49C-42A6-4563-84B4-0DCA9A108FB1}"/>
                </a:ext>
              </a:extLst>
            </p:cNvPr>
            <p:cNvSpPr/>
            <p:nvPr/>
          </p:nvSpPr>
          <p:spPr>
            <a:xfrm>
              <a:off x="701873" y="2709068"/>
              <a:ext cx="2275136" cy="10925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/>
                <a:t>UI, Unit, Snapshot</a:t>
              </a:r>
            </a:p>
            <a:p>
              <a:pPr algn="ctr"/>
              <a:r>
                <a:rPr lang="ru-RU" sz="1600" b="1" dirty="0"/>
                <a:t>тесты</a:t>
              </a:r>
            </a:p>
            <a:p>
              <a:pPr algn="ctr"/>
              <a:r>
                <a:rPr lang="en-US" sz="1600" b="1" dirty="0"/>
                <a:t>iOS Development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579C3751-743B-44D8-A637-6F93FF8BB7FB}"/>
              </a:ext>
            </a:extLst>
          </p:cNvPr>
          <p:cNvGrpSpPr/>
          <p:nvPr/>
        </p:nvGrpSpPr>
        <p:grpSpPr>
          <a:xfrm>
            <a:off x="5263509" y="2838971"/>
            <a:ext cx="1916789" cy="1916789"/>
            <a:chOff x="5960270" y="2007948"/>
            <a:chExt cx="2520000" cy="2520000"/>
          </a:xfrm>
        </p:grpSpPr>
        <p:sp>
          <p:nvSpPr>
            <p:cNvPr id="13" name="Скругленный прямоугольник 4">
              <a:extLst>
                <a:ext uri="{FF2B5EF4-FFF2-40B4-BE49-F238E27FC236}">
                  <a16:creationId xmlns:a16="http://schemas.microsoft.com/office/drawing/2014/main" xmlns="" id="{9CE4B018-17B4-41BE-97F0-C774F9570CB2}"/>
                </a:ext>
              </a:extLst>
            </p:cNvPr>
            <p:cNvSpPr/>
            <p:nvPr/>
          </p:nvSpPr>
          <p:spPr>
            <a:xfrm>
              <a:off x="5960270" y="2007948"/>
              <a:ext cx="2520000" cy="252000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F79E06B3-2786-4682-807E-75C9DEC93B67}"/>
                </a:ext>
              </a:extLst>
            </p:cNvPr>
            <p:cNvSpPr/>
            <p:nvPr/>
          </p:nvSpPr>
          <p:spPr>
            <a:xfrm>
              <a:off x="5999273" y="2883545"/>
              <a:ext cx="2441995" cy="7688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7</a:t>
              </a:r>
              <a:r>
                <a:rPr lang="ru-RU" sz="1600" b="1" dirty="0"/>
                <a:t> лет опыта </a:t>
              </a:r>
              <a:r>
                <a:rPr lang="en-US" sz="1600" b="1" dirty="0"/>
                <a:t/>
              </a:r>
              <a:br>
                <a:rPr lang="en-US" sz="1600" b="1" dirty="0"/>
              </a:br>
              <a:r>
                <a:rPr lang="ru-RU" sz="1600" b="1" dirty="0"/>
                <a:t>в </a:t>
              </a:r>
              <a:r>
                <a:rPr lang="en-US" sz="1600" b="1" dirty="0"/>
                <a:t>QA</a:t>
              </a:r>
            </a:p>
          </p:txBody>
        </p:sp>
      </p:grp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0526EED-6FD3-4FAD-8C9C-079A8366710A}"/>
              </a:ext>
            </a:extLst>
          </p:cNvPr>
          <p:cNvSpPr/>
          <p:nvPr/>
        </p:nvSpPr>
        <p:spPr>
          <a:xfrm>
            <a:off x="468481" y="1198950"/>
            <a:ext cx="3400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FFDD2F"/>
                </a:solidFill>
              </a:rPr>
              <a:t>Батеева</a:t>
            </a:r>
            <a:r>
              <a:rPr lang="ru-RU" sz="2400" b="1" dirty="0">
                <a:solidFill>
                  <a:srgbClr val="FFDD2F"/>
                </a:solidFill>
              </a:rPr>
              <a:t> Екатерина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DD0AD4A3-473F-A54F-9605-38B11FB668F0}"/>
              </a:ext>
            </a:extLst>
          </p:cNvPr>
          <p:cNvGrpSpPr/>
          <p:nvPr/>
        </p:nvGrpSpPr>
        <p:grpSpPr>
          <a:xfrm>
            <a:off x="6606922" y="1182354"/>
            <a:ext cx="1985188" cy="1916789"/>
            <a:chOff x="5945571" y="2007948"/>
            <a:chExt cx="2609922" cy="2520000"/>
          </a:xfrm>
        </p:grpSpPr>
        <p:sp>
          <p:nvSpPr>
            <p:cNvPr id="20" name="Скругленный прямоугольник 4">
              <a:extLst>
                <a:ext uri="{FF2B5EF4-FFF2-40B4-BE49-F238E27FC236}">
                  <a16:creationId xmlns:a16="http://schemas.microsoft.com/office/drawing/2014/main" xmlns="" id="{B708477A-FDF0-6746-9EAB-4249DD5632E9}"/>
                </a:ext>
              </a:extLst>
            </p:cNvPr>
            <p:cNvSpPr/>
            <p:nvPr/>
          </p:nvSpPr>
          <p:spPr>
            <a:xfrm>
              <a:off x="5960271" y="2007948"/>
              <a:ext cx="2520001" cy="252000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8C4F73AD-4418-3849-97F8-B95D1C40E442}"/>
                </a:ext>
              </a:extLst>
            </p:cNvPr>
            <p:cNvSpPr/>
            <p:nvPr/>
          </p:nvSpPr>
          <p:spPr>
            <a:xfrm>
              <a:off x="5945571" y="2709874"/>
              <a:ext cx="2609922" cy="10925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/>
                <a:t>3 года опыта </a:t>
              </a:r>
              <a:r>
                <a:rPr lang="en-US" sz="1600" b="1" dirty="0"/>
                <a:t/>
              </a:r>
              <a:br>
                <a:rPr lang="en-US" sz="1600" b="1" dirty="0"/>
              </a:br>
              <a:r>
                <a:rPr lang="ru-RU" sz="1600" b="1" dirty="0"/>
                <a:t>в </a:t>
              </a:r>
              <a:r>
                <a:rPr lang="en-US" sz="1600" b="1" dirty="0"/>
                <a:t>Mobile </a:t>
              </a:r>
              <a:br>
                <a:rPr lang="en-US" sz="1600" b="1" dirty="0"/>
              </a:br>
              <a:r>
                <a:rPr lang="en-US" sz="1600" b="1" dirty="0"/>
                <a:t>automation</a:t>
              </a: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3DD1CD5-05E8-E84D-AB4F-0FE79F42C317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1769" b="12276"/>
          <a:stretch/>
        </p:blipFill>
        <p:spPr>
          <a:xfrm>
            <a:off x="587786" y="1851703"/>
            <a:ext cx="2987312" cy="2987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9455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7415"/>
            <a:ext cx="9551774" cy="1276060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en-US" sz="4400" dirty="0"/>
              <a:t>Launch arguments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20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8A4B0EF-F9F3-7140-9135-0BDA661BD428}"/>
              </a:ext>
            </a:extLst>
          </p:cNvPr>
          <p:cNvSpPr/>
          <p:nvPr/>
        </p:nvSpPr>
        <p:spPr>
          <a:xfrm>
            <a:off x="457199" y="1453475"/>
            <a:ext cx="8686801" cy="2067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app.launchEnvironment</a:t>
            </a:r>
            <a:r>
              <a:rPr lang="en-US" sz="2400" dirty="0"/>
              <a:t> = ["key1" : "param1",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							  "key2" : "param2"] </a:t>
            </a:r>
          </a:p>
          <a:p>
            <a:pPr>
              <a:lnSpc>
                <a:spcPts val="3500"/>
              </a:lnSpc>
            </a:pPr>
            <a:r>
              <a:rPr lang="en-US" sz="2400" dirty="0" err="1"/>
              <a:t>app.launchArguments</a:t>
            </a:r>
            <a:r>
              <a:rPr lang="en-US" sz="2400" dirty="0"/>
              <a:t> = ["param1", </a:t>
            </a:r>
          </a:p>
          <a:p>
            <a:pPr>
              <a:lnSpc>
                <a:spcPts val="3500"/>
              </a:lnSpc>
            </a:pPr>
            <a:r>
              <a:rPr lang="en-US" sz="2400" dirty="0"/>
              <a:t>						     "param2"]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8755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7415"/>
            <a:ext cx="9551774" cy="1276060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en-US" sz="4400" dirty="0"/>
              <a:t>Launch arguments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21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8A4B0EF-F9F3-7140-9135-0BDA661BD428}"/>
              </a:ext>
            </a:extLst>
          </p:cNvPr>
          <p:cNvSpPr/>
          <p:nvPr/>
        </p:nvSpPr>
        <p:spPr>
          <a:xfrm>
            <a:off x="457199" y="1453475"/>
            <a:ext cx="86868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</a:rPr>
              <a:t>app.launchEnvironment</a:t>
            </a:r>
            <a:r>
              <a:rPr lang="en-US" sz="2400" dirty="0">
                <a:solidFill>
                  <a:srgbClr val="000000"/>
                </a:solidFill>
              </a:rPr>
              <a:t>[</a:t>
            </a:r>
            <a:r>
              <a:rPr lang="en-US" sz="2400" dirty="0" err="1">
                <a:solidFill>
                  <a:srgbClr val="000000"/>
                </a:solidFill>
              </a:rPr>
              <a:t>startScreenKey</a:t>
            </a:r>
            <a:r>
              <a:rPr lang="en-US" sz="2400" dirty="0">
                <a:solidFill>
                  <a:srgbClr val="000000"/>
                </a:solidFill>
              </a:rPr>
              <a:t>] = </a:t>
            </a:r>
            <a:r>
              <a:rPr lang="en-US" sz="2400" dirty="0" err="1">
                <a:solidFill>
                  <a:srgbClr val="000000"/>
                </a:solidFill>
              </a:rPr>
              <a:t>screenKey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let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screen =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Const.Screens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rawValue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screenParam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switch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screen {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let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vc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=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NCProviderPayViewController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()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}</a:t>
            </a:r>
          </a:p>
          <a:p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let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nc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=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UINavigationController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rootViewController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vc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174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7415"/>
            <a:ext cx="9551774" cy="1276060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en-US" sz="4400" dirty="0"/>
              <a:t>Launch arguments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22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8A4B0EF-F9F3-7140-9135-0BDA661BD428}"/>
              </a:ext>
            </a:extLst>
          </p:cNvPr>
          <p:cNvSpPr/>
          <p:nvPr/>
        </p:nvSpPr>
        <p:spPr>
          <a:xfrm>
            <a:off x="457199" y="1453475"/>
            <a:ext cx="86868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app.launchEnvironment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[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startScreenKey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] =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screenKey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9B2393"/>
                </a:solidFill>
              </a:rPr>
              <a:t>let</a:t>
            </a:r>
            <a:r>
              <a:rPr lang="en-US" sz="2400" dirty="0">
                <a:solidFill>
                  <a:srgbClr val="000000"/>
                </a:solidFill>
              </a:rPr>
              <a:t> screen = </a:t>
            </a:r>
            <a:r>
              <a:rPr lang="en-US" sz="2400" dirty="0" err="1">
                <a:solidFill>
                  <a:srgbClr val="000000"/>
                </a:solidFill>
              </a:rPr>
              <a:t>Const.Screens</a:t>
            </a:r>
            <a:r>
              <a:rPr lang="en-US" sz="2400" dirty="0">
                <a:solidFill>
                  <a:srgbClr val="000000"/>
                </a:solidFill>
              </a:rPr>
              <a:t>(</a:t>
            </a:r>
            <a:r>
              <a:rPr lang="en-US" sz="2400" dirty="0" err="1">
                <a:solidFill>
                  <a:srgbClr val="000000"/>
                </a:solidFill>
              </a:rPr>
              <a:t>rawValue</a:t>
            </a:r>
            <a:r>
              <a:rPr lang="en-US" sz="2400" dirty="0">
                <a:solidFill>
                  <a:srgbClr val="000000"/>
                </a:solidFill>
              </a:rPr>
              <a:t>: </a:t>
            </a:r>
            <a:r>
              <a:rPr lang="en-US" sz="2400" dirty="0" err="1">
                <a:solidFill>
                  <a:srgbClr val="000000"/>
                </a:solidFill>
              </a:rPr>
              <a:t>screenParam</a:t>
            </a:r>
            <a:r>
              <a:rPr lang="en-US" sz="2400" dirty="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9B2393"/>
                </a:solidFill>
              </a:rPr>
              <a:t>switch</a:t>
            </a:r>
            <a:r>
              <a:rPr lang="en-US" sz="2400" dirty="0">
                <a:solidFill>
                  <a:srgbClr val="000000"/>
                </a:solidFill>
              </a:rPr>
              <a:t> screen {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9B2393"/>
                </a:solidFill>
              </a:rPr>
              <a:t>	</a:t>
            </a:r>
            <a:r>
              <a:rPr lang="en-US" sz="2400" b="1" dirty="0">
                <a:solidFill>
                  <a:srgbClr val="9B2393"/>
                </a:solidFill>
              </a:rPr>
              <a:t>let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vc</a:t>
            </a:r>
            <a:r>
              <a:rPr lang="en-US" sz="2400" dirty="0">
                <a:solidFill>
                  <a:srgbClr val="000000"/>
                </a:solidFill>
              </a:rPr>
              <a:t> = </a:t>
            </a:r>
            <a:r>
              <a:rPr lang="en-US" sz="2400" dirty="0" err="1">
                <a:solidFill>
                  <a:srgbClr val="000000"/>
                </a:solidFill>
              </a:rPr>
              <a:t>NCProviderPayViewController</a:t>
            </a:r>
            <a:r>
              <a:rPr lang="en-US" sz="2400" dirty="0">
                <a:solidFill>
                  <a:srgbClr val="000000"/>
                </a:solidFill>
              </a:rPr>
              <a:t>()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</a:rPr>
              <a:t>}</a:t>
            </a:r>
          </a:p>
          <a:p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let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nc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=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UINavigationController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rootViewController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vc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5245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7415"/>
            <a:ext cx="9551774" cy="1276060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en-US" sz="4400" dirty="0"/>
              <a:t>Launch arguments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8A4B0EF-F9F3-7140-9135-0BDA661BD428}"/>
              </a:ext>
            </a:extLst>
          </p:cNvPr>
          <p:cNvSpPr/>
          <p:nvPr/>
        </p:nvSpPr>
        <p:spPr>
          <a:xfrm>
            <a:off x="457199" y="1453475"/>
            <a:ext cx="86868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app.launchEnvironment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[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startScreenKey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] =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screenKey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let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screen =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Const.Screens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rawValue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screenParam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switch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screen {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bg1">
                    <a:lumMod val="85000"/>
                  </a:schemeClr>
                </a:solidFill>
              </a:rPr>
              <a:t>	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let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vc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=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NCProviderPayViewController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()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}</a:t>
            </a:r>
          </a:p>
          <a:p>
            <a:r>
              <a:rPr lang="en-US" sz="2400" b="1" dirty="0">
                <a:solidFill>
                  <a:srgbClr val="9B2393"/>
                </a:solidFill>
              </a:rPr>
              <a:t>let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nc</a:t>
            </a:r>
            <a:r>
              <a:rPr lang="en-US" sz="2400" dirty="0">
                <a:solidFill>
                  <a:srgbClr val="000000"/>
                </a:solidFill>
              </a:rPr>
              <a:t> = </a:t>
            </a:r>
            <a:r>
              <a:rPr lang="en-US" sz="2400" dirty="0" err="1">
                <a:solidFill>
                  <a:srgbClr val="5C2699"/>
                </a:solidFill>
              </a:rPr>
              <a:t>UINavigationController</a:t>
            </a:r>
            <a:r>
              <a:rPr lang="en-US" sz="2400" dirty="0">
                <a:solidFill>
                  <a:srgbClr val="000000"/>
                </a:solidFill>
              </a:rPr>
              <a:t>(</a:t>
            </a:r>
            <a:r>
              <a:rPr lang="en-US" sz="2400" dirty="0" err="1">
                <a:solidFill>
                  <a:srgbClr val="000000"/>
                </a:solidFill>
              </a:rPr>
              <a:t>rootViewController</a:t>
            </a:r>
            <a:r>
              <a:rPr lang="en-US" sz="2400" dirty="0">
                <a:solidFill>
                  <a:srgbClr val="000000"/>
                </a:solidFill>
              </a:rPr>
              <a:t>: </a:t>
            </a:r>
            <a:r>
              <a:rPr lang="en-US" sz="2400" dirty="0" err="1">
                <a:solidFill>
                  <a:srgbClr val="000000"/>
                </a:solidFill>
              </a:rPr>
              <a:t>vc</a:t>
            </a:r>
            <a:r>
              <a:rPr lang="en-US" sz="2400" dirty="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680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010E7416-55B0-A940-B839-4772E3FC81D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3E4757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371090"/>
            <a:ext cx="8229600" cy="995297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FFDD2F"/>
                </a:solidFill>
              </a:rPr>
              <a:t>Правильно </a:t>
            </a:r>
            <a:r>
              <a:rPr lang="ru-RU" dirty="0" err="1">
                <a:solidFill>
                  <a:srgbClr val="FFDD2F"/>
                </a:solidFill>
              </a:rPr>
              <a:t>генерим</a:t>
            </a:r>
            <a:r>
              <a:rPr lang="ru-RU" dirty="0">
                <a:solidFill>
                  <a:srgbClr val="FFDD2F"/>
                </a:solidFill>
              </a:rPr>
              <a:t> данные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bg1"/>
                </a:solidFill>
              </a:rPr>
              <a:t>24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27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39613"/>
            <a:ext cx="9551774" cy="1276060"/>
          </a:xfrm>
        </p:spPr>
        <p:txBody>
          <a:bodyPr>
            <a:normAutofit/>
          </a:bodyPr>
          <a:lstStyle/>
          <a:p>
            <a:r>
              <a:rPr lang="ru-RU" dirty="0"/>
              <a:t>Правильно </a:t>
            </a:r>
            <a:r>
              <a:rPr lang="ru-RU" dirty="0" err="1"/>
              <a:t>генерим</a:t>
            </a:r>
            <a:r>
              <a:rPr lang="ru-RU" dirty="0"/>
              <a:t> данные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25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97E5BD9-BC7A-A047-A1C1-8FA6D26085EC}"/>
              </a:ext>
            </a:extLst>
          </p:cNvPr>
          <p:cNvSpPr/>
          <p:nvPr/>
        </p:nvSpPr>
        <p:spPr>
          <a:xfrm>
            <a:off x="457199" y="1425648"/>
            <a:ext cx="75814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ru-RU" sz="2400" dirty="0"/>
              <a:t>Приготавливаем данные заранее</a:t>
            </a:r>
            <a:endParaRPr lang="en-US" sz="2400" dirty="0"/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ru-RU" sz="2400" dirty="0"/>
              <a:t>Не обобщайте генерацию данных</a:t>
            </a:r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ru-RU" sz="2400" dirty="0"/>
              <a:t>Создавая данные, используйте время запуска </a:t>
            </a:r>
            <a:r>
              <a:rPr lang="en-US" sz="2400" dirty="0"/>
              <a:t>UI</a:t>
            </a:r>
            <a:endParaRPr lang="ru-RU" sz="2400" dirty="0"/>
          </a:p>
          <a:p>
            <a:pPr marL="108000" lvl="1">
              <a:spcAft>
                <a:spcPts val="1200"/>
              </a:spcAft>
            </a:pPr>
            <a:r>
              <a:rPr lang="ru-RU" sz="2400" dirty="0"/>
              <a:t>	</a:t>
            </a:r>
            <a:endParaRPr lang="en-US" sz="2400" dirty="0"/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3065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26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6E0031-E6B4-CA47-B497-8CFF79931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664" y="532620"/>
            <a:ext cx="6622181" cy="392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3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39613"/>
            <a:ext cx="9551774" cy="1276060"/>
          </a:xfrm>
        </p:spPr>
        <p:txBody>
          <a:bodyPr>
            <a:normAutofit/>
          </a:bodyPr>
          <a:lstStyle/>
          <a:p>
            <a:r>
              <a:rPr lang="ru-RU" dirty="0"/>
              <a:t>Правильно </a:t>
            </a:r>
            <a:r>
              <a:rPr lang="ru-RU" dirty="0" err="1"/>
              <a:t>генерим</a:t>
            </a:r>
            <a:r>
              <a:rPr lang="ru-RU" dirty="0"/>
              <a:t> данные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27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97E5BD9-BC7A-A047-A1C1-8FA6D26085EC}"/>
              </a:ext>
            </a:extLst>
          </p:cNvPr>
          <p:cNvSpPr/>
          <p:nvPr/>
        </p:nvSpPr>
        <p:spPr>
          <a:xfrm>
            <a:off x="457199" y="1425648"/>
            <a:ext cx="8338458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ru-RU" sz="2400" dirty="0"/>
              <a:t>Создавая данные, используйте время запуска </a:t>
            </a:r>
            <a:r>
              <a:rPr lang="en-US" sz="2400" dirty="0"/>
              <a:t>UI</a:t>
            </a:r>
            <a:endParaRPr lang="ru-RU" sz="2400" dirty="0"/>
          </a:p>
          <a:p>
            <a:r>
              <a:rPr lang="ru-RU" sz="2800" b="1" dirty="0">
                <a:solidFill>
                  <a:srgbClr val="9B2393"/>
                </a:solidFill>
              </a:rPr>
              <a:t>   </a:t>
            </a:r>
            <a:r>
              <a:rPr lang="en-US" sz="2800" b="1" dirty="0">
                <a:solidFill>
                  <a:srgbClr val="9B2393"/>
                </a:solidFill>
              </a:rPr>
              <a:t>let</a:t>
            </a:r>
            <a:r>
              <a:rPr lang="en-US" sz="2800" dirty="0">
                <a:solidFill>
                  <a:srgbClr val="000000"/>
                </a:solidFill>
              </a:rPr>
              <a:t> queue = </a:t>
            </a:r>
            <a:r>
              <a:rPr lang="en-US" sz="2800" dirty="0" err="1">
                <a:solidFill>
                  <a:srgbClr val="5C2699"/>
                </a:solidFill>
              </a:rPr>
              <a:t>DispatchQueue</a:t>
            </a:r>
            <a:r>
              <a:rPr lang="en-US" sz="2800" dirty="0" err="1">
                <a:solidFill>
                  <a:srgbClr val="000000"/>
                </a:solidFill>
              </a:rPr>
              <a:t>.</a:t>
            </a:r>
            <a:r>
              <a:rPr lang="en-US" sz="2800" dirty="0" err="1">
                <a:solidFill>
                  <a:srgbClr val="3900A0"/>
                </a:solidFill>
              </a:rPr>
              <a:t>global</a:t>
            </a:r>
            <a:r>
              <a:rPr lang="en-US" sz="2800" dirty="0">
                <a:solidFill>
                  <a:srgbClr val="000000"/>
                </a:solidFill>
              </a:rPr>
              <a:t>(</a:t>
            </a:r>
            <a:r>
              <a:rPr lang="en-US" sz="2800" dirty="0" err="1">
                <a:solidFill>
                  <a:srgbClr val="000000"/>
                </a:solidFill>
              </a:rPr>
              <a:t>qos</a:t>
            </a:r>
            <a:r>
              <a:rPr lang="en-US" sz="2800" dirty="0">
                <a:solidFill>
                  <a:srgbClr val="000000"/>
                </a:solidFill>
              </a:rPr>
              <a:t>: .</a:t>
            </a:r>
            <a:r>
              <a:rPr lang="en-US" sz="2800" dirty="0">
                <a:solidFill>
                  <a:srgbClr val="3900A0"/>
                </a:solidFill>
              </a:rPr>
              <a:t>utility</a:t>
            </a:r>
            <a:r>
              <a:rPr lang="en-US" sz="2800" dirty="0">
                <a:solidFill>
                  <a:srgbClr val="000000"/>
                </a:solidFill>
              </a:rPr>
              <a:t>)</a:t>
            </a:r>
          </a:p>
          <a:p>
            <a:r>
              <a:rPr lang="en-US" sz="2800" dirty="0">
                <a:solidFill>
                  <a:srgbClr val="000000"/>
                </a:solidFill>
              </a:rPr>
              <a:t>    </a:t>
            </a:r>
            <a:r>
              <a:rPr lang="en-US" sz="2800" dirty="0" err="1">
                <a:solidFill>
                  <a:srgbClr val="000000"/>
                </a:solidFill>
              </a:rPr>
              <a:t>queue.async</a:t>
            </a:r>
            <a:r>
              <a:rPr lang="en-US" sz="2800" dirty="0">
                <a:solidFill>
                  <a:srgbClr val="000000"/>
                </a:solidFill>
              </a:rPr>
              <a:t>{</a:t>
            </a:r>
          </a:p>
          <a:p>
            <a:r>
              <a:rPr lang="en-US" sz="2800" dirty="0">
                <a:solidFill>
                  <a:srgbClr val="000000"/>
                </a:solidFill>
              </a:rPr>
              <a:t>        </a:t>
            </a:r>
            <a:r>
              <a:rPr lang="en-US" sz="2800" b="1" dirty="0">
                <a:solidFill>
                  <a:srgbClr val="9B2393"/>
                </a:solidFill>
              </a:rPr>
              <a:t>if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b="1" dirty="0">
                <a:solidFill>
                  <a:srgbClr val="9B2393"/>
                </a:solidFill>
              </a:rPr>
              <a:t>let</a:t>
            </a:r>
            <a:r>
              <a:rPr lang="en-US" sz="2800" dirty="0">
                <a:solidFill>
                  <a:srgbClr val="000000"/>
                </a:solidFill>
              </a:rPr>
              <a:t> data = </a:t>
            </a:r>
            <a:r>
              <a:rPr lang="en-US" sz="2800" b="1" dirty="0">
                <a:solidFill>
                  <a:srgbClr val="9B2393"/>
                </a:solidFill>
              </a:rPr>
              <a:t>try</a:t>
            </a:r>
            <a:r>
              <a:rPr lang="en-US" sz="2800" dirty="0">
                <a:solidFill>
                  <a:srgbClr val="000000"/>
                </a:solidFill>
              </a:rPr>
              <a:t>? Data(</a:t>
            </a:r>
            <a:r>
              <a:rPr lang="en-US" sz="2800" dirty="0" err="1">
                <a:solidFill>
                  <a:srgbClr val="000000"/>
                </a:solidFill>
              </a:rPr>
              <a:t>contentsOf</a:t>
            </a:r>
            <a:r>
              <a:rPr lang="en-US" sz="2800" dirty="0">
                <a:solidFill>
                  <a:srgbClr val="000000"/>
                </a:solidFill>
              </a:rPr>
              <a:t>: </a:t>
            </a:r>
            <a:r>
              <a:rPr lang="en-US" sz="2800" dirty="0" err="1">
                <a:solidFill>
                  <a:srgbClr val="000000"/>
                </a:solidFill>
              </a:rPr>
              <a:t>url</a:t>
            </a:r>
            <a:r>
              <a:rPr lang="en-US" sz="2800" dirty="0">
                <a:solidFill>
                  <a:srgbClr val="000000"/>
                </a:solidFill>
              </a:rPr>
              <a:t>) {</a:t>
            </a:r>
          </a:p>
          <a:p>
            <a:r>
              <a:rPr lang="en-US" sz="2800" dirty="0">
                <a:solidFill>
                  <a:srgbClr val="000000"/>
                </a:solidFill>
              </a:rPr>
              <a:t>            </a:t>
            </a:r>
            <a:r>
              <a:rPr lang="en-US" sz="2800" dirty="0" err="1">
                <a:solidFill>
                  <a:srgbClr val="000000"/>
                </a:solidFill>
              </a:rPr>
              <a:t>DispatchQueue.main.async</a:t>
            </a:r>
            <a:r>
              <a:rPr lang="en-US" sz="2800" dirty="0">
                <a:solidFill>
                  <a:srgbClr val="000000"/>
                </a:solidFill>
              </a:rPr>
              <a:t> { … }</a:t>
            </a:r>
          </a:p>
          <a:p>
            <a:r>
              <a:rPr lang="en-US" sz="2800" dirty="0">
                <a:solidFill>
                  <a:srgbClr val="000000"/>
                </a:solidFill>
              </a:rPr>
              <a:t>            print(</a:t>
            </a:r>
            <a:r>
              <a:rPr lang="en-US" sz="2800" dirty="0">
                <a:solidFill>
                  <a:srgbClr val="C41A16"/>
                </a:solidFill>
              </a:rPr>
              <a:t>"Did download data"</a:t>
            </a:r>
            <a:r>
              <a:rPr lang="en-US" sz="2800" dirty="0">
                <a:solidFill>
                  <a:srgbClr val="000000"/>
                </a:solidFill>
              </a:rPr>
              <a:t>)</a:t>
            </a:r>
            <a:endParaRPr lang="en-US" sz="2800" dirty="0">
              <a:solidFill>
                <a:srgbClr val="C41A16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    }</a:t>
            </a:r>
          </a:p>
        </p:txBody>
      </p:sp>
    </p:spTree>
    <p:extLst>
      <p:ext uri="{BB962C8B-B14F-4D97-AF65-F5344CB8AC3E}">
        <p14:creationId xmlns:p14="http://schemas.microsoft.com/office/powerpoint/2010/main" val="340710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39613"/>
            <a:ext cx="9551774" cy="1276060"/>
          </a:xfrm>
        </p:spPr>
        <p:txBody>
          <a:bodyPr>
            <a:normAutofit/>
          </a:bodyPr>
          <a:lstStyle/>
          <a:p>
            <a:r>
              <a:rPr lang="ru-RU" dirty="0"/>
              <a:t>Правильно </a:t>
            </a:r>
            <a:r>
              <a:rPr lang="ru-RU" dirty="0" err="1"/>
              <a:t>генерим</a:t>
            </a:r>
            <a:r>
              <a:rPr lang="ru-RU" dirty="0"/>
              <a:t> данные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28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97E5BD9-BC7A-A047-A1C1-8FA6D26085EC}"/>
              </a:ext>
            </a:extLst>
          </p:cNvPr>
          <p:cNvSpPr/>
          <p:nvPr/>
        </p:nvSpPr>
        <p:spPr>
          <a:xfrm>
            <a:off x="457199" y="1425648"/>
            <a:ext cx="8338458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ru-RU" sz="2400" dirty="0"/>
              <a:t>Создавая данные, используйте время запуска </a:t>
            </a:r>
            <a:r>
              <a:rPr lang="en-US" sz="2400" dirty="0"/>
              <a:t>UI</a:t>
            </a:r>
            <a:endParaRPr lang="ru-RU" sz="2400" dirty="0"/>
          </a:p>
          <a:p>
            <a:r>
              <a:rPr lang="ru-RU" sz="2800" b="1" dirty="0">
                <a:solidFill>
                  <a:srgbClr val="9B2393"/>
                </a:solidFill>
              </a:rPr>
              <a:t>   </a:t>
            </a:r>
            <a:r>
              <a:rPr lang="en-US" sz="2800" b="1" dirty="0">
                <a:solidFill>
                  <a:srgbClr val="9B2393"/>
                </a:solidFill>
              </a:rPr>
              <a:t>let</a:t>
            </a:r>
            <a:r>
              <a:rPr lang="en-US" sz="2800" dirty="0">
                <a:solidFill>
                  <a:srgbClr val="000000"/>
                </a:solidFill>
              </a:rPr>
              <a:t> queue = </a:t>
            </a:r>
            <a:r>
              <a:rPr lang="en-US" sz="2800" dirty="0" err="1">
                <a:solidFill>
                  <a:srgbClr val="5C2699"/>
                </a:solidFill>
              </a:rPr>
              <a:t>DispatchQueue</a:t>
            </a:r>
            <a:r>
              <a:rPr lang="en-US" sz="2800" dirty="0" err="1">
                <a:solidFill>
                  <a:srgbClr val="000000"/>
                </a:solidFill>
              </a:rPr>
              <a:t>.</a:t>
            </a:r>
            <a:r>
              <a:rPr lang="en-US" sz="2800" dirty="0" err="1">
                <a:solidFill>
                  <a:srgbClr val="3900A0"/>
                </a:solidFill>
              </a:rPr>
              <a:t>global</a:t>
            </a:r>
            <a:r>
              <a:rPr lang="en-US" sz="2800" dirty="0">
                <a:solidFill>
                  <a:srgbClr val="000000"/>
                </a:solidFill>
              </a:rPr>
              <a:t>(</a:t>
            </a:r>
            <a:r>
              <a:rPr lang="en-US" sz="2800" dirty="0" err="1">
                <a:solidFill>
                  <a:srgbClr val="000000"/>
                </a:solidFill>
              </a:rPr>
              <a:t>qos</a:t>
            </a:r>
            <a:r>
              <a:rPr lang="en-US" sz="2800" dirty="0">
                <a:solidFill>
                  <a:srgbClr val="000000"/>
                </a:solidFill>
              </a:rPr>
              <a:t>: .</a:t>
            </a:r>
            <a:r>
              <a:rPr lang="en-US" sz="2800" dirty="0">
                <a:solidFill>
                  <a:srgbClr val="3900A0"/>
                </a:solidFill>
              </a:rPr>
              <a:t>utility</a:t>
            </a:r>
            <a:r>
              <a:rPr lang="en-US" sz="2800" dirty="0">
                <a:solidFill>
                  <a:srgbClr val="000000"/>
                </a:solidFill>
              </a:rPr>
              <a:t>)</a:t>
            </a:r>
          </a:p>
          <a:p>
            <a:r>
              <a:rPr lang="en-US" sz="2800" dirty="0">
                <a:solidFill>
                  <a:srgbClr val="000000"/>
                </a:solidFill>
              </a:rPr>
              <a:t>    </a:t>
            </a:r>
            <a:r>
              <a:rPr lang="en-US" sz="2800" dirty="0" err="1">
                <a:solidFill>
                  <a:srgbClr val="000000"/>
                </a:solidFill>
              </a:rPr>
              <a:t>queue.async</a:t>
            </a:r>
            <a:r>
              <a:rPr lang="en-US" sz="2800" dirty="0">
                <a:solidFill>
                  <a:srgbClr val="000000"/>
                </a:solidFill>
              </a:rPr>
              <a:t>{</a:t>
            </a:r>
          </a:p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        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if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let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 data = 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try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? Data(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</a:rPr>
              <a:t>contentsOf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</a:rPr>
              <a:t>url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) {</a:t>
            </a:r>
          </a:p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           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</a:rPr>
              <a:t>DispatchQueue.main.async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 { … }</a:t>
            </a:r>
          </a:p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            print("Did download data")</a:t>
            </a:r>
          </a:p>
          <a:p>
            <a:r>
              <a:rPr lang="en-US" sz="2800" dirty="0">
                <a:solidFill>
                  <a:srgbClr val="000000"/>
                </a:solidFill>
              </a:rPr>
              <a:t>    }</a:t>
            </a:r>
          </a:p>
        </p:txBody>
      </p:sp>
    </p:spTree>
    <p:extLst>
      <p:ext uri="{BB962C8B-B14F-4D97-AF65-F5344CB8AC3E}">
        <p14:creationId xmlns:p14="http://schemas.microsoft.com/office/powerpoint/2010/main" val="327225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39613"/>
            <a:ext cx="9551774" cy="1276060"/>
          </a:xfrm>
        </p:spPr>
        <p:txBody>
          <a:bodyPr>
            <a:normAutofit/>
          </a:bodyPr>
          <a:lstStyle/>
          <a:p>
            <a:r>
              <a:rPr lang="ru-RU" dirty="0"/>
              <a:t>Правильно </a:t>
            </a:r>
            <a:r>
              <a:rPr lang="ru-RU" dirty="0" err="1"/>
              <a:t>генерим</a:t>
            </a:r>
            <a:r>
              <a:rPr lang="ru-RU" dirty="0"/>
              <a:t> данные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29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97E5BD9-BC7A-A047-A1C1-8FA6D26085EC}"/>
              </a:ext>
            </a:extLst>
          </p:cNvPr>
          <p:cNvSpPr/>
          <p:nvPr/>
        </p:nvSpPr>
        <p:spPr>
          <a:xfrm>
            <a:off x="457199" y="1425648"/>
            <a:ext cx="8338458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ru-RU" sz="2400" dirty="0"/>
              <a:t>Создавая данные, используйте время запуска </a:t>
            </a:r>
            <a:r>
              <a:rPr lang="en-US" sz="2400" dirty="0"/>
              <a:t>UI</a:t>
            </a:r>
            <a:endParaRPr lang="ru-RU" sz="2400" dirty="0"/>
          </a:p>
          <a:p>
            <a:r>
              <a:rPr lang="ru-RU" sz="2800" b="1" dirty="0">
                <a:solidFill>
                  <a:schemeClr val="bg1">
                    <a:lumMod val="85000"/>
                  </a:schemeClr>
                </a:solidFill>
              </a:rPr>
              <a:t>   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let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 queue =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</a:rPr>
              <a:t>DispatchQueue.global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(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</a:rPr>
              <a:t>qos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: .utility)</a:t>
            </a:r>
          </a:p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    </a:t>
            </a:r>
            <a:r>
              <a:rPr lang="en-US" sz="2800" dirty="0" err="1">
                <a:solidFill>
                  <a:schemeClr val="bg1">
                    <a:lumMod val="85000"/>
                  </a:schemeClr>
                </a:solidFill>
              </a:rPr>
              <a:t>queue.async</a:t>
            </a:r>
            <a:r>
              <a:rPr lang="en-US" sz="2800" dirty="0">
                <a:solidFill>
                  <a:schemeClr val="bg1">
                    <a:lumMod val="85000"/>
                  </a:schemeClr>
                </a:solidFill>
              </a:rPr>
              <a:t>{</a:t>
            </a:r>
          </a:p>
          <a:p>
            <a:r>
              <a:rPr lang="en-US" sz="2800" dirty="0">
                <a:solidFill>
                  <a:srgbClr val="000000"/>
                </a:solidFill>
              </a:rPr>
              <a:t>        </a:t>
            </a:r>
            <a:r>
              <a:rPr lang="en-US" sz="2800" b="1" dirty="0">
                <a:solidFill>
                  <a:srgbClr val="9B2393"/>
                </a:solidFill>
              </a:rPr>
              <a:t>if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b="1" dirty="0">
                <a:solidFill>
                  <a:srgbClr val="9B2393"/>
                </a:solidFill>
              </a:rPr>
              <a:t>let</a:t>
            </a:r>
            <a:r>
              <a:rPr lang="en-US" sz="2800" dirty="0">
                <a:solidFill>
                  <a:srgbClr val="000000"/>
                </a:solidFill>
              </a:rPr>
              <a:t> data = </a:t>
            </a:r>
            <a:r>
              <a:rPr lang="en-US" sz="2800" b="1" dirty="0">
                <a:solidFill>
                  <a:srgbClr val="9B2393"/>
                </a:solidFill>
              </a:rPr>
              <a:t>try</a:t>
            </a:r>
            <a:r>
              <a:rPr lang="en-US" sz="2800" dirty="0">
                <a:solidFill>
                  <a:srgbClr val="000000"/>
                </a:solidFill>
              </a:rPr>
              <a:t>? Data(</a:t>
            </a:r>
            <a:r>
              <a:rPr lang="en-US" sz="2800" dirty="0" err="1">
                <a:solidFill>
                  <a:srgbClr val="000000"/>
                </a:solidFill>
              </a:rPr>
              <a:t>contentsOf</a:t>
            </a:r>
            <a:r>
              <a:rPr lang="en-US" sz="2800" dirty="0">
                <a:solidFill>
                  <a:srgbClr val="000000"/>
                </a:solidFill>
              </a:rPr>
              <a:t>: </a:t>
            </a:r>
            <a:r>
              <a:rPr lang="en-US" sz="2800" dirty="0" err="1">
                <a:solidFill>
                  <a:srgbClr val="000000"/>
                </a:solidFill>
              </a:rPr>
              <a:t>url</a:t>
            </a:r>
            <a:r>
              <a:rPr lang="en-US" sz="2800" dirty="0">
                <a:solidFill>
                  <a:srgbClr val="000000"/>
                </a:solidFill>
              </a:rPr>
              <a:t>) {</a:t>
            </a:r>
          </a:p>
          <a:p>
            <a:r>
              <a:rPr lang="en-US" sz="2800" dirty="0">
                <a:solidFill>
                  <a:srgbClr val="000000"/>
                </a:solidFill>
              </a:rPr>
              <a:t>            </a:t>
            </a:r>
            <a:r>
              <a:rPr lang="en-US" sz="2800" dirty="0" err="1">
                <a:solidFill>
                  <a:srgbClr val="000000"/>
                </a:solidFill>
              </a:rPr>
              <a:t>DispatchQueue.main.async</a:t>
            </a:r>
            <a:r>
              <a:rPr lang="en-US" sz="2800" dirty="0">
                <a:solidFill>
                  <a:srgbClr val="000000"/>
                </a:solidFill>
              </a:rPr>
              <a:t> { … }</a:t>
            </a:r>
          </a:p>
          <a:p>
            <a:r>
              <a:rPr lang="en-US" sz="2800" dirty="0">
                <a:solidFill>
                  <a:srgbClr val="000000"/>
                </a:solidFill>
              </a:rPr>
              <a:t>            print(</a:t>
            </a:r>
            <a:r>
              <a:rPr lang="en-US" sz="2800" dirty="0">
                <a:solidFill>
                  <a:srgbClr val="C41A16"/>
                </a:solidFill>
              </a:rPr>
              <a:t>"Did download data"</a:t>
            </a:r>
            <a:r>
              <a:rPr lang="en-US" sz="2800" dirty="0">
                <a:solidFill>
                  <a:srgbClr val="000000"/>
                </a:solidFill>
              </a:rPr>
              <a:t>)</a:t>
            </a:r>
            <a:endParaRPr lang="en-US" sz="2800" dirty="0">
              <a:solidFill>
                <a:srgbClr val="C41A16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    }</a:t>
            </a:r>
          </a:p>
        </p:txBody>
      </p:sp>
    </p:spTree>
    <p:extLst>
      <p:ext uri="{BB962C8B-B14F-4D97-AF65-F5344CB8AC3E}">
        <p14:creationId xmlns:p14="http://schemas.microsoft.com/office/powerpoint/2010/main" val="231481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39613"/>
            <a:ext cx="9551774" cy="1276060"/>
          </a:xfrm>
        </p:spPr>
        <p:txBody>
          <a:bodyPr>
            <a:normAutofit/>
          </a:bodyPr>
          <a:lstStyle/>
          <a:p>
            <a:r>
              <a:rPr lang="ru-RU" dirty="0"/>
              <a:t>План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97E5BD9-BC7A-A047-A1C1-8FA6D26085EC}"/>
              </a:ext>
            </a:extLst>
          </p:cNvPr>
          <p:cNvSpPr/>
          <p:nvPr/>
        </p:nvSpPr>
        <p:spPr>
          <a:xfrm>
            <a:off x="457199" y="1425648"/>
            <a:ext cx="7581446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ru-RU" sz="2400" dirty="0"/>
              <a:t>Оптимизация тестовых методов</a:t>
            </a:r>
            <a:endParaRPr lang="en-US" sz="2400" dirty="0"/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ru-RU" sz="2400" dirty="0"/>
              <a:t>Оптимизация </a:t>
            </a:r>
            <a:r>
              <a:rPr lang="en-US" sz="2400" dirty="0"/>
              <a:t>flow </a:t>
            </a:r>
            <a:r>
              <a:rPr lang="ru-RU" sz="2400" dirty="0"/>
              <a:t>теста</a:t>
            </a:r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ru-RU" sz="2400" dirty="0" err="1"/>
              <a:t>Мокирование</a:t>
            </a:r>
            <a:endParaRPr lang="ru-RU" sz="2400" dirty="0"/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ru-RU" sz="2400" dirty="0"/>
              <a:t>Оптимизация запуска регресса</a:t>
            </a:r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ru-RU" sz="2400" dirty="0"/>
              <a:t>Выявление слабых мест в коде приложения</a:t>
            </a:r>
            <a:endParaRPr lang="en-US" sz="2400" dirty="0"/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8573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8215"/>
            <a:ext cx="9551774" cy="127606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Осторожно!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30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F473BC9C-422E-6949-BA1E-36D33E40F922}"/>
              </a:ext>
            </a:extLst>
          </p:cNvPr>
          <p:cNvSpPr txBox="1">
            <a:spLocks/>
          </p:cNvSpPr>
          <p:nvPr/>
        </p:nvSpPr>
        <p:spPr>
          <a:xfrm>
            <a:off x="1793966" y="1245904"/>
            <a:ext cx="6962291" cy="1767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Ожидания элементов</a:t>
            </a:r>
          </a:p>
          <a:p>
            <a:r>
              <a:rPr lang="ru-RU" dirty="0"/>
              <a:t>выполняются синхронно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33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4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010E7416-55B0-A940-B839-4772E3FC81D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3E4757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332990"/>
            <a:ext cx="8229600" cy="995297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FFDD2F"/>
                </a:solidFill>
              </a:rPr>
              <a:t>Ждем всех, а не по одному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bg1"/>
                </a:solidFill>
              </a:rPr>
              <a:t>31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9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986" y="272665"/>
            <a:ext cx="9551774" cy="1276060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ru-RU" dirty="0"/>
              <a:t>Ждем всех, а не по одному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32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8A4B0EF-F9F3-7140-9135-0BDA661BD428}"/>
              </a:ext>
            </a:extLst>
          </p:cNvPr>
          <p:cNvSpPr/>
          <p:nvPr/>
        </p:nvSpPr>
        <p:spPr>
          <a:xfrm>
            <a:off x="457199" y="1339175"/>
            <a:ext cx="6874627" cy="3196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 dirty="0">
                <a:solidFill>
                  <a:srgbClr val="326D74"/>
                </a:solidFill>
              </a:rPr>
              <a:t>app</a:t>
            </a:r>
            <a:r>
              <a:rPr lang="en-US" sz="2800" b="1" dirty="0">
                <a:solidFill>
                  <a:srgbClr val="000000"/>
                </a:solidFill>
              </a:rPr>
              <a:t>.</a:t>
            </a:r>
            <a:r>
              <a:rPr lang="en-US" sz="2800" dirty="0">
                <a:solidFill>
                  <a:srgbClr val="5C2699"/>
                </a:solidFill>
              </a:rPr>
              <a:t>elem1</a:t>
            </a:r>
            <a:r>
              <a:rPr lang="en-US" sz="2800" b="1" dirty="0">
                <a:solidFill>
                  <a:srgbClr val="000000"/>
                </a:solidFill>
              </a:rPr>
              <a:t>.wait(</a:t>
            </a:r>
            <a:r>
              <a:rPr lang="en-US" sz="2800" b="1" dirty="0" err="1">
                <a:solidFill>
                  <a:srgbClr val="000000"/>
                </a:solidFill>
              </a:rPr>
              <a:t>forState</a:t>
            </a:r>
            <a:r>
              <a:rPr lang="en-US" sz="2800" b="1" dirty="0">
                <a:solidFill>
                  <a:srgbClr val="000000"/>
                </a:solidFill>
              </a:rPr>
              <a:t>: .exists)</a:t>
            </a:r>
          </a:p>
          <a:p>
            <a:pPr>
              <a:lnSpc>
                <a:spcPts val="3500"/>
              </a:lnSpc>
            </a:pPr>
            <a:r>
              <a:rPr lang="en-US" sz="2800" dirty="0">
                <a:solidFill>
                  <a:srgbClr val="326D74"/>
                </a:solidFill>
              </a:rPr>
              <a:t>app</a:t>
            </a:r>
            <a:r>
              <a:rPr lang="en-US" sz="2800" b="1" dirty="0">
                <a:solidFill>
                  <a:srgbClr val="000000"/>
                </a:solidFill>
              </a:rPr>
              <a:t>.</a:t>
            </a:r>
            <a:r>
              <a:rPr lang="en-US" sz="2800" dirty="0">
                <a:solidFill>
                  <a:srgbClr val="5C2699"/>
                </a:solidFill>
              </a:rPr>
              <a:t>elem2</a:t>
            </a:r>
            <a:r>
              <a:rPr lang="en-US" sz="2800" b="1" dirty="0">
                <a:solidFill>
                  <a:srgbClr val="000000"/>
                </a:solidFill>
              </a:rPr>
              <a:t>.wait(</a:t>
            </a:r>
            <a:r>
              <a:rPr lang="en-US" sz="2800" b="1" dirty="0" err="1">
                <a:solidFill>
                  <a:srgbClr val="000000"/>
                </a:solidFill>
              </a:rPr>
              <a:t>forState</a:t>
            </a:r>
            <a:r>
              <a:rPr lang="en-US" sz="2800" b="1" dirty="0">
                <a:solidFill>
                  <a:srgbClr val="000000"/>
                </a:solidFill>
              </a:rPr>
              <a:t>: .exists)</a:t>
            </a:r>
          </a:p>
          <a:p>
            <a:pPr>
              <a:lnSpc>
                <a:spcPts val="3500"/>
              </a:lnSpc>
            </a:pPr>
            <a:r>
              <a:rPr lang="en-US" sz="2800" b="1" dirty="0">
                <a:solidFill>
                  <a:srgbClr val="000000"/>
                </a:solidFill>
              </a:rPr>
              <a:t>…</a:t>
            </a:r>
            <a:endParaRPr lang="ru-RU" sz="2800" b="1" dirty="0">
              <a:solidFill>
                <a:srgbClr val="000000"/>
              </a:solidFill>
            </a:endParaRPr>
          </a:p>
          <a:p>
            <a:pPr>
              <a:lnSpc>
                <a:spcPts val="3500"/>
              </a:lnSpc>
            </a:pPr>
            <a:endParaRPr lang="en-US" sz="2800" b="1" dirty="0">
              <a:solidFill>
                <a:srgbClr val="000000"/>
              </a:solidFill>
            </a:endParaRPr>
          </a:p>
          <a:p>
            <a:pPr>
              <a:lnSpc>
                <a:spcPts val="3500"/>
              </a:lnSpc>
            </a:pPr>
            <a:r>
              <a:rPr lang="ru-RU" sz="2800" b="1" dirty="0">
                <a:solidFill>
                  <a:srgbClr val="000000"/>
                </a:solidFill>
              </a:rPr>
              <a:t>Против</a:t>
            </a:r>
          </a:p>
          <a:p>
            <a:pPr>
              <a:lnSpc>
                <a:spcPts val="3500"/>
              </a:lnSpc>
            </a:pPr>
            <a:endParaRPr lang="ru-RU" sz="2800" b="1" dirty="0">
              <a:solidFill>
                <a:srgbClr val="000000"/>
              </a:solidFill>
            </a:endParaRPr>
          </a:p>
          <a:p>
            <a:pPr>
              <a:lnSpc>
                <a:spcPts val="3500"/>
              </a:lnSpc>
            </a:pPr>
            <a:r>
              <a:rPr lang="en-US" sz="2800" b="1" dirty="0" err="1">
                <a:solidFill>
                  <a:srgbClr val="000000"/>
                </a:solidFill>
              </a:rPr>
              <a:t>waitForExpectations</a:t>
            </a:r>
            <a:r>
              <a:rPr lang="en-US" sz="2800" b="1" dirty="0">
                <a:solidFill>
                  <a:srgbClr val="000000"/>
                </a:solidFill>
              </a:rPr>
              <a:t>(exp1, exp2, …)</a:t>
            </a:r>
          </a:p>
        </p:txBody>
      </p:sp>
    </p:spTree>
    <p:extLst>
      <p:ext uri="{BB962C8B-B14F-4D97-AF65-F5344CB8AC3E}">
        <p14:creationId xmlns:p14="http://schemas.microsoft.com/office/powerpoint/2010/main" val="54201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7415"/>
            <a:ext cx="9551774" cy="1276060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en-US" sz="4400" dirty="0"/>
              <a:t>Expectations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33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8A4B0EF-F9F3-7140-9135-0BDA661BD428}"/>
              </a:ext>
            </a:extLst>
          </p:cNvPr>
          <p:cNvSpPr/>
          <p:nvPr/>
        </p:nvSpPr>
        <p:spPr>
          <a:xfrm>
            <a:off x="457198" y="1251344"/>
            <a:ext cx="886968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let</a:t>
            </a:r>
            <a:r>
              <a:rPr lang="en-US" sz="2400" dirty="0"/>
              <a:t> exp2 = </a:t>
            </a:r>
            <a:r>
              <a:rPr lang="en-US" sz="2400" b="1" dirty="0" err="1">
                <a:solidFill>
                  <a:srgbClr val="445588"/>
                </a:solidFill>
                <a:latin typeface="Menlo" panose="020B0609030804020204" pitchFamily="49" charset="0"/>
              </a:rPr>
              <a:t>XCTNSPredicateExpectation</a:t>
            </a:r>
            <a:r>
              <a:rPr lang="en-US" sz="2400" dirty="0"/>
              <a:t>(</a:t>
            </a:r>
          </a:p>
          <a:p>
            <a:r>
              <a:rPr lang="en-US" sz="2400" dirty="0"/>
              <a:t>		predicate: </a:t>
            </a:r>
            <a:r>
              <a:rPr lang="en-US" sz="2400" dirty="0" err="1">
                <a:solidFill>
                  <a:srgbClr val="008080"/>
                </a:solidFill>
                <a:latin typeface="Menlo" panose="020B0609030804020204" pitchFamily="49" charset="0"/>
              </a:rPr>
              <a:t>NSPredicate</a:t>
            </a:r>
            <a:r>
              <a:rPr lang="en-US" sz="2400" dirty="0"/>
              <a:t>(format: </a:t>
            </a:r>
            <a:r>
              <a:rPr lang="en-US" sz="2400" dirty="0">
                <a:solidFill>
                  <a:srgbClr val="DD1144"/>
                </a:solidFill>
                <a:latin typeface="Menlo" panose="020B0609030804020204" pitchFamily="49" charset="0"/>
              </a:rPr>
              <a:t>"exists == </a:t>
            </a:r>
            <a:r>
              <a:rPr lang="en-US" sz="2400" dirty="0">
                <a:solidFill>
                  <a:srgbClr val="FF0000"/>
                </a:solidFill>
                <a:latin typeface="Menlo" panose="020B0609030804020204" pitchFamily="49" charset="0"/>
              </a:rPr>
              <a:t>true</a:t>
            </a:r>
            <a:r>
              <a:rPr lang="en-US" sz="2400" dirty="0">
                <a:solidFill>
                  <a:srgbClr val="DD1144"/>
                </a:solidFill>
                <a:latin typeface="Menlo" panose="020B0609030804020204" pitchFamily="49" charset="0"/>
              </a:rPr>
              <a:t>"</a:t>
            </a:r>
            <a:r>
              <a:rPr lang="en-US" sz="2400" dirty="0"/>
              <a:t>),</a:t>
            </a:r>
          </a:p>
          <a:p>
            <a:r>
              <a:rPr lang="en-US" sz="2400" dirty="0"/>
              <a:t>            	object: </a:t>
            </a:r>
            <a:r>
              <a:rPr lang="en-US" sz="2400" dirty="0" err="1"/>
              <a:t>app.staticTexts</a:t>
            </a:r>
            <a:r>
              <a:rPr lang="en-US" sz="2400" dirty="0"/>
              <a:t>[</a:t>
            </a:r>
            <a:r>
              <a:rPr lang="en-US" sz="2400" dirty="0">
                <a:solidFill>
                  <a:srgbClr val="DD1144"/>
                </a:solidFill>
                <a:latin typeface="Menlo" panose="020B0609030804020204" pitchFamily="49" charset="0"/>
              </a:rPr>
              <a:t>"Test"</a:t>
            </a:r>
            <a:r>
              <a:rPr lang="en-US" sz="2400" dirty="0"/>
              <a:t>])</a:t>
            </a:r>
          </a:p>
          <a:p>
            <a:endParaRPr lang="en-US" sz="2400" b="1" dirty="0"/>
          </a:p>
          <a:p>
            <a:r>
              <a:rPr lang="en-US" sz="2400" b="1" dirty="0"/>
              <a:t>let</a:t>
            </a:r>
            <a:r>
              <a:rPr lang="en-US" sz="2400" dirty="0"/>
              <a:t> exp1 = </a:t>
            </a:r>
            <a:r>
              <a:rPr lang="en-US" sz="2400" b="1" dirty="0" err="1">
                <a:solidFill>
                  <a:srgbClr val="445588"/>
                </a:solidFill>
                <a:latin typeface="Menlo" panose="020B0609030804020204" pitchFamily="49" charset="0"/>
              </a:rPr>
              <a:t>XCTNSPredicateExpectation</a:t>
            </a:r>
            <a:r>
              <a:rPr lang="en-US" sz="2400" dirty="0"/>
              <a:t>(</a:t>
            </a:r>
          </a:p>
          <a:p>
            <a:r>
              <a:rPr lang="en-US" sz="2400" dirty="0"/>
              <a:t>		predicate: </a:t>
            </a:r>
            <a:r>
              <a:rPr lang="en-US" sz="2400" dirty="0" err="1">
                <a:solidFill>
                  <a:srgbClr val="008080"/>
                </a:solidFill>
                <a:latin typeface="Menlo" panose="020B0609030804020204" pitchFamily="49" charset="0"/>
              </a:rPr>
              <a:t>NSPredicate</a:t>
            </a:r>
            <a:r>
              <a:rPr lang="en-US" sz="2400" dirty="0"/>
              <a:t>(format: </a:t>
            </a:r>
            <a:r>
              <a:rPr lang="en-US" sz="2400" dirty="0">
                <a:solidFill>
                  <a:srgbClr val="DD1144"/>
                </a:solidFill>
                <a:latin typeface="Menlo" panose="020B0609030804020204" pitchFamily="49" charset="0"/>
              </a:rPr>
              <a:t>"exists == true"</a:t>
            </a:r>
            <a:r>
              <a:rPr lang="en-US" sz="2400" dirty="0"/>
              <a:t>),</a:t>
            </a:r>
          </a:p>
          <a:p>
            <a:r>
              <a:rPr lang="en-US" sz="2400" dirty="0"/>
              <a:t>            	object: </a:t>
            </a:r>
            <a:r>
              <a:rPr lang="en-US" sz="2400" dirty="0" err="1"/>
              <a:t>app.buttons</a:t>
            </a:r>
            <a:r>
              <a:rPr lang="en-US" sz="2400" dirty="0"/>
              <a:t>[</a:t>
            </a:r>
            <a:r>
              <a:rPr lang="en-US" sz="2400" dirty="0">
                <a:solidFill>
                  <a:srgbClr val="DD1144"/>
                </a:solidFill>
                <a:latin typeface="Menlo" panose="020B0609030804020204" pitchFamily="49" charset="0"/>
              </a:rPr>
              <a:t>"Done"</a:t>
            </a:r>
            <a:r>
              <a:rPr lang="en-US" sz="2400" dirty="0"/>
              <a:t>])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rgbClr val="990000"/>
                </a:solidFill>
                <a:latin typeface="Menlo" panose="020B0609030804020204" pitchFamily="49" charset="0"/>
              </a:rPr>
              <a:t>wait</a:t>
            </a:r>
            <a:r>
              <a:rPr lang="en-US" sz="2400" dirty="0"/>
              <a:t>(for: [exp1, exp2], timeout: </a:t>
            </a:r>
            <a:r>
              <a:rPr lang="en-US" sz="2400" b="1" dirty="0" err="1">
                <a:solidFill>
                  <a:srgbClr val="445588"/>
                </a:solidFill>
                <a:latin typeface="Menlo" panose="020B0609030804020204" pitchFamily="49" charset="0"/>
              </a:rPr>
              <a:t>TimeInterval</a:t>
            </a:r>
            <a:r>
              <a:rPr lang="en-US" sz="2400" dirty="0"/>
              <a:t>(</a:t>
            </a:r>
            <a:r>
              <a:rPr lang="en-US" sz="2400" dirty="0" err="1"/>
              <a:t>timeInterval</a:t>
            </a:r>
            <a:r>
              <a:rPr lang="en-US" sz="2400" dirty="0"/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342360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7415"/>
            <a:ext cx="9551774" cy="1276060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en-US" sz="4400" dirty="0"/>
              <a:t>Expectations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34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8A4B0EF-F9F3-7140-9135-0BDA661BD428}"/>
              </a:ext>
            </a:extLst>
          </p:cNvPr>
          <p:cNvSpPr/>
          <p:nvPr/>
        </p:nvSpPr>
        <p:spPr>
          <a:xfrm>
            <a:off x="457198" y="1251344"/>
            <a:ext cx="88696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let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exp2 = </a:t>
            </a: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XCTNSPredicateExpectation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(</a:t>
            </a:r>
          </a:p>
          <a:p>
            <a:r>
              <a:rPr lang="en-US" sz="2400" dirty="0"/>
              <a:t>		predicate: </a:t>
            </a:r>
            <a:r>
              <a:rPr lang="en-US" sz="2400" dirty="0" err="1">
                <a:solidFill>
                  <a:srgbClr val="008080"/>
                </a:solidFill>
                <a:latin typeface="Menlo" panose="020B0609030804020204" pitchFamily="49" charset="0"/>
              </a:rPr>
              <a:t>NSPredicate</a:t>
            </a:r>
            <a:r>
              <a:rPr lang="en-US" sz="2400" dirty="0"/>
              <a:t>(format: </a:t>
            </a:r>
            <a:r>
              <a:rPr lang="en-US" sz="2400" dirty="0">
                <a:solidFill>
                  <a:srgbClr val="DD1144"/>
                </a:solidFill>
                <a:latin typeface="Menlo" panose="020B0609030804020204" pitchFamily="49" charset="0"/>
              </a:rPr>
              <a:t>"exists == </a:t>
            </a:r>
            <a:r>
              <a:rPr lang="en-US" sz="2400" dirty="0">
                <a:solidFill>
                  <a:srgbClr val="FF0000"/>
                </a:solidFill>
                <a:latin typeface="Menlo" panose="020B0609030804020204" pitchFamily="49" charset="0"/>
              </a:rPr>
              <a:t>true</a:t>
            </a:r>
            <a:r>
              <a:rPr lang="en-US" sz="2400" dirty="0">
                <a:solidFill>
                  <a:srgbClr val="DD1144"/>
                </a:solidFill>
                <a:latin typeface="Menlo" panose="020B0609030804020204" pitchFamily="49" charset="0"/>
              </a:rPr>
              <a:t>"</a:t>
            </a:r>
            <a:r>
              <a:rPr lang="en-US" sz="2400" dirty="0"/>
              <a:t>),</a:t>
            </a:r>
          </a:p>
          <a:p>
            <a:r>
              <a:rPr lang="en-US" sz="2400" dirty="0"/>
              <a:t>            	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object: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app.staticTexts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[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"Test"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336148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7415"/>
            <a:ext cx="9551774" cy="1276060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en-US" sz="4400" dirty="0"/>
              <a:t>Expectations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35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8A4B0EF-F9F3-7140-9135-0BDA661BD428}"/>
              </a:ext>
            </a:extLst>
          </p:cNvPr>
          <p:cNvSpPr/>
          <p:nvPr/>
        </p:nvSpPr>
        <p:spPr>
          <a:xfrm>
            <a:off x="457198" y="1251344"/>
            <a:ext cx="88696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let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exp2 = </a:t>
            </a: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XCTNSPredicateExpectation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(</a:t>
            </a:r>
          </a:p>
          <a:p>
            <a:r>
              <a:rPr lang="en-US" sz="2400" dirty="0"/>
              <a:t>		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predicate: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NSPredicate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(format: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"exists == true"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),</a:t>
            </a:r>
          </a:p>
          <a:p>
            <a:r>
              <a:rPr lang="en-US" sz="2400" dirty="0"/>
              <a:t>            	object: </a:t>
            </a:r>
            <a:r>
              <a:rPr lang="en-US" sz="2400" dirty="0" err="1"/>
              <a:t>app.staticTexts</a:t>
            </a:r>
            <a:r>
              <a:rPr lang="en-US" sz="2400" dirty="0"/>
              <a:t>[</a:t>
            </a:r>
            <a:r>
              <a:rPr lang="en-US" sz="2400" dirty="0">
                <a:solidFill>
                  <a:srgbClr val="DD1144"/>
                </a:solidFill>
                <a:latin typeface="Menlo" panose="020B0609030804020204" pitchFamily="49" charset="0"/>
              </a:rPr>
              <a:t>"Test"</a:t>
            </a:r>
            <a:r>
              <a:rPr lang="en-US" sz="2400" dirty="0"/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24770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7415"/>
            <a:ext cx="9551774" cy="1276060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en-US" sz="4400" dirty="0"/>
              <a:t>Expectations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36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8A4B0EF-F9F3-7140-9135-0BDA661BD428}"/>
              </a:ext>
            </a:extLst>
          </p:cNvPr>
          <p:cNvSpPr/>
          <p:nvPr/>
        </p:nvSpPr>
        <p:spPr>
          <a:xfrm>
            <a:off x="457199" y="1251344"/>
            <a:ext cx="83402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let</a:t>
            </a:r>
            <a:r>
              <a:rPr lang="en-US" sz="2400" dirty="0"/>
              <a:t> exp2 = </a:t>
            </a:r>
            <a:r>
              <a:rPr lang="en-US" sz="2400" b="1" dirty="0" err="1">
                <a:solidFill>
                  <a:srgbClr val="445588"/>
                </a:solidFill>
                <a:latin typeface="Menlo" panose="020B0609030804020204" pitchFamily="49" charset="0"/>
              </a:rPr>
              <a:t>XCTNSPredicateExpectation</a:t>
            </a:r>
            <a:r>
              <a:rPr lang="en-US" sz="2400" dirty="0"/>
              <a:t>(</a:t>
            </a:r>
          </a:p>
          <a:p>
            <a:r>
              <a:rPr lang="en-US" sz="2400" dirty="0"/>
              <a:t>		predicate: </a:t>
            </a:r>
            <a:r>
              <a:rPr lang="en-US" sz="2800" dirty="0">
                <a:solidFill>
                  <a:srgbClr val="5C2699"/>
                </a:solidFill>
              </a:rPr>
              <a:t>EXISTS</a:t>
            </a:r>
            <a:r>
              <a:rPr lang="en-US" sz="2400" dirty="0"/>
              <a:t>,</a:t>
            </a:r>
          </a:p>
          <a:p>
            <a:r>
              <a:rPr lang="en-US" sz="2400" dirty="0"/>
              <a:t>		object: </a:t>
            </a:r>
            <a:r>
              <a:rPr lang="en-US" sz="2400" dirty="0" err="1"/>
              <a:t>app.staticTexts</a:t>
            </a:r>
            <a:r>
              <a:rPr lang="en-US" sz="2400" dirty="0"/>
              <a:t>[</a:t>
            </a:r>
            <a:r>
              <a:rPr lang="en-US" sz="2400" dirty="0">
                <a:solidFill>
                  <a:srgbClr val="DD1144"/>
                </a:solidFill>
                <a:latin typeface="Menlo" panose="020B0609030804020204" pitchFamily="49" charset="0"/>
              </a:rPr>
              <a:t>"Test"</a:t>
            </a:r>
            <a:r>
              <a:rPr lang="en-US" sz="2400" dirty="0"/>
              <a:t>])</a:t>
            </a:r>
          </a:p>
          <a:p>
            <a:endParaRPr lang="en-US" sz="2400" b="1" dirty="0"/>
          </a:p>
          <a:p>
            <a:r>
              <a:rPr lang="en-US" sz="2400" b="1" dirty="0"/>
              <a:t>let</a:t>
            </a:r>
            <a:r>
              <a:rPr lang="en-US" sz="2400" dirty="0"/>
              <a:t> exp1 = </a:t>
            </a:r>
            <a:r>
              <a:rPr lang="en-US" sz="2400" b="1" dirty="0" err="1">
                <a:solidFill>
                  <a:srgbClr val="445588"/>
                </a:solidFill>
                <a:latin typeface="Menlo" panose="020B0609030804020204" pitchFamily="49" charset="0"/>
              </a:rPr>
              <a:t>XCTNSPredicateExpectation</a:t>
            </a:r>
            <a:r>
              <a:rPr lang="en-US" sz="2400" dirty="0"/>
              <a:t>(		</a:t>
            </a:r>
          </a:p>
          <a:p>
            <a:r>
              <a:rPr lang="en-US" sz="2400" dirty="0"/>
              <a:t>		predicate: </a:t>
            </a:r>
            <a:r>
              <a:rPr lang="en-US" sz="2800" dirty="0">
                <a:solidFill>
                  <a:srgbClr val="5C2699"/>
                </a:solidFill>
              </a:rPr>
              <a:t>EXISTS</a:t>
            </a:r>
            <a:r>
              <a:rPr lang="en-US" sz="2400" dirty="0"/>
              <a:t>,</a:t>
            </a:r>
          </a:p>
          <a:p>
            <a:r>
              <a:rPr lang="en-US" sz="2400" dirty="0"/>
              <a:t>             object: </a:t>
            </a:r>
            <a:r>
              <a:rPr lang="en-US" sz="2400" dirty="0" err="1"/>
              <a:t>app.buttons</a:t>
            </a:r>
            <a:r>
              <a:rPr lang="en-US" sz="2400" dirty="0"/>
              <a:t>[</a:t>
            </a:r>
            <a:r>
              <a:rPr lang="en-US" sz="2400" dirty="0">
                <a:solidFill>
                  <a:srgbClr val="DD1144"/>
                </a:solidFill>
                <a:latin typeface="Menlo" panose="020B0609030804020204" pitchFamily="49" charset="0"/>
              </a:rPr>
              <a:t>"Done"</a:t>
            </a:r>
            <a:r>
              <a:rPr lang="en-US" sz="2400" dirty="0"/>
              <a:t>])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rgbClr val="990000"/>
                </a:solidFill>
                <a:latin typeface="Menlo" panose="020B0609030804020204" pitchFamily="49" charset="0"/>
              </a:rPr>
              <a:t>wait</a:t>
            </a:r>
            <a:r>
              <a:rPr lang="en-US" sz="2400" dirty="0"/>
              <a:t>(for: [exp1, exp2], timeout: </a:t>
            </a:r>
            <a:r>
              <a:rPr lang="en-US" sz="2400" b="1" dirty="0" err="1">
                <a:solidFill>
                  <a:srgbClr val="445588"/>
                </a:solidFill>
                <a:latin typeface="Menlo" panose="020B0609030804020204" pitchFamily="49" charset="0"/>
              </a:rPr>
              <a:t>TimeInterval</a:t>
            </a:r>
            <a:r>
              <a:rPr lang="en-US" sz="2400" dirty="0"/>
              <a:t>(</a:t>
            </a:r>
            <a:r>
              <a:rPr lang="en-US" sz="2400" dirty="0" err="1"/>
              <a:t>timeInterval</a:t>
            </a:r>
            <a:r>
              <a:rPr lang="en-US" sz="2400" dirty="0"/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181690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7415"/>
            <a:ext cx="9551774" cy="1276060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en-US" sz="4400" dirty="0"/>
              <a:t>Expectations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37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8A4B0EF-F9F3-7140-9135-0BDA661BD428}"/>
              </a:ext>
            </a:extLst>
          </p:cNvPr>
          <p:cNvSpPr/>
          <p:nvPr/>
        </p:nvSpPr>
        <p:spPr>
          <a:xfrm>
            <a:off x="457199" y="1251344"/>
            <a:ext cx="83402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let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exp2 = </a:t>
            </a: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XCTNSPredicateExpectation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(</a:t>
            </a:r>
          </a:p>
          <a:p>
            <a:r>
              <a:rPr lang="en-US" sz="2400" dirty="0"/>
              <a:t>		predicate: </a:t>
            </a:r>
            <a:r>
              <a:rPr lang="en-US" sz="2800" dirty="0">
                <a:solidFill>
                  <a:srgbClr val="5C2699"/>
                </a:solidFill>
              </a:rPr>
              <a:t>EXISTS</a:t>
            </a:r>
            <a:r>
              <a:rPr lang="en-US" sz="2400" dirty="0"/>
              <a:t>,</a:t>
            </a:r>
          </a:p>
          <a:p>
            <a:r>
              <a:rPr lang="en-US" sz="2400" dirty="0"/>
              <a:t>		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object: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app.staticTexts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[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"Test"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])</a:t>
            </a:r>
          </a:p>
          <a:p>
            <a:endParaRPr lang="en-US" sz="2400" b="1" dirty="0"/>
          </a:p>
          <a:p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let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exp1 = </a:t>
            </a: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XCTNSPredicateExpectation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(</a:t>
            </a:r>
            <a:r>
              <a:rPr lang="en-US" sz="2400" dirty="0"/>
              <a:t>		</a:t>
            </a:r>
          </a:p>
          <a:p>
            <a:r>
              <a:rPr lang="en-US" sz="2400" dirty="0"/>
              <a:t>		predicate: </a:t>
            </a:r>
            <a:r>
              <a:rPr lang="en-US" sz="2800" dirty="0">
                <a:solidFill>
                  <a:srgbClr val="5C2699"/>
                </a:solidFill>
              </a:rPr>
              <a:t>EXISTS</a:t>
            </a:r>
            <a:r>
              <a:rPr lang="en-US" sz="2400" dirty="0"/>
              <a:t>,</a:t>
            </a:r>
          </a:p>
          <a:p>
            <a:r>
              <a:rPr lang="en-US" sz="2400" dirty="0"/>
              <a:t>            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object: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app.buttons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[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"Done"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])</a:t>
            </a:r>
          </a:p>
          <a:p>
            <a:endParaRPr lang="en-US" sz="2400" dirty="0"/>
          </a:p>
          <a:p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wait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(for: [exp1, exp2], timeout: </a:t>
            </a: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TimeInterval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(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timeInterval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358387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ED8692EF-6AF7-6349-9673-8252F7A3F21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3E4757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7415"/>
            <a:ext cx="9551774" cy="1276060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ru-RU" sz="4400" dirty="0">
                <a:solidFill>
                  <a:schemeClr val="bg1"/>
                </a:solidFill>
              </a:rPr>
              <a:t>Плюсы/</a:t>
            </a:r>
            <a:r>
              <a:rPr lang="ru-RU" sz="4400" dirty="0">
                <a:solidFill>
                  <a:srgbClr val="FF0000"/>
                </a:solidFill>
              </a:rPr>
              <a:t>минусы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bg1"/>
                </a:solidFill>
              </a:rPr>
              <a:t>38</a:t>
            </a:fld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467CB702-32C8-FB4B-ABA0-D80094C8CDF1}"/>
              </a:ext>
            </a:extLst>
          </p:cNvPr>
          <p:cNvGrpSpPr/>
          <p:nvPr/>
        </p:nvGrpSpPr>
        <p:grpSpPr>
          <a:xfrm>
            <a:off x="2124075" y="1924050"/>
            <a:ext cx="2230375" cy="2230375"/>
            <a:chOff x="576263" y="2007948"/>
            <a:chExt cx="2520000" cy="2520000"/>
          </a:xfrm>
        </p:grpSpPr>
        <p:sp>
          <p:nvSpPr>
            <p:cNvPr id="12" name="Скругленный прямоугольник 4">
              <a:extLst>
                <a:ext uri="{FF2B5EF4-FFF2-40B4-BE49-F238E27FC236}">
                  <a16:creationId xmlns:a16="http://schemas.microsoft.com/office/drawing/2014/main" xmlns="" id="{7FC5AD41-B599-954C-8F43-7BD279550724}"/>
                </a:ext>
              </a:extLst>
            </p:cNvPr>
            <p:cNvSpPr/>
            <p:nvPr/>
          </p:nvSpPr>
          <p:spPr>
            <a:xfrm>
              <a:off x="576263" y="2007948"/>
              <a:ext cx="2520000" cy="252000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436A8EEF-1043-D44D-8AB3-E71C84529F70}"/>
                </a:ext>
              </a:extLst>
            </p:cNvPr>
            <p:cNvSpPr/>
            <p:nvPr/>
          </p:nvSpPr>
          <p:spPr>
            <a:xfrm>
              <a:off x="712248" y="2751190"/>
              <a:ext cx="2248029" cy="938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/>
                <a:t>Ускоряет </a:t>
              </a:r>
              <a:endParaRPr lang="en-US" sz="2400" b="1" dirty="0"/>
            </a:p>
            <a:p>
              <a:pPr algn="ctr"/>
              <a:r>
                <a:rPr lang="ru-RU" sz="2400" b="1" dirty="0"/>
                <a:t>ожидание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93DBC1D2-A118-5042-9F19-44010EF5E716}"/>
              </a:ext>
            </a:extLst>
          </p:cNvPr>
          <p:cNvGrpSpPr/>
          <p:nvPr/>
        </p:nvGrpSpPr>
        <p:grpSpPr>
          <a:xfrm>
            <a:off x="4690080" y="1924050"/>
            <a:ext cx="2139345" cy="2139345"/>
            <a:chOff x="576260" y="2007948"/>
            <a:chExt cx="2520000" cy="2520000"/>
          </a:xfrm>
        </p:grpSpPr>
        <p:sp>
          <p:nvSpPr>
            <p:cNvPr id="15" name="Скругленный прямоугольник 4">
              <a:extLst>
                <a:ext uri="{FF2B5EF4-FFF2-40B4-BE49-F238E27FC236}">
                  <a16:creationId xmlns:a16="http://schemas.microsoft.com/office/drawing/2014/main" xmlns="" id="{C2CFB3F2-74B1-A54B-AF07-3FC48EFABBC3}"/>
                </a:ext>
              </a:extLst>
            </p:cNvPr>
            <p:cNvSpPr/>
            <p:nvPr/>
          </p:nvSpPr>
          <p:spPr>
            <a:xfrm>
              <a:off x="576260" y="2007948"/>
              <a:ext cx="2520000" cy="2520000"/>
            </a:xfrm>
            <a:prstGeom prst="ellipse">
              <a:avLst/>
            </a:prstGeom>
            <a:solidFill>
              <a:srgbClr val="FF000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AE118C32-0C00-AF4C-8A38-B5DC8FE91E13}"/>
                </a:ext>
              </a:extLst>
            </p:cNvPr>
            <p:cNvSpPr/>
            <p:nvPr/>
          </p:nvSpPr>
          <p:spPr>
            <a:xfrm>
              <a:off x="644251" y="2560995"/>
              <a:ext cx="2384016" cy="14139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/>
                  </a:solidFill>
                </a:rPr>
                <a:t>Сложнее </a:t>
              </a:r>
              <a:endParaRPr lang="en-US" sz="2400" b="1" dirty="0">
                <a:solidFill>
                  <a:schemeClr val="bg1"/>
                </a:solidFill>
              </a:endParaRPr>
            </a:p>
            <a:p>
              <a:pPr algn="ctr"/>
              <a:r>
                <a:rPr lang="ru-RU" sz="2400" b="1" dirty="0">
                  <a:solidFill>
                    <a:schemeClr val="bg1"/>
                  </a:solidFill>
                </a:rPr>
                <a:t>оценивать результаты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06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010E7416-55B0-A940-B839-4772E3FC81D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3E4757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332990"/>
            <a:ext cx="8229600" cy="995297"/>
          </a:xfrm>
        </p:spPr>
        <p:txBody>
          <a:bodyPr>
            <a:noAutofit/>
          </a:bodyPr>
          <a:lstStyle/>
          <a:p>
            <a:r>
              <a:rPr lang="ru-RU" dirty="0" err="1">
                <a:solidFill>
                  <a:srgbClr val="FFDD2F"/>
                </a:solidFill>
              </a:rPr>
              <a:t>Мокируем</a:t>
            </a:r>
            <a:endParaRPr lang="ru-RU" dirty="0">
              <a:solidFill>
                <a:srgbClr val="FFDD2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bg1"/>
                </a:solidFill>
              </a:rPr>
              <a:t>39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6E151A2-3713-7649-9FAC-434D2A4EB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15814">
            <a:off x="6590461" y="2662205"/>
            <a:ext cx="2450584" cy="27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9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39613"/>
            <a:ext cx="9551774" cy="1276060"/>
          </a:xfrm>
        </p:spPr>
        <p:txBody>
          <a:bodyPr>
            <a:normAutofit/>
          </a:bodyPr>
          <a:lstStyle/>
          <a:p>
            <a:r>
              <a:rPr lang="ru-RU" dirty="0"/>
              <a:t>Стек технологий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97E5BD9-BC7A-A047-A1C1-8FA6D26085EC}"/>
              </a:ext>
            </a:extLst>
          </p:cNvPr>
          <p:cNvSpPr/>
          <p:nvPr/>
        </p:nvSpPr>
        <p:spPr>
          <a:xfrm>
            <a:off x="457199" y="1425648"/>
            <a:ext cx="75814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en-US" sz="2400" dirty="0"/>
              <a:t>Swift, Objective-c, XCode</a:t>
            </a:r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en-US" sz="2400" dirty="0" err="1"/>
              <a:t>Cocoapods</a:t>
            </a:r>
            <a:r>
              <a:rPr lang="en-US" sz="2400" dirty="0"/>
              <a:t>, Fastlane</a:t>
            </a:r>
            <a:endParaRPr lang="ru-RU" sz="2400" dirty="0"/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en-US" sz="2400" dirty="0" err="1"/>
              <a:t>Teamcity</a:t>
            </a:r>
            <a:endParaRPr lang="ru-RU" sz="2400" dirty="0"/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en-US" sz="2400" dirty="0"/>
              <a:t>Allure, </a:t>
            </a:r>
            <a:r>
              <a:rPr lang="en-US" sz="2400" dirty="0" err="1"/>
              <a:t>XCSummary</a:t>
            </a:r>
            <a:endParaRPr lang="en-US" sz="2400" dirty="0"/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7749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56790"/>
            <a:ext cx="8229600" cy="995297"/>
          </a:xfrm>
        </p:spPr>
        <p:txBody>
          <a:bodyPr>
            <a:noAutofit/>
          </a:bodyPr>
          <a:lstStyle/>
          <a:p>
            <a:r>
              <a:rPr lang="en-US" sz="4400" dirty="0"/>
              <a:t>Swifter</a:t>
            </a:r>
            <a:endParaRPr lang="ru-RU" sz="4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735" y="4756259"/>
            <a:ext cx="2133600" cy="273844"/>
          </a:xfrm>
        </p:spPr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91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7415"/>
            <a:ext cx="9551774" cy="1276060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en-US" sz="4400" dirty="0"/>
              <a:t>Swifter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8A4B0EF-F9F3-7140-9135-0BDA661BD428}"/>
              </a:ext>
            </a:extLst>
          </p:cNvPr>
          <p:cNvSpPr/>
          <p:nvPr/>
        </p:nvSpPr>
        <p:spPr>
          <a:xfrm>
            <a:off x="457199" y="1251344"/>
            <a:ext cx="6874627" cy="3650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b="1" dirty="0" err="1">
                <a:solidFill>
                  <a:srgbClr val="000000"/>
                </a:solidFill>
                <a:latin typeface="Menlo" panose="020B0609030804020204" pitchFamily="49" charset="0"/>
              </a:rPr>
              <a:t>var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2400" dirty="0">
                <a:solidFill>
                  <a:srgbClr val="008080"/>
                </a:solidFill>
                <a:latin typeface="Menlo" panose="020B0609030804020204" pitchFamily="49" charset="0"/>
              </a:rPr>
              <a:t>server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Menlo" panose="020B0609030804020204" pitchFamily="49" charset="0"/>
              </a:rPr>
              <a:t>=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2400" b="1" dirty="0" err="1">
                <a:solidFill>
                  <a:srgbClr val="445588"/>
                </a:solidFill>
                <a:latin typeface="Menlo" panose="020B0609030804020204" pitchFamily="49" charset="0"/>
              </a:rPr>
              <a:t>HttpServer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() </a:t>
            </a:r>
            <a:endParaRPr lang="en-US" sz="2400" b="1" dirty="0">
              <a:solidFill>
                <a:srgbClr val="000000"/>
              </a:solidFill>
              <a:latin typeface="Menlo" panose="020B0609030804020204" pitchFamily="49" charset="0"/>
            </a:endParaRPr>
          </a:p>
          <a:p>
            <a:pPr>
              <a:lnSpc>
                <a:spcPts val="3500"/>
              </a:lnSpc>
            </a:pPr>
            <a:r>
              <a:rPr lang="en-US" sz="2400" b="1" dirty="0" err="1">
                <a:solidFill>
                  <a:srgbClr val="000000"/>
                </a:solidFill>
                <a:latin typeface="Menlo" panose="020B0609030804020204" pitchFamily="49" charset="0"/>
              </a:rPr>
              <a:t>func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2400" b="1" dirty="0" err="1">
                <a:solidFill>
                  <a:srgbClr val="990000"/>
                </a:solidFill>
                <a:latin typeface="Menlo" panose="020B0609030804020204" pitchFamily="49" charset="0"/>
              </a:rPr>
              <a:t>setUp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() { </a:t>
            </a:r>
          </a:p>
          <a:p>
            <a:pPr>
              <a:lnSpc>
                <a:spcPts val="3500"/>
              </a:lnSpc>
            </a:pPr>
            <a:r>
              <a:rPr lang="en-US" sz="2400" b="1" dirty="0">
                <a:solidFill>
                  <a:srgbClr val="000000"/>
                </a:solidFill>
                <a:latin typeface="Menlo" panose="020B0609030804020204" pitchFamily="49" charset="0"/>
              </a:rPr>
              <a:t>	</a:t>
            </a:r>
            <a:r>
              <a:rPr lang="en-US" sz="2400" b="1" dirty="0" err="1">
                <a:solidFill>
                  <a:srgbClr val="990000"/>
                </a:solidFill>
                <a:latin typeface="Menlo" panose="020B0609030804020204" pitchFamily="49" charset="0"/>
              </a:rPr>
              <a:t>setupInitialStubs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() </a:t>
            </a:r>
          </a:p>
          <a:p>
            <a:pPr>
              <a:lnSpc>
                <a:spcPts val="3500"/>
              </a:lnSpc>
            </a:pPr>
            <a:r>
              <a:rPr lang="en-US" sz="2400" b="1" dirty="0">
                <a:solidFill>
                  <a:srgbClr val="000000"/>
                </a:solidFill>
                <a:latin typeface="Menlo" panose="020B0609030804020204" pitchFamily="49" charset="0"/>
              </a:rPr>
              <a:t>	try!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enlo" panose="020B0609030804020204" pitchFamily="49" charset="0"/>
              </a:rPr>
              <a:t>server</a:t>
            </a:r>
            <a:r>
              <a:rPr lang="en-US" sz="2400" b="1" dirty="0" err="1">
                <a:solidFill>
                  <a:srgbClr val="000000"/>
                </a:solidFill>
                <a:latin typeface="Menlo" panose="020B0609030804020204" pitchFamily="49" charset="0"/>
              </a:rPr>
              <a:t>.</a:t>
            </a:r>
            <a:r>
              <a:rPr lang="en-US" sz="2400" b="1" dirty="0" err="1">
                <a:solidFill>
                  <a:srgbClr val="990000"/>
                </a:solidFill>
                <a:latin typeface="Menlo" panose="020B0609030804020204" pitchFamily="49" charset="0"/>
              </a:rPr>
              <a:t>start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() </a:t>
            </a:r>
          </a:p>
          <a:p>
            <a:pPr>
              <a:lnSpc>
                <a:spcPts val="3500"/>
              </a:lnSpc>
            </a:pP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} </a:t>
            </a:r>
          </a:p>
          <a:p>
            <a:pPr>
              <a:lnSpc>
                <a:spcPts val="3500"/>
              </a:lnSpc>
            </a:pP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func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 </a:t>
            </a: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tearDown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() { </a:t>
            </a:r>
          </a:p>
          <a:p>
            <a:pPr>
              <a:lnSpc>
                <a:spcPts val="3500"/>
              </a:lnSpc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	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server</a:t>
            </a: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.stop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() </a:t>
            </a:r>
          </a:p>
          <a:p>
            <a:pPr>
              <a:lnSpc>
                <a:spcPts val="3500"/>
              </a:lnSpc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}</a:t>
            </a:r>
            <a:endParaRPr lang="en-US" sz="2400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83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7415"/>
            <a:ext cx="9551774" cy="1276060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en-US" sz="4400" dirty="0"/>
              <a:t>Swifter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8A4B0EF-F9F3-7140-9135-0BDA661BD428}"/>
              </a:ext>
            </a:extLst>
          </p:cNvPr>
          <p:cNvSpPr/>
          <p:nvPr/>
        </p:nvSpPr>
        <p:spPr>
          <a:xfrm>
            <a:off x="457199" y="1251344"/>
            <a:ext cx="6874627" cy="3650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var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 server 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=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 </a:t>
            </a: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HttpServer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() </a:t>
            </a:r>
            <a:endParaRPr lang="en-US" sz="2400" b="1" dirty="0">
              <a:solidFill>
                <a:schemeClr val="bg1">
                  <a:lumMod val="85000"/>
                </a:schemeClr>
              </a:solidFill>
              <a:latin typeface="Menlo" panose="020B0609030804020204" pitchFamily="49" charset="0"/>
            </a:endParaRPr>
          </a:p>
          <a:p>
            <a:pPr>
              <a:lnSpc>
                <a:spcPts val="3500"/>
              </a:lnSpc>
            </a:pP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func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 </a:t>
            </a: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setUp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() { </a:t>
            </a:r>
          </a:p>
          <a:p>
            <a:pPr>
              <a:lnSpc>
                <a:spcPts val="35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	</a:t>
            </a: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setupInitialStubs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() </a:t>
            </a:r>
          </a:p>
          <a:p>
            <a:pPr>
              <a:lnSpc>
                <a:spcPts val="3500"/>
              </a:lnSpc>
            </a:pP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	try!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server</a:t>
            </a: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.start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() </a:t>
            </a:r>
          </a:p>
          <a:p>
            <a:pPr>
              <a:lnSpc>
                <a:spcPts val="3500"/>
              </a:lnSpc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} </a:t>
            </a:r>
          </a:p>
          <a:p>
            <a:pPr>
              <a:lnSpc>
                <a:spcPts val="3500"/>
              </a:lnSpc>
            </a:pPr>
            <a:r>
              <a:rPr lang="en-US" sz="2400" b="1" dirty="0" err="1">
                <a:solidFill>
                  <a:srgbClr val="000000"/>
                </a:solidFill>
                <a:latin typeface="Menlo" panose="020B0609030804020204" pitchFamily="49" charset="0"/>
              </a:rPr>
              <a:t>func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2400" b="1" dirty="0" err="1">
                <a:solidFill>
                  <a:srgbClr val="990000"/>
                </a:solidFill>
                <a:latin typeface="Menlo" panose="020B0609030804020204" pitchFamily="49" charset="0"/>
              </a:rPr>
              <a:t>tearDown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() { </a:t>
            </a:r>
          </a:p>
          <a:p>
            <a:pPr>
              <a:lnSpc>
                <a:spcPts val="3500"/>
              </a:lnSpc>
            </a:pP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	</a:t>
            </a:r>
            <a:r>
              <a:rPr lang="en-US" sz="2400" dirty="0" err="1">
                <a:solidFill>
                  <a:srgbClr val="000000"/>
                </a:solidFill>
                <a:latin typeface="Menlo" panose="020B0609030804020204" pitchFamily="49" charset="0"/>
              </a:rPr>
              <a:t>server</a:t>
            </a:r>
            <a:r>
              <a:rPr lang="en-US" sz="2400" b="1" dirty="0" err="1">
                <a:solidFill>
                  <a:srgbClr val="000000"/>
                </a:solidFill>
                <a:latin typeface="Menlo" panose="020B0609030804020204" pitchFamily="49" charset="0"/>
              </a:rPr>
              <a:t>.</a:t>
            </a:r>
            <a:r>
              <a:rPr lang="en-US" sz="2400" b="1" dirty="0" err="1">
                <a:solidFill>
                  <a:srgbClr val="990000"/>
                </a:solidFill>
                <a:latin typeface="Menlo" panose="020B0609030804020204" pitchFamily="49" charset="0"/>
              </a:rPr>
              <a:t>stop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() </a:t>
            </a:r>
          </a:p>
          <a:p>
            <a:pPr>
              <a:lnSpc>
                <a:spcPts val="3500"/>
              </a:lnSpc>
            </a:pP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}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543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7415"/>
            <a:ext cx="9551774" cy="1276060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en-US" sz="4400" dirty="0"/>
              <a:t>Swifter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43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8A4B0EF-F9F3-7140-9135-0BDA661BD428}"/>
              </a:ext>
            </a:extLst>
          </p:cNvPr>
          <p:cNvSpPr/>
          <p:nvPr/>
        </p:nvSpPr>
        <p:spPr>
          <a:xfrm>
            <a:off x="457199" y="1251344"/>
            <a:ext cx="8340292" cy="3650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b="1" dirty="0" err="1">
                <a:solidFill>
                  <a:srgbClr val="000000"/>
                </a:solidFill>
                <a:latin typeface="Menlo" panose="020B0609030804020204" pitchFamily="49" charset="0"/>
              </a:rPr>
              <a:t>func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2400" b="1" dirty="0" err="1">
                <a:solidFill>
                  <a:srgbClr val="990000"/>
                </a:solidFill>
                <a:latin typeface="Menlo" panose="020B0609030804020204" pitchFamily="49" charset="0"/>
              </a:rPr>
              <a:t>setupInitialStubs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() { </a:t>
            </a:r>
          </a:p>
          <a:p>
            <a:pPr>
              <a:lnSpc>
                <a:spcPts val="3500"/>
              </a:lnSpc>
            </a:pPr>
            <a:r>
              <a:rPr lang="en-US" sz="2400" i="1" dirty="0">
                <a:solidFill>
                  <a:srgbClr val="999988"/>
                </a:solidFill>
                <a:latin typeface="Menlo" panose="020B0609030804020204" pitchFamily="49" charset="0"/>
              </a:rPr>
              <a:t>// Setting up all the initial mocks</a:t>
            </a:r>
          </a:p>
          <a:p>
            <a:pPr>
              <a:lnSpc>
                <a:spcPts val="3500"/>
              </a:lnSpc>
            </a:pPr>
            <a:r>
              <a:rPr lang="en-US" sz="2400" b="1" dirty="0">
                <a:solidFill>
                  <a:srgbClr val="000000"/>
                </a:solidFill>
                <a:latin typeface="Menlo" panose="020B0609030804020204" pitchFamily="49" charset="0"/>
              </a:rPr>
              <a:t>	for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 stub </a:t>
            </a:r>
            <a:r>
              <a:rPr lang="en-US" sz="2400" b="1" dirty="0">
                <a:solidFill>
                  <a:srgbClr val="000000"/>
                </a:solidFill>
                <a:latin typeface="Menlo" panose="020B0609030804020204" pitchFamily="49" charset="0"/>
              </a:rPr>
              <a:t>in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enlo" panose="020B0609030804020204" pitchFamily="49" charset="0"/>
              </a:rPr>
              <a:t>initialStubs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 { </a:t>
            </a:r>
          </a:p>
          <a:p>
            <a:pPr>
              <a:lnSpc>
                <a:spcPts val="3500"/>
              </a:lnSpc>
            </a:pPr>
            <a:r>
              <a:rPr lang="en-US" sz="2400" b="1" dirty="0">
                <a:solidFill>
                  <a:srgbClr val="000000"/>
                </a:solidFill>
                <a:latin typeface="Menlo" panose="020B0609030804020204" pitchFamily="49" charset="0"/>
              </a:rPr>
              <a:t>		</a:t>
            </a:r>
            <a:r>
              <a:rPr lang="en-US" sz="2400" b="1" dirty="0" err="1">
                <a:solidFill>
                  <a:srgbClr val="990000"/>
                </a:solidFill>
                <a:latin typeface="Menlo" panose="020B0609030804020204" pitchFamily="49" charset="0"/>
              </a:rPr>
              <a:t>setupStub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2400" dirty="0" err="1">
                <a:solidFill>
                  <a:srgbClr val="008080"/>
                </a:solidFill>
                <a:latin typeface="Menlo" panose="020B0609030804020204" pitchFamily="49" charset="0"/>
              </a:rPr>
              <a:t>url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Menlo" panose="020B0609030804020204" pitchFamily="49" charset="0"/>
              </a:rPr>
              <a:t>stub</a:t>
            </a:r>
            <a:r>
              <a:rPr lang="en-US" sz="2400" b="1" dirty="0" err="1">
                <a:solidFill>
                  <a:srgbClr val="000000"/>
                </a:solidFill>
                <a:latin typeface="Menlo" panose="020B0609030804020204" pitchFamily="49" charset="0"/>
              </a:rPr>
              <a:t>.</a:t>
            </a:r>
            <a:r>
              <a:rPr lang="en-US" sz="2400" dirty="0" err="1">
                <a:solidFill>
                  <a:srgbClr val="000000"/>
                </a:solidFill>
                <a:latin typeface="Menlo" panose="020B0609030804020204" pitchFamily="49" charset="0"/>
              </a:rPr>
              <a:t>url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</a:p>
          <a:p>
            <a:pPr>
              <a:lnSpc>
                <a:spcPts val="3500"/>
              </a:lnSpc>
            </a:pP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						</a:t>
            </a:r>
            <a:r>
              <a:rPr lang="en-US" sz="2400" dirty="0">
                <a:solidFill>
                  <a:srgbClr val="008080"/>
                </a:solidFill>
                <a:latin typeface="Menlo" panose="020B0609030804020204" pitchFamily="49" charset="0"/>
              </a:rPr>
              <a:t>filename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Menlo" panose="020B0609030804020204" pitchFamily="49" charset="0"/>
              </a:rPr>
              <a:t>stub</a:t>
            </a:r>
            <a:r>
              <a:rPr lang="en-US" sz="2400" b="1" dirty="0" err="1">
                <a:solidFill>
                  <a:srgbClr val="000000"/>
                </a:solidFill>
                <a:latin typeface="Menlo" panose="020B0609030804020204" pitchFamily="49" charset="0"/>
              </a:rPr>
              <a:t>.</a:t>
            </a:r>
            <a:r>
              <a:rPr lang="en-US" sz="2400" dirty="0" err="1">
                <a:solidFill>
                  <a:srgbClr val="000000"/>
                </a:solidFill>
                <a:latin typeface="Menlo" panose="020B0609030804020204" pitchFamily="49" charset="0"/>
              </a:rPr>
              <a:t>jsonFilename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, 						</a:t>
            </a:r>
            <a:r>
              <a:rPr lang="en-US" sz="2400" dirty="0">
                <a:solidFill>
                  <a:srgbClr val="008080"/>
                </a:solidFill>
                <a:latin typeface="Menlo" panose="020B0609030804020204" pitchFamily="49" charset="0"/>
              </a:rPr>
              <a:t>method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Menlo" panose="020B0609030804020204" pitchFamily="49" charset="0"/>
              </a:rPr>
              <a:t>stub</a:t>
            </a:r>
            <a:r>
              <a:rPr lang="en-US" sz="2400" b="1" dirty="0" err="1">
                <a:solidFill>
                  <a:srgbClr val="000000"/>
                </a:solidFill>
                <a:latin typeface="Menlo" panose="020B0609030804020204" pitchFamily="49" charset="0"/>
              </a:rPr>
              <a:t>.</a:t>
            </a:r>
            <a:r>
              <a:rPr lang="en-US" sz="2400" dirty="0" err="1">
                <a:solidFill>
                  <a:srgbClr val="000000"/>
                </a:solidFill>
                <a:latin typeface="Menlo" panose="020B0609030804020204" pitchFamily="49" charset="0"/>
              </a:rPr>
              <a:t>method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) </a:t>
            </a:r>
          </a:p>
          <a:p>
            <a:pPr>
              <a:lnSpc>
                <a:spcPts val="3500"/>
              </a:lnSpc>
            </a:pP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	} </a:t>
            </a:r>
          </a:p>
          <a:p>
            <a:pPr>
              <a:lnSpc>
                <a:spcPts val="3500"/>
              </a:lnSpc>
            </a:pP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}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041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7415"/>
            <a:ext cx="9551774" cy="1276060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en-US" sz="4400" dirty="0"/>
              <a:t>Swifter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8A4B0EF-F9F3-7140-9135-0BDA661BD428}"/>
              </a:ext>
            </a:extLst>
          </p:cNvPr>
          <p:cNvSpPr/>
          <p:nvPr/>
        </p:nvSpPr>
        <p:spPr>
          <a:xfrm>
            <a:off x="457199" y="1251344"/>
            <a:ext cx="8340292" cy="3650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b="1" dirty="0">
                <a:solidFill>
                  <a:srgbClr val="000000"/>
                </a:solidFill>
                <a:latin typeface="Menlo" panose="020B0609030804020204" pitchFamily="49" charset="0"/>
              </a:rPr>
              <a:t>let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2400" dirty="0" err="1">
                <a:solidFill>
                  <a:srgbClr val="008080"/>
                </a:solidFill>
                <a:latin typeface="Menlo" panose="020B0609030804020204" pitchFamily="49" charset="0"/>
              </a:rPr>
              <a:t>initialStubs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Menlo" panose="020B0609030804020204" pitchFamily="49" charset="0"/>
              </a:rPr>
              <a:t>=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 [ </a:t>
            </a:r>
          </a:p>
          <a:p>
            <a:pPr>
              <a:lnSpc>
                <a:spcPts val="3500"/>
              </a:lnSpc>
            </a:pPr>
            <a:r>
              <a:rPr lang="en-US" sz="2400" b="1" dirty="0">
                <a:solidFill>
                  <a:srgbClr val="000000"/>
                </a:solidFill>
                <a:latin typeface="Menlo" panose="020B0609030804020204" pitchFamily="49" charset="0"/>
              </a:rPr>
              <a:t>	</a:t>
            </a:r>
            <a:r>
              <a:rPr lang="en-US" sz="2400" b="1" dirty="0" err="1">
                <a:solidFill>
                  <a:srgbClr val="445588"/>
                </a:solidFill>
                <a:latin typeface="Menlo" panose="020B0609030804020204" pitchFamily="49" charset="0"/>
              </a:rPr>
              <a:t>HTTPStubInfo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2400" dirty="0" err="1">
                <a:solidFill>
                  <a:srgbClr val="008080"/>
                </a:solidFill>
                <a:latin typeface="Menlo" panose="020B0609030804020204" pitchFamily="49" charset="0"/>
              </a:rPr>
              <a:t>url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2400" dirty="0">
                <a:solidFill>
                  <a:srgbClr val="DD1144"/>
                </a:solidFill>
                <a:latin typeface="Menlo" panose="020B0609030804020204" pitchFamily="49" charset="0"/>
              </a:rPr>
              <a:t>"/</a:t>
            </a:r>
            <a:r>
              <a:rPr lang="en-US" sz="2400" dirty="0" err="1">
                <a:solidFill>
                  <a:srgbClr val="DD1144"/>
                </a:solidFill>
                <a:latin typeface="Menlo" panose="020B0609030804020204" pitchFamily="49" charset="0"/>
              </a:rPr>
              <a:t>api</a:t>
            </a:r>
            <a:r>
              <a:rPr lang="en-US" sz="2400" dirty="0">
                <a:solidFill>
                  <a:srgbClr val="DD1144"/>
                </a:solidFill>
                <a:latin typeface="Menlo" panose="020B0609030804020204" pitchFamily="49" charset="0"/>
              </a:rPr>
              <a:t>/feed"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, 										</a:t>
            </a:r>
            <a:r>
              <a:rPr lang="en-US" sz="2400" dirty="0" err="1">
                <a:solidFill>
                  <a:srgbClr val="008080"/>
                </a:solidFill>
                <a:latin typeface="Menlo" panose="020B0609030804020204" pitchFamily="49" charset="0"/>
              </a:rPr>
              <a:t>jsonFilename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2400" dirty="0">
                <a:solidFill>
                  <a:srgbClr val="DD1144"/>
                </a:solidFill>
                <a:latin typeface="Menlo" panose="020B0609030804020204" pitchFamily="49" charset="0"/>
              </a:rPr>
              <a:t>"feed"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</a:p>
          <a:p>
            <a:pPr>
              <a:lnSpc>
                <a:spcPts val="3500"/>
              </a:lnSpc>
            </a:pPr>
            <a:r>
              <a:rPr lang="en-US" sz="2400" dirty="0">
                <a:solidFill>
                  <a:srgbClr val="008080"/>
                </a:solidFill>
                <a:latin typeface="Menlo" panose="020B0609030804020204" pitchFamily="49" charset="0"/>
              </a:rPr>
              <a:t>						method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2400" b="1" dirty="0">
                <a:solidFill>
                  <a:srgbClr val="000000"/>
                </a:solidFill>
                <a:latin typeface="Menlo" panose="020B0609030804020204" pitchFamily="49" charset="0"/>
              </a:rPr>
              <a:t>.</a:t>
            </a:r>
            <a:r>
              <a:rPr lang="en-US" sz="2400" b="1" dirty="0">
                <a:solidFill>
                  <a:srgbClr val="445588"/>
                </a:solidFill>
                <a:latin typeface="Menlo" panose="020B0609030804020204" pitchFamily="49" charset="0"/>
              </a:rPr>
              <a:t>GET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), </a:t>
            </a:r>
          </a:p>
          <a:p>
            <a:pPr>
              <a:lnSpc>
                <a:spcPts val="3500"/>
              </a:lnSpc>
            </a:pPr>
            <a:r>
              <a:rPr lang="en-US" sz="2400" b="1" dirty="0">
                <a:solidFill>
                  <a:srgbClr val="445588"/>
                </a:solidFill>
                <a:latin typeface="Menlo" panose="020B0609030804020204" pitchFamily="49" charset="0"/>
              </a:rPr>
              <a:t>	</a:t>
            </a:r>
            <a:r>
              <a:rPr lang="en-US" sz="2400" b="1" dirty="0" err="1">
                <a:solidFill>
                  <a:srgbClr val="445588"/>
                </a:solidFill>
                <a:latin typeface="Menlo" panose="020B0609030804020204" pitchFamily="49" charset="0"/>
              </a:rPr>
              <a:t>HTTPStubInfo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2400" dirty="0" err="1">
                <a:solidFill>
                  <a:srgbClr val="008080"/>
                </a:solidFill>
                <a:latin typeface="Menlo" panose="020B0609030804020204" pitchFamily="49" charset="0"/>
              </a:rPr>
              <a:t>url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2400" dirty="0">
                <a:solidFill>
                  <a:srgbClr val="DD1144"/>
                </a:solidFill>
                <a:latin typeface="Menlo" panose="020B0609030804020204" pitchFamily="49" charset="0"/>
              </a:rPr>
              <a:t>"/</a:t>
            </a:r>
            <a:r>
              <a:rPr lang="en-US" sz="2400" dirty="0" err="1">
                <a:solidFill>
                  <a:srgbClr val="DD1144"/>
                </a:solidFill>
                <a:latin typeface="Menlo" panose="020B0609030804020204" pitchFamily="49" charset="0"/>
              </a:rPr>
              <a:t>api</a:t>
            </a:r>
            <a:r>
              <a:rPr lang="en-US" sz="2400" dirty="0">
                <a:solidFill>
                  <a:srgbClr val="DD1144"/>
                </a:solidFill>
                <a:latin typeface="Menlo" panose="020B0609030804020204" pitchFamily="49" charset="0"/>
              </a:rPr>
              <a:t>/</a:t>
            </a:r>
            <a:r>
              <a:rPr lang="en-US" sz="2400" dirty="0" err="1">
                <a:solidFill>
                  <a:srgbClr val="DD1144"/>
                </a:solidFill>
                <a:latin typeface="Menlo" panose="020B0609030804020204" pitchFamily="49" charset="0"/>
              </a:rPr>
              <a:t>createPost</a:t>
            </a:r>
            <a:r>
              <a:rPr lang="en-US" sz="2400" dirty="0">
                <a:solidFill>
                  <a:srgbClr val="DD1144"/>
                </a:solidFill>
                <a:latin typeface="Menlo" panose="020B06090308040202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, 								</a:t>
            </a:r>
            <a:r>
              <a:rPr lang="en-US" sz="2400" dirty="0" err="1">
                <a:solidFill>
                  <a:srgbClr val="008080"/>
                </a:solidFill>
                <a:latin typeface="Menlo" panose="020B0609030804020204" pitchFamily="49" charset="0"/>
              </a:rPr>
              <a:t>jsonFilename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2400" dirty="0">
                <a:solidFill>
                  <a:srgbClr val="DD1144"/>
                </a:solidFill>
                <a:latin typeface="Menlo" panose="020B0609030804020204" pitchFamily="49" charset="0"/>
              </a:rPr>
              <a:t>"</a:t>
            </a:r>
            <a:r>
              <a:rPr lang="en-US" sz="2400" dirty="0" err="1">
                <a:solidFill>
                  <a:srgbClr val="DD1144"/>
                </a:solidFill>
                <a:latin typeface="Menlo" panose="020B0609030804020204" pitchFamily="49" charset="0"/>
              </a:rPr>
              <a:t>createPost</a:t>
            </a:r>
            <a:r>
              <a:rPr lang="en-US" sz="2400" dirty="0">
                <a:solidFill>
                  <a:srgbClr val="DD1144"/>
                </a:solidFill>
                <a:latin typeface="Menlo" panose="020B0609030804020204" pitchFamily="49" charset="0"/>
              </a:rPr>
              <a:t>"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</a:p>
          <a:p>
            <a:pPr>
              <a:lnSpc>
                <a:spcPts val="3500"/>
              </a:lnSpc>
            </a:pPr>
            <a:r>
              <a:rPr lang="en-US" sz="2400" dirty="0">
                <a:solidFill>
                  <a:srgbClr val="008080"/>
                </a:solidFill>
                <a:latin typeface="Menlo" panose="020B0609030804020204" pitchFamily="49" charset="0"/>
              </a:rPr>
              <a:t>						method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2400" b="1" dirty="0">
                <a:solidFill>
                  <a:srgbClr val="000000"/>
                </a:solidFill>
                <a:latin typeface="Menlo" panose="020B0609030804020204" pitchFamily="49" charset="0"/>
              </a:rPr>
              <a:t>.</a:t>
            </a:r>
            <a:r>
              <a:rPr lang="en-US" sz="2400" b="1" dirty="0">
                <a:solidFill>
                  <a:srgbClr val="445588"/>
                </a:solidFill>
                <a:latin typeface="Menlo" panose="020B0609030804020204" pitchFamily="49" charset="0"/>
              </a:rPr>
              <a:t>POST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), </a:t>
            </a:r>
          </a:p>
          <a:p>
            <a:pPr>
              <a:lnSpc>
                <a:spcPts val="3500"/>
              </a:lnSpc>
            </a:pP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]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877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7415"/>
            <a:ext cx="9551774" cy="1276060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en-US" sz="4400" dirty="0"/>
              <a:t>Swifter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8A4B0EF-F9F3-7140-9135-0BDA661BD428}"/>
              </a:ext>
            </a:extLst>
          </p:cNvPr>
          <p:cNvSpPr/>
          <p:nvPr/>
        </p:nvSpPr>
        <p:spPr>
          <a:xfrm>
            <a:off x="457199" y="1251344"/>
            <a:ext cx="8340292" cy="185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b="1" dirty="0">
                <a:solidFill>
                  <a:srgbClr val="000000"/>
                </a:solidFill>
                <a:latin typeface="Menlo" panose="020B0609030804020204" pitchFamily="49" charset="0"/>
              </a:rPr>
              <a:t>let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2400" dirty="0" err="1">
                <a:solidFill>
                  <a:srgbClr val="008080"/>
                </a:solidFill>
                <a:latin typeface="Menlo" panose="020B0609030804020204" pitchFamily="49" charset="0"/>
              </a:rPr>
              <a:t>initialStubs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Menlo" panose="020B0609030804020204" pitchFamily="49" charset="0"/>
              </a:rPr>
              <a:t>=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 [ </a:t>
            </a:r>
          </a:p>
          <a:p>
            <a:pPr>
              <a:lnSpc>
                <a:spcPts val="3500"/>
              </a:lnSpc>
            </a:pPr>
            <a:r>
              <a:rPr lang="en-US" sz="2400" b="1" dirty="0">
                <a:solidFill>
                  <a:srgbClr val="000000"/>
                </a:solidFill>
                <a:latin typeface="Menlo" panose="020B0609030804020204" pitchFamily="49" charset="0"/>
              </a:rPr>
              <a:t>	</a:t>
            </a:r>
            <a:r>
              <a:rPr lang="en-US" sz="2400" b="1" dirty="0" err="1">
                <a:solidFill>
                  <a:srgbClr val="445588"/>
                </a:solidFill>
                <a:latin typeface="Menlo" panose="020B0609030804020204" pitchFamily="49" charset="0"/>
              </a:rPr>
              <a:t>HTTPStubInfo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2400" dirty="0" err="1">
                <a:solidFill>
                  <a:srgbClr val="008080"/>
                </a:solidFill>
                <a:latin typeface="Menlo" panose="020B0609030804020204" pitchFamily="49" charset="0"/>
              </a:rPr>
              <a:t>url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2400" dirty="0">
                <a:solidFill>
                  <a:srgbClr val="DD1144"/>
                </a:solidFill>
                <a:latin typeface="Menlo" panose="020B0609030804020204" pitchFamily="49" charset="0"/>
              </a:rPr>
              <a:t>"/</a:t>
            </a:r>
            <a:r>
              <a:rPr lang="en-US" sz="2400" dirty="0" err="1">
                <a:solidFill>
                  <a:srgbClr val="DD1144"/>
                </a:solidFill>
                <a:latin typeface="Menlo" panose="020B0609030804020204" pitchFamily="49" charset="0"/>
              </a:rPr>
              <a:t>api</a:t>
            </a:r>
            <a:r>
              <a:rPr lang="en-US" sz="2400" dirty="0">
                <a:solidFill>
                  <a:srgbClr val="DD1144"/>
                </a:solidFill>
                <a:latin typeface="Menlo" panose="020B0609030804020204" pitchFamily="49" charset="0"/>
              </a:rPr>
              <a:t>/feed"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, 				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						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jsonFilename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: "feed", </a:t>
            </a:r>
          </a:p>
          <a:p>
            <a:pPr>
              <a:lnSpc>
                <a:spcPts val="3500"/>
              </a:lnSpc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						method: 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.GET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), </a:t>
            </a:r>
          </a:p>
        </p:txBody>
      </p:sp>
    </p:spTree>
    <p:extLst>
      <p:ext uri="{BB962C8B-B14F-4D97-AF65-F5344CB8AC3E}">
        <p14:creationId xmlns:p14="http://schemas.microsoft.com/office/powerpoint/2010/main" val="221607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7415"/>
            <a:ext cx="9551774" cy="1276060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en-US" sz="4400" dirty="0"/>
              <a:t>Swifter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46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8A4B0EF-F9F3-7140-9135-0BDA661BD428}"/>
              </a:ext>
            </a:extLst>
          </p:cNvPr>
          <p:cNvSpPr/>
          <p:nvPr/>
        </p:nvSpPr>
        <p:spPr>
          <a:xfrm>
            <a:off x="457199" y="1251344"/>
            <a:ext cx="8340292" cy="185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b="1" dirty="0">
                <a:solidFill>
                  <a:srgbClr val="000000"/>
                </a:solidFill>
                <a:latin typeface="Menlo" panose="020B0609030804020204" pitchFamily="49" charset="0"/>
              </a:rPr>
              <a:t>let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2400" dirty="0" err="1">
                <a:solidFill>
                  <a:srgbClr val="008080"/>
                </a:solidFill>
                <a:latin typeface="Menlo" panose="020B0609030804020204" pitchFamily="49" charset="0"/>
              </a:rPr>
              <a:t>initialStubs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Menlo" panose="020B0609030804020204" pitchFamily="49" charset="0"/>
              </a:rPr>
              <a:t>=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 [ </a:t>
            </a:r>
          </a:p>
          <a:p>
            <a:pPr>
              <a:lnSpc>
                <a:spcPts val="3500"/>
              </a:lnSpc>
            </a:pPr>
            <a:r>
              <a:rPr lang="en-US" sz="2400" b="1" dirty="0">
                <a:solidFill>
                  <a:srgbClr val="000000"/>
                </a:solidFill>
                <a:latin typeface="Menlo" panose="020B0609030804020204" pitchFamily="49" charset="0"/>
              </a:rPr>
              <a:t>	</a:t>
            </a:r>
            <a:r>
              <a:rPr lang="en-US" sz="2400" b="1" dirty="0" err="1">
                <a:solidFill>
                  <a:srgbClr val="445588"/>
                </a:solidFill>
                <a:latin typeface="Menlo" panose="020B0609030804020204" pitchFamily="49" charset="0"/>
              </a:rPr>
              <a:t>HTTPStubInfo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url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: "/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api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/feed", 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										</a:t>
            </a:r>
            <a:r>
              <a:rPr lang="en-US" sz="2400" dirty="0" err="1">
                <a:solidFill>
                  <a:srgbClr val="008080"/>
                </a:solidFill>
                <a:latin typeface="Menlo" panose="020B0609030804020204" pitchFamily="49" charset="0"/>
              </a:rPr>
              <a:t>jsonFilename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2400" dirty="0">
                <a:solidFill>
                  <a:srgbClr val="DD1144"/>
                </a:solidFill>
                <a:latin typeface="Menlo" panose="020B0609030804020204" pitchFamily="49" charset="0"/>
              </a:rPr>
              <a:t>"feed"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, </a:t>
            </a:r>
          </a:p>
          <a:p>
            <a:pPr>
              <a:lnSpc>
                <a:spcPts val="3500"/>
              </a:lnSpc>
            </a:pPr>
            <a:r>
              <a:rPr lang="en-US" sz="2400" dirty="0">
                <a:solidFill>
                  <a:srgbClr val="008080"/>
                </a:solidFill>
                <a:latin typeface="Menlo" panose="020B0609030804020204" pitchFamily="49" charset="0"/>
              </a:rPr>
              <a:t>						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method: 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.GET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), </a:t>
            </a:r>
          </a:p>
        </p:txBody>
      </p:sp>
    </p:spTree>
    <p:extLst>
      <p:ext uri="{BB962C8B-B14F-4D97-AF65-F5344CB8AC3E}">
        <p14:creationId xmlns:p14="http://schemas.microsoft.com/office/powerpoint/2010/main" val="52455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7415"/>
            <a:ext cx="9551774" cy="1276060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en-US" sz="4400" dirty="0"/>
              <a:t>Swifter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8A4B0EF-F9F3-7140-9135-0BDA661BD428}"/>
              </a:ext>
            </a:extLst>
          </p:cNvPr>
          <p:cNvSpPr/>
          <p:nvPr/>
        </p:nvSpPr>
        <p:spPr>
          <a:xfrm>
            <a:off x="457199" y="1251344"/>
            <a:ext cx="8340292" cy="1850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b="1" dirty="0">
                <a:solidFill>
                  <a:srgbClr val="000000"/>
                </a:solidFill>
                <a:latin typeface="Menlo" panose="020B0609030804020204" pitchFamily="49" charset="0"/>
              </a:rPr>
              <a:t>let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2400" dirty="0" err="1">
                <a:solidFill>
                  <a:srgbClr val="008080"/>
                </a:solidFill>
                <a:latin typeface="Menlo" panose="020B0609030804020204" pitchFamily="49" charset="0"/>
              </a:rPr>
              <a:t>initialStubs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Menlo" panose="020B0609030804020204" pitchFamily="49" charset="0"/>
              </a:rPr>
              <a:t>=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 [ </a:t>
            </a:r>
          </a:p>
          <a:p>
            <a:pPr>
              <a:lnSpc>
                <a:spcPts val="3500"/>
              </a:lnSpc>
            </a:pPr>
            <a:r>
              <a:rPr lang="en-US" sz="2400" b="1" dirty="0">
                <a:solidFill>
                  <a:srgbClr val="000000"/>
                </a:solidFill>
                <a:latin typeface="Menlo" panose="020B0609030804020204" pitchFamily="49" charset="0"/>
              </a:rPr>
              <a:t>	</a:t>
            </a:r>
            <a:r>
              <a:rPr lang="en-US" sz="2400" b="1" dirty="0" err="1">
                <a:solidFill>
                  <a:srgbClr val="445588"/>
                </a:solidFill>
                <a:latin typeface="Menlo" panose="020B0609030804020204" pitchFamily="49" charset="0"/>
              </a:rPr>
              <a:t>HTTPStubInfo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(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url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: "/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api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/feed", 										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jsonFilename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Menlo" panose="020B0609030804020204" pitchFamily="49" charset="0"/>
              </a:rPr>
              <a:t>: "feed", </a:t>
            </a:r>
          </a:p>
          <a:p>
            <a:pPr>
              <a:lnSpc>
                <a:spcPts val="3500"/>
              </a:lnSpc>
            </a:pPr>
            <a:r>
              <a:rPr lang="en-US" sz="2400" dirty="0">
                <a:solidFill>
                  <a:srgbClr val="008080"/>
                </a:solidFill>
                <a:latin typeface="Menlo" panose="020B0609030804020204" pitchFamily="49" charset="0"/>
              </a:rPr>
              <a:t>						method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: </a:t>
            </a:r>
            <a:r>
              <a:rPr lang="en-US" sz="2400" b="1" dirty="0">
                <a:solidFill>
                  <a:srgbClr val="000000"/>
                </a:solidFill>
                <a:latin typeface="Menlo" panose="020B0609030804020204" pitchFamily="49" charset="0"/>
              </a:rPr>
              <a:t>.</a:t>
            </a:r>
            <a:r>
              <a:rPr lang="en-US" sz="2400" b="1" dirty="0">
                <a:solidFill>
                  <a:srgbClr val="445588"/>
                </a:solidFill>
                <a:latin typeface="Menlo" panose="020B0609030804020204" pitchFamily="49" charset="0"/>
              </a:rPr>
              <a:t>GET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), </a:t>
            </a:r>
          </a:p>
        </p:txBody>
      </p:sp>
    </p:spTree>
    <p:extLst>
      <p:ext uri="{BB962C8B-B14F-4D97-AF65-F5344CB8AC3E}">
        <p14:creationId xmlns:p14="http://schemas.microsoft.com/office/powerpoint/2010/main" val="28492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ED8692EF-6AF7-6349-9673-8252F7A3F21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3E4757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4F8F90F4-ABEB-7442-A0E4-47BB1B06ABA1}"/>
              </a:ext>
            </a:extLst>
          </p:cNvPr>
          <p:cNvGrpSpPr/>
          <p:nvPr/>
        </p:nvGrpSpPr>
        <p:grpSpPr>
          <a:xfrm>
            <a:off x="871148" y="1381071"/>
            <a:ext cx="1850449" cy="1850449"/>
            <a:chOff x="576263" y="2007948"/>
            <a:chExt cx="2520000" cy="2520000"/>
          </a:xfrm>
        </p:grpSpPr>
        <p:sp>
          <p:nvSpPr>
            <p:cNvPr id="9" name="Скругленный прямоугольник 4">
              <a:extLst>
                <a:ext uri="{FF2B5EF4-FFF2-40B4-BE49-F238E27FC236}">
                  <a16:creationId xmlns:a16="http://schemas.microsoft.com/office/drawing/2014/main" xmlns="" id="{70D165FA-21D2-E348-A0F7-18D3A0AB500F}"/>
                </a:ext>
              </a:extLst>
            </p:cNvPr>
            <p:cNvSpPr/>
            <p:nvPr/>
          </p:nvSpPr>
          <p:spPr>
            <a:xfrm>
              <a:off x="576263" y="2007948"/>
              <a:ext cx="2520000" cy="252000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7D6D529D-98ED-0948-9901-B78B6094C19C}"/>
                </a:ext>
              </a:extLst>
            </p:cNvPr>
            <p:cNvSpPr/>
            <p:nvPr/>
          </p:nvSpPr>
          <p:spPr>
            <a:xfrm>
              <a:off x="649107" y="2783410"/>
              <a:ext cx="2248029" cy="9690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/>
                <a:t>Быстро подключить</a:t>
              </a:r>
              <a:endParaRPr lang="en-US" sz="1600" b="1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7415"/>
            <a:ext cx="9551774" cy="1276060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ru-RU" sz="4400" dirty="0">
                <a:solidFill>
                  <a:schemeClr val="bg1"/>
                </a:solidFill>
              </a:rPr>
              <a:t>Плюсы/</a:t>
            </a:r>
            <a:r>
              <a:rPr lang="ru-RU" sz="4400" dirty="0">
                <a:solidFill>
                  <a:srgbClr val="FF0000"/>
                </a:solidFill>
              </a:rPr>
              <a:t>минусы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bg1"/>
                </a:solidFill>
              </a:rPr>
              <a:t>48</a:t>
            </a:fld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467CB702-32C8-FB4B-ABA0-D80094C8CDF1}"/>
              </a:ext>
            </a:extLst>
          </p:cNvPr>
          <p:cNvGrpSpPr/>
          <p:nvPr/>
        </p:nvGrpSpPr>
        <p:grpSpPr>
          <a:xfrm>
            <a:off x="2721600" y="2571749"/>
            <a:ext cx="1850400" cy="1850400"/>
            <a:chOff x="576263" y="2007948"/>
            <a:chExt cx="2520000" cy="2520000"/>
          </a:xfrm>
        </p:grpSpPr>
        <p:sp>
          <p:nvSpPr>
            <p:cNvPr id="12" name="Скругленный прямоугольник 4">
              <a:extLst>
                <a:ext uri="{FF2B5EF4-FFF2-40B4-BE49-F238E27FC236}">
                  <a16:creationId xmlns:a16="http://schemas.microsoft.com/office/drawing/2014/main" xmlns="" id="{7FC5AD41-B599-954C-8F43-7BD279550724}"/>
                </a:ext>
              </a:extLst>
            </p:cNvPr>
            <p:cNvSpPr/>
            <p:nvPr/>
          </p:nvSpPr>
          <p:spPr>
            <a:xfrm>
              <a:off x="576263" y="2007948"/>
              <a:ext cx="2520000" cy="252000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436A8EEF-1043-D44D-8AB3-E71C84529F70}"/>
                </a:ext>
              </a:extLst>
            </p:cNvPr>
            <p:cNvSpPr/>
            <p:nvPr/>
          </p:nvSpPr>
          <p:spPr>
            <a:xfrm>
              <a:off x="844503" y="2579551"/>
              <a:ext cx="1983518" cy="13767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/>
                <a:t>Можно возвращать разные </a:t>
              </a:r>
            </a:p>
            <a:p>
              <a:pPr algn="ctr"/>
              <a:r>
                <a:rPr lang="ru-RU" sz="1600" b="1" dirty="0"/>
                <a:t>ответы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93DBC1D2-A118-5042-9F19-44010EF5E716}"/>
              </a:ext>
            </a:extLst>
          </p:cNvPr>
          <p:cNvGrpSpPr/>
          <p:nvPr/>
        </p:nvGrpSpPr>
        <p:grpSpPr>
          <a:xfrm>
            <a:off x="4589184" y="1381120"/>
            <a:ext cx="1850400" cy="1850400"/>
            <a:chOff x="576263" y="2007948"/>
            <a:chExt cx="2520000" cy="2520000"/>
          </a:xfrm>
        </p:grpSpPr>
        <p:sp>
          <p:nvSpPr>
            <p:cNvPr id="15" name="Скругленный прямоугольник 4">
              <a:extLst>
                <a:ext uri="{FF2B5EF4-FFF2-40B4-BE49-F238E27FC236}">
                  <a16:creationId xmlns:a16="http://schemas.microsoft.com/office/drawing/2014/main" xmlns="" id="{C2CFB3F2-74B1-A54B-AF07-3FC48EFABBC3}"/>
                </a:ext>
              </a:extLst>
            </p:cNvPr>
            <p:cNvSpPr/>
            <p:nvPr/>
          </p:nvSpPr>
          <p:spPr>
            <a:xfrm>
              <a:off x="576263" y="2007948"/>
              <a:ext cx="2520000" cy="252000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AE118C32-0C00-AF4C-8A38-B5DC8FE91E13}"/>
                </a:ext>
              </a:extLst>
            </p:cNvPr>
            <p:cNvSpPr/>
            <p:nvPr/>
          </p:nvSpPr>
          <p:spPr>
            <a:xfrm>
              <a:off x="675771" y="2987424"/>
              <a:ext cx="2384016" cy="5610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/>
                <a:t>Удобный </a:t>
              </a:r>
              <a:r>
                <a:rPr lang="en-US" sz="1600" b="1" dirty="0"/>
                <a:t>API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B1FF9C9E-11AD-114A-A7C3-77F9560B34A8}"/>
              </a:ext>
            </a:extLst>
          </p:cNvPr>
          <p:cNvGrpSpPr/>
          <p:nvPr/>
        </p:nvGrpSpPr>
        <p:grpSpPr>
          <a:xfrm>
            <a:off x="6439587" y="2571750"/>
            <a:ext cx="1850400" cy="1850400"/>
            <a:chOff x="576263" y="2007948"/>
            <a:chExt cx="2520000" cy="2520000"/>
          </a:xfrm>
        </p:grpSpPr>
        <p:sp>
          <p:nvSpPr>
            <p:cNvPr id="18" name="Скругленный прямоугольник 4">
              <a:extLst>
                <a:ext uri="{FF2B5EF4-FFF2-40B4-BE49-F238E27FC236}">
                  <a16:creationId xmlns:a16="http://schemas.microsoft.com/office/drawing/2014/main" xmlns="" id="{00C4A4D0-DBD3-E240-9AFB-7708AB6FEA1D}"/>
                </a:ext>
              </a:extLst>
            </p:cNvPr>
            <p:cNvSpPr/>
            <p:nvPr/>
          </p:nvSpPr>
          <p:spPr>
            <a:xfrm>
              <a:off x="576263" y="2007948"/>
              <a:ext cx="2520000" cy="2520000"/>
            </a:xfrm>
            <a:prstGeom prst="ellipse">
              <a:avLst/>
            </a:prstGeom>
            <a:solidFill>
              <a:srgbClr val="FF0000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CE06415F-83E1-5542-9B44-847030A91098}"/>
                </a:ext>
              </a:extLst>
            </p:cNvPr>
            <p:cNvSpPr/>
            <p:nvPr/>
          </p:nvSpPr>
          <p:spPr>
            <a:xfrm>
              <a:off x="644253" y="2735059"/>
              <a:ext cx="2384016" cy="1377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 </a:t>
              </a:r>
              <a:r>
                <a:rPr lang="ru-RU" sz="1600" b="1">
                  <a:solidFill>
                    <a:schemeClr val="bg1"/>
                  </a:solidFill>
                </a:rPr>
                <a:t>Надо </a:t>
              </a:r>
              <a:r>
                <a:rPr lang="ru-RU" sz="1600" b="1" dirty="0" err="1">
                  <a:solidFill>
                    <a:schemeClr val="bg1"/>
                  </a:solidFill>
                </a:rPr>
                <a:t>мокировать</a:t>
              </a:r>
              <a:r>
                <a:rPr lang="ru-RU" sz="1600" b="1" dirty="0">
                  <a:solidFill>
                    <a:schemeClr val="bg1"/>
                  </a:solidFill>
                </a:rPr>
                <a:t> все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122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010E7416-55B0-A940-B839-4772E3FC81D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3E4757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332990"/>
            <a:ext cx="8229600" cy="99529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DD2F"/>
                </a:solidFill>
              </a:rPr>
              <a:t>Tips and Tricks</a:t>
            </a:r>
            <a:endParaRPr lang="ru-RU" dirty="0">
              <a:solidFill>
                <a:srgbClr val="FFDD2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bg1"/>
                </a:solidFill>
              </a:rPr>
              <a:t>49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64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8215"/>
            <a:ext cx="9551774" cy="1276060"/>
          </a:xfrm>
        </p:spPr>
        <p:txBody>
          <a:bodyPr>
            <a:normAutofit/>
          </a:bodyPr>
          <a:lstStyle/>
          <a:p>
            <a:r>
              <a:rPr lang="ru-RU" dirty="0"/>
              <a:t>Самый быстрый тест </a:t>
            </a:r>
            <a:r>
              <a:rPr lang="en-US" dirty="0"/>
              <a:t>…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F473BC9C-422E-6949-BA1E-36D33E40F922}"/>
              </a:ext>
            </a:extLst>
          </p:cNvPr>
          <p:cNvSpPr txBox="1">
            <a:spLocks/>
          </p:cNvSpPr>
          <p:nvPr/>
        </p:nvSpPr>
        <p:spPr>
          <a:xfrm>
            <a:off x="2228335" y="1245905"/>
            <a:ext cx="6527922" cy="1276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…</a:t>
            </a:r>
            <a:r>
              <a:rPr lang="ru-RU" dirty="0"/>
              <a:t>тот, который не написан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28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7415"/>
            <a:ext cx="9551774" cy="1276060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ru-RU" sz="4400" dirty="0"/>
              <a:t>Управляем анимацией</a:t>
            </a:r>
            <a:endParaRPr lang="en-US" sz="4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8A4B0EF-F9F3-7140-9135-0BDA661BD428}"/>
              </a:ext>
            </a:extLst>
          </p:cNvPr>
          <p:cNvSpPr/>
          <p:nvPr/>
        </p:nvSpPr>
        <p:spPr>
          <a:xfrm>
            <a:off x="457199" y="1453475"/>
            <a:ext cx="8387543" cy="2287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ru-RU" sz="2400" dirty="0"/>
              <a:t>Ускоряем анимацию</a:t>
            </a:r>
          </a:p>
          <a:p>
            <a:r>
              <a:rPr lang="en-US" sz="2800" dirty="0">
                <a:solidFill>
                  <a:srgbClr val="5C2699"/>
                </a:solidFill>
              </a:rPr>
              <a:t>UIApplication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  <a:r>
              <a:rPr lang="en-US" sz="2800" dirty="0">
                <a:solidFill>
                  <a:srgbClr val="5C2699"/>
                </a:solidFill>
              </a:rPr>
              <a:t>shared</a:t>
            </a:r>
            <a:r>
              <a:rPr lang="en-US" sz="2800" dirty="0">
                <a:solidFill>
                  <a:srgbClr val="000000"/>
                </a:solidFill>
              </a:rPr>
              <a:t>.</a:t>
            </a:r>
            <a:r>
              <a:rPr lang="en-US" sz="2800" dirty="0" err="1">
                <a:solidFill>
                  <a:srgbClr val="5C2699"/>
                </a:solidFill>
              </a:rPr>
              <a:t>keyWindow</a:t>
            </a:r>
            <a:r>
              <a:rPr lang="en-US" sz="2800" dirty="0">
                <a:solidFill>
                  <a:srgbClr val="000000"/>
                </a:solidFill>
              </a:rPr>
              <a:t>?.</a:t>
            </a:r>
            <a:r>
              <a:rPr lang="en-US" sz="2800" dirty="0" err="1">
                <a:solidFill>
                  <a:srgbClr val="5C2699"/>
                </a:solidFill>
              </a:rPr>
              <a:t>layer</a:t>
            </a:r>
            <a:r>
              <a:rPr lang="en-US" sz="2800" dirty="0" err="1">
                <a:solidFill>
                  <a:srgbClr val="000000"/>
                </a:solidFill>
              </a:rPr>
              <a:t>.</a:t>
            </a:r>
            <a:r>
              <a:rPr lang="en-US" sz="2800" dirty="0" err="1">
                <a:solidFill>
                  <a:srgbClr val="5C2699"/>
                </a:solidFill>
              </a:rPr>
              <a:t>speed</a:t>
            </a:r>
            <a:r>
              <a:rPr lang="en-US" sz="2800" dirty="0">
                <a:solidFill>
                  <a:srgbClr val="000000"/>
                </a:solidFill>
              </a:rPr>
              <a:t> = </a:t>
            </a:r>
            <a:r>
              <a:rPr lang="en-US" sz="2800" dirty="0">
                <a:solidFill>
                  <a:srgbClr val="1C00CF"/>
                </a:solidFill>
              </a:rPr>
              <a:t>100</a:t>
            </a:r>
            <a:endParaRPr lang="en-US" sz="2800" dirty="0">
              <a:solidFill>
                <a:srgbClr val="5C2699"/>
              </a:solidFill>
            </a:endParaRPr>
          </a:p>
          <a:p>
            <a:pPr>
              <a:lnSpc>
                <a:spcPts val="3500"/>
              </a:lnSpc>
            </a:pPr>
            <a:endParaRPr lang="ru-RU" sz="2400" dirty="0"/>
          </a:p>
          <a:p>
            <a:pPr>
              <a:lnSpc>
                <a:spcPts val="3500"/>
              </a:lnSpc>
            </a:pPr>
            <a:r>
              <a:rPr lang="ru-RU" sz="2400" dirty="0"/>
              <a:t>Выключаем анимацию</a:t>
            </a:r>
          </a:p>
          <a:p>
            <a:pPr>
              <a:lnSpc>
                <a:spcPts val="3500"/>
              </a:lnSpc>
            </a:pPr>
            <a:r>
              <a:rPr lang="en-US" sz="2800" dirty="0" err="1">
                <a:solidFill>
                  <a:srgbClr val="5C2699"/>
                </a:solidFill>
              </a:rPr>
              <a:t>UIView.setAnimationsEnabled</a:t>
            </a:r>
            <a:r>
              <a:rPr lang="en-US" sz="2400" dirty="0"/>
              <a:t>(false)</a:t>
            </a:r>
            <a:r>
              <a:rPr lang="ru-RU" sz="2400" dirty="0"/>
              <a:t> – </a:t>
            </a:r>
            <a:r>
              <a:rPr lang="en-US" sz="2400" dirty="0"/>
              <a:t>Snapshot testing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0577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010E7416-55B0-A940-B839-4772E3FC81D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3E4757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332990"/>
            <a:ext cx="8229600" cy="99529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DD2F"/>
                </a:solidFill>
              </a:rPr>
              <a:t>Snapshot </a:t>
            </a:r>
            <a:r>
              <a:rPr lang="ru-RU" dirty="0">
                <a:solidFill>
                  <a:srgbClr val="FFDD2F"/>
                </a:solidFill>
              </a:rPr>
              <a:t>ускоряет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bg1"/>
                </a:solidFill>
              </a:rPr>
              <a:t>51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5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B5DBA6-D03C-8E48-A7B9-CD6D1DD22151}" type="slidenum">
              <a:rPr lang="ru-RU" smtClean="0"/>
              <a:pPr>
                <a:defRPr/>
              </a:pPr>
              <a:t>52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Для каких экранов эффективно?</a:t>
            </a: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0C36767-5ED3-2246-9EB3-81609AE4C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113" y="0"/>
            <a:ext cx="28917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8215"/>
            <a:ext cx="9551774" cy="1276060"/>
          </a:xfrm>
        </p:spPr>
        <p:txBody>
          <a:bodyPr>
            <a:normAutofit/>
          </a:bodyPr>
          <a:lstStyle/>
          <a:p>
            <a:r>
              <a:rPr lang="ru-RU" dirty="0"/>
              <a:t>Для каких экранов эффективно?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53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B738FF1-BC6A-F944-B7B0-8692F5543841}"/>
              </a:ext>
            </a:extLst>
          </p:cNvPr>
          <p:cNvSpPr/>
          <p:nvPr/>
        </p:nvSpPr>
        <p:spPr>
          <a:xfrm>
            <a:off x="477825" y="1268326"/>
            <a:ext cx="8413625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</a:rPr>
              <a:t>Время выполнения 1 </a:t>
            </a:r>
            <a:r>
              <a:rPr lang="en-US" sz="2400" dirty="0">
                <a:solidFill>
                  <a:srgbClr val="000000"/>
                </a:solidFill>
              </a:rPr>
              <a:t>assert – 0.01s</a:t>
            </a: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</a:rPr>
              <a:t>Время выполнения 1 сравнение </a:t>
            </a:r>
            <a:r>
              <a:rPr lang="en-US" sz="2400" dirty="0">
                <a:solidFill>
                  <a:srgbClr val="000000"/>
                </a:solidFill>
              </a:rPr>
              <a:t>snapshot – 0.</a:t>
            </a:r>
            <a:r>
              <a:rPr lang="ru-RU" sz="2400" dirty="0">
                <a:solidFill>
                  <a:srgbClr val="000000"/>
                </a:solidFill>
              </a:rPr>
              <a:t>0</a:t>
            </a:r>
            <a:r>
              <a:rPr lang="en-US" sz="2400" dirty="0">
                <a:solidFill>
                  <a:srgbClr val="000000"/>
                </a:solidFill>
              </a:rPr>
              <a:t>8 s</a:t>
            </a:r>
            <a:endParaRPr lang="ru-RU" sz="24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endParaRPr lang="ru-RU" sz="24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400" dirty="0">
                <a:solidFill>
                  <a:srgbClr val="000000"/>
                </a:solidFill>
              </a:rPr>
              <a:t>Вывод: </a:t>
            </a:r>
            <a:r>
              <a:rPr lang="en-US" sz="2400" dirty="0">
                <a:solidFill>
                  <a:srgbClr val="000000"/>
                </a:solidFill>
              </a:rPr>
              <a:t>snapshot</a:t>
            </a:r>
            <a:r>
              <a:rPr lang="ru-RU" sz="2400" dirty="0">
                <a:solidFill>
                  <a:srgbClr val="000000"/>
                </a:solidFill>
              </a:rPr>
              <a:t> выгоднее при 9 и более элементов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87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010E7416-55B0-A940-B839-4772E3FC81D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3E4757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42490"/>
            <a:ext cx="8686800" cy="995297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FFDD2F"/>
                </a:solidFill>
              </a:rPr>
              <a:t>Из чего состоит запуск регресса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bg1"/>
                </a:solidFill>
              </a:rPr>
              <a:t>54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21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8215"/>
            <a:ext cx="9551774" cy="1276060"/>
          </a:xfrm>
        </p:spPr>
        <p:txBody>
          <a:bodyPr>
            <a:normAutofit/>
          </a:bodyPr>
          <a:lstStyle/>
          <a:p>
            <a:r>
              <a:rPr lang="ru-RU" dirty="0"/>
              <a:t> Из чего состоит регресс?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F7987E6-D347-3E42-9686-61D2C4DC7272}"/>
              </a:ext>
            </a:extLst>
          </p:cNvPr>
          <p:cNvSpPr txBox="1"/>
          <p:nvPr/>
        </p:nvSpPr>
        <p:spPr>
          <a:xfrm>
            <a:off x="1118778" y="1133204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 мин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57DBD86-E550-A241-98E2-287BF4B4111B}"/>
              </a:ext>
            </a:extLst>
          </p:cNvPr>
          <p:cNvSpPr txBox="1"/>
          <p:nvPr/>
        </p:nvSpPr>
        <p:spPr>
          <a:xfrm>
            <a:off x="3572518" y="2029097"/>
            <a:ext cx="1273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10-30 сек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944A3E3B-8C14-5C4F-9077-E79910788A98}"/>
              </a:ext>
            </a:extLst>
          </p:cNvPr>
          <p:cNvSpPr/>
          <p:nvPr/>
        </p:nvSpPr>
        <p:spPr>
          <a:xfrm>
            <a:off x="526446" y="1502537"/>
            <a:ext cx="1967457" cy="10881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EF1436-5B9A-9B41-BF08-374679C10466}"/>
              </a:ext>
            </a:extLst>
          </p:cNvPr>
          <p:cNvSpPr txBox="1"/>
          <p:nvPr/>
        </p:nvSpPr>
        <p:spPr>
          <a:xfrm>
            <a:off x="568806" y="1631108"/>
            <a:ext cx="1882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dirty="0"/>
              <a:t>Обновление </a:t>
            </a:r>
            <a:r>
              <a:rPr lang="ru-RU" sz="2400" dirty="0" err="1"/>
              <a:t>репозитория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B8D016A-E51B-7D48-ABA0-8767B8BAA9AA}"/>
              </a:ext>
            </a:extLst>
          </p:cNvPr>
          <p:cNvSpPr txBox="1"/>
          <p:nvPr/>
        </p:nvSpPr>
        <p:spPr>
          <a:xfrm>
            <a:off x="4026991" y="1133204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Х мин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xmlns="" id="{104248AC-C237-584F-9FF0-12800DB36A0D}"/>
              </a:ext>
            </a:extLst>
          </p:cNvPr>
          <p:cNvSpPr/>
          <p:nvPr/>
        </p:nvSpPr>
        <p:spPr>
          <a:xfrm>
            <a:off x="3363819" y="1503677"/>
            <a:ext cx="2194560" cy="10881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067F736-A41B-804F-8928-657902BB4F02}"/>
              </a:ext>
            </a:extLst>
          </p:cNvPr>
          <p:cNvSpPr txBox="1"/>
          <p:nvPr/>
        </p:nvSpPr>
        <p:spPr>
          <a:xfrm>
            <a:off x="3441775" y="1645315"/>
            <a:ext cx="2038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/>
              <a:t>Обновление зависимостей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C794D3E-ECDD-D643-BA94-20265D10C4CC}"/>
              </a:ext>
            </a:extLst>
          </p:cNvPr>
          <p:cNvSpPr txBox="1"/>
          <p:nvPr/>
        </p:nvSpPr>
        <p:spPr>
          <a:xfrm>
            <a:off x="6911542" y="1128177"/>
            <a:ext cx="1091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20 мин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xmlns="" id="{495C243F-26D2-5E43-A207-D103C16DAC2A}"/>
              </a:ext>
            </a:extLst>
          </p:cNvPr>
          <p:cNvSpPr/>
          <p:nvPr/>
        </p:nvSpPr>
        <p:spPr>
          <a:xfrm>
            <a:off x="6360072" y="1498452"/>
            <a:ext cx="2194560" cy="10881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64CC7E7-641E-1742-B470-38193DE272BD}"/>
              </a:ext>
            </a:extLst>
          </p:cNvPr>
          <p:cNvSpPr txBox="1"/>
          <p:nvPr/>
        </p:nvSpPr>
        <p:spPr>
          <a:xfrm>
            <a:off x="6512608" y="1626190"/>
            <a:ext cx="1882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/>
              <a:t>Собираем приложение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1DCF25A-4B52-9240-BE9F-2D13E27D2274}"/>
              </a:ext>
            </a:extLst>
          </p:cNvPr>
          <p:cNvSpPr txBox="1"/>
          <p:nvPr/>
        </p:nvSpPr>
        <p:spPr>
          <a:xfrm>
            <a:off x="2493903" y="3050848"/>
            <a:ext cx="97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5+ мин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CC09185E-E561-D447-B60A-A0FE2E33E216}"/>
              </a:ext>
            </a:extLst>
          </p:cNvPr>
          <p:cNvSpPr/>
          <p:nvPr/>
        </p:nvSpPr>
        <p:spPr>
          <a:xfrm>
            <a:off x="1995706" y="3391960"/>
            <a:ext cx="1980466" cy="10881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BD28E4A-4426-D141-9927-3A1CA856D2F2}"/>
              </a:ext>
            </a:extLst>
          </p:cNvPr>
          <p:cNvSpPr txBox="1"/>
          <p:nvPr/>
        </p:nvSpPr>
        <p:spPr>
          <a:xfrm>
            <a:off x="2136408" y="3511677"/>
            <a:ext cx="1699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/>
              <a:t>Запускаем тесты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3D18A3A-112F-FA44-98FB-234254DED7B7}"/>
              </a:ext>
            </a:extLst>
          </p:cNvPr>
          <p:cNvSpPr txBox="1"/>
          <p:nvPr/>
        </p:nvSpPr>
        <p:spPr>
          <a:xfrm>
            <a:off x="5516648" y="3012367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Х мин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xmlns="" id="{5C07E6A2-4500-F54E-8D30-1B828648D2E3}"/>
              </a:ext>
            </a:extLst>
          </p:cNvPr>
          <p:cNvSpPr/>
          <p:nvPr/>
        </p:nvSpPr>
        <p:spPr>
          <a:xfrm>
            <a:off x="4846088" y="3391960"/>
            <a:ext cx="2194560" cy="10881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858BA09-D737-4242-ADF9-7F03E93A2E81}"/>
              </a:ext>
            </a:extLst>
          </p:cNvPr>
          <p:cNvSpPr txBox="1"/>
          <p:nvPr/>
        </p:nvSpPr>
        <p:spPr>
          <a:xfrm>
            <a:off x="4978546" y="3573233"/>
            <a:ext cx="18827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dirty="0"/>
              <a:t>Формируем отчет</a:t>
            </a:r>
            <a:endParaRPr lang="en-US" sz="2000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6BB6602C-1184-9141-8B67-A84A49426579}"/>
              </a:ext>
            </a:extLst>
          </p:cNvPr>
          <p:cNvCxnSpPr>
            <a:stCxn id="12" idx="3"/>
            <a:endCxn id="15" idx="1"/>
          </p:cNvCxnSpPr>
          <p:nvPr/>
        </p:nvCxnSpPr>
        <p:spPr>
          <a:xfrm>
            <a:off x="2493903" y="2046605"/>
            <a:ext cx="869916" cy="1140"/>
          </a:xfrm>
          <a:prstGeom prst="straightConnector1">
            <a:avLst/>
          </a:prstGeom>
          <a:ln>
            <a:headEnd type="none" w="med" len="med"/>
            <a:tailEnd type="arrow" w="med" len="med"/>
          </a:ln>
          <a:effectLst>
            <a:glow>
              <a:schemeClr val="accent1"/>
            </a:glow>
            <a:reflection endPos="0" dir="5400000" sy="-100000" algn="bl" rotWithShape="0"/>
            <a:softEdge rad="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B1DB0841-2FBB-8D45-852B-60F9D8C365F5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 flipV="1">
            <a:off x="5558379" y="2042520"/>
            <a:ext cx="801693" cy="5225"/>
          </a:xfrm>
          <a:prstGeom prst="straightConnector1">
            <a:avLst/>
          </a:prstGeom>
          <a:ln>
            <a:headEnd type="none" w="med" len="med"/>
            <a:tailEnd type="arrow" w="med" len="med"/>
          </a:ln>
          <a:effectLst>
            <a:glow>
              <a:schemeClr val="accent1"/>
            </a:glow>
            <a:reflection endPos="0" dir="5400000" sy="-100000" algn="bl" rotWithShape="0"/>
            <a:softEdge rad="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124C363F-C165-B943-8FC9-33CDE2F52545}"/>
              </a:ext>
            </a:extLst>
          </p:cNvPr>
          <p:cNvCxnSpPr>
            <a:cxnSpLocks/>
            <a:stCxn id="21" idx="3"/>
            <a:endCxn id="24" idx="1"/>
          </p:cNvCxnSpPr>
          <p:nvPr/>
        </p:nvCxnSpPr>
        <p:spPr>
          <a:xfrm>
            <a:off x="3976172" y="3936028"/>
            <a:ext cx="869916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  <a:effectLst>
            <a:glow>
              <a:schemeClr val="accent1"/>
            </a:glow>
            <a:reflection endPos="0" dir="5400000" sy="-100000" algn="bl" rotWithShape="0"/>
            <a:softEdge rad="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99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39613"/>
            <a:ext cx="9551774" cy="1276060"/>
          </a:xfrm>
        </p:spPr>
        <p:txBody>
          <a:bodyPr>
            <a:normAutofit/>
          </a:bodyPr>
          <a:lstStyle/>
          <a:p>
            <a:r>
              <a:rPr lang="ru-RU" dirty="0"/>
              <a:t>Слабое ускорение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56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97E5BD9-BC7A-A047-A1C1-8FA6D26085EC}"/>
              </a:ext>
            </a:extLst>
          </p:cNvPr>
          <p:cNvSpPr/>
          <p:nvPr/>
        </p:nvSpPr>
        <p:spPr>
          <a:xfrm>
            <a:off x="457199" y="1425648"/>
            <a:ext cx="75814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ru-RU" sz="2400" dirty="0"/>
              <a:t>Обновление </a:t>
            </a:r>
            <a:r>
              <a:rPr lang="ru-RU" sz="2400" dirty="0" err="1"/>
              <a:t>репозитория</a:t>
            </a:r>
            <a:endParaRPr lang="en-US" sz="2400" dirty="0"/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ru-RU" sz="2400" dirty="0"/>
              <a:t>Обновление зависимостей</a:t>
            </a:r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ru-RU" sz="2400" dirty="0"/>
              <a:t>Формирование отчета</a:t>
            </a:r>
          </a:p>
          <a:p>
            <a:pPr marL="108000" lvl="1">
              <a:spcAft>
                <a:spcPts val="1200"/>
              </a:spcAft>
            </a:pPr>
            <a:r>
              <a:rPr lang="ru-RU" sz="2400" dirty="0"/>
              <a:t>	</a:t>
            </a:r>
            <a:endParaRPr lang="en-US" sz="2400" dirty="0"/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4327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39613"/>
            <a:ext cx="9551774" cy="1276060"/>
          </a:xfrm>
        </p:spPr>
        <p:txBody>
          <a:bodyPr>
            <a:normAutofit/>
          </a:bodyPr>
          <a:lstStyle/>
          <a:p>
            <a:r>
              <a:rPr lang="ru-RU" dirty="0"/>
              <a:t>Ощутимое ускорение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57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97E5BD9-BC7A-A047-A1C1-8FA6D26085EC}"/>
              </a:ext>
            </a:extLst>
          </p:cNvPr>
          <p:cNvSpPr/>
          <p:nvPr/>
        </p:nvSpPr>
        <p:spPr>
          <a:xfrm>
            <a:off x="457199" y="1425648"/>
            <a:ext cx="758144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ru-RU" sz="2400" dirty="0"/>
              <a:t>Сборка приложения</a:t>
            </a:r>
            <a:endParaRPr lang="en-US" sz="2400" dirty="0"/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ru-RU" sz="2400" dirty="0"/>
              <a:t>Выполнение тестов	</a:t>
            </a:r>
            <a:endParaRPr lang="en-US" sz="2400" dirty="0"/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1262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ED8692EF-6AF7-6349-9673-8252F7A3F213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3E4757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4F8F90F4-ABEB-7442-A0E4-47BB1B06ABA1}"/>
              </a:ext>
            </a:extLst>
          </p:cNvPr>
          <p:cNvGrpSpPr/>
          <p:nvPr/>
        </p:nvGrpSpPr>
        <p:grpSpPr>
          <a:xfrm>
            <a:off x="576263" y="1924050"/>
            <a:ext cx="1520669" cy="1520669"/>
            <a:chOff x="576263" y="2007948"/>
            <a:chExt cx="2520000" cy="2520000"/>
          </a:xfrm>
        </p:grpSpPr>
        <p:sp>
          <p:nvSpPr>
            <p:cNvPr id="9" name="Скругленный прямоугольник 4">
              <a:extLst>
                <a:ext uri="{FF2B5EF4-FFF2-40B4-BE49-F238E27FC236}">
                  <a16:creationId xmlns:a16="http://schemas.microsoft.com/office/drawing/2014/main" xmlns="" id="{70D165FA-21D2-E348-A0F7-18D3A0AB500F}"/>
                </a:ext>
              </a:extLst>
            </p:cNvPr>
            <p:cNvSpPr/>
            <p:nvPr/>
          </p:nvSpPr>
          <p:spPr>
            <a:xfrm>
              <a:off x="576263" y="2007948"/>
              <a:ext cx="2520000" cy="252000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7D6D529D-98ED-0948-9901-B78B6094C19C}"/>
                </a:ext>
              </a:extLst>
            </p:cNvPr>
            <p:cNvSpPr/>
            <p:nvPr/>
          </p:nvSpPr>
          <p:spPr>
            <a:xfrm>
              <a:off x="712247" y="2579393"/>
              <a:ext cx="2248029" cy="1377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/>
                <a:t>&gt; </a:t>
              </a:r>
              <a:r>
                <a:rPr lang="ru-RU" sz="1600" b="1" dirty="0"/>
                <a:t>Больше 300 тестов нестабильно</a:t>
              </a:r>
              <a:endParaRPr lang="en-US" sz="1600" b="1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7415"/>
            <a:ext cx="9551774" cy="1276060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ru-RU" sz="4400" dirty="0">
                <a:solidFill>
                  <a:schemeClr val="bg1"/>
                </a:solidFill>
              </a:rPr>
              <a:t>Сборка приложения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bg1"/>
                </a:solidFill>
              </a:rPr>
              <a:t>58</a:t>
            </a:fld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467CB702-32C8-FB4B-ABA0-D80094C8CDF1}"/>
              </a:ext>
            </a:extLst>
          </p:cNvPr>
          <p:cNvGrpSpPr/>
          <p:nvPr/>
        </p:nvGrpSpPr>
        <p:grpSpPr>
          <a:xfrm>
            <a:off x="2432564" y="1924050"/>
            <a:ext cx="1520669" cy="1520669"/>
            <a:chOff x="576263" y="2007948"/>
            <a:chExt cx="2520000" cy="2520000"/>
          </a:xfrm>
        </p:grpSpPr>
        <p:sp>
          <p:nvSpPr>
            <p:cNvPr id="12" name="Скругленный прямоугольник 4">
              <a:extLst>
                <a:ext uri="{FF2B5EF4-FFF2-40B4-BE49-F238E27FC236}">
                  <a16:creationId xmlns:a16="http://schemas.microsoft.com/office/drawing/2014/main" xmlns="" id="{7FC5AD41-B599-954C-8F43-7BD279550724}"/>
                </a:ext>
              </a:extLst>
            </p:cNvPr>
            <p:cNvSpPr/>
            <p:nvPr/>
          </p:nvSpPr>
          <p:spPr>
            <a:xfrm>
              <a:off x="576263" y="2007948"/>
              <a:ext cx="2520000" cy="252000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436A8EEF-1043-D44D-8AB3-E71C84529F70}"/>
                </a:ext>
              </a:extLst>
            </p:cNvPr>
            <p:cNvSpPr/>
            <p:nvPr/>
          </p:nvSpPr>
          <p:spPr>
            <a:xfrm>
              <a:off x="712247" y="2579393"/>
              <a:ext cx="2248029" cy="1377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/>
                <a:t>Несколько сущностей в </a:t>
              </a:r>
              <a:r>
                <a:rPr lang="en-US" sz="1600" b="1" dirty="0"/>
                <a:t>TC</a:t>
              </a:r>
              <a:endParaRPr lang="ru-RU" sz="1600" b="1" dirty="0"/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93DBC1D2-A118-5042-9F19-44010EF5E716}"/>
              </a:ext>
            </a:extLst>
          </p:cNvPr>
          <p:cNvGrpSpPr/>
          <p:nvPr/>
        </p:nvGrpSpPr>
        <p:grpSpPr>
          <a:xfrm>
            <a:off x="4288865" y="1924050"/>
            <a:ext cx="1520669" cy="1520669"/>
            <a:chOff x="576263" y="2007948"/>
            <a:chExt cx="2520000" cy="2520000"/>
          </a:xfrm>
        </p:grpSpPr>
        <p:sp>
          <p:nvSpPr>
            <p:cNvPr id="15" name="Скругленный прямоугольник 4">
              <a:extLst>
                <a:ext uri="{FF2B5EF4-FFF2-40B4-BE49-F238E27FC236}">
                  <a16:creationId xmlns:a16="http://schemas.microsoft.com/office/drawing/2014/main" xmlns="" id="{C2CFB3F2-74B1-A54B-AF07-3FC48EFABBC3}"/>
                </a:ext>
              </a:extLst>
            </p:cNvPr>
            <p:cNvSpPr/>
            <p:nvPr/>
          </p:nvSpPr>
          <p:spPr>
            <a:xfrm>
              <a:off x="576263" y="2007948"/>
              <a:ext cx="2520000" cy="252000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AE118C32-0C00-AF4C-8A38-B5DC8FE91E13}"/>
                </a:ext>
              </a:extLst>
            </p:cNvPr>
            <p:cNvSpPr/>
            <p:nvPr/>
          </p:nvSpPr>
          <p:spPr>
            <a:xfrm>
              <a:off x="712247" y="2646810"/>
              <a:ext cx="2248029" cy="1377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/>
                <a:t>Каждый раз собирается сборка</a:t>
              </a:r>
              <a:endParaRPr lang="en-US" sz="1600" b="1" dirty="0"/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B1FF9C9E-11AD-114A-A7C3-77F9560B34A8}"/>
              </a:ext>
            </a:extLst>
          </p:cNvPr>
          <p:cNvGrpSpPr/>
          <p:nvPr/>
        </p:nvGrpSpPr>
        <p:grpSpPr>
          <a:xfrm>
            <a:off x="6145166" y="1924050"/>
            <a:ext cx="1520669" cy="1520669"/>
            <a:chOff x="576263" y="2007948"/>
            <a:chExt cx="2520000" cy="2520000"/>
          </a:xfrm>
        </p:grpSpPr>
        <p:sp>
          <p:nvSpPr>
            <p:cNvPr id="18" name="Скругленный прямоугольник 4">
              <a:extLst>
                <a:ext uri="{FF2B5EF4-FFF2-40B4-BE49-F238E27FC236}">
                  <a16:creationId xmlns:a16="http://schemas.microsoft.com/office/drawing/2014/main" xmlns="" id="{00C4A4D0-DBD3-E240-9AFB-7708AB6FEA1D}"/>
                </a:ext>
              </a:extLst>
            </p:cNvPr>
            <p:cNvSpPr/>
            <p:nvPr/>
          </p:nvSpPr>
          <p:spPr>
            <a:xfrm>
              <a:off x="576263" y="2007948"/>
              <a:ext cx="2520000" cy="252000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CE06415F-83E1-5542-9B44-847030A91098}"/>
                </a:ext>
              </a:extLst>
            </p:cNvPr>
            <p:cNvSpPr/>
            <p:nvPr/>
          </p:nvSpPr>
          <p:spPr>
            <a:xfrm>
              <a:off x="712247" y="2375378"/>
              <a:ext cx="2248029" cy="17851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/>
                <a:t>Соберем один раз и пере-</a:t>
              </a:r>
            </a:p>
            <a:p>
              <a:pPr algn="ctr"/>
              <a:r>
                <a:rPr lang="ru-RU" sz="1600" b="1" dirty="0"/>
                <a:t>используем</a:t>
              </a:r>
            </a:p>
          </p:txBody>
        </p:sp>
      </p:grpSp>
      <p:cxnSp>
        <p:nvCxnSpPr>
          <p:cNvPr id="23" name="Соединительная линия уступом 22">
            <a:extLst>
              <a:ext uri="{FF2B5EF4-FFF2-40B4-BE49-F238E27FC236}">
                <a16:creationId xmlns:a16="http://schemas.microsoft.com/office/drawing/2014/main" xmlns="" id="{A6FAA0F1-AA95-964E-9ADE-3068884A48DE}"/>
              </a:ext>
            </a:extLst>
          </p:cNvPr>
          <p:cNvCxnSpPr>
            <a:cxnSpLocks/>
            <a:stCxn id="9" idx="4"/>
            <a:endCxn id="12" idx="4"/>
          </p:cNvCxnSpPr>
          <p:nvPr/>
        </p:nvCxnSpPr>
        <p:spPr>
          <a:xfrm rot="16200000" flipH="1">
            <a:off x="2264748" y="2516568"/>
            <a:ext cx="12700" cy="1856301"/>
          </a:xfrm>
          <a:prstGeom prst="bentConnector3">
            <a:avLst>
              <a:gd name="adj1" fmla="val 5160000"/>
            </a:avLst>
          </a:prstGeom>
          <a:ln w="22225" cap="rnd">
            <a:solidFill>
              <a:srgbClr val="FFDD2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2">
            <a:extLst>
              <a:ext uri="{FF2B5EF4-FFF2-40B4-BE49-F238E27FC236}">
                <a16:creationId xmlns:a16="http://schemas.microsoft.com/office/drawing/2014/main" xmlns="" id="{1B209D45-731D-3847-978C-0A84C20004D8}"/>
              </a:ext>
            </a:extLst>
          </p:cNvPr>
          <p:cNvCxnSpPr>
            <a:cxnSpLocks/>
            <a:stCxn id="15" idx="4"/>
            <a:endCxn id="18" idx="4"/>
          </p:cNvCxnSpPr>
          <p:nvPr/>
        </p:nvCxnSpPr>
        <p:spPr>
          <a:xfrm rot="16200000" flipH="1">
            <a:off x="5977350" y="2516568"/>
            <a:ext cx="12700" cy="1856301"/>
          </a:xfrm>
          <a:prstGeom prst="bentConnector3">
            <a:avLst>
              <a:gd name="adj1" fmla="val 5160000"/>
            </a:avLst>
          </a:prstGeom>
          <a:ln w="22225" cap="rnd">
            <a:solidFill>
              <a:srgbClr val="FFDD2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ABA059-DBFE-5C4A-9486-EC9BF8AC1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467" y="2189586"/>
            <a:ext cx="950976" cy="95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7415"/>
            <a:ext cx="9551774" cy="1276060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ru-RU" sz="4400" dirty="0" err="1"/>
              <a:t>Переиспользуем</a:t>
            </a:r>
            <a:r>
              <a:rPr lang="ru-RU" sz="4400" dirty="0"/>
              <a:t> сборку</a:t>
            </a:r>
            <a:endParaRPr lang="en-US" sz="4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59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8A4B0EF-F9F3-7140-9135-0BDA661BD428}"/>
              </a:ext>
            </a:extLst>
          </p:cNvPr>
          <p:cNvSpPr/>
          <p:nvPr/>
        </p:nvSpPr>
        <p:spPr>
          <a:xfrm>
            <a:off x="457199" y="1453475"/>
            <a:ext cx="8387543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i="1" dirty="0">
                <a:solidFill>
                  <a:srgbClr val="999988"/>
                </a:solidFill>
                <a:latin typeface="Consolas" panose="020B0609020204030204" pitchFamily="49" charset="0"/>
              </a:rPr>
              <a:t># Build For Testing</a:t>
            </a:r>
            <a:r>
              <a:rPr lang="en-US" sz="2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endParaRPr lang="ru-RU" sz="2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sz="2200" dirty="0" err="1">
                <a:solidFill>
                  <a:srgbClr val="333333"/>
                </a:solidFill>
                <a:latin typeface="Consolas" panose="020B0609020204030204" pitchFamily="49" charset="0"/>
              </a:rPr>
              <a:t>run_tests</a:t>
            </a:r>
            <a:r>
              <a:rPr lang="en-US" sz="2200" dirty="0">
                <a:solidFill>
                  <a:srgbClr val="333333"/>
                </a:solidFill>
                <a:latin typeface="Consolas" panose="020B0609020204030204" pitchFamily="49" charset="0"/>
              </a:rPr>
              <a:t>( </a:t>
            </a:r>
            <a:endParaRPr lang="ru-RU" sz="2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ru-RU" sz="2200" dirty="0">
                <a:solidFill>
                  <a:srgbClr val="333333"/>
                </a:solidFill>
                <a:latin typeface="Consolas" panose="020B0609020204030204" pitchFamily="49" charset="0"/>
              </a:rPr>
              <a:t>	</a:t>
            </a:r>
            <a:r>
              <a:rPr lang="en-US" sz="2200" dirty="0" err="1">
                <a:solidFill>
                  <a:srgbClr val="0086B3"/>
                </a:solidFill>
                <a:latin typeface="Consolas" panose="020B0609020204030204" pitchFamily="49" charset="0"/>
              </a:rPr>
              <a:t>derived_data_path</a:t>
            </a:r>
            <a:r>
              <a:rPr lang="en-US" sz="2200" dirty="0">
                <a:solidFill>
                  <a:srgbClr val="0086B3"/>
                </a:solidFill>
                <a:latin typeface="Consolas" panose="020B0609020204030204" pitchFamily="49" charset="0"/>
              </a:rPr>
              <a:t>:</a:t>
            </a:r>
            <a:r>
              <a:rPr lang="en-US" sz="2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sz="2200" dirty="0">
                <a:solidFill>
                  <a:srgbClr val="183691"/>
                </a:solidFill>
                <a:latin typeface="Consolas" panose="020B0609020204030204" pitchFamily="49" charset="0"/>
              </a:rPr>
              <a:t>"</a:t>
            </a:r>
            <a:r>
              <a:rPr lang="en-US" sz="2200" dirty="0" err="1">
                <a:solidFill>
                  <a:srgbClr val="183691"/>
                </a:solidFill>
                <a:latin typeface="Consolas" panose="020B0609020204030204" pitchFamily="49" charset="0"/>
              </a:rPr>
              <a:t>my_folder</a:t>
            </a:r>
            <a:r>
              <a:rPr lang="en-US" sz="2200" dirty="0">
                <a:solidFill>
                  <a:srgbClr val="183691"/>
                </a:solidFill>
                <a:latin typeface="Consolas" panose="020B0609020204030204" pitchFamily="49" charset="0"/>
              </a:rPr>
              <a:t>"</a:t>
            </a:r>
            <a:r>
              <a:rPr lang="en-US" sz="2200" dirty="0">
                <a:solidFill>
                  <a:srgbClr val="333333"/>
                </a:solidFill>
                <a:latin typeface="Consolas" panose="020B0609020204030204" pitchFamily="49" charset="0"/>
              </a:rPr>
              <a:t>, </a:t>
            </a:r>
            <a:r>
              <a:rPr lang="ru-RU" sz="2200" dirty="0">
                <a:solidFill>
                  <a:srgbClr val="333333"/>
                </a:solidFill>
                <a:latin typeface="Consolas" panose="020B0609020204030204" pitchFamily="49" charset="0"/>
              </a:rPr>
              <a:t>	</a:t>
            </a:r>
            <a:r>
              <a:rPr lang="en-US" sz="2200" dirty="0" err="1">
                <a:solidFill>
                  <a:srgbClr val="0086B3"/>
                </a:solidFill>
                <a:latin typeface="Consolas" panose="020B0609020204030204" pitchFamily="49" charset="0"/>
              </a:rPr>
              <a:t>build_for_testing</a:t>
            </a:r>
            <a:r>
              <a:rPr lang="en-US" sz="2200" dirty="0">
                <a:solidFill>
                  <a:srgbClr val="0086B3"/>
                </a:solidFill>
                <a:latin typeface="Consolas" panose="020B0609020204030204" pitchFamily="49" charset="0"/>
              </a:rPr>
              <a:t>:</a:t>
            </a:r>
            <a:r>
              <a:rPr lang="en-US" sz="2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sz="2200" dirty="0">
                <a:solidFill>
                  <a:srgbClr val="A71D5D"/>
                </a:solidFill>
                <a:latin typeface="Consolas" panose="020B0609020204030204" pitchFamily="49" charset="0"/>
              </a:rPr>
              <a:t>true</a:t>
            </a:r>
            <a:r>
              <a:rPr lang="en-US" sz="2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endParaRPr lang="ru-RU" sz="2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sz="2200" dirty="0">
                <a:solidFill>
                  <a:srgbClr val="333333"/>
                </a:solidFill>
                <a:latin typeface="Consolas" panose="020B0609020204030204" pitchFamily="49" charset="0"/>
              </a:rPr>
              <a:t>)</a:t>
            </a:r>
            <a:endParaRPr lang="ru-RU" sz="2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pPr>
              <a:spcBef>
                <a:spcPts val="1800"/>
              </a:spcBef>
            </a:pPr>
            <a:r>
              <a:rPr lang="en-US" sz="2200" i="1" dirty="0">
                <a:solidFill>
                  <a:srgbClr val="999988"/>
                </a:solidFill>
                <a:latin typeface="Consolas" panose="020B0609020204030204" pitchFamily="49" charset="0"/>
              </a:rPr>
              <a:t># run tests using derived data from prev. build</a:t>
            </a:r>
            <a:r>
              <a:rPr lang="en-US" sz="2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latin typeface="Consolas" panose="020B0609020204030204" pitchFamily="49" charset="0"/>
              </a:rPr>
              <a:t>run_tests</a:t>
            </a:r>
            <a:r>
              <a:rPr lang="en-US" sz="2200" dirty="0">
                <a:solidFill>
                  <a:srgbClr val="333333"/>
                </a:solidFill>
                <a:latin typeface="Consolas" panose="020B0609020204030204" pitchFamily="49" charset="0"/>
              </a:rPr>
              <a:t>( </a:t>
            </a:r>
            <a:endParaRPr lang="ru-RU" sz="2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ru-RU" sz="2200" dirty="0">
                <a:solidFill>
                  <a:srgbClr val="333333"/>
                </a:solidFill>
                <a:latin typeface="Consolas" panose="020B0609020204030204" pitchFamily="49" charset="0"/>
              </a:rPr>
              <a:t>	</a:t>
            </a:r>
            <a:r>
              <a:rPr lang="en-US" sz="2200" dirty="0" err="1">
                <a:solidFill>
                  <a:srgbClr val="0086B3"/>
                </a:solidFill>
                <a:latin typeface="Consolas" panose="020B0609020204030204" pitchFamily="49" charset="0"/>
              </a:rPr>
              <a:t>derived_data_path</a:t>
            </a:r>
            <a:r>
              <a:rPr lang="en-US" sz="2200" dirty="0">
                <a:solidFill>
                  <a:srgbClr val="0086B3"/>
                </a:solidFill>
                <a:latin typeface="Consolas" panose="020B0609020204030204" pitchFamily="49" charset="0"/>
              </a:rPr>
              <a:t>:</a:t>
            </a:r>
            <a:r>
              <a:rPr lang="en-US" sz="2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sz="2200" dirty="0">
                <a:solidFill>
                  <a:srgbClr val="183691"/>
                </a:solidFill>
                <a:latin typeface="Consolas" panose="020B0609020204030204" pitchFamily="49" charset="0"/>
              </a:rPr>
              <a:t>"</a:t>
            </a:r>
            <a:r>
              <a:rPr lang="en-US" sz="2200" dirty="0" err="1">
                <a:solidFill>
                  <a:srgbClr val="183691"/>
                </a:solidFill>
                <a:latin typeface="Consolas" panose="020B0609020204030204" pitchFamily="49" charset="0"/>
              </a:rPr>
              <a:t>my_folder</a:t>
            </a:r>
            <a:r>
              <a:rPr lang="en-US" sz="2200" dirty="0">
                <a:solidFill>
                  <a:srgbClr val="183691"/>
                </a:solidFill>
                <a:latin typeface="Consolas" panose="020B0609020204030204" pitchFamily="49" charset="0"/>
              </a:rPr>
              <a:t>"</a:t>
            </a:r>
            <a:r>
              <a:rPr lang="en-US" sz="2200" dirty="0">
                <a:solidFill>
                  <a:srgbClr val="333333"/>
                </a:solidFill>
                <a:latin typeface="Consolas" panose="020B0609020204030204" pitchFamily="49" charset="0"/>
              </a:rPr>
              <a:t>, </a:t>
            </a:r>
            <a:r>
              <a:rPr lang="ru-RU" sz="2200" dirty="0">
                <a:solidFill>
                  <a:srgbClr val="333333"/>
                </a:solidFill>
                <a:latin typeface="Consolas" panose="020B0609020204030204" pitchFamily="49" charset="0"/>
              </a:rPr>
              <a:t>	</a:t>
            </a:r>
            <a:r>
              <a:rPr lang="en-US" sz="2200" dirty="0" err="1">
                <a:solidFill>
                  <a:srgbClr val="0086B3"/>
                </a:solidFill>
                <a:latin typeface="Consolas" panose="020B0609020204030204" pitchFamily="49" charset="0"/>
              </a:rPr>
              <a:t>test_without_building</a:t>
            </a:r>
            <a:r>
              <a:rPr lang="en-US" sz="2200" dirty="0">
                <a:solidFill>
                  <a:srgbClr val="0086B3"/>
                </a:solidFill>
                <a:latin typeface="Consolas" panose="020B0609020204030204" pitchFamily="49" charset="0"/>
              </a:rPr>
              <a:t>:</a:t>
            </a:r>
            <a:r>
              <a:rPr lang="en-US" sz="2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r>
              <a:rPr lang="en-US" sz="2200" dirty="0">
                <a:solidFill>
                  <a:srgbClr val="A71D5D"/>
                </a:solidFill>
                <a:latin typeface="Consolas" panose="020B0609020204030204" pitchFamily="49" charset="0"/>
              </a:rPr>
              <a:t>true</a:t>
            </a:r>
            <a:r>
              <a:rPr lang="en-US" sz="2200" dirty="0">
                <a:solidFill>
                  <a:srgbClr val="333333"/>
                </a:solidFill>
                <a:latin typeface="Consolas" panose="020B0609020204030204" pitchFamily="49" charset="0"/>
              </a:rPr>
              <a:t> </a:t>
            </a:r>
            <a:endParaRPr lang="ru-RU" sz="2200" dirty="0">
              <a:solidFill>
                <a:srgbClr val="333333"/>
              </a:solidFill>
              <a:latin typeface="Consolas" panose="020B0609020204030204" pitchFamily="49" charset="0"/>
            </a:endParaRPr>
          </a:p>
          <a:p>
            <a:r>
              <a:rPr lang="en-US" sz="2200" dirty="0">
                <a:solidFill>
                  <a:srgbClr val="333333"/>
                </a:solidFill>
                <a:latin typeface="Consolas" panose="020B0609020204030204" pitchFamily="49" charset="0"/>
              </a:rPr>
              <a:t>)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76919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7CFE569-DF46-9248-B6B2-FED27CCAB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6</a:t>
            </a:fld>
            <a:endParaRPr lang="ru-R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C87BADE-9D6A-804E-8195-7F13DF20E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535" y="722376"/>
            <a:ext cx="6354249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9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39613"/>
            <a:ext cx="9551774" cy="1276060"/>
          </a:xfrm>
        </p:spPr>
        <p:txBody>
          <a:bodyPr>
            <a:normAutofit/>
          </a:bodyPr>
          <a:lstStyle/>
          <a:p>
            <a:r>
              <a:rPr lang="ru-RU" dirty="0"/>
              <a:t>Проблемы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60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97E5BD9-BC7A-A047-A1C1-8FA6D26085EC}"/>
              </a:ext>
            </a:extLst>
          </p:cNvPr>
          <p:cNvSpPr/>
          <p:nvPr/>
        </p:nvSpPr>
        <p:spPr>
          <a:xfrm>
            <a:off x="457199" y="1425648"/>
            <a:ext cx="82078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ru-RU" sz="2400" dirty="0"/>
              <a:t>Тесты можно будет прогнать только на том же агенте</a:t>
            </a:r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ru-RU" sz="2400" dirty="0"/>
              <a:t>Опасны большие интервалы между сборкой и тестами</a:t>
            </a:r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endParaRPr lang="ru-RU" sz="2400" dirty="0"/>
          </a:p>
          <a:p>
            <a:pPr marL="108000" lvl="1">
              <a:spcAft>
                <a:spcPts val="1200"/>
              </a:spcAft>
            </a:pPr>
            <a:r>
              <a:rPr lang="ru-RU" sz="2400" dirty="0"/>
              <a:t>	</a:t>
            </a:r>
            <a:endParaRPr lang="en-US" sz="2400" dirty="0"/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9085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39613"/>
            <a:ext cx="9551774" cy="1276060"/>
          </a:xfrm>
        </p:spPr>
        <p:txBody>
          <a:bodyPr>
            <a:normAutofit/>
          </a:bodyPr>
          <a:lstStyle/>
          <a:p>
            <a:r>
              <a:rPr lang="ru-RU" dirty="0"/>
              <a:t>Решение!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61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97E5BD9-BC7A-A047-A1C1-8FA6D26085EC}"/>
              </a:ext>
            </a:extLst>
          </p:cNvPr>
          <p:cNvSpPr/>
          <p:nvPr/>
        </p:nvSpPr>
        <p:spPr>
          <a:xfrm>
            <a:off x="457199" y="1425648"/>
            <a:ext cx="820783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en-US" sz="2400" dirty="0" err="1"/>
              <a:t>Teamcity</a:t>
            </a:r>
            <a:r>
              <a:rPr lang="en-US" sz="2400" dirty="0"/>
              <a:t> Artifact Rules</a:t>
            </a:r>
          </a:p>
          <a:p>
            <a:pPr marL="565200" lvl="2">
              <a:spcAft>
                <a:spcPts val="1200"/>
              </a:spcAft>
            </a:pPr>
            <a:r>
              <a:rPr lang="en-US" sz="2400" dirty="0" err="1"/>
              <a:t>DerivedData</a:t>
            </a:r>
            <a:r>
              <a:rPr lang="en-US" sz="2400" dirty="0"/>
              <a:t> =&gt; </a:t>
            </a:r>
            <a:r>
              <a:rPr lang="en-US" sz="2400" dirty="0" err="1"/>
              <a:t>derivedData.zip</a:t>
            </a:r>
            <a:r>
              <a:rPr lang="en-US" sz="2400" dirty="0"/>
              <a:t> (</a:t>
            </a:r>
            <a:r>
              <a:rPr lang="ru-RU" sz="2400" dirty="0"/>
              <a:t>в 3 раза быстрее</a:t>
            </a:r>
            <a:r>
              <a:rPr lang="en-US" sz="2400" dirty="0"/>
              <a:t>)</a:t>
            </a:r>
            <a:endParaRPr lang="ru-RU" sz="2400" dirty="0"/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ru-RU" sz="2400" dirty="0"/>
              <a:t>Используем </a:t>
            </a:r>
            <a:r>
              <a:rPr lang="en-US" sz="2400" dirty="0">
                <a:solidFill>
                  <a:srgbClr val="000000"/>
                </a:solidFill>
              </a:rPr>
              <a:t>Artifact Dependencies</a:t>
            </a:r>
            <a:r>
              <a:rPr lang="ru-RU" sz="2400" dirty="0">
                <a:solidFill>
                  <a:srgbClr val="000000"/>
                </a:solidFill>
              </a:rPr>
              <a:t> для тестов</a:t>
            </a:r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ru-RU" sz="2400" dirty="0">
                <a:solidFill>
                  <a:srgbClr val="000000"/>
                </a:solidFill>
              </a:rPr>
              <a:t>Можно собирать </a:t>
            </a:r>
            <a:r>
              <a:rPr lang="ru-RU" sz="2400" dirty="0" err="1">
                <a:solidFill>
                  <a:srgbClr val="000000"/>
                </a:solidFill>
              </a:rPr>
              <a:t>билд</a:t>
            </a:r>
            <a:r>
              <a:rPr lang="ru-RU" sz="2400" dirty="0">
                <a:solidFill>
                  <a:srgbClr val="000000"/>
                </a:solidFill>
              </a:rPr>
              <a:t> при </a:t>
            </a:r>
            <a:r>
              <a:rPr lang="en-US" sz="2400" dirty="0">
                <a:solidFill>
                  <a:srgbClr val="000000"/>
                </a:solidFill>
              </a:rPr>
              <a:t>Pull Request</a:t>
            </a:r>
            <a:endParaRPr lang="ru-RU" sz="2400" dirty="0">
              <a:solidFill>
                <a:srgbClr val="000000"/>
              </a:solidFill>
            </a:endParaRPr>
          </a:p>
          <a:p>
            <a:pPr marL="108000" lvl="1">
              <a:spcAft>
                <a:spcPts val="1200"/>
              </a:spcAft>
            </a:pPr>
            <a:r>
              <a:rPr lang="ru-RU" sz="2400" dirty="0"/>
              <a:t>	</a:t>
            </a:r>
            <a:endParaRPr lang="en-US" sz="2400" dirty="0"/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2912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39613"/>
            <a:ext cx="9551774" cy="1276060"/>
          </a:xfrm>
        </p:spPr>
        <p:txBody>
          <a:bodyPr>
            <a:normAutofit/>
          </a:bodyPr>
          <a:lstStyle/>
          <a:p>
            <a:r>
              <a:rPr lang="ru-RU" dirty="0"/>
              <a:t>Минусы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62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97E5BD9-BC7A-A047-A1C1-8FA6D26085EC}"/>
              </a:ext>
            </a:extLst>
          </p:cNvPr>
          <p:cNvSpPr/>
          <p:nvPr/>
        </p:nvSpPr>
        <p:spPr>
          <a:xfrm>
            <a:off x="457199" y="1425648"/>
            <a:ext cx="820783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ru-RU" sz="2400" dirty="0"/>
              <a:t>Для статических библиотек время больше на порядок 	(24 минуты против 2х)</a:t>
            </a:r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en-US" sz="2400" dirty="0">
                <a:solidFill>
                  <a:srgbClr val="000000"/>
                </a:solidFill>
              </a:rPr>
              <a:t>Frameworks </a:t>
            </a:r>
            <a:r>
              <a:rPr lang="ru-RU" sz="2400" dirty="0">
                <a:solidFill>
                  <a:srgbClr val="000000"/>
                </a:solidFill>
              </a:rPr>
              <a:t>быстро публикуются, 							но в 2 раза увеличивают </a:t>
            </a:r>
            <a:r>
              <a:rPr lang="en-US" sz="2400" dirty="0">
                <a:solidFill>
                  <a:srgbClr val="000000"/>
                </a:solidFill>
              </a:rPr>
              <a:t>launch time</a:t>
            </a:r>
            <a:endParaRPr lang="ru-RU" sz="2400" dirty="0">
              <a:solidFill>
                <a:srgbClr val="000000"/>
              </a:solidFill>
            </a:endParaRPr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ru-RU" sz="2400" dirty="0"/>
              <a:t>Если не чистить артефакты - быстро захламляют	</a:t>
            </a:r>
            <a:endParaRPr lang="en-US" sz="2400" dirty="0"/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9747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010E7416-55B0-A940-B839-4772E3FC81D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3E4757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142490"/>
            <a:ext cx="8229600" cy="99529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FFDD2F"/>
                </a:solidFill>
              </a:rPr>
              <a:t>“</a:t>
            </a:r>
            <a:r>
              <a:rPr lang="ru-RU" dirty="0">
                <a:solidFill>
                  <a:srgbClr val="FFDD2F"/>
                </a:solidFill>
              </a:rPr>
              <a:t>А давайте распараллелим!</a:t>
            </a:r>
            <a:r>
              <a:rPr lang="en-US" dirty="0">
                <a:solidFill>
                  <a:srgbClr val="FFDD2F"/>
                </a:solidFill>
              </a:rPr>
              <a:t>”</a:t>
            </a:r>
            <a:endParaRPr lang="ru-RU" dirty="0">
              <a:solidFill>
                <a:srgbClr val="FFDD2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bg1"/>
                </a:solidFill>
              </a:rPr>
              <a:t>63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80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8215"/>
            <a:ext cx="9551774" cy="1276060"/>
          </a:xfrm>
        </p:spPr>
        <p:txBody>
          <a:bodyPr>
            <a:normAutofit/>
          </a:bodyPr>
          <a:lstStyle/>
          <a:p>
            <a:r>
              <a:rPr lang="en-US" dirty="0"/>
              <a:t>“</a:t>
            </a:r>
            <a:r>
              <a:rPr lang="ru-RU" dirty="0"/>
              <a:t>А давайте распараллелим!</a:t>
            </a:r>
            <a:r>
              <a:rPr lang="en-US" dirty="0"/>
              <a:t>”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64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48F0676-608E-7A44-9C51-4C8B010EF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535" y="1136424"/>
            <a:ext cx="7103443" cy="375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9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8215"/>
            <a:ext cx="9551774" cy="1276060"/>
          </a:xfrm>
        </p:spPr>
        <p:txBody>
          <a:bodyPr>
            <a:normAutofit/>
          </a:bodyPr>
          <a:lstStyle/>
          <a:p>
            <a:r>
              <a:rPr lang="en-US" dirty="0"/>
              <a:t>“</a:t>
            </a:r>
            <a:r>
              <a:rPr lang="ru-RU" dirty="0"/>
              <a:t>А давайте распараллелим!</a:t>
            </a:r>
            <a:r>
              <a:rPr lang="en-US" dirty="0"/>
              <a:t>”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65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786FA90-C0C8-8846-8E16-2B9763FB3249}"/>
              </a:ext>
            </a:extLst>
          </p:cNvPr>
          <p:cNvSpPr/>
          <p:nvPr/>
        </p:nvSpPr>
        <p:spPr>
          <a:xfrm>
            <a:off x="491574" y="1644053"/>
            <a:ext cx="865242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1" dirty="0">
                <a:solidFill>
                  <a:srgbClr val="000000"/>
                </a:solidFill>
              </a:rPr>
              <a:t>Запуск разных симуляторов</a:t>
            </a:r>
            <a:r>
              <a:rPr lang="en-US" sz="2400" b="1" dirty="0">
                <a:solidFill>
                  <a:srgbClr val="000000"/>
                </a:solidFill>
              </a:rPr>
              <a:t>: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$ </a:t>
            </a:r>
            <a:r>
              <a:rPr lang="en-US" sz="2400" dirty="0" err="1">
                <a:solidFill>
                  <a:srgbClr val="000000"/>
                </a:solidFill>
                <a:latin typeface="Menlo" panose="020B0609030804020204" pitchFamily="49" charset="0"/>
              </a:rPr>
              <a:t>xcodebuild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 </a:t>
            </a:r>
            <a:r>
              <a:rPr lang="en-US" sz="2400" dirty="0">
                <a:solidFill>
                  <a:srgbClr val="5C2699"/>
                </a:solidFill>
                <a:latin typeface="Menlo" panose="020B0609030804020204" pitchFamily="49" charset="0"/>
              </a:rPr>
              <a:t>test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 -scheme </a:t>
            </a:r>
            <a:r>
              <a:rPr lang="en-US" sz="2400" dirty="0" err="1">
                <a:solidFill>
                  <a:srgbClr val="000000"/>
                </a:solidFill>
                <a:latin typeface="Menlo" panose="020B0609030804020204" pitchFamily="49" charset="0"/>
              </a:rPr>
              <a:t>MyApp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 \ -destination </a:t>
            </a:r>
            <a:r>
              <a:rPr lang="en-US" sz="2400" dirty="0">
                <a:solidFill>
                  <a:srgbClr val="C41A16"/>
                </a:solidFill>
                <a:latin typeface="Menlo" panose="020B0609030804020204" pitchFamily="49" charset="0"/>
              </a:rPr>
              <a:t>"</a:t>
            </a:r>
            <a:r>
              <a:rPr lang="en-US" sz="2400" dirty="0" err="1">
                <a:solidFill>
                  <a:srgbClr val="C41A16"/>
                </a:solidFill>
                <a:latin typeface="Menlo" panose="020B0609030804020204" pitchFamily="49" charset="0"/>
              </a:rPr>
              <a:t>plaform</a:t>
            </a:r>
            <a:r>
              <a:rPr lang="en-US" sz="2400" dirty="0">
                <a:solidFill>
                  <a:srgbClr val="C41A16"/>
                </a:solidFill>
                <a:latin typeface="Menlo" panose="020B0609030804020204" pitchFamily="49" charset="0"/>
              </a:rPr>
              <a:t>=</a:t>
            </a:r>
            <a:r>
              <a:rPr lang="en-US" sz="2400" dirty="0" err="1">
                <a:solidFill>
                  <a:srgbClr val="C41A16"/>
                </a:solidFill>
                <a:latin typeface="Menlo" panose="020B0609030804020204" pitchFamily="49" charset="0"/>
              </a:rPr>
              <a:t>iOS,name</a:t>
            </a:r>
            <a:r>
              <a:rPr lang="en-US" sz="2400" dirty="0">
                <a:solidFill>
                  <a:srgbClr val="C41A16"/>
                </a:solidFill>
                <a:latin typeface="Menlo" panose="020B0609030804020204" pitchFamily="49" charset="0"/>
              </a:rPr>
              <a:t>=iPhone 8"</a:t>
            </a:r>
            <a:r>
              <a:rPr lang="en-US" sz="2400" dirty="0">
                <a:solidFill>
                  <a:srgbClr val="000000"/>
                </a:solidFill>
                <a:latin typeface="Menlo" panose="020B0609030804020204" pitchFamily="49" charset="0"/>
              </a:rPr>
              <a:t> \ -destination </a:t>
            </a:r>
            <a:r>
              <a:rPr lang="en-US" sz="2400" dirty="0">
                <a:solidFill>
                  <a:srgbClr val="C41A16"/>
                </a:solidFill>
                <a:latin typeface="Menlo" panose="020B0609030804020204" pitchFamily="49" charset="0"/>
              </a:rPr>
              <a:t>"platform=</a:t>
            </a:r>
            <a:r>
              <a:rPr lang="en-US" sz="2400" dirty="0" err="1">
                <a:solidFill>
                  <a:srgbClr val="C41A16"/>
                </a:solidFill>
                <a:latin typeface="Menlo" panose="020B0609030804020204" pitchFamily="49" charset="0"/>
              </a:rPr>
              <a:t>iOS,name</a:t>
            </a:r>
            <a:r>
              <a:rPr lang="en-US" sz="2400" dirty="0">
                <a:solidFill>
                  <a:srgbClr val="C41A16"/>
                </a:solidFill>
                <a:latin typeface="Menlo" panose="020B0609030804020204" pitchFamily="49" charset="0"/>
              </a:rPr>
              <a:t>=iPhone 7"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726A03B-1738-2C4E-B021-E02DDC78403E}"/>
              </a:ext>
            </a:extLst>
          </p:cNvPr>
          <p:cNvSpPr/>
          <p:nvPr/>
        </p:nvSpPr>
        <p:spPr>
          <a:xfrm>
            <a:off x="491574" y="3569488"/>
            <a:ext cx="498520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b="1" dirty="0">
                <a:solidFill>
                  <a:srgbClr val="000000"/>
                </a:solidFill>
              </a:rPr>
              <a:t>Для одинаковых: </a:t>
            </a:r>
            <a:endParaRPr lang="ru-RU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-parallel-testing-enabled YES|NO</a:t>
            </a:r>
          </a:p>
        </p:txBody>
      </p:sp>
    </p:spTree>
    <p:extLst>
      <p:ext uri="{BB962C8B-B14F-4D97-AF65-F5344CB8AC3E}">
        <p14:creationId xmlns:p14="http://schemas.microsoft.com/office/powerpoint/2010/main" val="365787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CC792936-1FAC-F847-86C1-E679FC7644B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3E4757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52FF0B4-3DFD-FF48-B19D-4D4299AC2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bg1"/>
                </a:solidFill>
              </a:rPr>
              <a:t>66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5A193737-D7AC-DD46-899C-F9E3652D3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Tips and Tricks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0BF387AC-CF0A-E84F-A202-6612384A6EE6}"/>
              </a:ext>
            </a:extLst>
          </p:cNvPr>
          <p:cNvGrpSpPr/>
          <p:nvPr/>
        </p:nvGrpSpPr>
        <p:grpSpPr>
          <a:xfrm>
            <a:off x="491024" y="1329751"/>
            <a:ext cx="2600986" cy="2496891"/>
            <a:chOff x="471538" y="2007948"/>
            <a:chExt cx="2625060" cy="2520000"/>
          </a:xfrm>
        </p:grpSpPr>
        <p:sp>
          <p:nvSpPr>
            <p:cNvPr id="15" name="Скругленный прямоугольник 4">
              <a:extLst>
                <a:ext uri="{FF2B5EF4-FFF2-40B4-BE49-F238E27FC236}">
                  <a16:creationId xmlns:a16="http://schemas.microsoft.com/office/drawing/2014/main" xmlns="" id="{E5FAF27B-EA49-3C40-AD47-43A67BF057C5}"/>
                </a:ext>
              </a:extLst>
            </p:cNvPr>
            <p:cNvSpPr/>
            <p:nvPr/>
          </p:nvSpPr>
          <p:spPr>
            <a:xfrm>
              <a:off x="576263" y="2007948"/>
              <a:ext cx="2520000" cy="2520000"/>
            </a:xfrm>
            <a:prstGeom prst="ellipse">
              <a:avLst/>
            </a:prstGeom>
            <a:solidFill>
              <a:srgbClr val="FFDD2F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224E6120-99F0-5F45-BC28-3D47D109D473}"/>
                </a:ext>
              </a:extLst>
            </p:cNvPr>
            <p:cNvSpPr/>
            <p:nvPr/>
          </p:nvSpPr>
          <p:spPr>
            <a:xfrm>
              <a:off x="471538" y="2328130"/>
              <a:ext cx="2625060" cy="1677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ru-RU" sz="1600" b="1" dirty="0"/>
            </a:p>
            <a:p>
              <a:pPr algn="ctr"/>
              <a:r>
                <a:rPr lang="ru-RU" sz="1600" b="1" dirty="0"/>
                <a:t> Ограничивайте количество симуляторов</a:t>
              </a:r>
            </a:p>
            <a:p>
              <a:pPr algn="ctr"/>
              <a:r>
                <a:rPr lang="en-US" dirty="0"/>
                <a:t>-maximum-concurrent-test-simulator-destinations</a:t>
              </a:r>
              <a:endParaRPr lang="ru-RU" sz="1600" b="1" dirty="0"/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CBD92384-AC34-B84F-873E-7C8F121FE215}"/>
              </a:ext>
            </a:extLst>
          </p:cNvPr>
          <p:cNvGrpSpPr/>
          <p:nvPr/>
        </p:nvGrpSpPr>
        <p:grpSpPr>
          <a:xfrm>
            <a:off x="2438020" y="2421294"/>
            <a:ext cx="2496890" cy="2496890"/>
            <a:chOff x="3268267" y="2007948"/>
            <a:chExt cx="2520000" cy="2520000"/>
          </a:xfrm>
        </p:grpSpPr>
        <p:sp>
          <p:nvSpPr>
            <p:cNvPr id="20" name="Скругленный прямоугольник 4">
              <a:extLst>
                <a:ext uri="{FF2B5EF4-FFF2-40B4-BE49-F238E27FC236}">
                  <a16:creationId xmlns:a16="http://schemas.microsoft.com/office/drawing/2014/main" xmlns="" id="{73340E5E-B766-704A-A312-8BD93B7AD389}"/>
                </a:ext>
              </a:extLst>
            </p:cNvPr>
            <p:cNvSpPr/>
            <p:nvPr/>
          </p:nvSpPr>
          <p:spPr>
            <a:xfrm>
              <a:off x="3268267" y="2007948"/>
              <a:ext cx="2520000" cy="252000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xmlns="" id="{3F89E226-B9A8-964E-975B-EE1F9C016F00}"/>
                </a:ext>
              </a:extLst>
            </p:cNvPr>
            <p:cNvSpPr/>
            <p:nvPr/>
          </p:nvSpPr>
          <p:spPr>
            <a:xfrm>
              <a:off x="3349700" y="2846636"/>
              <a:ext cx="2357132" cy="8386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/>
                <a:t>Делайте много классов (один класс</a:t>
              </a:r>
            </a:p>
            <a:p>
              <a:pPr algn="ctr"/>
              <a:r>
                <a:rPr lang="ru-RU" sz="1600" b="1" dirty="0"/>
                <a:t>не </a:t>
              </a:r>
              <a:r>
                <a:rPr lang="ru-RU" sz="1600" b="1" dirty="0" err="1"/>
                <a:t>параллелится</a:t>
              </a:r>
              <a:r>
                <a:rPr lang="ru-RU" sz="1600" b="1" dirty="0"/>
                <a:t>)</a:t>
              </a:r>
              <a:endParaRPr lang="en-US" sz="1600" b="1" dirty="0"/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04BCBE51-B879-DC41-B46B-D77FEC48126F}"/>
              </a:ext>
            </a:extLst>
          </p:cNvPr>
          <p:cNvGrpSpPr/>
          <p:nvPr/>
        </p:nvGrpSpPr>
        <p:grpSpPr>
          <a:xfrm>
            <a:off x="4311020" y="1079863"/>
            <a:ext cx="2496890" cy="2496890"/>
            <a:chOff x="5960270" y="2007948"/>
            <a:chExt cx="2520000" cy="2520000"/>
          </a:xfrm>
        </p:grpSpPr>
        <p:sp>
          <p:nvSpPr>
            <p:cNvPr id="23" name="Скругленный прямоугольник 4">
              <a:extLst>
                <a:ext uri="{FF2B5EF4-FFF2-40B4-BE49-F238E27FC236}">
                  <a16:creationId xmlns:a16="http://schemas.microsoft.com/office/drawing/2014/main" xmlns="" id="{D78BF327-FC17-FF48-99E7-A768997E5D02}"/>
                </a:ext>
              </a:extLst>
            </p:cNvPr>
            <p:cNvSpPr/>
            <p:nvPr/>
          </p:nvSpPr>
          <p:spPr>
            <a:xfrm>
              <a:off x="5960270" y="2007948"/>
              <a:ext cx="2520000" cy="2520000"/>
            </a:xfrm>
            <a:prstGeom prst="ellipse">
              <a:avLst/>
            </a:prstGeom>
            <a:solidFill>
              <a:srgbClr val="FFDD2F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xmlns="" id="{F311CBB4-C41D-FF49-8096-79BA4B1CF362}"/>
                </a:ext>
              </a:extLst>
            </p:cNvPr>
            <p:cNvSpPr/>
            <p:nvPr/>
          </p:nvSpPr>
          <p:spPr>
            <a:xfrm>
              <a:off x="5960270" y="2734043"/>
              <a:ext cx="2520000" cy="10871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err="1"/>
                <a:t>Perfomance</a:t>
              </a:r>
              <a:r>
                <a:rPr lang="en-US" sz="1600" b="1" dirty="0"/>
                <a:t> </a:t>
              </a:r>
              <a:r>
                <a:rPr lang="ru-RU" sz="1600" b="1" dirty="0"/>
                <a:t>тесты и функциональные </a:t>
              </a:r>
            </a:p>
            <a:p>
              <a:pPr algn="ctr"/>
              <a:r>
                <a:rPr lang="ru-RU" sz="1600" b="1" dirty="0"/>
                <a:t>тесты нельзя </a:t>
              </a:r>
            </a:p>
            <a:p>
              <a:pPr algn="ctr"/>
              <a:r>
                <a:rPr lang="ru-RU" sz="1600" b="1" dirty="0"/>
                <a:t>запускать вместе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5A4283BD-2A51-3841-A613-7F0696DFD3A0}"/>
              </a:ext>
            </a:extLst>
          </p:cNvPr>
          <p:cNvGrpSpPr/>
          <p:nvPr/>
        </p:nvGrpSpPr>
        <p:grpSpPr>
          <a:xfrm>
            <a:off x="6061698" y="2270836"/>
            <a:ext cx="2496890" cy="2496890"/>
            <a:chOff x="5960270" y="2007948"/>
            <a:chExt cx="2520000" cy="2520000"/>
          </a:xfrm>
        </p:grpSpPr>
        <p:sp>
          <p:nvSpPr>
            <p:cNvPr id="26" name="Скругленный прямоугольник 4">
              <a:extLst>
                <a:ext uri="{FF2B5EF4-FFF2-40B4-BE49-F238E27FC236}">
                  <a16:creationId xmlns:a16="http://schemas.microsoft.com/office/drawing/2014/main" xmlns="" id="{64ECCC8D-B498-DF46-B59C-E3395A0151A1}"/>
                </a:ext>
              </a:extLst>
            </p:cNvPr>
            <p:cNvSpPr/>
            <p:nvPr/>
          </p:nvSpPr>
          <p:spPr>
            <a:xfrm>
              <a:off x="5960270" y="2007948"/>
              <a:ext cx="2520000" cy="2520000"/>
            </a:xfrm>
            <a:prstGeom prst="ellipse">
              <a:avLst/>
            </a:prstGeom>
            <a:solidFill>
              <a:srgbClr val="C3D5E6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xmlns="" id="{042DDCB7-41CE-FC4E-91D7-4A4DD9033A17}"/>
                </a:ext>
              </a:extLst>
            </p:cNvPr>
            <p:cNvSpPr/>
            <p:nvPr/>
          </p:nvSpPr>
          <p:spPr>
            <a:xfrm>
              <a:off x="5960270" y="2782358"/>
              <a:ext cx="2520000" cy="10871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/>
                <a:t>Используйте отчет, который обрабатывает результаты нескольких девайсов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6057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010E7416-55B0-A940-B839-4772E3FC81D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3E4757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199" y="-87013"/>
            <a:ext cx="8686801" cy="1400016"/>
          </a:xfrm>
        </p:spPr>
        <p:txBody>
          <a:bodyPr>
            <a:noAutofit/>
          </a:bodyPr>
          <a:lstStyle/>
          <a:p>
            <a:r>
              <a:rPr lang="ru-RU" sz="4400" dirty="0">
                <a:solidFill>
                  <a:srgbClr val="FFDD2F"/>
                </a:solidFill>
              </a:rPr>
              <a:t>Приложение работает медленно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bg1"/>
                </a:solidFill>
              </a:rPr>
              <a:t>67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44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68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D95E413-AEC0-FA40-87BD-D096A765F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9932" y="0"/>
            <a:ext cx="10287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8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7415"/>
            <a:ext cx="9551774" cy="1276060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ru-RU" sz="4400" dirty="0"/>
              <a:t>Ускоряем приложение</a:t>
            </a:r>
            <a:endParaRPr lang="en-US" sz="4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69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8A4B0EF-F9F3-7140-9135-0BDA661BD428}"/>
              </a:ext>
            </a:extLst>
          </p:cNvPr>
          <p:cNvSpPr/>
          <p:nvPr/>
        </p:nvSpPr>
        <p:spPr>
          <a:xfrm>
            <a:off x="457199" y="1453475"/>
            <a:ext cx="838754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9B2393"/>
                </a:solidFill>
              </a:rPr>
              <a:t>ShowBuildOperationDuration</a:t>
            </a:r>
            <a:r>
              <a:rPr lang="en-US" sz="2800" dirty="0"/>
              <a:t> -bool YES</a:t>
            </a:r>
          </a:p>
          <a:p>
            <a:endParaRPr lang="en-US" sz="2800" dirty="0"/>
          </a:p>
          <a:p>
            <a:r>
              <a:rPr lang="en-US" sz="2800" dirty="0"/>
              <a:t>Build Settings -&gt; Other Swift Flags -&gt; Debug</a:t>
            </a:r>
          </a:p>
          <a:p>
            <a:r>
              <a:rPr lang="en-US" sz="2800" dirty="0"/>
              <a:t>-</a:t>
            </a:r>
            <a:r>
              <a:rPr lang="en-US" sz="2800" dirty="0" err="1"/>
              <a:t>Xfrontend</a:t>
            </a:r>
            <a:r>
              <a:rPr lang="en-US" sz="2800" dirty="0"/>
              <a:t> -warn-long-function-bodies=100 </a:t>
            </a:r>
          </a:p>
          <a:p>
            <a:r>
              <a:rPr lang="en-US" sz="2800" dirty="0"/>
              <a:t>-</a:t>
            </a:r>
            <a:r>
              <a:rPr lang="en-US" sz="2800" dirty="0" err="1"/>
              <a:t>Xfrontend</a:t>
            </a:r>
            <a:r>
              <a:rPr lang="en-US" sz="2800" dirty="0"/>
              <a:t> -warn-long-expression-type-checking=100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4580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40920"/>
            <a:ext cx="9551774" cy="1276060"/>
          </a:xfrm>
        </p:spPr>
        <p:txBody>
          <a:bodyPr>
            <a:normAutofit fontScale="90000"/>
          </a:bodyPr>
          <a:lstStyle/>
          <a:p>
            <a:r>
              <a:rPr lang="ru-RU" dirty="0"/>
              <a:t>Начните оптимизацию </a:t>
            </a:r>
            <a:br>
              <a:rPr lang="ru-RU" dirty="0"/>
            </a:br>
            <a:r>
              <a:rPr lang="ru-RU" dirty="0"/>
              <a:t>с тест-кейсов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F473BC9C-422E-6949-BA1E-36D33E40F922}"/>
              </a:ext>
            </a:extLst>
          </p:cNvPr>
          <p:cNvSpPr txBox="1">
            <a:spLocks/>
          </p:cNvSpPr>
          <p:nvPr/>
        </p:nvSpPr>
        <p:spPr>
          <a:xfrm>
            <a:off x="2228335" y="1894298"/>
            <a:ext cx="6527922" cy="12760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dirty="0"/>
              <a:t>Все ли там хорошо?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72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7415"/>
            <a:ext cx="9551774" cy="1276060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ru-RU" sz="4400" dirty="0"/>
              <a:t>Ускоряем приложение</a:t>
            </a:r>
            <a:endParaRPr lang="en-US" sz="4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70</a:t>
            </a:fld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EAAF2B-05C6-6D4D-BE17-EFB394361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3475"/>
            <a:ext cx="9144000" cy="11819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7D4F14-0388-FC41-9482-8F3573511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050" y="2945493"/>
            <a:ext cx="42799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5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7415"/>
            <a:ext cx="9551774" cy="1529465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ru-RU" sz="4400" dirty="0"/>
              <a:t>Подводные камни</a:t>
            </a:r>
            <a:br>
              <a:rPr lang="ru-RU" sz="4400" dirty="0"/>
            </a:br>
            <a:r>
              <a:rPr lang="en-US" sz="4400" dirty="0"/>
              <a:t>Nil Coalescing Operator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71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8A4B0EF-F9F3-7140-9135-0BDA661BD428}"/>
              </a:ext>
            </a:extLst>
          </p:cNvPr>
          <p:cNvSpPr/>
          <p:nvPr/>
        </p:nvSpPr>
        <p:spPr>
          <a:xfrm>
            <a:off x="457199" y="2262073"/>
            <a:ext cx="8387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let width = </a:t>
            </a:r>
            <a:r>
              <a:rPr lang="en-US" sz="3600" dirty="0" err="1"/>
              <a:t>bounds.width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??</a:t>
            </a:r>
            <a:r>
              <a:rPr lang="en-US" sz="3600" dirty="0"/>
              <a:t> 0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60306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7415"/>
            <a:ext cx="9551774" cy="1529465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ru-RU" sz="4400" dirty="0"/>
              <a:t>Подводные камни</a:t>
            </a:r>
            <a:br>
              <a:rPr lang="ru-RU" sz="4400" dirty="0"/>
            </a:br>
            <a:r>
              <a:rPr lang="en-US" sz="4400" dirty="0"/>
              <a:t>Nil Coalescing Operator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72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8A4B0EF-F9F3-7140-9135-0BDA661BD428}"/>
              </a:ext>
            </a:extLst>
          </p:cNvPr>
          <p:cNvSpPr/>
          <p:nvPr/>
        </p:nvSpPr>
        <p:spPr>
          <a:xfrm>
            <a:off x="457199" y="1984698"/>
            <a:ext cx="86868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9B2393"/>
                </a:solidFill>
              </a:rPr>
              <a:t>let</a:t>
            </a:r>
            <a:r>
              <a:rPr lang="en-US" sz="2400" dirty="0">
                <a:solidFill>
                  <a:srgbClr val="000000"/>
                </a:solidFill>
              </a:rPr>
              <a:t> left: </a:t>
            </a:r>
            <a:r>
              <a:rPr lang="en-US" sz="2400" dirty="0" err="1">
                <a:solidFill>
                  <a:srgbClr val="5C2699"/>
                </a:solidFill>
              </a:rPr>
              <a:t>UIView</a:t>
            </a:r>
            <a:r>
              <a:rPr lang="en-US" sz="2400" dirty="0">
                <a:solidFill>
                  <a:srgbClr val="000000"/>
                </a:solidFill>
              </a:rPr>
              <a:t>? = </a:t>
            </a:r>
            <a:r>
              <a:rPr lang="en-US" sz="2400" dirty="0" err="1">
                <a:solidFill>
                  <a:srgbClr val="000000"/>
                </a:solidFill>
              </a:rPr>
              <a:t>UIView</a:t>
            </a:r>
            <a:r>
              <a:rPr lang="en-US" sz="2400" dirty="0">
                <a:solidFill>
                  <a:srgbClr val="000000"/>
                </a:solidFill>
              </a:rPr>
              <a:t>()</a:t>
            </a:r>
          </a:p>
          <a:p>
            <a:r>
              <a:rPr lang="en-US" sz="2400" b="1" dirty="0">
                <a:solidFill>
                  <a:srgbClr val="9B2393"/>
                </a:solidFill>
              </a:rPr>
              <a:t>let</a:t>
            </a:r>
            <a:r>
              <a:rPr lang="en-US" sz="2400" dirty="0">
                <a:solidFill>
                  <a:srgbClr val="000000"/>
                </a:solidFill>
              </a:rPr>
              <a:t> right: </a:t>
            </a:r>
            <a:r>
              <a:rPr lang="en-US" sz="2400" dirty="0" err="1">
                <a:solidFill>
                  <a:srgbClr val="5C2699"/>
                </a:solidFill>
              </a:rPr>
              <a:t>UIView</a:t>
            </a:r>
            <a:r>
              <a:rPr lang="en-US" sz="2400" dirty="0">
                <a:solidFill>
                  <a:srgbClr val="000000"/>
                </a:solidFill>
              </a:rPr>
              <a:t>? = </a:t>
            </a:r>
            <a:r>
              <a:rPr lang="en-US" sz="2400" dirty="0" err="1">
                <a:solidFill>
                  <a:srgbClr val="000000"/>
                </a:solidFill>
              </a:rPr>
              <a:t>UIView</a:t>
            </a:r>
            <a:r>
              <a:rPr lang="en-US" sz="2400" dirty="0">
                <a:solidFill>
                  <a:srgbClr val="000000"/>
                </a:solidFill>
              </a:rPr>
              <a:t>()</a:t>
            </a:r>
          </a:p>
          <a:p>
            <a:r>
              <a:rPr lang="en-US" sz="2400" b="1" dirty="0">
                <a:solidFill>
                  <a:srgbClr val="9B2393"/>
                </a:solidFill>
              </a:rPr>
              <a:t>let</a:t>
            </a:r>
            <a:r>
              <a:rPr lang="en-US" sz="2400" dirty="0">
                <a:solidFill>
                  <a:srgbClr val="000000"/>
                </a:solidFill>
              </a:rPr>
              <a:t> width: </a:t>
            </a:r>
            <a:r>
              <a:rPr lang="en-US" sz="2400" dirty="0" err="1">
                <a:solidFill>
                  <a:srgbClr val="5C2699"/>
                </a:solidFill>
              </a:rPr>
              <a:t>CGFloat</a:t>
            </a:r>
            <a:r>
              <a:rPr lang="en-US" sz="2400" dirty="0">
                <a:solidFill>
                  <a:srgbClr val="000000"/>
                </a:solidFill>
              </a:rPr>
              <a:t> = </a:t>
            </a:r>
            <a:r>
              <a:rPr lang="en-US" sz="2400" dirty="0">
                <a:solidFill>
                  <a:srgbClr val="1C00CF"/>
                </a:solidFill>
              </a:rPr>
              <a:t>10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b="1" dirty="0">
                <a:solidFill>
                  <a:srgbClr val="9B2393"/>
                </a:solidFill>
              </a:rPr>
              <a:t>let</a:t>
            </a:r>
            <a:r>
              <a:rPr lang="en-US" sz="2400" dirty="0">
                <a:solidFill>
                  <a:srgbClr val="000000"/>
                </a:solidFill>
              </a:rPr>
              <a:t> height: </a:t>
            </a:r>
            <a:r>
              <a:rPr lang="en-US" sz="2400" dirty="0" err="1">
                <a:solidFill>
                  <a:srgbClr val="5C2699"/>
                </a:solidFill>
              </a:rPr>
              <a:t>CGFloat</a:t>
            </a:r>
            <a:r>
              <a:rPr lang="en-US" sz="2400" dirty="0">
                <a:solidFill>
                  <a:srgbClr val="000000"/>
                </a:solidFill>
              </a:rPr>
              <a:t> = </a:t>
            </a:r>
            <a:r>
              <a:rPr lang="en-US" sz="2400" dirty="0">
                <a:solidFill>
                  <a:srgbClr val="1C00CF"/>
                </a:solidFill>
              </a:rPr>
              <a:t>10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        </a:t>
            </a:r>
          </a:p>
          <a:p>
            <a:r>
              <a:rPr lang="en-US" sz="2400" b="1" dirty="0">
                <a:solidFill>
                  <a:srgbClr val="9B2393"/>
                </a:solidFill>
              </a:rPr>
              <a:t>let</a:t>
            </a:r>
            <a:r>
              <a:rPr lang="en-US" sz="2400" dirty="0">
                <a:solidFill>
                  <a:srgbClr val="000000"/>
                </a:solidFill>
              </a:rPr>
              <a:t> size = </a:t>
            </a:r>
            <a:r>
              <a:rPr lang="en-US" sz="2400" dirty="0" err="1">
                <a:solidFill>
                  <a:srgbClr val="000000"/>
                </a:solidFill>
              </a:rPr>
              <a:t>CGSize</a:t>
            </a:r>
            <a:r>
              <a:rPr lang="en-US" sz="2400" dirty="0">
                <a:solidFill>
                  <a:srgbClr val="000000"/>
                </a:solidFill>
              </a:rPr>
              <a:t>(width: width + (left?.</a:t>
            </a:r>
            <a:r>
              <a:rPr lang="en-US" sz="2400" dirty="0" err="1">
                <a:solidFill>
                  <a:srgbClr val="000000"/>
                </a:solidFill>
              </a:rPr>
              <a:t>bounds.width</a:t>
            </a:r>
            <a:r>
              <a:rPr lang="en-US" sz="2400" dirty="0">
                <a:solidFill>
                  <a:srgbClr val="000000"/>
                </a:solidFill>
              </a:rPr>
              <a:t> ?? </a:t>
            </a:r>
            <a:r>
              <a:rPr lang="en-US" sz="2400" dirty="0">
                <a:solidFill>
                  <a:srgbClr val="1C00CF"/>
                </a:solidFill>
              </a:rPr>
              <a:t>0</a:t>
            </a:r>
            <a:r>
              <a:rPr lang="en-US" sz="2400" dirty="0">
                <a:solidFill>
                  <a:srgbClr val="000000"/>
                </a:solidFill>
              </a:rPr>
              <a:t>)</a:t>
            </a:r>
          </a:p>
          <a:p>
            <a:r>
              <a:rPr lang="en-US" sz="2400" dirty="0">
                <a:solidFill>
                  <a:srgbClr val="000000"/>
                </a:solidFill>
              </a:rPr>
              <a:t>            + (right?.</a:t>
            </a:r>
            <a:r>
              <a:rPr lang="en-US" sz="2400" dirty="0" err="1">
                <a:solidFill>
                  <a:srgbClr val="000000"/>
                </a:solidFill>
              </a:rPr>
              <a:t>bounds.width</a:t>
            </a:r>
            <a:r>
              <a:rPr lang="en-US" sz="2400" dirty="0">
                <a:solidFill>
                  <a:srgbClr val="000000"/>
                </a:solidFill>
              </a:rPr>
              <a:t> ?? </a:t>
            </a:r>
            <a:r>
              <a:rPr lang="en-US" sz="2400" dirty="0">
                <a:solidFill>
                  <a:srgbClr val="1C00CF"/>
                </a:solidFill>
              </a:rPr>
              <a:t>0</a:t>
            </a:r>
            <a:r>
              <a:rPr lang="en-US" sz="2400" dirty="0">
                <a:solidFill>
                  <a:srgbClr val="000000"/>
                </a:solidFill>
              </a:rPr>
              <a:t>) + </a:t>
            </a:r>
            <a:r>
              <a:rPr lang="en-US" sz="2400" dirty="0">
                <a:solidFill>
                  <a:srgbClr val="1C00CF"/>
                </a:solidFill>
              </a:rPr>
              <a:t>22</a:t>
            </a:r>
            <a:r>
              <a:rPr lang="en-US" sz="2400" dirty="0">
                <a:solidFill>
                  <a:srgbClr val="000000"/>
                </a:solidFill>
              </a:rPr>
              <a:t>, height: height)</a:t>
            </a:r>
          </a:p>
        </p:txBody>
      </p:sp>
    </p:spTree>
    <p:extLst>
      <p:ext uri="{BB962C8B-B14F-4D97-AF65-F5344CB8AC3E}">
        <p14:creationId xmlns:p14="http://schemas.microsoft.com/office/powerpoint/2010/main" val="407806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7415"/>
            <a:ext cx="9551774" cy="1529465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ru-RU" sz="4400" dirty="0"/>
              <a:t>Подводные камни</a:t>
            </a:r>
            <a:br>
              <a:rPr lang="ru-RU" sz="4400" dirty="0"/>
            </a:br>
            <a:r>
              <a:rPr lang="en-US" sz="4400" dirty="0"/>
              <a:t>Nil Coalescing Operator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73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8A4B0EF-F9F3-7140-9135-0BDA661BD428}"/>
              </a:ext>
            </a:extLst>
          </p:cNvPr>
          <p:cNvSpPr/>
          <p:nvPr/>
        </p:nvSpPr>
        <p:spPr>
          <a:xfrm>
            <a:off x="457199" y="1984698"/>
            <a:ext cx="82129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9B2393"/>
                </a:solidFill>
              </a:rPr>
              <a:t>let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firstPart</a:t>
            </a:r>
            <a:r>
              <a:rPr lang="en-US" sz="2800" dirty="0">
                <a:solidFill>
                  <a:srgbClr val="000000"/>
                </a:solidFill>
              </a:rPr>
              <a:t> = left?.</a:t>
            </a:r>
            <a:r>
              <a:rPr lang="en-US" sz="2800" dirty="0" err="1">
                <a:solidFill>
                  <a:srgbClr val="000000"/>
                </a:solidFill>
              </a:rPr>
              <a:t>bounds.width</a:t>
            </a:r>
            <a:r>
              <a:rPr lang="en-US" sz="2800" dirty="0">
                <a:solidFill>
                  <a:srgbClr val="000000"/>
                </a:solidFill>
              </a:rPr>
              <a:t> ?? </a:t>
            </a:r>
            <a:r>
              <a:rPr lang="en-US" sz="2800" dirty="0">
                <a:solidFill>
                  <a:srgbClr val="1C00CF"/>
                </a:solidFill>
              </a:rPr>
              <a:t>0</a:t>
            </a:r>
            <a:r>
              <a:rPr lang="en-US" sz="2800" dirty="0">
                <a:solidFill>
                  <a:srgbClr val="000000"/>
                </a:solidFill>
              </a:rPr>
              <a:t> + width</a:t>
            </a:r>
          </a:p>
          <a:p>
            <a:r>
              <a:rPr lang="en-US" sz="2800" b="1" dirty="0">
                <a:solidFill>
                  <a:srgbClr val="9B2393"/>
                </a:solidFill>
              </a:rPr>
              <a:t>let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secondPart</a:t>
            </a:r>
            <a:r>
              <a:rPr lang="en-US" sz="2800" dirty="0">
                <a:solidFill>
                  <a:srgbClr val="000000"/>
                </a:solidFill>
              </a:rPr>
              <a:t> = right?.</a:t>
            </a:r>
            <a:r>
              <a:rPr lang="en-US" sz="2800" dirty="0" err="1">
                <a:solidFill>
                  <a:srgbClr val="000000"/>
                </a:solidFill>
              </a:rPr>
              <a:t>bounds.width</a:t>
            </a:r>
            <a:r>
              <a:rPr lang="en-US" sz="2800" dirty="0">
                <a:solidFill>
                  <a:srgbClr val="000000"/>
                </a:solidFill>
              </a:rPr>
              <a:t> ?? </a:t>
            </a:r>
            <a:r>
              <a:rPr lang="en-US" sz="2800" dirty="0">
                <a:solidFill>
                  <a:srgbClr val="1C00CF"/>
                </a:solidFill>
              </a:rPr>
              <a:t>0</a:t>
            </a:r>
            <a:r>
              <a:rPr lang="en-US" sz="2800" dirty="0">
                <a:solidFill>
                  <a:srgbClr val="000000"/>
                </a:solidFill>
              </a:rPr>
              <a:t> + </a:t>
            </a:r>
            <a:r>
              <a:rPr lang="en-US" sz="2800" dirty="0">
                <a:solidFill>
                  <a:srgbClr val="1C00CF"/>
                </a:solidFill>
              </a:rPr>
              <a:t>22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b="1" dirty="0">
                <a:solidFill>
                  <a:srgbClr val="9B2393"/>
                </a:solidFill>
              </a:rPr>
              <a:t>let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requiredWidth</a:t>
            </a:r>
            <a:r>
              <a:rPr lang="en-US" sz="2800" dirty="0">
                <a:solidFill>
                  <a:srgbClr val="000000"/>
                </a:solidFill>
              </a:rPr>
              <a:t> = </a:t>
            </a:r>
            <a:r>
              <a:rPr lang="en-US" sz="2800" dirty="0" err="1">
                <a:solidFill>
                  <a:srgbClr val="000000"/>
                </a:solidFill>
              </a:rPr>
              <a:t>firstPart</a:t>
            </a:r>
            <a:r>
              <a:rPr lang="en-US" sz="2800" dirty="0">
                <a:solidFill>
                  <a:srgbClr val="000000"/>
                </a:solidFill>
              </a:rPr>
              <a:t> + </a:t>
            </a:r>
            <a:r>
              <a:rPr lang="en-US" sz="2800" dirty="0" err="1">
                <a:solidFill>
                  <a:srgbClr val="000000"/>
                </a:solidFill>
              </a:rPr>
              <a:t>secondPart</a:t>
            </a:r>
            <a:endParaRPr lang="en-US" sz="2800" dirty="0">
              <a:solidFill>
                <a:srgbClr val="000000"/>
              </a:solidFill>
            </a:endParaRPr>
          </a:p>
          <a:p>
            <a:r>
              <a:rPr lang="en-US" sz="2800" b="1" dirty="0">
                <a:solidFill>
                  <a:srgbClr val="9B2393"/>
                </a:solidFill>
              </a:rPr>
              <a:t>let</a:t>
            </a:r>
            <a:r>
              <a:rPr lang="en-US" sz="2800" dirty="0">
                <a:solidFill>
                  <a:srgbClr val="000000"/>
                </a:solidFill>
              </a:rPr>
              <a:t> size = </a:t>
            </a:r>
            <a:r>
              <a:rPr lang="en-US" sz="2800" dirty="0" err="1">
                <a:solidFill>
                  <a:srgbClr val="5C2699"/>
                </a:solidFill>
              </a:rPr>
              <a:t>CGSize</a:t>
            </a:r>
            <a:r>
              <a:rPr lang="en-US" sz="2800" dirty="0">
                <a:solidFill>
                  <a:srgbClr val="000000"/>
                </a:solidFill>
              </a:rPr>
              <a:t>(width: </a:t>
            </a:r>
            <a:r>
              <a:rPr lang="en-US" sz="2800" dirty="0" err="1">
                <a:solidFill>
                  <a:srgbClr val="000000"/>
                </a:solidFill>
              </a:rPr>
              <a:t>requiredWidth</a:t>
            </a:r>
            <a:r>
              <a:rPr lang="en-US" sz="2800" dirty="0">
                <a:solidFill>
                  <a:srgbClr val="000000"/>
                </a:solidFill>
              </a:rPr>
              <a:t>, height: height)</a:t>
            </a:r>
          </a:p>
        </p:txBody>
      </p:sp>
    </p:spTree>
    <p:extLst>
      <p:ext uri="{BB962C8B-B14F-4D97-AF65-F5344CB8AC3E}">
        <p14:creationId xmlns:p14="http://schemas.microsoft.com/office/powerpoint/2010/main" val="182255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8215"/>
            <a:ext cx="9551774" cy="1276060"/>
          </a:xfrm>
        </p:spPr>
        <p:txBody>
          <a:bodyPr>
            <a:normAutofit/>
          </a:bodyPr>
          <a:lstStyle/>
          <a:p>
            <a:r>
              <a:rPr lang="ru-RU" dirty="0"/>
              <a:t>Результат: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74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F473BC9C-422E-6949-BA1E-36D33E40F922}"/>
              </a:ext>
            </a:extLst>
          </p:cNvPr>
          <p:cNvSpPr txBox="1">
            <a:spLocks/>
          </p:cNvSpPr>
          <p:nvPr/>
        </p:nvSpPr>
        <p:spPr>
          <a:xfrm>
            <a:off x="2228335" y="1637791"/>
            <a:ext cx="6527922" cy="1627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dirty="0"/>
              <a:t>1,2 секунды против</a:t>
            </a:r>
          </a:p>
          <a:p>
            <a:pPr algn="r"/>
            <a:r>
              <a:rPr lang="en-US" dirty="0"/>
              <a:t>60</a:t>
            </a:r>
            <a:r>
              <a:rPr lang="ru-RU" dirty="0"/>
              <a:t> миллисекунд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60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2603DF5-371E-8B49-93A8-9C64B01EC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75</a:t>
            </a:fld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CDC07D-66C1-E844-A0B5-AD3500FA6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96"/>
            <a:ext cx="9144000" cy="514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33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7415"/>
            <a:ext cx="9551774" cy="1529465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ru-RU" sz="4400" dirty="0"/>
              <a:t>Тернарные операторы</a:t>
            </a:r>
            <a:endParaRPr lang="en-US" sz="4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76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8A4B0EF-F9F3-7140-9135-0BDA661BD428}"/>
              </a:ext>
            </a:extLst>
          </p:cNvPr>
          <p:cNvSpPr/>
          <p:nvPr/>
        </p:nvSpPr>
        <p:spPr>
          <a:xfrm>
            <a:off x="457199" y="2262073"/>
            <a:ext cx="8387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let string = </a:t>
            </a:r>
            <a:r>
              <a:rPr lang="en-US" sz="3600" dirty="0" err="1"/>
              <a:t>genderFlag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FF0000"/>
                </a:solidFill>
              </a:rPr>
              <a:t>?</a:t>
            </a:r>
            <a:r>
              <a:rPr lang="en-US" sz="3600" dirty="0"/>
              <a:t> “Female” </a:t>
            </a:r>
            <a:r>
              <a:rPr lang="en-US" sz="3600" dirty="0">
                <a:solidFill>
                  <a:srgbClr val="FF0000"/>
                </a:solidFill>
              </a:rPr>
              <a:t>: </a:t>
            </a:r>
            <a:r>
              <a:rPr lang="en-US" sz="3600" dirty="0"/>
              <a:t>“Male”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9862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7415"/>
            <a:ext cx="9551774" cy="1529465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ru-RU" sz="4400" dirty="0"/>
              <a:t>Тернарные операторы</a:t>
            </a:r>
            <a:endParaRPr lang="en-US" sz="4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77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8A4B0EF-F9F3-7140-9135-0BDA661BD428}"/>
              </a:ext>
            </a:extLst>
          </p:cNvPr>
          <p:cNvSpPr/>
          <p:nvPr/>
        </p:nvSpPr>
        <p:spPr>
          <a:xfrm>
            <a:off x="396239" y="1408633"/>
            <a:ext cx="83875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        </a:t>
            </a:r>
            <a:r>
              <a:rPr lang="en-US" sz="2800" i="1" dirty="0">
                <a:solidFill>
                  <a:srgbClr val="536579"/>
                </a:solidFill>
              </a:rPr>
              <a:t>// Build time: 239.0ms</a:t>
            </a:r>
            <a:endParaRPr lang="en-US" sz="2800" dirty="0">
              <a:solidFill>
                <a:srgbClr val="536579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        </a:t>
            </a:r>
            <a:r>
              <a:rPr lang="en-US" sz="2800" b="1" dirty="0">
                <a:solidFill>
                  <a:srgbClr val="9B2393"/>
                </a:solidFill>
              </a:rPr>
              <a:t>let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labelNames</a:t>
            </a:r>
            <a:r>
              <a:rPr lang="en-US" sz="2800" dirty="0">
                <a:solidFill>
                  <a:srgbClr val="000000"/>
                </a:solidFill>
              </a:rPr>
              <a:t> = </a:t>
            </a:r>
            <a:r>
              <a:rPr lang="en-US" sz="2800" dirty="0">
                <a:solidFill>
                  <a:srgbClr val="3900A0"/>
                </a:solidFill>
              </a:rPr>
              <a:t>type</a:t>
            </a:r>
            <a:r>
              <a:rPr lang="en-US" sz="2800" dirty="0">
                <a:solidFill>
                  <a:srgbClr val="000000"/>
                </a:solidFill>
              </a:rPr>
              <a:t> == </a:t>
            </a:r>
            <a:r>
              <a:rPr lang="en-US" sz="2800" dirty="0">
                <a:solidFill>
                  <a:srgbClr val="1C00CF"/>
                </a:solidFill>
              </a:rPr>
              <a:t>0</a:t>
            </a:r>
            <a:r>
              <a:rPr lang="en-US" sz="2800" dirty="0">
                <a:solidFill>
                  <a:srgbClr val="000000"/>
                </a:solidFill>
              </a:rPr>
              <a:t>     </a:t>
            </a:r>
          </a:p>
          <a:p>
            <a:r>
              <a:rPr lang="en-US" sz="2800" dirty="0">
                <a:solidFill>
                  <a:srgbClr val="000000"/>
                </a:solidFill>
              </a:rPr>
              <a:t>		? 	(</a:t>
            </a:r>
            <a:r>
              <a:rPr lang="en-US" sz="2800" dirty="0">
                <a:solidFill>
                  <a:srgbClr val="1C00CF"/>
                </a:solidFill>
              </a:rPr>
              <a:t>1</a:t>
            </a:r>
            <a:r>
              <a:rPr lang="en-US" sz="2800" dirty="0">
                <a:solidFill>
                  <a:srgbClr val="000000"/>
                </a:solidFill>
              </a:rPr>
              <a:t>...</a:t>
            </a:r>
            <a:r>
              <a:rPr lang="en-US" sz="2800" dirty="0">
                <a:solidFill>
                  <a:srgbClr val="1C00CF"/>
                </a:solidFill>
              </a:rPr>
              <a:t>5</a:t>
            </a:r>
            <a:r>
              <a:rPr lang="en-US" sz="2800" dirty="0">
                <a:solidFill>
                  <a:srgbClr val="000000"/>
                </a:solidFill>
              </a:rPr>
              <a:t>).map{type0ToString($0)}     </a:t>
            </a:r>
          </a:p>
          <a:p>
            <a:r>
              <a:rPr lang="en-US" sz="2800" dirty="0">
                <a:solidFill>
                  <a:srgbClr val="000000"/>
                </a:solidFill>
              </a:rPr>
              <a:t>		:     (</a:t>
            </a:r>
            <a:r>
              <a:rPr lang="en-US" sz="2800" dirty="0">
                <a:solidFill>
                  <a:srgbClr val="1C00CF"/>
                </a:solidFill>
              </a:rPr>
              <a:t>0</a:t>
            </a:r>
            <a:r>
              <a:rPr lang="en-US" sz="2800" dirty="0">
                <a:solidFill>
                  <a:srgbClr val="000000"/>
                </a:solidFill>
              </a:rPr>
              <a:t>...</a:t>
            </a:r>
            <a:r>
              <a:rPr lang="en-US" sz="2800" dirty="0">
                <a:solidFill>
                  <a:srgbClr val="1C00CF"/>
                </a:solidFill>
              </a:rPr>
              <a:t>2</a:t>
            </a:r>
            <a:r>
              <a:rPr lang="en-US" sz="2800" dirty="0">
                <a:solidFill>
                  <a:srgbClr val="000000"/>
                </a:solidFill>
              </a:rPr>
              <a:t>).map{type1ToString($0)}</a:t>
            </a:r>
          </a:p>
        </p:txBody>
      </p:sp>
    </p:spTree>
    <p:extLst>
      <p:ext uri="{BB962C8B-B14F-4D97-AF65-F5344CB8AC3E}">
        <p14:creationId xmlns:p14="http://schemas.microsoft.com/office/powerpoint/2010/main" val="295917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77415"/>
            <a:ext cx="9551774" cy="1529465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ru-RU" sz="4400" dirty="0"/>
              <a:t>Тернарные операторы</a:t>
            </a:r>
            <a:endParaRPr lang="en-US" sz="4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78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88A4B0EF-F9F3-7140-9135-0BDA661BD428}"/>
              </a:ext>
            </a:extLst>
          </p:cNvPr>
          <p:cNvSpPr/>
          <p:nvPr/>
        </p:nvSpPr>
        <p:spPr>
          <a:xfrm>
            <a:off x="396239" y="1408633"/>
            <a:ext cx="838754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         </a:t>
            </a:r>
            <a:r>
              <a:rPr lang="en-US" sz="2800" i="1" dirty="0">
                <a:solidFill>
                  <a:srgbClr val="536579"/>
                </a:solidFill>
              </a:rPr>
              <a:t>// Build time: 16.9ms</a:t>
            </a:r>
            <a:endParaRPr lang="en-US" sz="2800" dirty="0">
              <a:solidFill>
                <a:srgbClr val="536579"/>
              </a:solidFill>
            </a:endParaRPr>
          </a:p>
          <a:p>
            <a:r>
              <a:rPr lang="en-US" sz="2800" dirty="0">
                <a:solidFill>
                  <a:srgbClr val="000000"/>
                </a:solidFill>
              </a:rPr>
              <a:t>        </a:t>
            </a:r>
            <a:r>
              <a:rPr lang="en-US" sz="2800" b="1" dirty="0" err="1">
                <a:solidFill>
                  <a:srgbClr val="9B2393"/>
                </a:solidFill>
              </a:rPr>
              <a:t>var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labelNames</a:t>
            </a:r>
            <a:r>
              <a:rPr lang="en-US" sz="2800" dirty="0">
                <a:solidFill>
                  <a:srgbClr val="000000"/>
                </a:solidFill>
              </a:rPr>
              <a:t>: [</a:t>
            </a:r>
            <a:r>
              <a:rPr lang="en-US" sz="2800" dirty="0">
                <a:solidFill>
                  <a:srgbClr val="5C2699"/>
                </a:solidFill>
              </a:rPr>
              <a:t>String</a:t>
            </a:r>
            <a:r>
              <a:rPr lang="en-US" sz="2800" dirty="0">
                <a:solidFill>
                  <a:srgbClr val="000000"/>
                </a:solidFill>
              </a:rPr>
              <a:t>]</a:t>
            </a:r>
          </a:p>
          <a:p>
            <a:r>
              <a:rPr lang="en-US" sz="2800" dirty="0">
                <a:solidFill>
                  <a:srgbClr val="000000"/>
                </a:solidFill>
              </a:rPr>
              <a:t>        </a:t>
            </a:r>
            <a:r>
              <a:rPr lang="en-US" sz="2800" b="1" dirty="0">
                <a:solidFill>
                  <a:srgbClr val="9B2393"/>
                </a:solidFill>
              </a:rPr>
              <a:t>if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rgbClr val="3900A0"/>
                </a:solidFill>
              </a:rPr>
              <a:t>type</a:t>
            </a:r>
            <a:r>
              <a:rPr lang="en-US" sz="2800" dirty="0">
                <a:solidFill>
                  <a:srgbClr val="000000"/>
                </a:solidFill>
              </a:rPr>
              <a:t> == </a:t>
            </a:r>
            <a:r>
              <a:rPr lang="en-US" sz="2800" dirty="0">
                <a:solidFill>
                  <a:srgbClr val="1C00CF"/>
                </a:solidFill>
              </a:rPr>
              <a:t>0</a:t>
            </a:r>
            <a:r>
              <a:rPr lang="en-US" sz="2800" dirty="0">
                <a:solidFill>
                  <a:srgbClr val="000000"/>
                </a:solidFill>
              </a:rPr>
              <a:t> {</a:t>
            </a:r>
          </a:p>
          <a:p>
            <a:r>
              <a:rPr lang="en-US" sz="2800" dirty="0">
                <a:solidFill>
                  <a:srgbClr val="000000"/>
                </a:solidFill>
              </a:rPr>
              <a:t>            </a:t>
            </a:r>
            <a:r>
              <a:rPr lang="en-US" sz="2800" dirty="0" err="1">
                <a:solidFill>
                  <a:srgbClr val="000000"/>
                </a:solidFill>
              </a:rPr>
              <a:t>labelNames</a:t>
            </a:r>
            <a:r>
              <a:rPr lang="en-US" sz="2800" dirty="0">
                <a:solidFill>
                  <a:srgbClr val="000000"/>
                </a:solidFill>
              </a:rPr>
              <a:t> = (</a:t>
            </a:r>
            <a:r>
              <a:rPr lang="en-US" sz="2800" dirty="0">
                <a:solidFill>
                  <a:srgbClr val="1C00CF"/>
                </a:solidFill>
              </a:rPr>
              <a:t>1</a:t>
            </a:r>
            <a:r>
              <a:rPr lang="en-US" sz="2800" dirty="0">
                <a:solidFill>
                  <a:srgbClr val="000000"/>
                </a:solidFill>
              </a:rPr>
              <a:t>...</a:t>
            </a:r>
            <a:r>
              <a:rPr lang="en-US" sz="2800" dirty="0">
                <a:solidFill>
                  <a:srgbClr val="1C00CF"/>
                </a:solidFill>
              </a:rPr>
              <a:t>5</a:t>
            </a:r>
            <a:r>
              <a:rPr lang="en-US" sz="2800" dirty="0">
                <a:solidFill>
                  <a:srgbClr val="000000"/>
                </a:solidFill>
              </a:rPr>
              <a:t>).map{type0ToString($0)}</a:t>
            </a:r>
          </a:p>
          <a:p>
            <a:r>
              <a:rPr lang="en-US" sz="2800" dirty="0">
                <a:solidFill>
                  <a:srgbClr val="000000"/>
                </a:solidFill>
              </a:rPr>
              <a:t>        } </a:t>
            </a:r>
            <a:r>
              <a:rPr lang="en-US" sz="2800" b="1" dirty="0">
                <a:solidFill>
                  <a:srgbClr val="9B2393"/>
                </a:solidFill>
              </a:rPr>
              <a:t>else</a:t>
            </a:r>
            <a:r>
              <a:rPr lang="en-US" sz="2800" dirty="0">
                <a:solidFill>
                  <a:srgbClr val="000000"/>
                </a:solidFill>
              </a:rPr>
              <a:t> {</a:t>
            </a:r>
          </a:p>
          <a:p>
            <a:r>
              <a:rPr lang="en-US" sz="2800" dirty="0">
                <a:solidFill>
                  <a:srgbClr val="000000"/>
                </a:solidFill>
              </a:rPr>
              <a:t>            </a:t>
            </a:r>
            <a:r>
              <a:rPr lang="en-US" sz="2800" dirty="0" err="1">
                <a:solidFill>
                  <a:srgbClr val="000000"/>
                </a:solidFill>
              </a:rPr>
              <a:t>labelNames</a:t>
            </a:r>
            <a:r>
              <a:rPr lang="en-US" sz="2800" dirty="0">
                <a:solidFill>
                  <a:srgbClr val="000000"/>
                </a:solidFill>
              </a:rPr>
              <a:t> = (</a:t>
            </a:r>
            <a:r>
              <a:rPr lang="en-US" sz="2800" dirty="0">
                <a:solidFill>
                  <a:srgbClr val="1C00CF"/>
                </a:solidFill>
              </a:rPr>
              <a:t>0</a:t>
            </a:r>
            <a:r>
              <a:rPr lang="en-US" sz="2800" dirty="0">
                <a:solidFill>
                  <a:srgbClr val="000000"/>
                </a:solidFill>
              </a:rPr>
              <a:t>...</a:t>
            </a:r>
            <a:r>
              <a:rPr lang="en-US" sz="2800" dirty="0">
                <a:solidFill>
                  <a:srgbClr val="1C00CF"/>
                </a:solidFill>
              </a:rPr>
              <a:t>2</a:t>
            </a:r>
            <a:r>
              <a:rPr lang="en-US" sz="2800" dirty="0">
                <a:solidFill>
                  <a:srgbClr val="000000"/>
                </a:solidFill>
              </a:rPr>
              <a:t>).map{type1ToString($0)}</a:t>
            </a:r>
          </a:p>
          <a:p>
            <a:r>
              <a:rPr lang="en-US" sz="2800" dirty="0">
                <a:solidFill>
                  <a:srgbClr val="000000"/>
                </a:solidFill>
              </a:rPr>
              <a:t>        }</a:t>
            </a:r>
          </a:p>
        </p:txBody>
      </p:sp>
    </p:spTree>
    <p:extLst>
      <p:ext uri="{BB962C8B-B14F-4D97-AF65-F5344CB8AC3E}">
        <p14:creationId xmlns:p14="http://schemas.microsoft.com/office/powerpoint/2010/main" val="262841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8215"/>
            <a:ext cx="9551774" cy="1276060"/>
          </a:xfrm>
        </p:spPr>
        <p:txBody>
          <a:bodyPr>
            <a:normAutofit/>
          </a:bodyPr>
          <a:lstStyle/>
          <a:p>
            <a:r>
              <a:rPr lang="ru-RU" dirty="0"/>
              <a:t>Есть ли разница в компиляции?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79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F473BC9C-422E-6949-BA1E-36D33E40F922}"/>
              </a:ext>
            </a:extLst>
          </p:cNvPr>
          <p:cNvSpPr txBox="1">
            <a:spLocks/>
          </p:cNvSpPr>
          <p:nvPr/>
        </p:nvSpPr>
        <p:spPr>
          <a:xfrm>
            <a:off x="644434" y="1637791"/>
            <a:ext cx="8111823" cy="2620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400" dirty="0"/>
              <a:t>Не используйте</a:t>
            </a:r>
            <a:r>
              <a:rPr lang="en-US" sz="4400" dirty="0"/>
              <a:t> </a:t>
            </a:r>
            <a:r>
              <a:rPr lang="ru-RU" sz="4400" dirty="0"/>
              <a:t>в </a:t>
            </a:r>
            <a:r>
              <a:rPr lang="en-US" sz="4400" dirty="0"/>
              <a:t>swift </a:t>
            </a:r>
            <a:r>
              <a:rPr lang="ru-RU" sz="4400" dirty="0"/>
              <a:t>длинные выражения со сложными операторами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1568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6B49A1F-3C90-8642-9D12-7AE6AECB1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/>
              <a:t>8</a:t>
            </a:fld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F2D4ECE-3673-8844-9BD1-E93754555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276" y="253430"/>
            <a:ext cx="7170821" cy="457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4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39613"/>
            <a:ext cx="9551774" cy="1276060"/>
          </a:xfrm>
        </p:spPr>
        <p:txBody>
          <a:bodyPr>
            <a:normAutofit/>
          </a:bodyPr>
          <a:lstStyle/>
          <a:p>
            <a:r>
              <a:rPr lang="ru-RU" dirty="0"/>
              <a:t>Выводы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80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97E5BD9-BC7A-A047-A1C1-8FA6D26085EC}"/>
              </a:ext>
            </a:extLst>
          </p:cNvPr>
          <p:cNvSpPr/>
          <p:nvPr/>
        </p:nvSpPr>
        <p:spPr>
          <a:xfrm>
            <a:off x="457199" y="1425648"/>
            <a:ext cx="820783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ru-RU" sz="2400" dirty="0">
                <a:solidFill>
                  <a:srgbClr val="000000"/>
                </a:solidFill>
              </a:rPr>
              <a:t>Проверяем, что тестовые сценарии адекватны</a:t>
            </a:r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ru-RU" sz="2400" dirty="0">
                <a:solidFill>
                  <a:srgbClr val="000000"/>
                </a:solidFill>
              </a:rPr>
              <a:t>Делаем меньше лишних шагов</a:t>
            </a:r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ru-RU" sz="2400" dirty="0" err="1" smtClean="0">
                <a:solidFill>
                  <a:srgbClr val="000000"/>
                </a:solidFill>
              </a:rPr>
              <a:t>Мокируем</a:t>
            </a:r>
            <a:r>
              <a:rPr lang="ru-RU" sz="2400" dirty="0">
                <a:solidFill>
                  <a:srgbClr val="000000"/>
                </a:solidFill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</a:rPr>
              <a:t>бэк</a:t>
            </a:r>
            <a:endParaRPr lang="ru-RU" sz="2400" dirty="0">
              <a:solidFill>
                <a:srgbClr val="000000"/>
              </a:solidFill>
            </a:endParaRPr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ru-RU" sz="2400" dirty="0">
                <a:solidFill>
                  <a:srgbClr val="000000"/>
                </a:solidFill>
              </a:rPr>
              <a:t>Собираем </a:t>
            </a:r>
            <a:r>
              <a:rPr lang="ru-RU" sz="2400" dirty="0" err="1">
                <a:solidFill>
                  <a:srgbClr val="000000"/>
                </a:solidFill>
              </a:rPr>
              <a:t>билд</a:t>
            </a:r>
            <a:r>
              <a:rPr lang="ru-RU" sz="2400" dirty="0">
                <a:solidFill>
                  <a:srgbClr val="000000"/>
                </a:solidFill>
              </a:rPr>
              <a:t> и раздаем</a:t>
            </a:r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ru-RU" sz="2400" dirty="0">
                <a:solidFill>
                  <a:srgbClr val="000000"/>
                </a:solidFill>
              </a:rPr>
              <a:t>Правим тяжелые куски приложения</a:t>
            </a:r>
            <a:endParaRPr lang="en-US" sz="2400" dirty="0"/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3326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949DBD93-7643-044D-9C19-B2C5D0DF41F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3E4757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азвание 1">
            <a:extLst>
              <a:ext uri="{FF2B5EF4-FFF2-40B4-BE49-F238E27FC236}">
                <a16:creationId xmlns:a16="http://schemas.microsoft.com/office/drawing/2014/main" xmlns="" id="{212E3E10-3E81-3C41-9A2B-FB4A96B0E8C6}"/>
              </a:ext>
            </a:extLst>
          </p:cNvPr>
          <p:cNvSpPr txBox="1">
            <a:spLocks/>
          </p:cNvSpPr>
          <p:nvPr/>
        </p:nvSpPr>
        <p:spPr>
          <a:xfrm>
            <a:off x="2942705" y="2143125"/>
            <a:ext cx="325859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solidFill>
                  <a:schemeClr val="bg1"/>
                </a:solidFill>
              </a:rPr>
              <a:t>вопросы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A385755-824A-5946-B62C-E99EF6115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117" y="1315441"/>
            <a:ext cx="924687" cy="10554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74025E4-8158-4641-B4AC-C3555347B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1000" contrast="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012" y="3506979"/>
            <a:ext cx="2216824" cy="1373531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22060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98D9EF2-46E8-A349-AE85-D6167BFAE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960" y="823710"/>
            <a:ext cx="3496081" cy="3496081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F10598A-8DB7-FD46-AA97-5E9021A99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735" y="4756259"/>
            <a:ext cx="2133600" cy="273844"/>
          </a:xfrm>
        </p:spPr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82</a:t>
            </a:fld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64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39613"/>
            <a:ext cx="9551774" cy="1276060"/>
          </a:xfrm>
        </p:spPr>
        <p:txBody>
          <a:bodyPr>
            <a:normAutofit/>
          </a:bodyPr>
          <a:lstStyle/>
          <a:p>
            <a:r>
              <a:rPr lang="ru-RU" dirty="0"/>
              <a:t>Ссылки</a:t>
            </a:r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tx1"/>
                </a:solidFill>
              </a:rPr>
              <a:t>83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97E5BD9-BC7A-A047-A1C1-8FA6D26085EC}"/>
              </a:ext>
            </a:extLst>
          </p:cNvPr>
          <p:cNvSpPr/>
          <p:nvPr/>
        </p:nvSpPr>
        <p:spPr>
          <a:xfrm>
            <a:off x="457198" y="1425648"/>
            <a:ext cx="850392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ru-RU" sz="2200" b="1" dirty="0"/>
              <a:t>Почта </a:t>
            </a:r>
            <a:r>
              <a:rPr lang="en-US" sz="2200" dirty="0"/>
              <a:t>– </a:t>
            </a:r>
            <a:r>
              <a:rPr lang="en-US" sz="2200" dirty="0">
                <a:solidFill>
                  <a:srgbClr val="0343B9"/>
                </a:solidFill>
              </a:rPr>
              <a:t>bateeva-k@mail.ru</a:t>
            </a:r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en-US" sz="2200" b="1" dirty="0" err="1"/>
              <a:t>Swiftbook</a:t>
            </a:r>
            <a:r>
              <a:rPr lang="en-US" sz="2200" b="1" dirty="0"/>
              <a:t> </a:t>
            </a:r>
            <a:r>
              <a:rPr lang="en-US" sz="2200" dirty="0">
                <a:solidFill>
                  <a:srgbClr val="0343B9"/>
                </a:solidFill>
              </a:rPr>
              <a:t>https://swiftbook.ru/</a:t>
            </a:r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ru-RU" sz="2200" b="1" dirty="0"/>
              <a:t>Параллельный запуск </a:t>
            </a:r>
            <a:r>
              <a:rPr lang="en-US" sz="2200" dirty="0">
                <a:solidFill>
                  <a:srgbClr val="0343B9"/>
                </a:solidFill>
              </a:rPr>
              <a:t>https://useyourloaf.com/blog/xcode-10-random-and-parallel-tests/</a:t>
            </a:r>
          </a:p>
          <a:p>
            <a:pPr indent="-349200">
              <a:spcAft>
                <a:spcPts val="1200"/>
              </a:spcAft>
              <a:buFont typeface="Системный шрифт"/>
              <a:buChar char="→"/>
            </a:pPr>
            <a:r>
              <a:rPr lang="en-US" sz="2200" b="1" dirty="0"/>
              <a:t>Artifact dependencies </a:t>
            </a:r>
            <a:r>
              <a:rPr lang="en-US" sz="2200" dirty="0">
                <a:solidFill>
                  <a:srgbClr val="0343B9"/>
                </a:solidFill>
              </a:rPr>
              <a:t>https://confluence.jetbrains.com/display/TCD9/Artifact+Dependencies</a:t>
            </a:r>
          </a:p>
        </p:txBody>
      </p:sp>
    </p:spTree>
    <p:extLst>
      <p:ext uri="{BB962C8B-B14F-4D97-AF65-F5344CB8AC3E}">
        <p14:creationId xmlns:p14="http://schemas.microsoft.com/office/powerpoint/2010/main" val="403056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221B4D01-FE20-E442-B0FD-4196F92B8F9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75A3C8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E21A5-7C85-404B-8F50-CD512113B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Из чего состоит тест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E3B875-0CF0-E943-B694-F60F8F82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B601F-72D7-314C-B49F-2D7C961BC6D9}" type="slidenum">
              <a:rPr lang="ru-RU" smtClean="0">
                <a:solidFill>
                  <a:schemeClr val="bg1"/>
                </a:solidFill>
              </a:rPr>
              <a:t>9</a:t>
            </a:fld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xmlns="" id="{F74BD543-CD35-9A4A-8A93-7FA85EBB7E27}"/>
              </a:ext>
            </a:extLst>
          </p:cNvPr>
          <p:cNvGrpSpPr/>
          <p:nvPr/>
        </p:nvGrpSpPr>
        <p:grpSpPr>
          <a:xfrm>
            <a:off x="1042125" y="1063229"/>
            <a:ext cx="2237572" cy="1893314"/>
            <a:chOff x="336094" y="1993240"/>
            <a:chExt cx="2978207" cy="2520000"/>
          </a:xfrm>
        </p:grpSpPr>
        <p:sp>
          <p:nvSpPr>
            <p:cNvPr id="52" name="Скругленный прямоугольник 4">
              <a:extLst>
                <a:ext uri="{FF2B5EF4-FFF2-40B4-BE49-F238E27FC236}">
                  <a16:creationId xmlns:a16="http://schemas.microsoft.com/office/drawing/2014/main" xmlns="" id="{00897F79-1221-644C-8697-8EFC34C45CCE}"/>
                </a:ext>
              </a:extLst>
            </p:cNvPr>
            <p:cNvSpPr/>
            <p:nvPr/>
          </p:nvSpPr>
          <p:spPr>
            <a:xfrm>
              <a:off x="565198" y="1993240"/>
              <a:ext cx="2520000" cy="2520000"/>
            </a:xfrm>
            <a:prstGeom prst="ellipse">
              <a:avLst/>
            </a:prstGeom>
            <a:solidFill>
              <a:srgbClr val="FFDD2F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xmlns="" id="{F8F02453-C185-5C43-9FDE-9E02389BB7E9}"/>
                </a:ext>
              </a:extLst>
            </p:cNvPr>
            <p:cNvSpPr/>
            <p:nvPr/>
          </p:nvSpPr>
          <p:spPr>
            <a:xfrm>
              <a:off x="336094" y="2696805"/>
              <a:ext cx="2978207" cy="10241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/>
                <a:t>Подготовка</a:t>
              </a:r>
              <a:r>
                <a:rPr lang="ru-RU" sz="2400" b="1" dirty="0"/>
                <a:t> </a:t>
              </a:r>
              <a:r>
                <a:rPr lang="ru-RU" sz="2000" b="1" dirty="0"/>
                <a:t>данных</a:t>
              </a:r>
              <a:endParaRPr lang="ru-RU" sz="2400" b="1" dirty="0"/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xmlns="" id="{752D2046-B54A-E840-82FF-A0C0014801DB}"/>
              </a:ext>
            </a:extLst>
          </p:cNvPr>
          <p:cNvGrpSpPr/>
          <p:nvPr/>
        </p:nvGrpSpPr>
        <p:grpSpPr>
          <a:xfrm>
            <a:off x="2400860" y="2606730"/>
            <a:ext cx="1893314" cy="1893314"/>
            <a:chOff x="3268267" y="1995137"/>
            <a:chExt cx="2520000" cy="2520000"/>
          </a:xfrm>
        </p:grpSpPr>
        <p:sp>
          <p:nvSpPr>
            <p:cNvPr id="55" name="Скругленный прямоугольник 4">
              <a:extLst>
                <a:ext uri="{FF2B5EF4-FFF2-40B4-BE49-F238E27FC236}">
                  <a16:creationId xmlns:a16="http://schemas.microsoft.com/office/drawing/2014/main" xmlns="" id="{266EA050-8A40-B749-A01B-79CEC36BCA45}"/>
                </a:ext>
              </a:extLst>
            </p:cNvPr>
            <p:cNvSpPr/>
            <p:nvPr/>
          </p:nvSpPr>
          <p:spPr>
            <a:xfrm>
              <a:off x="3268267" y="1995137"/>
              <a:ext cx="2520000" cy="2520000"/>
            </a:xfrm>
            <a:prstGeom prst="ellipse">
              <a:avLst/>
            </a:prstGeom>
            <a:solidFill>
              <a:srgbClr val="FFDD2F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xmlns="" id="{0189D93E-C60A-434F-BC82-4E87C7576BA8}"/>
                </a:ext>
              </a:extLst>
            </p:cNvPr>
            <p:cNvSpPr/>
            <p:nvPr/>
          </p:nvSpPr>
          <p:spPr>
            <a:xfrm>
              <a:off x="3349700" y="2783610"/>
              <a:ext cx="2357132" cy="942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/>
                <a:t>Запуск приложения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xmlns="" id="{E9517945-C209-BA4B-84CA-9A46D201B372}"/>
              </a:ext>
            </a:extLst>
          </p:cNvPr>
          <p:cNvGrpSpPr/>
          <p:nvPr/>
        </p:nvGrpSpPr>
        <p:grpSpPr>
          <a:xfrm>
            <a:off x="3549687" y="1074279"/>
            <a:ext cx="1983086" cy="1893314"/>
            <a:chOff x="5900528" y="2007948"/>
            <a:chExt cx="2639487" cy="2520000"/>
          </a:xfrm>
        </p:grpSpPr>
        <p:sp>
          <p:nvSpPr>
            <p:cNvPr id="58" name="Скругленный прямоугольник 4">
              <a:extLst>
                <a:ext uri="{FF2B5EF4-FFF2-40B4-BE49-F238E27FC236}">
                  <a16:creationId xmlns:a16="http://schemas.microsoft.com/office/drawing/2014/main" xmlns="" id="{01B198A8-7C83-D04A-B512-5C7035E85BFC}"/>
                </a:ext>
              </a:extLst>
            </p:cNvPr>
            <p:cNvSpPr/>
            <p:nvPr/>
          </p:nvSpPr>
          <p:spPr>
            <a:xfrm>
              <a:off x="5960271" y="2007948"/>
              <a:ext cx="2520000" cy="2520000"/>
            </a:xfrm>
            <a:prstGeom prst="ellipse">
              <a:avLst/>
            </a:prstGeom>
            <a:solidFill>
              <a:srgbClr val="FFDD2F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xmlns="" id="{C1735BF8-2406-234A-A68E-797980A70A45}"/>
                </a:ext>
              </a:extLst>
            </p:cNvPr>
            <p:cNvSpPr/>
            <p:nvPr/>
          </p:nvSpPr>
          <p:spPr>
            <a:xfrm>
              <a:off x="5900528" y="2793356"/>
              <a:ext cx="2639487" cy="942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/>
                <a:t>Навигация к старту теста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97D198B5-6121-6A41-B671-2FE83A181576}"/>
              </a:ext>
            </a:extLst>
          </p:cNvPr>
          <p:cNvGrpSpPr/>
          <p:nvPr/>
        </p:nvGrpSpPr>
        <p:grpSpPr>
          <a:xfrm>
            <a:off x="4727980" y="2616354"/>
            <a:ext cx="1983086" cy="1893314"/>
            <a:chOff x="5900528" y="2007948"/>
            <a:chExt cx="2639487" cy="2520000"/>
          </a:xfrm>
        </p:grpSpPr>
        <p:sp>
          <p:nvSpPr>
            <p:cNvPr id="15" name="Скругленный прямоугольник 4">
              <a:extLst>
                <a:ext uri="{FF2B5EF4-FFF2-40B4-BE49-F238E27FC236}">
                  <a16:creationId xmlns:a16="http://schemas.microsoft.com/office/drawing/2014/main" xmlns="" id="{902D5C80-6392-8040-8C40-E7F9625C546C}"/>
                </a:ext>
              </a:extLst>
            </p:cNvPr>
            <p:cNvSpPr/>
            <p:nvPr/>
          </p:nvSpPr>
          <p:spPr>
            <a:xfrm>
              <a:off x="5960271" y="2007948"/>
              <a:ext cx="2520000" cy="2520000"/>
            </a:xfrm>
            <a:prstGeom prst="ellipse">
              <a:avLst/>
            </a:prstGeom>
            <a:solidFill>
              <a:srgbClr val="FFDD2F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6E741B31-FB24-EE4C-9DC2-19C5DB95110D}"/>
                </a:ext>
              </a:extLst>
            </p:cNvPr>
            <p:cNvSpPr/>
            <p:nvPr/>
          </p:nvSpPr>
          <p:spPr>
            <a:xfrm>
              <a:off x="5900528" y="2798836"/>
              <a:ext cx="2639487" cy="9421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/>
                <a:t>Тестовые действия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89CB6920-5440-6045-9386-AD77FA33D44B}"/>
              </a:ext>
            </a:extLst>
          </p:cNvPr>
          <p:cNvGrpSpPr/>
          <p:nvPr/>
        </p:nvGrpSpPr>
        <p:grpSpPr>
          <a:xfrm>
            <a:off x="5973536" y="1076312"/>
            <a:ext cx="1983087" cy="1893314"/>
            <a:chOff x="5960270" y="2007948"/>
            <a:chExt cx="2639488" cy="2520000"/>
          </a:xfrm>
        </p:grpSpPr>
        <p:sp>
          <p:nvSpPr>
            <p:cNvPr id="18" name="Скругленный прямоугольник 4">
              <a:extLst>
                <a:ext uri="{FF2B5EF4-FFF2-40B4-BE49-F238E27FC236}">
                  <a16:creationId xmlns:a16="http://schemas.microsoft.com/office/drawing/2014/main" xmlns="" id="{6C031CD8-DFC0-BF46-AEF9-BF628D3EB8BD}"/>
                </a:ext>
              </a:extLst>
            </p:cNvPr>
            <p:cNvSpPr/>
            <p:nvPr/>
          </p:nvSpPr>
          <p:spPr>
            <a:xfrm>
              <a:off x="5960270" y="2007948"/>
              <a:ext cx="2520000" cy="2520000"/>
            </a:xfrm>
            <a:prstGeom prst="ellipse">
              <a:avLst/>
            </a:prstGeom>
            <a:solidFill>
              <a:srgbClr val="FFDD2F"/>
            </a:solid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 dirty="0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91EB1E6D-5F3C-1C43-B6CB-784D7E858CEC}"/>
                </a:ext>
              </a:extLst>
            </p:cNvPr>
            <p:cNvSpPr/>
            <p:nvPr/>
          </p:nvSpPr>
          <p:spPr>
            <a:xfrm>
              <a:off x="5960271" y="2474325"/>
              <a:ext cx="2639487" cy="1597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/>
                <a:t>Сравнения ожидаемого и фактического результатов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610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Пользовательские 6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E600"/>
      </a:hlink>
      <a:folHlink>
        <a:srgbClr val="C2D4E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 Saint TeamLead 2018</Template>
  <TotalTime>39112</TotalTime>
  <Words>4806</Words>
  <Application>Microsoft Office PowerPoint</Application>
  <PresentationFormat>Экран (16:9)</PresentationFormat>
  <Paragraphs>1119</Paragraphs>
  <Slides>83</Slides>
  <Notes>76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83</vt:i4>
      </vt:variant>
    </vt:vector>
  </HeadingPairs>
  <TitlesOfParts>
    <vt:vector size="90" baseType="lpstr">
      <vt:lpstr>Arial</vt:lpstr>
      <vt:lpstr>Calibri</vt:lpstr>
      <vt:lpstr>Consolas</vt:lpstr>
      <vt:lpstr>Menlo</vt:lpstr>
      <vt:lpstr>Verdana</vt:lpstr>
      <vt:lpstr>Системный шрифт</vt:lpstr>
      <vt:lpstr>Тема Office</vt:lpstr>
      <vt:lpstr>Презентация PowerPoint</vt:lpstr>
      <vt:lpstr>обо мне</vt:lpstr>
      <vt:lpstr>План</vt:lpstr>
      <vt:lpstr>Стек технологий</vt:lpstr>
      <vt:lpstr>Самый быстрый тест …</vt:lpstr>
      <vt:lpstr>Презентация PowerPoint</vt:lpstr>
      <vt:lpstr>Начните оптимизацию  с тест-кейсов</vt:lpstr>
      <vt:lpstr>Презентация PowerPoint</vt:lpstr>
      <vt:lpstr>Из чего состоит тест</vt:lpstr>
      <vt:lpstr> А что, если нам посчитать?</vt:lpstr>
      <vt:lpstr>Презентация PowerPoint</vt:lpstr>
      <vt:lpstr>Сколько мы тратим времени</vt:lpstr>
      <vt:lpstr>Нам нужно быстрее!!!</vt:lpstr>
      <vt:lpstr>Запуск приложения</vt:lpstr>
      <vt:lpstr>Вызов tearDown</vt:lpstr>
      <vt:lpstr>Вызов tearDown</vt:lpstr>
      <vt:lpstr>Связанные тесты</vt:lpstr>
      <vt:lpstr>Запуск приложения с экрана</vt:lpstr>
      <vt:lpstr>Презентация PowerPoint</vt:lpstr>
      <vt:lpstr>Launch arguments</vt:lpstr>
      <vt:lpstr>Launch arguments</vt:lpstr>
      <vt:lpstr>Launch arguments</vt:lpstr>
      <vt:lpstr>Launch arguments</vt:lpstr>
      <vt:lpstr>Правильно генерим данные</vt:lpstr>
      <vt:lpstr>Правильно генерим данные</vt:lpstr>
      <vt:lpstr>Презентация PowerPoint</vt:lpstr>
      <vt:lpstr>Правильно генерим данные</vt:lpstr>
      <vt:lpstr>Правильно генерим данные</vt:lpstr>
      <vt:lpstr>Правильно генерим данные</vt:lpstr>
      <vt:lpstr>Осторожно!</vt:lpstr>
      <vt:lpstr>Ждем всех, а не по одному</vt:lpstr>
      <vt:lpstr>Ждем всех, а не по одному</vt:lpstr>
      <vt:lpstr>Expectations</vt:lpstr>
      <vt:lpstr>Expectations</vt:lpstr>
      <vt:lpstr>Expectations</vt:lpstr>
      <vt:lpstr>Expectations</vt:lpstr>
      <vt:lpstr>Expectations</vt:lpstr>
      <vt:lpstr>Плюсы/минусы</vt:lpstr>
      <vt:lpstr>Мокируем</vt:lpstr>
      <vt:lpstr>Swifter</vt:lpstr>
      <vt:lpstr>Swifter</vt:lpstr>
      <vt:lpstr>Swifter</vt:lpstr>
      <vt:lpstr>Swifter</vt:lpstr>
      <vt:lpstr>Swifter</vt:lpstr>
      <vt:lpstr>Swifter</vt:lpstr>
      <vt:lpstr>Swifter</vt:lpstr>
      <vt:lpstr>Swifter</vt:lpstr>
      <vt:lpstr>Плюсы/минусы</vt:lpstr>
      <vt:lpstr>Tips and Tricks</vt:lpstr>
      <vt:lpstr>Управляем анимацией</vt:lpstr>
      <vt:lpstr>Snapshot ускоряет</vt:lpstr>
      <vt:lpstr>Для каких экранов эффективно?</vt:lpstr>
      <vt:lpstr>Для каких экранов эффективно?</vt:lpstr>
      <vt:lpstr>Из чего состоит запуск регресса</vt:lpstr>
      <vt:lpstr> Из чего состоит регресс?</vt:lpstr>
      <vt:lpstr>Слабое ускорение</vt:lpstr>
      <vt:lpstr>Ощутимое ускорение</vt:lpstr>
      <vt:lpstr>Сборка приложения</vt:lpstr>
      <vt:lpstr>Переиспользуем сборку</vt:lpstr>
      <vt:lpstr>Проблемы</vt:lpstr>
      <vt:lpstr>Решение!</vt:lpstr>
      <vt:lpstr>Минусы</vt:lpstr>
      <vt:lpstr>“А давайте распараллелим!”</vt:lpstr>
      <vt:lpstr>“А давайте распараллелим!”</vt:lpstr>
      <vt:lpstr>“А давайте распараллелим!”</vt:lpstr>
      <vt:lpstr>Tips and Tricks</vt:lpstr>
      <vt:lpstr>Приложение работает медленно</vt:lpstr>
      <vt:lpstr>Презентация PowerPoint</vt:lpstr>
      <vt:lpstr>Ускоряем приложение</vt:lpstr>
      <vt:lpstr>Ускоряем приложение</vt:lpstr>
      <vt:lpstr>Подводные камни Nil Coalescing Operator</vt:lpstr>
      <vt:lpstr>Подводные камни Nil Coalescing Operator</vt:lpstr>
      <vt:lpstr>Подводные камни Nil Coalescing Operator</vt:lpstr>
      <vt:lpstr>Результат:</vt:lpstr>
      <vt:lpstr>Презентация PowerPoint</vt:lpstr>
      <vt:lpstr>Тернарные операторы</vt:lpstr>
      <vt:lpstr>Тернарные операторы</vt:lpstr>
      <vt:lpstr>Тернарные операторы</vt:lpstr>
      <vt:lpstr>Есть ли разница в компиляции?</vt:lpstr>
      <vt:lpstr>Выводы</vt:lpstr>
      <vt:lpstr>Презентация PowerPoint</vt:lpstr>
      <vt:lpstr>Презентация PowerPoint</vt:lpstr>
      <vt:lpstr>Ссылки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MVP тимлида</dc:title>
  <dc:creator>Nikishin Viktor Andreevich</dc:creator>
  <cp:lastModifiedBy>Владислав Орликов</cp:lastModifiedBy>
  <cp:revision>577</cp:revision>
  <cp:lastPrinted>2018-12-07T12:44:06Z</cp:lastPrinted>
  <dcterms:created xsi:type="dcterms:W3CDTF">2018-08-20T08:00:25Z</dcterms:created>
  <dcterms:modified xsi:type="dcterms:W3CDTF">2019-06-01T10:01:48Z</dcterms:modified>
</cp:coreProperties>
</file>