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74"/>
  </p:notesMasterIdLst>
  <p:sldIdLst>
    <p:sldId id="256" r:id="rId2"/>
    <p:sldId id="498" r:id="rId3"/>
    <p:sldId id="257" r:id="rId4"/>
    <p:sldId id="504" r:id="rId5"/>
    <p:sldId id="302" r:id="rId6"/>
    <p:sldId id="499" r:id="rId7"/>
    <p:sldId id="505" r:id="rId8"/>
    <p:sldId id="722" r:id="rId9"/>
    <p:sldId id="702" r:id="rId10"/>
    <p:sldId id="518" r:id="rId11"/>
    <p:sldId id="703" r:id="rId12"/>
    <p:sldId id="506" r:id="rId13"/>
    <p:sldId id="704" r:id="rId14"/>
    <p:sldId id="706" r:id="rId15"/>
    <p:sldId id="508" r:id="rId16"/>
    <p:sldId id="707" r:id="rId17"/>
    <p:sldId id="708" r:id="rId18"/>
    <p:sldId id="511" r:id="rId19"/>
    <p:sldId id="710" r:id="rId20"/>
    <p:sldId id="711" r:id="rId21"/>
    <p:sldId id="514" r:id="rId22"/>
    <p:sldId id="712" r:id="rId23"/>
    <p:sldId id="709" r:id="rId24"/>
    <p:sldId id="517" r:id="rId25"/>
    <p:sldId id="500" r:id="rId26"/>
    <p:sldId id="519" r:id="rId27"/>
    <p:sldId id="525" r:id="rId28"/>
    <p:sldId id="520" r:id="rId29"/>
    <p:sldId id="526" r:id="rId30"/>
    <p:sldId id="521" r:id="rId31"/>
    <p:sldId id="527" r:id="rId32"/>
    <p:sldId id="522" r:id="rId33"/>
    <p:sldId id="543" r:id="rId34"/>
    <p:sldId id="501" r:id="rId35"/>
    <p:sldId id="523" r:id="rId36"/>
    <p:sldId id="524" r:id="rId37"/>
    <p:sldId id="699" r:id="rId38"/>
    <p:sldId id="700" r:id="rId39"/>
    <p:sldId id="502" r:id="rId40"/>
    <p:sldId id="538" r:id="rId41"/>
    <p:sldId id="539" r:id="rId42"/>
    <p:sldId id="540" r:id="rId43"/>
    <p:sldId id="717" r:id="rId44"/>
    <p:sldId id="503" r:id="rId45"/>
    <p:sldId id="541" r:id="rId46"/>
    <p:sldId id="542" r:id="rId47"/>
    <p:sldId id="696" r:id="rId48"/>
    <p:sldId id="698" r:id="rId49"/>
    <p:sldId id="544" r:id="rId50"/>
    <p:sldId id="713" r:id="rId51"/>
    <p:sldId id="545" r:id="rId52"/>
    <p:sldId id="546" r:id="rId53"/>
    <p:sldId id="714" r:id="rId54"/>
    <p:sldId id="547" r:id="rId55"/>
    <p:sldId id="548" r:id="rId56"/>
    <p:sldId id="715" r:id="rId57"/>
    <p:sldId id="716" r:id="rId58"/>
    <p:sldId id="336" r:id="rId59"/>
    <p:sldId id="549" r:id="rId60"/>
    <p:sldId id="551" r:id="rId61"/>
    <p:sldId id="553" r:id="rId62"/>
    <p:sldId id="718" r:id="rId63"/>
    <p:sldId id="719" r:id="rId64"/>
    <p:sldId id="554" r:id="rId65"/>
    <p:sldId id="557" r:id="rId66"/>
    <p:sldId id="556" r:id="rId67"/>
    <p:sldId id="558" r:id="rId68"/>
    <p:sldId id="720" r:id="rId69"/>
    <p:sldId id="721" r:id="rId70"/>
    <p:sldId id="559" r:id="rId71"/>
    <p:sldId id="701" r:id="rId72"/>
    <p:sldId id="293" r:id="rId73"/>
  </p:sldIdLst>
  <p:sldSz cx="13004800" cy="97536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367E9126-103E-C849-BB4B-81392E5B0B05}">
          <p14:sldIdLst>
            <p14:sldId id="256"/>
            <p14:sldId id="498"/>
          </p14:sldIdLst>
        </p14:section>
        <p14:section name="1 - о чем доклад не будет" id="{B79FD147-8A62-4745-8029-2AC9DABB6856}">
          <p14:sldIdLst>
            <p14:sldId id="257"/>
            <p14:sldId id="504"/>
            <p14:sldId id="302"/>
          </p14:sldIdLst>
        </p14:section>
        <p14:section name="2 - система OKR и тестирование" id="{14213405-D3D5-EE42-8E46-581441ABA5D8}">
          <p14:sldIdLst>
            <p14:sldId id="499"/>
            <p14:sldId id="505"/>
            <p14:sldId id="722"/>
            <p14:sldId id="702"/>
            <p14:sldId id="518"/>
            <p14:sldId id="703"/>
            <p14:sldId id="506"/>
            <p14:sldId id="704"/>
            <p14:sldId id="706"/>
            <p14:sldId id="508"/>
            <p14:sldId id="707"/>
            <p14:sldId id="708"/>
            <p14:sldId id="511"/>
            <p14:sldId id="710"/>
            <p14:sldId id="711"/>
            <p14:sldId id="514"/>
            <p14:sldId id="712"/>
            <p14:sldId id="709"/>
            <p14:sldId id="517"/>
          </p14:sldIdLst>
        </p14:section>
        <p14:section name="3 - Суперсилы OKR" id="{078B0E80-0A30-184A-82BD-74A85B53BF59}">
          <p14:sldIdLst>
            <p14:sldId id="500"/>
            <p14:sldId id="519"/>
            <p14:sldId id="525"/>
            <p14:sldId id="520"/>
            <p14:sldId id="526"/>
            <p14:sldId id="521"/>
            <p14:sldId id="527"/>
            <p14:sldId id="522"/>
            <p14:sldId id="543"/>
          </p14:sldIdLst>
        </p14:section>
        <p14:section name="4 - Принципы Деминга и OKR" id="{6B8B6E07-00AA-1049-8BA6-9515D03919BA}">
          <p14:sldIdLst>
            <p14:sldId id="501"/>
            <p14:sldId id="523"/>
            <p14:sldId id="524"/>
            <p14:sldId id="699"/>
            <p14:sldId id="700"/>
          </p14:sldIdLst>
        </p14:section>
        <p14:section name="5 - CFR и OKR" id="{5ED59552-206B-C44C-9EA5-5B9D7E1471E9}">
          <p14:sldIdLst>
            <p14:sldId id="502"/>
            <p14:sldId id="538"/>
            <p14:sldId id="539"/>
            <p14:sldId id="540"/>
            <p14:sldId id="717"/>
          </p14:sldIdLst>
        </p14:section>
        <p14:section name="6 - OKR and QA Engineer Growth" id="{E21081D8-0DC8-5D48-B88A-28B0BC9D1002}">
          <p14:sldIdLst>
            <p14:sldId id="503"/>
            <p14:sldId id="541"/>
            <p14:sldId id="542"/>
            <p14:sldId id="696"/>
            <p14:sldId id="698"/>
            <p14:sldId id="544"/>
            <p14:sldId id="713"/>
            <p14:sldId id="545"/>
            <p14:sldId id="546"/>
            <p14:sldId id="714"/>
            <p14:sldId id="547"/>
            <p14:sldId id="548"/>
            <p14:sldId id="715"/>
            <p14:sldId id="716"/>
            <p14:sldId id="336"/>
            <p14:sldId id="549"/>
            <p14:sldId id="551"/>
            <p14:sldId id="553"/>
            <p14:sldId id="718"/>
            <p14:sldId id="719"/>
            <p14:sldId id="554"/>
            <p14:sldId id="557"/>
            <p14:sldId id="556"/>
            <p14:sldId id="558"/>
            <p14:sldId id="720"/>
            <p14:sldId id="721"/>
            <p14:sldId id="559"/>
            <p14:sldId id="701"/>
          </p14:sldIdLst>
        </p14:section>
        <p14:section name="7 - Thanks" id="{6C85EEBB-90B2-3B47-A508-1EBDA41F8A8F}">
          <p14:sldIdLst>
            <p14:sldId id="293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erge Barysiuk" initials="" lastIdx="2" clrIdx="0"/>
  <p:cmAuthor id="1" name="Vladislav Mikholap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71"/>
    <p:restoredTop sz="84021"/>
  </p:normalViewPr>
  <p:slideViewPr>
    <p:cSldViewPr snapToGrid="0" snapToObjects="1">
      <p:cViewPr varScale="1">
        <p:scale>
          <a:sx n="43" d="100"/>
          <a:sy n="43" d="100"/>
        </p:scale>
        <p:origin x="-1434" y="-10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381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98A713-262B-A141-8612-E494B61C6A12}" type="doc">
      <dgm:prSet loTypeId="urn:microsoft.com/office/officeart/2005/8/layout/chart3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9391EB1-D7F7-254F-988B-E5EA98C5D392}">
      <dgm:prSet phldrT="[Text]" custT="1"/>
      <dgm:spPr/>
      <dgm:t>
        <a:bodyPr/>
        <a:lstStyle/>
        <a:p>
          <a:r>
            <a:rPr lang="ru-RU" sz="2400" dirty="0"/>
            <a:t>Стратегический менеджмент</a:t>
          </a:r>
          <a:endParaRPr lang="en-US" sz="2400" dirty="0"/>
        </a:p>
      </dgm:t>
    </dgm:pt>
    <dgm:pt modelId="{DAC04BED-8106-F245-99D6-AF36898783BB}" type="parTrans" cxnId="{62038A05-20BE-4649-80F9-4CE625D39184}">
      <dgm:prSet/>
      <dgm:spPr/>
      <dgm:t>
        <a:bodyPr/>
        <a:lstStyle/>
        <a:p>
          <a:endParaRPr lang="en-US"/>
        </a:p>
      </dgm:t>
    </dgm:pt>
    <dgm:pt modelId="{DE4CFDFD-F9D6-424E-9EDA-2494285BB562}" type="sibTrans" cxnId="{62038A05-20BE-4649-80F9-4CE625D39184}">
      <dgm:prSet/>
      <dgm:spPr/>
      <dgm:t>
        <a:bodyPr/>
        <a:lstStyle/>
        <a:p>
          <a:endParaRPr lang="en-US"/>
        </a:p>
      </dgm:t>
    </dgm:pt>
    <dgm:pt modelId="{1FBFDBD9-7051-7445-BCA5-8971482F7883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400" dirty="0"/>
            <a:t>Операционный тест-менеджмент</a:t>
          </a:r>
          <a:endParaRPr lang="en-US" sz="2400" dirty="0"/>
        </a:p>
      </dgm:t>
    </dgm:pt>
    <dgm:pt modelId="{5B354091-3756-C54E-9911-56A05E6CEEF5}" type="parTrans" cxnId="{F1ACB573-5167-FD48-9D7F-8BA51D88B7A9}">
      <dgm:prSet/>
      <dgm:spPr/>
      <dgm:t>
        <a:bodyPr/>
        <a:lstStyle/>
        <a:p>
          <a:endParaRPr lang="en-US"/>
        </a:p>
      </dgm:t>
    </dgm:pt>
    <dgm:pt modelId="{E1B4EFB9-7FFC-244F-9E3D-3F6833C83480}" type="sibTrans" cxnId="{F1ACB573-5167-FD48-9D7F-8BA51D88B7A9}">
      <dgm:prSet/>
      <dgm:spPr/>
      <dgm:t>
        <a:bodyPr/>
        <a:lstStyle/>
        <a:p>
          <a:endParaRPr lang="en-US"/>
        </a:p>
      </dgm:t>
    </dgm:pt>
    <dgm:pt modelId="{CDEC20A3-280D-A44A-A1B1-BC798C398E66}">
      <dgm:prSet phldrT="[Text]" custT="1"/>
      <dgm:spPr/>
      <dgm:t>
        <a:bodyPr/>
        <a:lstStyle/>
        <a:p>
          <a:r>
            <a:rPr lang="ru-RU" sz="2400" dirty="0"/>
            <a:t>Управление людьми</a:t>
          </a:r>
          <a:endParaRPr lang="en-US" sz="2400" dirty="0"/>
        </a:p>
      </dgm:t>
    </dgm:pt>
    <dgm:pt modelId="{7A4C719D-7C33-614A-92F2-87CF1482F719}" type="parTrans" cxnId="{C4FA6B66-2B3E-D542-969B-70FE3C580EA5}">
      <dgm:prSet/>
      <dgm:spPr/>
      <dgm:t>
        <a:bodyPr/>
        <a:lstStyle/>
        <a:p>
          <a:endParaRPr lang="en-US"/>
        </a:p>
      </dgm:t>
    </dgm:pt>
    <dgm:pt modelId="{326FC569-A466-7B43-B75F-6B5F53FE5B5D}" type="sibTrans" cxnId="{C4FA6B66-2B3E-D542-969B-70FE3C580EA5}">
      <dgm:prSet/>
      <dgm:spPr/>
      <dgm:t>
        <a:bodyPr/>
        <a:lstStyle/>
        <a:p>
          <a:endParaRPr lang="en-US"/>
        </a:p>
      </dgm:t>
    </dgm:pt>
    <dgm:pt modelId="{766126E2-3C95-BF49-9ED5-6C48E20989E7}" type="pres">
      <dgm:prSet presAssocID="{3998A713-262B-A141-8612-E494B61C6A1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FFADB3-6B55-944F-B72D-72B32E7FDF3C}" type="pres">
      <dgm:prSet presAssocID="{3998A713-262B-A141-8612-E494B61C6A12}" presName="wedge1" presStyleLbl="node1" presStyleIdx="0" presStyleCnt="3"/>
      <dgm:spPr/>
      <dgm:t>
        <a:bodyPr/>
        <a:lstStyle/>
        <a:p>
          <a:endParaRPr lang="ru-RU"/>
        </a:p>
      </dgm:t>
    </dgm:pt>
    <dgm:pt modelId="{F6C8E1E3-0EB3-864B-BCD0-AF95B71B6F71}" type="pres">
      <dgm:prSet presAssocID="{3998A713-262B-A141-8612-E494B61C6A1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E1875D-4DF7-FE42-8BB7-7F1D5340D430}" type="pres">
      <dgm:prSet presAssocID="{3998A713-262B-A141-8612-E494B61C6A12}" presName="wedge2" presStyleLbl="node1" presStyleIdx="1" presStyleCnt="3" custLinFactNeighborX="2673" custLinFactNeighborY="842"/>
      <dgm:spPr/>
      <dgm:t>
        <a:bodyPr/>
        <a:lstStyle/>
        <a:p>
          <a:endParaRPr lang="ru-RU"/>
        </a:p>
      </dgm:t>
    </dgm:pt>
    <dgm:pt modelId="{6D454964-C57D-764B-A725-1A31BB54DDFE}" type="pres">
      <dgm:prSet presAssocID="{3998A713-262B-A141-8612-E494B61C6A1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A26FF3-C1AA-4145-A841-086E45BBBA95}" type="pres">
      <dgm:prSet presAssocID="{3998A713-262B-A141-8612-E494B61C6A12}" presName="wedge3" presStyleLbl="node1" presStyleIdx="2" presStyleCnt="3"/>
      <dgm:spPr/>
      <dgm:t>
        <a:bodyPr/>
        <a:lstStyle/>
        <a:p>
          <a:endParaRPr lang="ru-RU"/>
        </a:p>
      </dgm:t>
    </dgm:pt>
    <dgm:pt modelId="{AA6A3807-3789-864F-A1DE-CB34DD065734}" type="pres">
      <dgm:prSet presAssocID="{3998A713-262B-A141-8612-E494B61C6A1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ACEEFE-0450-794C-98F0-346F91EDF190}" type="presOf" srcId="{1FBFDBD9-7051-7445-BCA5-8971482F7883}" destId="{E2E1875D-4DF7-FE42-8BB7-7F1D5340D430}" srcOrd="0" destOrd="0" presId="urn:microsoft.com/office/officeart/2005/8/layout/chart3"/>
    <dgm:cxn modelId="{C4FA6B66-2B3E-D542-969B-70FE3C580EA5}" srcId="{3998A713-262B-A141-8612-E494B61C6A12}" destId="{CDEC20A3-280D-A44A-A1B1-BC798C398E66}" srcOrd="2" destOrd="0" parTransId="{7A4C719D-7C33-614A-92F2-87CF1482F719}" sibTransId="{326FC569-A466-7B43-B75F-6B5F53FE5B5D}"/>
    <dgm:cxn modelId="{E6A58C5C-5DFC-7B42-9AEC-5B0371CAAA20}" type="presOf" srcId="{CDEC20A3-280D-A44A-A1B1-BC798C398E66}" destId="{27A26FF3-C1AA-4145-A841-086E45BBBA95}" srcOrd="0" destOrd="0" presId="urn:microsoft.com/office/officeart/2005/8/layout/chart3"/>
    <dgm:cxn modelId="{F1ACB573-5167-FD48-9D7F-8BA51D88B7A9}" srcId="{3998A713-262B-A141-8612-E494B61C6A12}" destId="{1FBFDBD9-7051-7445-BCA5-8971482F7883}" srcOrd="1" destOrd="0" parTransId="{5B354091-3756-C54E-9911-56A05E6CEEF5}" sibTransId="{E1B4EFB9-7FFC-244F-9E3D-3F6833C83480}"/>
    <dgm:cxn modelId="{316F7B55-9746-5E4D-B1D7-7276531CA04E}" type="presOf" srcId="{3998A713-262B-A141-8612-E494B61C6A12}" destId="{766126E2-3C95-BF49-9ED5-6C48E20989E7}" srcOrd="0" destOrd="0" presId="urn:microsoft.com/office/officeart/2005/8/layout/chart3"/>
    <dgm:cxn modelId="{8671B136-5E7C-134D-9232-1528BD545F89}" type="presOf" srcId="{1FBFDBD9-7051-7445-BCA5-8971482F7883}" destId="{6D454964-C57D-764B-A725-1A31BB54DDFE}" srcOrd="1" destOrd="0" presId="urn:microsoft.com/office/officeart/2005/8/layout/chart3"/>
    <dgm:cxn modelId="{9DB056C4-9E37-5E4A-BC5C-37A8A173242E}" type="presOf" srcId="{CDEC20A3-280D-A44A-A1B1-BC798C398E66}" destId="{AA6A3807-3789-864F-A1DE-CB34DD065734}" srcOrd="1" destOrd="0" presId="urn:microsoft.com/office/officeart/2005/8/layout/chart3"/>
    <dgm:cxn modelId="{62038A05-20BE-4649-80F9-4CE625D39184}" srcId="{3998A713-262B-A141-8612-E494B61C6A12}" destId="{09391EB1-D7F7-254F-988B-E5EA98C5D392}" srcOrd="0" destOrd="0" parTransId="{DAC04BED-8106-F245-99D6-AF36898783BB}" sibTransId="{DE4CFDFD-F9D6-424E-9EDA-2494285BB562}"/>
    <dgm:cxn modelId="{4A00CA7E-B905-2440-9DBC-B9A212397EAF}" type="presOf" srcId="{09391EB1-D7F7-254F-988B-E5EA98C5D392}" destId="{95FFADB3-6B55-944F-B72D-72B32E7FDF3C}" srcOrd="0" destOrd="0" presId="urn:microsoft.com/office/officeart/2005/8/layout/chart3"/>
    <dgm:cxn modelId="{6F55765B-7D49-B843-94D9-AB7B36270B30}" type="presOf" srcId="{09391EB1-D7F7-254F-988B-E5EA98C5D392}" destId="{F6C8E1E3-0EB3-864B-BCD0-AF95B71B6F71}" srcOrd="1" destOrd="0" presId="urn:microsoft.com/office/officeart/2005/8/layout/chart3"/>
    <dgm:cxn modelId="{9C889020-9D9E-4748-BC5C-8FAEB18C5CD0}" type="presParOf" srcId="{766126E2-3C95-BF49-9ED5-6C48E20989E7}" destId="{95FFADB3-6B55-944F-B72D-72B32E7FDF3C}" srcOrd="0" destOrd="0" presId="urn:microsoft.com/office/officeart/2005/8/layout/chart3"/>
    <dgm:cxn modelId="{C52FFC83-F85E-D745-B462-EE9CC4E1DFE1}" type="presParOf" srcId="{766126E2-3C95-BF49-9ED5-6C48E20989E7}" destId="{F6C8E1E3-0EB3-864B-BCD0-AF95B71B6F71}" srcOrd="1" destOrd="0" presId="urn:microsoft.com/office/officeart/2005/8/layout/chart3"/>
    <dgm:cxn modelId="{C3F6D1AF-9413-814E-AF9D-DDF5E982D675}" type="presParOf" srcId="{766126E2-3C95-BF49-9ED5-6C48E20989E7}" destId="{E2E1875D-4DF7-FE42-8BB7-7F1D5340D430}" srcOrd="2" destOrd="0" presId="urn:microsoft.com/office/officeart/2005/8/layout/chart3"/>
    <dgm:cxn modelId="{F9AFA1EC-EA00-4C42-A86D-458487D3810A}" type="presParOf" srcId="{766126E2-3C95-BF49-9ED5-6C48E20989E7}" destId="{6D454964-C57D-764B-A725-1A31BB54DDFE}" srcOrd="3" destOrd="0" presId="urn:microsoft.com/office/officeart/2005/8/layout/chart3"/>
    <dgm:cxn modelId="{A1EED40A-4154-494A-B174-3E62EB59032F}" type="presParOf" srcId="{766126E2-3C95-BF49-9ED5-6C48E20989E7}" destId="{27A26FF3-C1AA-4145-A841-086E45BBBA95}" srcOrd="4" destOrd="0" presId="urn:microsoft.com/office/officeart/2005/8/layout/chart3"/>
    <dgm:cxn modelId="{25A66FBD-4994-A542-A013-B45E9D046FA3}" type="presParOf" srcId="{766126E2-3C95-BF49-9ED5-6C48E20989E7}" destId="{AA6A3807-3789-864F-A1DE-CB34DD065734}" srcOrd="5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98A713-262B-A141-8612-E494B61C6A12}" type="doc">
      <dgm:prSet loTypeId="urn:microsoft.com/office/officeart/2005/8/layout/chart3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9391EB1-D7F7-254F-988B-E5EA98C5D392}">
      <dgm:prSet phldrT="[Text]" custT="1"/>
      <dgm:spPr/>
      <dgm:t>
        <a:bodyPr/>
        <a:lstStyle/>
        <a:p>
          <a:r>
            <a:rPr lang="ru-RU" sz="2400" dirty="0"/>
            <a:t>Стратегический менеджмент</a:t>
          </a:r>
          <a:endParaRPr lang="en-US" sz="2400" dirty="0"/>
        </a:p>
      </dgm:t>
    </dgm:pt>
    <dgm:pt modelId="{DAC04BED-8106-F245-99D6-AF36898783BB}" type="parTrans" cxnId="{62038A05-20BE-4649-80F9-4CE625D39184}">
      <dgm:prSet/>
      <dgm:spPr/>
      <dgm:t>
        <a:bodyPr/>
        <a:lstStyle/>
        <a:p>
          <a:endParaRPr lang="en-US"/>
        </a:p>
      </dgm:t>
    </dgm:pt>
    <dgm:pt modelId="{DE4CFDFD-F9D6-424E-9EDA-2494285BB562}" type="sibTrans" cxnId="{62038A05-20BE-4649-80F9-4CE625D39184}">
      <dgm:prSet/>
      <dgm:spPr/>
      <dgm:t>
        <a:bodyPr/>
        <a:lstStyle/>
        <a:p>
          <a:endParaRPr lang="en-US"/>
        </a:p>
      </dgm:t>
    </dgm:pt>
    <dgm:pt modelId="{1FBFDBD9-7051-7445-BCA5-8971482F7883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400" dirty="0"/>
            <a:t>Операционный тест-менеджмент</a:t>
          </a:r>
          <a:endParaRPr lang="en-US" sz="2400" dirty="0"/>
        </a:p>
      </dgm:t>
    </dgm:pt>
    <dgm:pt modelId="{5B354091-3756-C54E-9911-56A05E6CEEF5}" type="parTrans" cxnId="{F1ACB573-5167-FD48-9D7F-8BA51D88B7A9}">
      <dgm:prSet/>
      <dgm:spPr/>
      <dgm:t>
        <a:bodyPr/>
        <a:lstStyle/>
        <a:p>
          <a:endParaRPr lang="en-US"/>
        </a:p>
      </dgm:t>
    </dgm:pt>
    <dgm:pt modelId="{E1B4EFB9-7FFC-244F-9E3D-3F6833C83480}" type="sibTrans" cxnId="{F1ACB573-5167-FD48-9D7F-8BA51D88B7A9}">
      <dgm:prSet/>
      <dgm:spPr/>
      <dgm:t>
        <a:bodyPr/>
        <a:lstStyle/>
        <a:p>
          <a:endParaRPr lang="en-US"/>
        </a:p>
      </dgm:t>
    </dgm:pt>
    <dgm:pt modelId="{CDEC20A3-280D-A44A-A1B1-BC798C398E66}">
      <dgm:prSet phldrT="[Text]" custT="1"/>
      <dgm:spPr/>
      <dgm:t>
        <a:bodyPr/>
        <a:lstStyle/>
        <a:p>
          <a:r>
            <a:rPr lang="ru-RU" sz="2400" dirty="0"/>
            <a:t>Управление людьми</a:t>
          </a:r>
          <a:endParaRPr lang="en-US" sz="2400" dirty="0"/>
        </a:p>
      </dgm:t>
    </dgm:pt>
    <dgm:pt modelId="{7A4C719D-7C33-614A-92F2-87CF1482F719}" type="parTrans" cxnId="{C4FA6B66-2B3E-D542-969B-70FE3C580EA5}">
      <dgm:prSet/>
      <dgm:spPr/>
      <dgm:t>
        <a:bodyPr/>
        <a:lstStyle/>
        <a:p>
          <a:endParaRPr lang="en-US"/>
        </a:p>
      </dgm:t>
    </dgm:pt>
    <dgm:pt modelId="{326FC569-A466-7B43-B75F-6B5F53FE5B5D}" type="sibTrans" cxnId="{C4FA6B66-2B3E-D542-969B-70FE3C580EA5}">
      <dgm:prSet/>
      <dgm:spPr/>
      <dgm:t>
        <a:bodyPr/>
        <a:lstStyle/>
        <a:p>
          <a:endParaRPr lang="en-US"/>
        </a:p>
      </dgm:t>
    </dgm:pt>
    <dgm:pt modelId="{766126E2-3C95-BF49-9ED5-6C48E20989E7}" type="pres">
      <dgm:prSet presAssocID="{3998A713-262B-A141-8612-E494B61C6A1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FFADB3-6B55-944F-B72D-72B32E7FDF3C}" type="pres">
      <dgm:prSet presAssocID="{3998A713-262B-A141-8612-E494B61C6A12}" presName="wedge1" presStyleLbl="node1" presStyleIdx="0" presStyleCnt="3"/>
      <dgm:spPr/>
      <dgm:t>
        <a:bodyPr/>
        <a:lstStyle/>
        <a:p>
          <a:endParaRPr lang="ru-RU"/>
        </a:p>
      </dgm:t>
    </dgm:pt>
    <dgm:pt modelId="{F6C8E1E3-0EB3-864B-BCD0-AF95B71B6F71}" type="pres">
      <dgm:prSet presAssocID="{3998A713-262B-A141-8612-E494B61C6A1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E1875D-4DF7-FE42-8BB7-7F1D5340D430}" type="pres">
      <dgm:prSet presAssocID="{3998A713-262B-A141-8612-E494B61C6A12}" presName="wedge2" presStyleLbl="node1" presStyleIdx="1" presStyleCnt="3" custLinFactNeighborX="2673" custLinFactNeighborY="842"/>
      <dgm:spPr/>
      <dgm:t>
        <a:bodyPr/>
        <a:lstStyle/>
        <a:p>
          <a:endParaRPr lang="ru-RU"/>
        </a:p>
      </dgm:t>
    </dgm:pt>
    <dgm:pt modelId="{6D454964-C57D-764B-A725-1A31BB54DDFE}" type="pres">
      <dgm:prSet presAssocID="{3998A713-262B-A141-8612-E494B61C6A1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A26FF3-C1AA-4145-A841-086E45BBBA95}" type="pres">
      <dgm:prSet presAssocID="{3998A713-262B-A141-8612-E494B61C6A12}" presName="wedge3" presStyleLbl="node1" presStyleIdx="2" presStyleCnt="3"/>
      <dgm:spPr/>
      <dgm:t>
        <a:bodyPr/>
        <a:lstStyle/>
        <a:p>
          <a:endParaRPr lang="ru-RU"/>
        </a:p>
      </dgm:t>
    </dgm:pt>
    <dgm:pt modelId="{AA6A3807-3789-864F-A1DE-CB34DD065734}" type="pres">
      <dgm:prSet presAssocID="{3998A713-262B-A141-8612-E494B61C6A1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ACEEFE-0450-794C-98F0-346F91EDF190}" type="presOf" srcId="{1FBFDBD9-7051-7445-BCA5-8971482F7883}" destId="{E2E1875D-4DF7-FE42-8BB7-7F1D5340D430}" srcOrd="0" destOrd="0" presId="urn:microsoft.com/office/officeart/2005/8/layout/chart3"/>
    <dgm:cxn modelId="{C4FA6B66-2B3E-D542-969B-70FE3C580EA5}" srcId="{3998A713-262B-A141-8612-E494B61C6A12}" destId="{CDEC20A3-280D-A44A-A1B1-BC798C398E66}" srcOrd="2" destOrd="0" parTransId="{7A4C719D-7C33-614A-92F2-87CF1482F719}" sibTransId="{326FC569-A466-7B43-B75F-6B5F53FE5B5D}"/>
    <dgm:cxn modelId="{E6A58C5C-5DFC-7B42-9AEC-5B0371CAAA20}" type="presOf" srcId="{CDEC20A3-280D-A44A-A1B1-BC798C398E66}" destId="{27A26FF3-C1AA-4145-A841-086E45BBBA95}" srcOrd="0" destOrd="0" presId="urn:microsoft.com/office/officeart/2005/8/layout/chart3"/>
    <dgm:cxn modelId="{F1ACB573-5167-FD48-9D7F-8BA51D88B7A9}" srcId="{3998A713-262B-A141-8612-E494B61C6A12}" destId="{1FBFDBD9-7051-7445-BCA5-8971482F7883}" srcOrd="1" destOrd="0" parTransId="{5B354091-3756-C54E-9911-56A05E6CEEF5}" sibTransId="{E1B4EFB9-7FFC-244F-9E3D-3F6833C83480}"/>
    <dgm:cxn modelId="{316F7B55-9746-5E4D-B1D7-7276531CA04E}" type="presOf" srcId="{3998A713-262B-A141-8612-E494B61C6A12}" destId="{766126E2-3C95-BF49-9ED5-6C48E20989E7}" srcOrd="0" destOrd="0" presId="urn:microsoft.com/office/officeart/2005/8/layout/chart3"/>
    <dgm:cxn modelId="{8671B136-5E7C-134D-9232-1528BD545F89}" type="presOf" srcId="{1FBFDBD9-7051-7445-BCA5-8971482F7883}" destId="{6D454964-C57D-764B-A725-1A31BB54DDFE}" srcOrd="1" destOrd="0" presId="urn:microsoft.com/office/officeart/2005/8/layout/chart3"/>
    <dgm:cxn modelId="{9DB056C4-9E37-5E4A-BC5C-37A8A173242E}" type="presOf" srcId="{CDEC20A3-280D-A44A-A1B1-BC798C398E66}" destId="{AA6A3807-3789-864F-A1DE-CB34DD065734}" srcOrd="1" destOrd="0" presId="urn:microsoft.com/office/officeart/2005/8/layout/chart3"/>
    <dgm:cxn modelId="{62038A05-20BE-4649-80F9-4CE625D39184}" srcId="{3998A713-262B-A141-8612-E494B61C6A12}" destId="{09391EB1-D7F7-254F-988B-E5EA98C5D392}" srcOrd="0" destOrd="0" parTransId="{DAC04BED-8106-F245-99D6-AF36898783BB}" sibTransId="{DE4CFDFD-F9D6-424E-9EDA-2494285BB562}"/>
    <dgm:cxn modelId="{4A00CA7E-B905-2440-9DBC-B9A212397EAF}" type="presOf" srcId="{09391EB1-D7F7-254F-988B-E5EA98C5D392}" destId="{95FFADB3-6B55-944F-B72D-72B32E7FDF3C}" srcOrd="0" destOrd="0" presId="urn:microsoft.com/office/officeart/2005/8/layout/chart3"/>
    <dgm:cxn modelId="{6F55765B-7D49-B843-94D9-AB7B36270B30}" type="presOf" srcId="{09391EB1-D7F7-254F-988B-E5EA98C5D392}" destId="{F6C8E1E3-0EB3-864B-BCD0-AF95B71B6F71}" srcOrd="1" destOrd="0" presId="urn:microsoft.com/office/officeart/2005/8/layout/chart3"/>
    <dgm:cxn modelId="{9C889020-9D9E-4748-BC5C-8FAEB18C5CD0}" type="presParOf" srcId="{766126E2-3C95-BF49-9ED5-6C48E20989E7}" destId="{95FFADB3-6B55-944F-B72D-72B32E7FDF3C}" srcOrd="0" destOrd="0" presId="urn:microsoft.com/office/officeart/2005/8/layout/chart3"/>
    <dgm:cxn modelId="{C52FFC83-F85E-D745-B462-EE9CC4E1DFE1}" type="presParOf" srcId="{766126E2-3C95-BF49-9ED5-6C48E20989E7}" destId="{F6C8E1E3-0EB3-864B-BCD0-AF95B71B6F71}" srcOrd="1" destOrd="0" presId="urn:microsoft.com/office/officeart/2005/8/layout/chart3"/>
    <dgm:cxn modelId="{C3F6D1AF-9413-814E-AF9D-DDF5E982D675}" type="presParOf" srcId="{766126E2-3C95-BF49-9ED5-6C48E20989E7}" destId="{E2E1875D-4DF7-FE42-8BB7-7F1D5340D430}" srcOrd="2" destOrd="0" presId="urn:microsoft.com/office/officeart/2005/8/layout/chart3"/>
    <dgm:cxn modelId="{F9AFA1EC-EA00-4C42-A86D-458487D3810A}" type="presParOf" srcId="{766126E2-3C95-BF49-9ED5-6C48E20989E7}" destId="{6D454964-C57D-764B-A725-1A31BB54DDFE}" srcOrd="3" destOrd="0" presId="urn:microsoft.com/office/officeart/2005/8/layout/chart3"/>
    <dgm:cxn modelId="{A1EED40A-4154-494A-B174-3E62EB59032F}" type="presParOf" srcId="{766126E2-3C95-BF49-9ED5-6C48E20989E7}" destId="{27A26FF3-C1AA-4145-A841-086E45BBBA95}" srcOrd="4" destOrd="0" presId="urn:microsoft.com/office/officeart/2005/8/layout/chart3"/>
    <dgm:cxn modelId="{25A66FBD-4994-A542-A013-B45E9D046FA3}" type="presParOf" srcId="{766126E2-3C95-BF49-9ED5-6C48E20989E7}" destId="{AA6A3807-3789-864F-A1DE-CB34DD065734}" srcOrd="5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FFADB3-6B55-944F-B72D-72B32E7FDF3C}">
      <dsp:nvSpPr>
        <dsp:cNvPr id="0" name=""/>
        <dsp:cNvSpPr/>
      </dsp:nvSpPr>
      <dsp:spPr>
        <a:xfrm>
          <a:off x="3380066" y="484554"/>
          <a:ext cx="6030015" cy="6030015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Стратегический менеджмент</a:t>
          </a:r>
          <a:endParaRPr lang="en-US" sz="2400" kern="1200" dirty="0"/>
        </a:p>
      </dsp:txBody>
      <dsp:txXfrm>
        <a:off x="6658528" y="1597236"/>
        <a:ext cx="2045898" cy="2010005"/>
      </dsp:txXfrm>
    </dsp:sp>
    <dsp:sp modelId="{E2E1875D-4DF7-FE42-8BB7-7F1D5340D430}">
      <dsp:nvSpPr>
        <dsp:cNvPr id="0" name=""/>
        <dsp:cNvSpPr/>
      </dsp:nvSpPr>
      <dsp:spPr>
        <a:xfrm>
          <a:off x="3230415" y="714792"/>
          <a:ext cx="6030015" cy="6030015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Операционный тест-менеджмент</a:t>
          </a:r>
          <a:endParaRPr lang="en-US" sz="2400" kern="1200" dirty="0"/>
        </a:p>
      </dsp:txBody>
      <dsp:txXfrm>
        <a:off x="4881491" y="4519445"/>
        <a:ext cx="2727864" cy="1866433"/>
      </dsp:txXfrm>
    </dsp:sp>
    <dsp:sp modelId="{27A26FF3-C1AA-4145-A841-086E45BBBA95}">
      <dsp:nvSpPr>
        <dsp:cNvPr id="0" name=""/>
        <dsp:cNvSpPr/>
      </dsp:nvSpPr>
      <dsp:spPr>
        <a:xfrm>
          <a:off x="3069233" y="664019"/>
          <a:ext cx="6030015" cy="6030015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Управление людьми</a:t>
          </a:r>
          <a:endParaRPr lang="en-US" sz="2400" kern="1200" dirty="0"/>
        </a:p>
      </dsp:txBody>
      <dsp:txXfrm>
        <a:off x="3715306" y="1848486"/>
        <a:ext cx="2045898" cy="20100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FFADB3-6B55-944F-B72D-72B32E7FDF3C}">
      <dsp:nvSpPr>
        <dsp:cNvPr id="0" name=""/>
        <dsp:cNvSpPr/>
      </dsp:nvSpPr>
      <dsp:spPr>
        <a:xfrm>
          <a:off x="3380066" y="484554"/>
          <a:ext cx="6030015" cy="6030015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Стратегический менеджмент</a:t>
          </a:r>
          <a:endParaRPr lang="en-US" sz="2400" kern="1200" dirty="0"/>
        </a:p>
      </dsp:txBody>
      <dsp:txXfrm>
        <a:off x="6658528" y="1597236"/>
        <a:ext cx="2045898" cy="2010005"/>
      </dsp:txXfrm>
    </dsp:sp>
    <dsp:sp modelId="{E2E1875D-4DF7-FE42-8BB7-7F1D5340D430}">
      <dsp:nvSpPr>
        <dsp:cNvPr id="0" name=""/>
        <dsp:cNvSpPr/>
      </dsp:nvSpPr>
      <dsp:spPr>
        <a:xfrm>
          <a:off x="3230415" y="714792"/>
          <a:ext cx="6030015" cy="6030015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Операционный тест-менеджмент</a:t>
          </a:r>
          <a:endParaRPr lang="en-US" sz="2400" kern="1200" dirty="0"/>
        </a:p>
      </dsp:txBody>
      <dsp:txXfrm>
        <a:off x="4881491" y="4519445"/>
        <a:ext cx="2727864" cy="1866433"/>
      </dsp:txXfrm>
    </dsp:sp>
    <dsp:sp modelId="{27A26FF3-C1AA-4145-A841-086E45BBBA95}">
      <dsp:nvSpPr>
        <dsp:cNvPr id="0" name=""/>
        <dsp:cNvSpPr/>
      </dsp:nvSpPr>
      <dsp:spPr>
        <a:xfrm>
          <a:off x="3069233" y="664019"/>
          <a:ext cx="6030015" cy="6030015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Управление людьми</a:t>
          </a:r>
          <a:endParaRPr lang="en-US" sz="2400" kern="1200" dirty="0"/>
        </a:p>
      </dsp:txBody>
      <dsp:txXfrm>
        <a:off x="3715306" y="1848486"/>
        <a:ext cx="2045898" cy="20100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SzPct val="63636"/>
              <a:buChar char="●"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28600" algn="l" rtl="0">
              <a:lnSpc>
                <a:spcPct val="117999"/>
              </a:lnSpc>
              <a:spcBef>
                <a:spcPts val="0"/>
              </a:spcBef>
              <a:buSzPct val="63636"/>
              <a:buChar char="○"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57200" algn="l" rtl="0">
              <a:lnSpc>
                <a:spcPct val="117999"/>
              </a:lnSpc>
              <a:spcBef>
                <a:spcPts val="0"/>
              </a:spcBef>
              <a:buSzPct val="63636"/>
              <a:buChar char="■"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85800" algn="l" rtl="0">
              <a:lnSpc>
                <a:spcPct val="117999"/>
              </a:lnSpc>
              <a:spcBef>
                <a:spcPts val="0"/>
              </a:spcBef>
              <a:buSzPct val="63636"/>
              <a:buChar char="●"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14400" algn="l" rtl="0">
              <a:lnSpc>
                <a:spcPct val="117999"/>
              </a:lnSpc>
              <a:spcBef>
                <a:spcPts val="0"/>
              </a:spcBef>
              <a:buSzPct val="63636"/>
              <a:buChar char="○"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43000" algn="l" rtl="0">
              <a:lnSpc>
                <a:spcPct val="117999"/>
              </a:lnSpc>
              <a:spcBef>
                <a:spcPts val="0"/>
              </a:spcBef>
              <a:buSzPct val="63636"/>
              <a:buChar char="■"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71600" algn="l" rtl="0">
              <a:lnSpc>
                <a:spcPct val="117999"/>
              </a:lnSpc>
              <a:spcBef>
                <a:spcPts val="0"/>
              </a:spcBef>
              <a:buSzPct val="63636"/>
              <a:buChar char="●"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600200" algn="l" rtl="0">
              <a:lnSpc>
                <a:spcPct val="117999"/>
              </a:lnSpc>
              <a:spcBef>
                <a:spcPts val="0"/>
              </a:spcBef>
              <a:buSzPct val="63636"/>
              <a:buChar char="○"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28800" algn="l" rtl="0">
              <a:lnSpc>
                <a:spcPct val="117999"/>
              </a:lnSpc>
              <a:spcBef>
                <a:spcPts val="0"/>
              </a:spcBef>
              <a:buSzPct val="63636"/>
              <a:buChar char="■"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207760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8829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8346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1997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5647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0442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7899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6120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68642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20938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86119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5367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5346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38005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63936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1695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22680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25233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b17c5d33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b17c5d33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61529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1118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21246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13007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2590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b17c5d33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b17c5d33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58848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26080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3621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6015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95543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b17c5d33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b17c5d33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8161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36331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6035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77124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14283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b17c5d33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b17c5d33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1407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94026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48301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59752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38316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3" name="Shape 4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40237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b17c5d33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b17c5d33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0080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89840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07440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6265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03395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0514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07136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en-US" dirty="0"/>
              <a:t> </a:t>
            </a:r>
            <a:r>
              <a:rPr lang="ru-RU" sz="24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Внимательно слушайте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Ясно доводите свои мысли до собеседника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Четко соразмеряйте свою реакцию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Прямо скажите подопечному, чего вы от него ждете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Ничего нет страшного, чтобы отказаться от наставничества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Технические звезды – не всегда лучшие наставники. Они могут двигаться в инженерную стратегию, дизайн новых систем и т.д. – как менеджер дайте им такую возможность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70456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85143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00504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71193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650227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02402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63886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673396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07982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5145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b17c5d33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b17c5d33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228146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204972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310458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52978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950418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081624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083054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281366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106306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004422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1179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333174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117397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920773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3" name="Shape 4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6102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5291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9451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444500" marR="0" lvl="0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bg>
      <p:bgPr>
        <a:solidFill>
          <a:srgbClr val="54C28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02-pd-logo_ongreen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7999" y="508001"/>
            <a:ext cx="2536200" cy="6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27873" y="3708915"/>
            <a:ext cx="10433700" cy="3860100"/>
          </a:xfrm>
          <a:prstGeom prst="rect">
            <a:avLst/>
          </a:prstGeom>
        </p:spPr>
        <p:txBody>
          <a:bodyPr spcFirstLastPara="1" wrap="square" lIns="132450" tIns="132450" rIns="132450" bIns="132450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500">
                <a:solidFill>
                  <a:srgbClr val="29633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9633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9633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9633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9633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9633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9633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9633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9633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08017" y="8444644"/>
            <a:ext cx="10433700" cy="852600"/>
          </a:xfrm>
          <a:prstGeom prst="rect">
            <a:avLst/>
          </a:prstGeom>
        </p:spPr>
        <p:txBody>
          <a:bodyPr spcFirstLastPara="1" wrap="square" lIns="132450" tIns="132450" rIns="132450" bIns="132450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300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>
              <a:spcBef>
                <a:spcPts val="23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3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3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3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3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3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3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300"/>
              </a:spcBef>
              <a:spcAft>
                <a:spcPts val="23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9460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 Line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20192" y="0"/>
            <a:ext cx="12462777" cy="390144"/>
          </a:xfrm>
          <a:prstGeom prst="rect">
            <a:avLst/>
          </a:prstGeom>
          <a:noFill/>
        </p:spPr>
        <p:txBody>
          <a:bodyPr lIns="91440" tIns="45720" rIns="91440" bIns="45720" anchor="ctr" anchorCtr="0">
            <a:noAutofit/>
          </a:bodyPr>
          <a:lstStyle>
            <a:lvl1pPr marL="0" indent="0">
              <a:buFontTx/>
              <a:buNone/>
              <a:defRPr sz="1067" b="0" cap="all" normalizeH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10"/>
          <p:cNvSpPr>
            <a:spLocks noGrp="1"/>
          </p:cNvSpPr>
          <p:nvPr>
            <p:ph sz="quarter" idx="14"/>
          </p:nvPr>
        </p:nvSpPr>
        <p:spPr>
          <a:xfrm>
            <a:off x="520192" y="1733974"/>
            <a:ext cx="11964416" cy="69358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50240" y="390596"/>
            <a:ext cx="12354560" cy="131561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line 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>
          <a:xfrm>
            <a:off x="11691344" y="9233408"/>
            <a:ext cx="685774" cy="520192"/>
          </a:xfrm>
          <a:prstGeom prst="rect">
            <a:avLst/>
          </a:prstGeom>
        </p:spPr>
        <p:txBody>
          <a:bodyPr/>
          <a:lstStyle/>
          <a:p>
            <a:fld id="{F39628E0-47A7-46CE-98F3-6986F46F75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082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Caption">
  <p:cSld name="Large Captio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7998" y="9325918"/>
            <a:ext cx="1013400" cy="16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96230" y="377281"/>
            <a:ext cx="9525000" cy="5790000"/>
          </a:xfrm>
          <a:prstGeom prst="rect">
            <a:avLst/>
          </a:prstGeom>
        </p:spPr>
        <p:txBody>
          <a:bodyPr spcFirstLastPara="1" wrap="square" lIns="132450" tIns="132450" rIns="132450" bIns="132450" anchor="t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rgbClr val="54C285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6500">
                <a:solidFill>
                  <a:srgbClr val="54C285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6500">
                <a:solidFill>
                  <a:srgbClr val="54C285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6500">
                <a:solidFill>
                  <a:srgbClr val="54C285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6500">
                <a:solidFill>
                  <a:srgbClr val="54C285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6500">
                <a:solidFill>
                  <a:srgbClr val="54C285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6500">
                <a:solidFill>
                  <a:srgbClr val="54C285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6500">
                <a:solidFill>
                  <a:srgbClr val="54C285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6500">
                <a:solidFill>
                  <a:srgbClr val="54C285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9213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43318" y="1411935"/>
            <a:ext cx="12118187" cy="3892338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43307" y="5374341"/>
            <a:ext cx="12118187" cy="1503004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8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8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8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8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8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8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8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8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82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997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- Cent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hoto - Vertical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pic" idx="2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44500" marR="0" lvl="0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6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4375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4375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4375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4375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4375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- Top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Bullets &amp; Phot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pic" idx="2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44500" marR="0" lvl="0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342900" marR="0" lvl="0" indent="-2095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685800" marR="0" lvl="1" indent="-2095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028700" marR="0" lvl="2" indent="-2095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371600" marR="0" lvl="3" indent="-2095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714500" marR="0" lvl="4" indent="-2095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444500" marR="0" lvl="0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hoto - 3 Up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pic" idx="2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44500" marR="0" lvl="0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pic" idx="3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44500" marR="0" lvl="0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4" name="Shape 44"/>
          <p:cNvSpPr>
            <a:spLocks noGrp="1"/>
          </p:cNvSpPr>
          <p:nvPr>
            <p:ph type="pic" idx="4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44500" marR="0" lvl="0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2500"/>
              <a:buFont typeface="Helvetica Neue"/>
              <a:buNone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89000" marR="0" lvl="1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1052"/>
              <a:buFont typeface="Helvetica Neue Light"/>
              <a:buNone/>
              <a:defRPr sz="3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hot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pic" idx="2"/>
          </p:nvPr>
        </p:nvSpPr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44500" marR="0" lvl="0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444500" marR="0" lvl="0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1" r:id="rId11"/>
    <p:sldLayoutId id="2147483662" r:id="rId12"/>
    <p:sldLayoutId id="2147483663" r:id="rId13"/>
    <p:sldLayoutId id="214748366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tiff"/><Relationship Id="rId4" Type="http://schemas.openxmlformats.org/officeDocument/2006/relationships/image" Target="../media/image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1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tiff"/><Relationship Id="rId4" Type="http://schemas.openxmlformats.org/officeDocument/2006/relationships/image" Target="../media/image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qastugama.blogspot.com/" TargetMode="External"/><Relationship Id="rId5" Type="http://schemas.openxmlformats.org/officeDocument/2006/relationships/hyperlink" Target="mailto:Andrey.Ladutko@pandadoc.com" TargetMode="External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tiff"/><Relationship Id="rId4" Type="http://schemas.openxmlformats.org/officeDocument/2006/relationships/image" Target="../media/image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tiff"/><Relationship Id="rId4" Type="http://schemas.openxmlformats.org/officeDocument/2006/relationships/image" Target="../media/image3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tiff"/><Relationship Id="rId4" Type="http://schemas.openxmlformats.org/officeDocument/2006/relationships/image" Target="../media/image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tiff"/><Relationship Id="rId4" Type="http://schemas.openxmlformats.org/officeDocument/2006/relationships/image" Target="../media/image3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tiff"/><Relationship Id="rId5" Type="http://schemas.openxmlformats.org/officeDocument/2006/relationships/image" Target="../media/image3.tiff"/><Relationship Id="rId4" Type="http://schemas.openxmlformats.org/officeDocument/2006/relationships/image" Target="../media/image21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3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4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5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6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7.tif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tiff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7.tiff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tiff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8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31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gif"/><Relationship Id="rId4" Type="http://schemas.openxmlformats.org/officeDocument/2006/relationships/image" Target="../media/image3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tiff"/><Relationship Id="rId4" Type="http://schemas.openxmlformats.org/officeDocument/2006/relationships/image" Target="../media/image3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tiff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tiff"/><Relationship Id="rId4" Type="http://schemas.openxmlformats.org/officeDocument/2006/relationships/image" Target="../media/image3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tiff"/><Relationship Id="rId4" Type="http://schemas.openxmlformats.org/officeDocument/2006/relationships/image" Target="../media/image3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emf"/><Relationship Id="rId4" Type="http://schemas.openxmlformats.org/officeDocument/2006/relationships/image" Target="../media/image3.tif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openxmlformats.org/officeDocument/2006/relationships/image" Target="../media/image3.tif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4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 txBox="1">
            <a:spLocks noGrp="1"/>
          </p:cNvSpPr>
          <p:nvPr>
            <p:ph type="title"/>
          </p:nvPr>
        </p:nvSpPr>
        <p:spPr>
          <a:xfrm>
            <a:off x="427875" y="2643503"/>
            <a:ext cx="10433700" cy="4925400"/>
          </a:xfrm>
          <a:prstGeom prst="rect">
            <a:avLst/>
          </a:prstGeom>
        </p:spPr>
        <p:txBody>
          <a:bodyPr spcFirstLastPara="1" wrap="square" lIns="132450" tIns="132450" rIns="132450" bIns="1324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/>
              <a:t>OKR </a:t>
            </a:r>
            <a:r>
              <a:rPr lang="ru-RU" sz="7200" dirty="0"/>
              <a:t>и </a:t>
            </a:r>
            <a:r>
              <a:rPr lang="en-US" sz="7200" dirty="0"/>
              <a:t>QA:</a:t>
            </a:r>
            <a:br>
              <a:rPr lang="en-US" sz="7200" dirty="0"/>
            </a:br>
            <a:r>
              <a:rPr lang="ru-RU" sz="7200" dirty="0"/>
              <a:t>Практические советы</a:t>
            </a:r>
            <a:endParaRPr sz="7200" dirty="0"/>
          </a:p>
        </p:txBody>
      </p:sp>
      <p:sp>
        <p:nvSpPr>
          <p:cNvPr id="87" name="Google Shape;87;p22"/>
          <p:cNvSpPr txBox="1">
            <a:spLocks noGrp="1"/>
          </p:cNvSpPr>
          <p:nvPr>
            <p:ph type="subTitle" idx="1"/>
          </p:nvPr>
        </p:nvSpPr>
        <p:spPr>
          <a:xfrm>
            <a:off x="508017" y="8444644"/>
            <a:ext cx="10433700" cy="852600"/>
          </a:xfrm>
          <a:prstGeom prst="rect">
            <a:avLst/>
          </a:prstGeom>
        </p:spPr>
        <p:txBody>
          <a:bodyPr spcFirstLastPara="1" wrap="square" lIns="132450" tIns="132450" rIns="132450" bIns="132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600" dirty="0"/>
              <a:t>Андрей </a:t>
            </a:r>
            <a:r>
              <a:rPr lang="ru-RU" sz="3600" dirty="0" err="1"/>
              <a:t>Ладутько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EE8C63D-821A-6047-A833-24970699F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03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7999" y="508000"/>
            <a:ext cx="11423805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3 </a:t>
            </a: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направления формирования </a:t>
            </a:r>
            <a:r>
              <a:rPr lang="en-US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OKR</a:t>
            </a:r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260131" y="1609833"/>
            <a:ext cx="12509500" cy="70938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en-US" sz="3200" b="1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Top-down</a:t>
            </a:r>
            <a:r>
              <a:rPr lang="en-US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 — </a:t>
            </a: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цели, сформулированные для компании в целом, распространяются на </a:t>
            </a:r>
            <a:r>
              <a:rPr lang="en-US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OKR </a:t>
            </a: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ее отделов, команд и сотрудников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en-US" sz="3200" b="1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Side-by-side</a:t>
            </a:r>
            <a:r>
              <a:rPr lang="en-US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 — </a:t>
            </a: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отдельные отделы кооперируются в построении общих </a:t>
            </a:r>
            <a:r>
              <a:rPr lang="en-US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OKR, </a:t>
            </a: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в дополнение к поддержке глобальный </a:t>
            </a:r>
            <a:r>
              <a:rPr lang="en-US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OKR </a:t>
            </a: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компании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en-US" sz="3200" b="1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Bottom-up</a:t>
            </a:r>
            <a:r>
              <a:rPr lang="en-US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 — </a:t>
            </a: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конкретная хорошая идея может перерасти в </a:t>
            </a:r>
            <a:r>
              <a:rPr lang="en-US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OKR </a:t>
            </a: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команды, отдела, или даже всего бизнеса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endParaRPr lang="ru-RU" sz="32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endParaRPr lang="en-US" sz="28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73058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2156602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Примеры формирования </a:t>
            </a:r>
            <a:r>
              <a:rPr lang="en-US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OKR</a:t>
            </a: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в продуктовой компании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331551" y="2151701"/>
            <a:ext cx="12509500" cy="70938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en-US" sz="3200" b="1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Top-down</a:t>
            </a:r>
            <a:r>
              <a:rPr lang="en-US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 — </a:t>
            </a: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увеличить ежемесячный доход до Х млн. </a:t>
            </a:r>
            <a:r>
              <a:rPr lang="en-US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$</a:t>
            </a: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 (</a:t>
            </a:r>
            <a:r>
              <a:rPr lang="en-US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CEO-</a:t>
            </a: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уровень)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en-US" sz="3200" b="1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Side-by-side</a:t>
            </a:r>
            <a:r>
              <a:rPr lang="en-US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 — </a:t>
            </a: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улучшить пользовательский опыт в приложении: мигрировать пользователей на новую версию, разработать и внедрить </a:t>
            </a:r>
            <a:r>
              <a:rPr lang="ru-RU" sz="3200" dirty="0" err="1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фичу</a:t>
            </a: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 Х (</a:t>
            </a:r>
            <a:r>
              <a:rPr lang="en-US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Head of Product)</a:t>
            </a:r>
            <a:endParaRPr lang="ru-RU" sz="32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en-US" sz="3200" b="1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Bottom-up</a:t>
            </a:r>
            <a:r>
              <a:rPr lang="en-US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 — </a:t>
            </a: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исправить 50 наиболее приоритетных дефектов (понизит отток клиентов </a:t>
            </a:r>
            <a:r>
              <a:rPr lang="en-US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=&gt;</a:t>
            </a: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 увеличит ежемесячный доход)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endParaRPr lang="ru-RU" sz="32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endParaRPr lang="en-US" sz="28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13565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7999" y="508000"/>
            <a:ext cx="11624527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Принцип 1. Инициатива идет от вас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3A3C002-1F3A-FE44-A2C8-2F2BE68B5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435" y="1496437"/>
            <a:ext cx="7987929" cy="599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85009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7999" y="508000"/>
            <a:ext cx="11807217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Совет 1. Предлагайте и возглавляйте</a:t>
            </a:r>
            <a:r>
              <a:rPr lang="en-US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:</a:t>
            </a:r>
            <a:br>
              <a:rPr lang="en-US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</a:b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«Война с багами»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5FAEA6B-A905-AD4B-B4DF-BD065A861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957" y="4725823"/>
            <a:ext cx="10426681" cy="3930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E66B651-4013-FF43-95A3-8177C4846D4D}"/>
              </a:ext>
            </a:extLst>
          </p:cNvPr>
          <p:cNvSpPr/>
          <p:nvPr/>
        </p:nvSpPr>
        <p:spPr>
          <a:xfrm>
            <a:off x="507998" y="2269905"/>
            <a:ext cx="12001771" cy="1964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637280"/>
              </a:buClr>
              <a:buSzPct val="100000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Одна выделенная команда занималась только исправлением багов в течение </a:t>
            </a:r>
            <a:r>
              <a:rPr lang="en-US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Q4</a:t>
            </a: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. </a:t>
            </a:r>
            <a:endParaRPr lang="en-US" sz="28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>
              <a:lnSpc>
                <a:spcPct val="150000"/>
              </a:lnSpc>
              <a:buClr>
                <a:srgbClr val="637280"/>
              </a:buClr>
              <a:buSzPct val="100000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Итог – исправлено </a:t>
            </a:r>
            <a:r>
              <a:rPr lang="en-US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&gt;40 </a:t>
            </a: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старых багов, вырос </a:t>
            </a:r>
            <a:r>
              <a:rPr lang="en-US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NPS</a:t>
            </a: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, уменьшился </a:t>
            </a:r>
            <a:r>
              <a:rPr lang="en-US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Churn Rate</a:t>
            </a:r>
            <a:endParaRPr lang="ru-RU" sz="28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203242109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7999" y="508000"/>
            <a:ext cx="11807217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Совет 1. Предлагайте и возглавляйте</a:t>
            </a:r>
            <a:b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</a:b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Подсчет потерь от бага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6644D55-2454-AA4F-8EC7-6EEE5A719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042" y="2995006"/>
            <a:ext cx="12165129" cy="376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24755"/>
      </p:ext>
    </p:extLst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1785600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Принцип 2. </a:t>
            </a:r>
            <a:r>
              <a:rPr lang="en-US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OKR </a:t>
            </a: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могут изменяться по ходу периода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E1B9F5-388B-8843-8D21-20F1F91CC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874" y="2240739"/>
            <a:ext cx="10941726" cy="6146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16050"/>
      </p:ext>
    </p:ext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1785600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Совет 2. Сигнализируйте о проблемах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D862A39-7F68-FA4A-9678-B49FDFECC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399" y="1604823"/>
            <a:ext cx="10132337" cy="66558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46365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1785600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Совет 3. Не собирайте все цели к концу четверти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4244251-02AA-8145-ACF1-E1030AEFB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775" y="1926077"/>
            <a:ext cx="8447285" cy="578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48454"/>
      </p:ext>
    </p:extLst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1785600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Принцип 3. </a:t>
            </a:r>
            <a:r>
              <a:rPr lang="en-US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OKR </a:t>
            </a: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направляют основные усилия и координируют работу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  <p:sp>
        <p:nvSpPr>
          <p:cNvPr id="8" name="Shape 239">
            <a:extLst>
              <a:ext uri="{FF2B5EF4-FFF2-40B4-BE49-F238E27FC236}">
                <a16:creationId xmlns:a16="http://schemas.microsoft.com/office/drawing/2014/main" xmlns="" id="{C6750CAC-EA54-CF47-B10C-B26E3D05B8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47650" y="2741517"/>
            <a:ext cx="12509500" cy="70938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Улучшить качество продукта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Увеличить стабильность релизов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Улучшить удовлетворенность команды</a:t>
            </a:r>
            <a:endParaRPr lang="en-US" sz="32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189480131"/>
      </p:ext>
    </p:extLst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1785600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Совет 4. Выберите 3-5 целей и следуйте им. Меньше - лучше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  <p:pic>
        <p:nvPicPr>
          <p:cNvPr id="8" name="Google Shape;96;p16">
            <a:extLst>
              <a:ext uri="{FF2B5EF4-FFF2-40B4-BE49-F238E27FC236}">
                <a16:creationId xmlns:a16="http://schemas.microsoft.com/office/drawing/2014/main" xmlns="" id="{9F9188CE-1F18-9C43-8F9A-4547C0195D2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54255" y="6108967"/>
            <a:ext cx="7151226" cy="3546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9;p17">
            <a:extLst>
              <a:ext uri="{FF2B5EF4-FFF2-40B4-BE49-F238E27FC236}">
                <a16:creationId xmlns:a16="http://schemas.microsoft.com/office/drawing/2014/main" xmlns="" id="{D9D5D285-3F5C-B344-B498-837F7BFFDE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54255" y="2562022"/>
            <a:ext cx="7151226" cy="3546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0610307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Title 47"/>
          <p:cNvSpPr txBox="1">
            <a:spLocks/>
          </p:cNvSpPr>
          <p:nvPr/>
        </p:nvSpPr>
        <p:spPr>
          <a:xfrm>
            <a:off x="0" y="0"/>
            <a:ext cx="13004800" cy="9103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520192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spcBef>
                <a:spcPct val="20000"/>
              </a:spcBef>
              <a:buClr>
                <a:srgbClr val="39C2D7"/>
              </a:buClr>
              <a:buFont typeface="Arial"/>
              <a:buNone/>
            </a:pPr>
            <a:r>
              <a:rPr lang="ru-RU" sz="3698" dirty="0">
                <a:solidFill>
                  <a:srgbClr val="464547"/>
                </a:solidFill>
              </a:rPr>
              <a:t>ОБО МНЕ</a:t>
            </a:r>
            <a:endParaRPr lang="en-US" sz="3698" dirty="0">
              <a:solidFill>
                <a:srgbClr val="464547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9DBB132-E27C-7D41-9936-C474B99BE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80D5BC3-88EF-BD4A-8EF3-CC5E256C8199}"/>
              </a:ext>
            </a:extLst>
          </p:cNvPr>
          <p:cNvSpPr txBox="1"/>
          <p:nvPr/>
        </p:nvSpPr>
        <p:spPr>
          <a:xfrm>
            <a:off x="5229599" y="1692660"/>
            <a:ext cx="76365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7672" indent="-487672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Head of QA </a:t>
            </a:r>
            <a:r>
              <a:rPr lang="ru-RU" sz="3600" b="1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в </a:t>
            </a:r>
            <a:r>
              <a:rPr lang="en-US" sz="3600" dirty="0" err="1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PandaDoc</a:t>
            </a:r>
            <a:r>
              <a:rPr lang="en-US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ru-RU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Минск</a:t>
            </a:r>
            <a:endParaRPr lang="en-US" sz="3600" dirty="0">
              <a:solidFill>
                <a:srgbClr val="464547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87672" indent="-487672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ru-RU" sz="3600" b="1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3600" b="1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+ </a:t>
            </a:r>
            <a:r>
              <a:rPr lang="ru-RU" sz="3600" b="1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лет</a:t>
            </a:r>
            <a:r>
              <a:rPr lang="en-US" sz="3600" b="1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в тестировании</a:t>
            </a:r>
            <a:endParaRPr lang="en-US" sz="3600" b="1" dirty="0">
              <a:solidFill>
                <a:srgbClr val="464547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87672" indent="-487672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QA </a:t>
            </a:r>
            <a:r>
              <a:rPr lang="ru-RU" sz="3600" b="1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тренер</a:t>
            </a:r>
            <a:r>
              <a:rPr lang="en-US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ru-RU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новички</a:t>
            </a:r>
            <a:r>
              <a:rPr lang="en-US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ru-RU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тест-</a:t>
            </a:r>
            <a:r>
              <a:rPr lang="ru-RU" sz="3600" dirty="0" err="1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лиды</a:t>
            </a:r>
            <a:r>
              <a:rPr lang="en-US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, ISTQB, </a:t>
            </a:r>
            <a:r>
              <a:rPr lang="ru-RU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тест-дизайн</a:t>
            </a:r>
            <a:endParaRPr lang="en-US" sz="3600" dirty="0">
              <a:solidFill>
                <a:srgbClr val="464547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87672" indent="-487672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Докладчик, член ПК</a:t>
            </a:r>
            <a:r>
              <a:rPr lang="en-US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 SQA Days</a:t>
            </a:r>
            <a:endParaRPr lang="ru-RU" sz="3600" dirty="0">
              <a:solidFill>
                <a:srgbClr val="464547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87672" indent="-487672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ISTQB</a:t>
            </a:r>
            <a:r>
              <a:rPr lang="en-US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Сертификат</a:t>
            </a:r>
            <a:r>
              <a:rPr lang="en-US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 (Full Advanced</a:t>
            </a:r>
            <a:r>
              <a:rPr lang="ru-RU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 уровень</a:t>
            </a:r>
            <a:r>
              <a:rPr lang="en-US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marL="487672" indent="-487672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Аудиты процессов тестирования</a:t>
            </a:r>
            <a:r>
              <a:rPr lang="en-US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ru-RU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процессы</a:t>
            </a:r>
            <a:r>
              <a:rPr lang="en-US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ru-RU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тест-дизайн</a:t>
            </a:r>
            <a:endParaRPr lang="en-US" sz="3600" dirty="0">
              <a:solidFill>
                <a:srgbClr val="464547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84A7D13-4863-9047-8415-4941108BD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87" y="1692660"/>
            <a:ext cx="4775648" cy="4775648"/>
          </a:xfrm>
          <a:prstGeom prst="rect">
            <a:avLst/>
          </a:prstGeom>
        </p:spPr>
      </p:pic>
      <p:sp>
        <p:nvSpPr>
          <p:cNvPr id="12" name="Shape 67">
            <a:extLst>
              <a:ext uri="{FF2B5EF4-FFF2-40B4-BE49-F238E27FC236}">
                <a16:creationId xmlns:a16="http://schemas.microsoft.com/office/drawing/2014/main" xmlns="" id="{CA30A701-0D51-5D45-A470-49ABF77045D1}"/>
              </a:ext>
            </a:extLst>
          </p:cNvPr>
          <p:cNvSpPr txBox="1"/>
          <p:nvPr/>
        </p:nvSpPr>
        <p:spPr>
          <a:xfrm>
            <a:off x="256987" y="6965237"/>
            <a:ext cx="7636531" cy="2330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5"/>
            <a:r>
              <a:rPr lang="en-US" sz="2800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FB: </a:t>
            </a:r>
            <a:r>
              <a:rPr lang="en-US" sz="2800" b="1" dirty="0" err="1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PandaDoc</a:t>
            </a:r>
            <a:r>
              <a:rPr lang="en-US" sz="2800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 Minsk</a:t>
            </a:r>
          </a:p>
          <a:p>
            <a:pPr lvl="5"/>
            <a:r>
              <a:rPr lang="en-US" sz="2800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Mail: </a:t>
            </a:r>
            <a:r>
              <a:rPr lang="en-US" sz="2800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  <a:hlinkClick r:id="rId5"/>
              </a:rPr>
              <a:t>Andrey.Ladutko@pandadoc.com</a:t>
            </a:r>
            <a:endParaRPr lang="en-US" sz="2800" b="1" dirty="0">
              <a:solidFill>
                <a:srgbClr val="434343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lvl="5"/>
            <a:r>
              <a:rPr lang="en-US" sz="2800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Skype: </a:t>
            </a:r>
            <a:r>
              <a:rPr lang="en-US" sz="2800" b="1" dirty="0" err="1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Ladutko_Andrey</a:t>
            </a:r>
            <a:endParaRPr lang="en-US" sz="2800" b="1" dirty="0">
              <a:solidFill>
                <a:srgbClr val="434343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lvl="5"/>
            <a:r>
              <a:rPr lang="en-US" sz="2800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Twitter: </a:t>
            </a:r>
            <a:r>
              <a:rPr lang="en-US" sz="2800" b="1" dirty="0" err="1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sof_minsk</a:t>
            </a:r>
            <a:endParaRPr lang="en-US" sz="2800" b="1" dirty="0">
              <a:solidFill>
                <a:srgbClr val="434343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lvl="5"/>
            <a:r>
              <a:rPr lang="en-US" sz="2800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Blog: </a:t>
            </a:r>
            <a:r>
              <a:rPr lang="en-US" sz="2800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  <a:hlinkClick r:id="rId6"/>
              </a:rPr>
              <a:t>www.qastugama.blogspot.com</a:t>
            </a:r>
            <a:r>
              <a:rPr lang="en-US" sz="2800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 </a:t>
            </a:r>
          </a:p>
          <a:p>
            <a:pPr lvl="5"/>
            <a:endParaRPr lang="ru-RU" sz="1800" b="1" dirty="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000" b="1" dirty="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157351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1785600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Совет 5. Поймите, что НЕ надо делать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7C3A988-2FB9-F14B-8955-A9612896A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54" y="2431914"/>
            <a:ext cx="12757130" cy="396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27616"/>
      </p:ext>
    </p:extLst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D55A79-A695-FB49-8927-7EA47CE3F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32" y="1934021"/>
            <a:ext cx="10829838" cy="6756526"/>
          </a:xfrm>
          <a:prstGeom prst="rect">
            <a:avLst/>
          </a:prstGeom>
        </p:spPr>
      </p:pic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1785600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0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Принцип 4. Труднодостижимые цели мотивируют намного больше, чем простые</a:t>
            </a:r>
            <a:endParaRPr lang="en-US" sz="40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82562"/>
      </p:ext>
    </p:extLst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1785600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lvl="0" algn="l"/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Совет 6. Отличайте важные цели от амбициозных. Важные обязательно достигаем, к амбициозным стремимся</a:t>
            </a:r>
            <a:b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</a:br>
            <a:endParaRPr lang="ru-RU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  <p:sp>
        <p:nvSpPr>
          <p:cNvPr id="8" name="Shape 239">
            <a:extLst>
              <a:ext uri="{FF2B5EF4-FFF2-40B4-BE49-F238E27FC236}">
                <a16:creationId xmlns:a16="http://schemas.microsoft.com/office/drawing/2014/main" xmlns="" id="{6CD231DB-4943-624F-9697-CF99C5CDB0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47650" y="2934656"/>
            <a:ext cx="12509500" cy="70938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Улучшить качество продукта – амбициозная цель (при этом добавляем «страховочную» метрику – качество не ухудшится)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Увеличить стабильность релизов – важная цель</a:t>
            </a:r>
          </a:p>
        </p:txBody>
      </p:sp>
    </p:spTree>
    <p:extLst>
      <p:ext uri="{BB962C8B-B14F-4D97-AF65-F5344CB8AC3E}">
        <p14:creationId xmlns:p14="http://schemas.microsoft.com/office/powerpoint/2010/main" val="1311614151"/>
      </p:ext>
    </p:extLst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1785600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lvl="0" algn="l"/>
            <a:r>
              <a:rPr lang="ru-RU" sz="36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Совет 7. Пользуйтесь амбициозными целями как возможностью построить новые процессы</a:t>
            </a:r>
            <a:br>
              <a:rPr lang="ru-RU" sz="36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</a:br>
            <a:endParaRPr lang="ru-RU" sz="36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F1D71EC-C56D-644D-B281-75E22E65C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759" y="1854346"/>
            <a:ext cx="11223557" cy="585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09353"/>
      </p:ext>
    </p:extLst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2156602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Все советы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260131" y="1650473"/>
            <a:ext cx="12509500" cy="70938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Предлагайте и возглавляйте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Сигнализируйте о проблемах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Распределяйте цели по всему периоду, не собирайте на конец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Выберите 3-5 целей и следуйте им. Меньше = лучше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Поймите, что НЕ надо делать (ограниченное время-ресурсы)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Отличайте цели важные от амбициозных. Первые надо достичь, ко вторым мы стремимся.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Пользуйтесь амбициозными целями как возможностью построить принципиально новый процесс</a:t>
            </a: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29277"/>
      </p:ext>
    </p:extLst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>
            <a:spLocks noGrp="1"/>
          </p:cNvSpPr>
          <p:nvPr>
            <p:ph type="title"/>
          </p:nvPr>
        </p:nvSpPr>
        <p:spPr>
          <a:xfrm>
            <a:off x="396224" y="377275"/>
            <a:ext cx="11747400" cy="5790000"/>
          </a:xfrm>
          <a:prstGeom prst="rect">
            <a:avLst/>
          </a:prstGeom>
        </p:spPr>
        <p:txBody>
          <a:bodyPr spcFirstLastPara="1" wrap="square" lIns="132450" tIns="132450" rIns="132450" bIns="132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dirty="0">
                <a:solidFill>
                  <a:srgbClr val="53C385"/>
                </a:solidFill>
              </a:rPr>
              <a:t>Суперсилы </a:t>
            </a:r>
            <a:r>
              <a:rPr lang="en-US" sz="7200" dirty="0">
                <a:solidFill>
                  <a:srgbClr val="53C385"/>
                </a:solidFill>
              </a:rPr>
              <a:t>OKR</a:t>
            </a:r>
            <a:endParaRPr sz="7200" dirty="0"/>
          </a:p>
        </p:txBody>
      </p:sp>
    </p:spTree>
    <p:extLst>
      <p:ext uri="{BB962C8B-B14F-4D97-AF65-F5344CB8AC3E}">
        <p14:creationId xmlns:p14="http://schemas.microsoft.com/office/powerpoint/2010/main" val="3070531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9525000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Суперсила 1. </a:t>
            </a:r>
            <a:r>
              <a:rPr lang="ru-RU" sz="4800" b="1" dirty="0" err="1" smtClean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Приоритезация</a:t>
            </a:r>
            <a:r>
              <a:rPr lang="ru-RU" sz="4800" b="1" dirty="0" smtClean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</a:t>
            </a: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и обстоятельства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260131" y="2117833"/>
            <a:ext cx="12509500" cy="70938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Чем </a:t>
            </a:r>
            <a:r>
              <a:rPr lang="ru-RU" sz="3200" dirty="0" err="1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амбициознее</a:t>
            </a: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OKR, </a:t>
            </a: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тем выше риск проглядеть жизненно важный критерий - «Если ключевые результаты направлены на производственные мощности, их пары должны акцентировать внимание на качестве работы»</a:t>
            </a: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83667"/>
      </p:ext>
    </p:extLst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9525000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Суперсила 1. </a:t>
            </a:r>
            <a:r>
              <a:rPr lang="ru-RU" sz="4800" b="1" dirty="0" err="1" smtClean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Приоритезация</a:t>
            </a:r>
            <a:r>
              <a:rPr lang="ru-RU" sz="4800" b="1" dirty="0" smtClean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</a:t>
            </a: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и обстоятельства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0A8A82-EB86-D84B-9E25-5F6A42CDF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998" y="2274569"/>
            <a:ext cx="12156603" cy="449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82724"/>
      </p:ext>
    </p:extLst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9525000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Суперсила 2. Синхронизация и прозрачность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260131" y="2117833"/>
            <a:ext cx="12509500" cy="70938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Прозрачность способствует сотрудничеству. Если коллеги видят, что нужна помощь, они помогают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Недостатки каскадного целеполагания - отсутствие быстроты маневрирования, отсутствие гибкости, изолированные сотрудники, односторонняя связь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Самые эффективные </a:t>
            </a:r>
            <a:r>
              <a:rPr lang="en-US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OKR </a:t>
            </a: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обычно формулируют не топ-менеджеры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Учимся решать, как координировать работу с коллегами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endParaRPr lang="ru-RU" sz="32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endParaRPr lang="ru-RU" sz="32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62906"/>
      </p:ext>
    </p:extLst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0E8954-53E9-0B4E-8B5F-7068997667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3" t="9793" r="4022" b="18551"/>
          <a:stretch/>
        </p:blipFill>
        <p:spPr>
          <a:xfrm>
            <a:off x="1341120" y="1956050"/>
            <a:ext cx="10322560" cy="6989094"/>
          </a:xfrm>
          <a:prstGeom prst="rect">
            <a:avLst/>
          </a:prstGeom>
        </p:spPr>
      </p:pic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9525000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Суперсила 2. Синхронизация и прозрачность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85505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>
            <a:spLocks noGrp="1"/>
          </p:cNvSpPr>
          <p:nvPr>
            <p:ph type="title"/>
          </p:nvPr>
        </p:nvSpPr>
        <p:spPr>
          <a:xfrm>
            <a:off x="396224" y="377275"/>
            <a:ext cx="11747400" cy="5790000"/>
          </a:xfrm>
          <a:prstGeom prst="rect">
            <a:avLst/>
          </a:prstGeom>
        </p:spPr>
        <p:txBody>
          <a:bodyPr spcFirstLastPara="1" wrap="square" lIns="132450" tIns="132450" rIns="132450" bIns="132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dirty="0">
                <a:solidFill>
                  <a:srgbClr val="53C385"/>
                </a:solidFill>
              </a:rPr>
              <a:t>О чем доклад НЕ будет</a:t>
            </a:r>
            <a:endParaRPr sz="7200" dirty="0"/>
          </a:p>
        </p:txBody>
      </p:sp>
    </p:spTree>
    <p:extLst>
      <p:ext uri="{BB962C8B-B14F-4D97-AF65-F5344CB8AC3E}">
        <p14:creationId xmlns:p14="http://schemas.microsoft.com/office/powerpoint/2010/main" val="42624353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9525000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Суперсила 3. Мониторинг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260131" y="1264393"/>
            <a:ext cx="12509500" cy="70938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en-US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OKR </a:t>
            </a: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можно отслеживать, а затем пересматривать или корректировать в соответствии с обстоятельствами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Трекинг </a:t>
            </a:r>
            <a:r>
              <a:rPr lang="en-US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OKR, 4 </a:t>
            </a: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возможных варианта: </a:t>
            </a:r>
          </a:p>
          <a:p>
            <a:pPr marL="1346200" lvl="2" indent="-4572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</a:pPr>
            <a:r>
              <a:rPr lang="ru-RU" sz="20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Продолжить (зеленый) – если цель по графику</a:t>
            </a:r>
          </a:p>
          <a:p>
            <a:pPr marL="1346200" lvl="2" indent="-4572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</a:pPr>
            <a:r>
              <a:rPr lang="ru-RU" sz="20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Обновить (желтый) – что можно сделать по-другому? Следует ли пересмотреть сроки? Нужно ли отказаться от других инициатив?</a:t>
            </a:r>
          </a:p>
          <a:p>
            <a:pPr marL="1346200" lvl="2" indent="-4572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</a:pPr>
            <a:r>
              <a:rPr lang="ru-RU" sz="20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Начать – запустить новые </a:t>
            </a:r>
            <a:r>
              <a:rPr lang="en-US" sz="20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OKR </a:t>
            </a:r>
            <a:r>
              <a:rPr lang="ru-RU" sz="20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в середине цикла</a:t>
            </a:r>
          </a:p>
          <a:p>
            <a:pPr marL="1346200" lvl="2" indent="-4572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</a:pPr>
            <a:r>
              <a:rPr lang="ru-RU" sz="20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Остановиться (красный) – лучшее решение – отказаться</a:t>
            </a:r>
            <a:endParaRPr lang="ru-RU" sz="28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Если вы отказываетесь от цели, важно оповестить всех, чья работа связана с ней + подумать: Чему я научился? Чего не предвидел в начале? Как я применю эти уроки в будущем?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Самооценка – ориентир, вы сами решаете, сколько баллов поставить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endParaRPr lang="ru-RU" sz="32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endParaRPr lang="ru-RU" sz="32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endParaRPr lang="ru-RU" sz="32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8691"/>
      </p:ext>
    </p:extLst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9525000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Суперсила 3. Мониторинг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9A7F72-E2AB-8342-8496-8570C53BA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914" y="1544319"/>
            <a:ext cx="12499968" cy="533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72169"/>
      </p:ext>
    </p:extLst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9525000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Суперсила 4. Стремление к выдающимся результатам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260131" y="2117833"/>
            <a:ext cx="12509500" cy="70938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Амбициозные и приоритетные цели</a:t>
            </a:r>
          </a:p>
          <a:p>
            <a:pPr marL="1346200" lvl="2" indent="-4572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Приоритетные связаны с метриками</a:t>
            </a:r>
          </a:p>
          <a:p>
            <a:pPr marL="1346200" lvl="2" indent="-4572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Амбициозные отражают более масштабные, рискованные и ориентированные на будущее идеи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Баланс между целями – вопрос культуры. Какими мы хотим стать: завладеть рынком или укрепиться/бороться за выживание?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Как лидер вы должны попытаться бросить команде вызов, причем так, чтобы цель не казалась им недостижимой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endParaRPr lang="ru-RU" sz="32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endParaRPr lang="ru-RU" sz="32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endParaRPr lang="ru-RU" sz="32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34360"/>
      </p:ext>
    </p:extLst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9525000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Суперсила 4. Стремление к выдающимся результатам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3A75340-CFC8-9343-9B7B-59284CB9E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439" y="2082179"/>
            <a:ext cx="10338111" cy="580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41827"/>
      </p:ext>
    </p:extLst>
  </p:cSld>
  <p:clrMapOvr>
    <a:masterClrMapping/>
  </p:clrMapOvr>
  <p:transition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>
            <a:spLocks noGrp="1"/>
          </p:cNvSpPr>
          <p:nvPr>
            <p:ph type="title"/>
          </p:nvPr>
        </p:nvSpPr>
        <p:spPr>
          <a:xfrm>
            <a:off x="396224" y="377275"/>
            <a:ext cx="11747400" cy="5790000"/>
          </a:xfrm>
          <a:prstGeom prst="rect">
            <a:avLst/>
          </a:prstGeom>
        </p:spPr>
        <p:txBody>
          <a:bodyPr spcFirstLastPara="1" wrap="square" lIns="132450" tIns="132450" rIns="132450" bIns="132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dirty="0">
                <a:solidFill>
                  <a:srgbClr val="53C385"/>
                </a:solidFill>
              </a:rPr>
              <a:t>Принципы </a:t>
            </a:r>
            <a:r>
              <a:rPr lang="ru-RU" sz="7200" dirty="0" err="1">
                <a:solidFill>
                  <a:srgbClr val="53C385"/>
                </a:solidFill>
              </a:rPr>
              <a:t>Деминга</a:t>
            </a:r>
            <a:r>
              <a:rPr lang="ru-RU" sz="7200" dirty="0">
                <a:solidFill>
                  <a:srgbClr val="53C385"/>
                </a:solidFill>
              </a:rPr>
              <a:t> и </a:t>
            </a:r>
            <a:r>
              <a:rPr lang="en-US" sz="7200" dirty="0">
                <a:solidFill>
                  <a:srgbClr val="53C385"/>
                </a:solidFill>
              </a:rPr>
              <a:t>OKR</a:t>
            </a:r>
            <a:endParaRPr sz="7200" dirty="0"/>
          </a:p>
        </p:txBody>
      </p:sp>
    </p:spTree>
    <p:extLst>
      <p:ext uri="{BB962C8B-B14F-4D97-AF65-F5344CB8AC3E}">
        <p14:creationId xmlns:p14="http://schemas.microsoft.com/office/powerpoint/2010/main" val="40528577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9525000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Треугольник </a:t>
            </a:r>
            <a:r>
              <a:rPr lang="ru-RU" sz="4800" b="1" dirty="0" err="1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Джойнера</a:t>
            </a: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и цепная реакция </a:t>
            </a:r>
            <a:r>
              <a:rPr lang="ru-RU" sz="4800" b="1" dirty="0" err="1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Деминга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9D1D1DE-C441-8B41-9A5A-510F23364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761" y="4428247"/>
            <a:ext cx="9011222" cy="5068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DC1620-6861-1643-A7C3-18A9B08D89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4904" y="2180347"/>
            <a:ext cx="6334991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20651"/>
      </p:ext>
    </p:extLst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1361440"/>
            <a:ext cx="7172960" cy="564085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3600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Артисты, музыканты собраны в оркестре вовсе не для того, чтобы исполнять сольные партии, как примадонны, и стремиться быть услышанными сидящими в зале. Они здесь для того, чтобы поддерживать друг друга. И обычно это не лучшие музыканты страны.</a:t>
            </a:r>
            <a:br>
              <a:rPr lang="ru-RU" sz="3600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</a:br>
            <a:r>
              <a:rPr lang="ru-RU" sz="32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</a:br>
            <a:r>
              <a:rPr lang="ru-RU" sz="32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Э. </a:t>
            </a:r>
            <a:r>
              <a:rPr lang="ru-RU" sz="3200" b="1" dirty="0" err="1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Деминг</a:t>
            </a:r>
            <a:endParaRPr lang="en-US" sz="32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D46032-90E2-1A4F-8D54-8346100E3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0125" y="508000"/>
            <a:ext cx="5054675" cy="649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06722"/>
      </p:ext>
    </p:extLst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9525000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14 принципов </a:t>
            </a:r>
            <a:r>
              <a:rPr lang="ru-RU" sz="4800" b="1" dirty="0" err="1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Деминга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68BFE9-C915-384B-A574-592444E8A3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63" t="24099"/>
          <a:stretch/>
        </p:blipFill>
        <p:spPr>
          <a:xfrm>
            <a:off x="507998" y="1605279"/>
            <a:ext cx="11196322" cy="6803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36265"/>
      </p:ext>
    </p:extLst>
  </p:cSld>
  <p:clrMapOvr>
    <a:masterClrMapping/>
  </p:clrMapOvr>
  <p:transition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9525000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«Смертельные болезни» компании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260131" y="2117833"/>
            <a:ext cx="12509500" cy="70938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отсутствие постоянства целей;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погоня за сиюминутной выгодой;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системы аттестации и ранжирования персонала;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бессмысленная ротация кадров управляющих;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использование только количественных критериев для оценки деятельности компании</a:t>
            </a: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27406"/>
      </p:ext>
    </p:extLst>
  </p:cSld>
  <p:clrMapOvr>
    <a:masterClrMapping/>
  </p:clrMapOvr>
  <p:transition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>
            <a:spLocks noGrp="1"/>
          </p:cNvSpPr>
          <p:nvPr>
            <p:ph type="title"/>
          </p:nvPr>
        </p:nvSpPr>
        <p:spPr>
          <a:xfrm>
            <a:off x="396224" y="377275"/>
            <a:ext cx="11747400" cy="5790000"/>
          </a:xfrm>
          <a:prstGeom prst="rect">
            <a:avLst/>
          </a:prstGeom>
        </p:spPr>
        <p:txBody>
          <a:bodyPr spcFirstLastPara="1" wrap="square" lIns="132450" tIns="132450" rIns="132450" bIns="132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53C385"/>
                </a:solidFill>
              </a:rPr>
              <a:t>CFR</a:t>
            </a:r>
            <a:r>
              <a:rPr lang="ru-RU" sz="7200" dirty="0">
                <a:solidFill>
                  <a:srgbClr val="53C385"/>
                </a:solidFill>
              </a:rPr>
              <a:t> и </a:t>
            </a:r>
            <a:r>
              <a:rPr lang="en-US" sz="7200" dirty="0">
                <a:solidFill>
                  <a:srgbClr val="53C385"/>
                </a:solidFill>
              </a:rPr>
              <a:t>OKR</a:t>
            </a:r>
            <a:endParaRPr sz="7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B57267-D02B-4244-87E5-4398A7128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93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9525000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Мой доклад – это НЕ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260131" y="1609833"/>
            <a:ext cx="12509500" cy="70938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Готовый рецепт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Ответ на все вопросы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Все пройденные «грабли»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endParaRPr lang="ru-RU" sz="32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None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Мой доклад – это часть пройденного пути, попытка понять, куда двигаться дальше и подсказка коллегам, что нужно знать в начале</a:t>
            </a:r>
            <a:endParaRPr lang="en-US" sz="32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2143"/>
      </p:ext>
    </p:extLst>
  </p:cSld>
  <p:clrMapOvr>
    <a:masterClrMapping/>
  </p:clrMapOvr>
  <p:transition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7999" y="508000"/>
            <a:ext cx="12029441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CFR</a:t>
            </a: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= </a:t>
            </a:r>
            <a:r>
              <a:rPr lang="en-US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Conversations + Feedback + Recognition</a:t>
            </a: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15AA95C-699D-2549-A0A7-B70C859276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49"/>
          <a:stretch/>
        </p:blipFill>
        <p:spPr>
          <a:xfrm>
            <a:off x="1014698" y="1883206"/>
            <a:ext cx="9913497" cy="67734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D03121F-B5A0-C542-A997-6124ECF84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52955"/>
      </p:ext>
    </p:extLst>
  </p:cSld>
  <p:clrMapOvr>
    <a:masterClrMapping/>
  </p:clrMapOvr>
  <p:transition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7999" y="508000"/>
            <a:ext cx="11006667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CFR</a:t>
            </a: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. Пример </a:t>
            </a:r>
            <a:r>
              <a:rPr lang="en-US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PACT</a:t>
            </a: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239">
            <a:extLst>
              <a:ext uri="{FF2B5EF4-FFF2-40B4-BE49-F238E27FC236}">
                <a16:creationId xmlns:a16="http://schemas.microsoft.com/office/drawing/2014/main" xmlns="" id="{0C590219-1646-8D40-9BBE-A71746607C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1988555"/>
            <a:ext cx="12683067" cy="255638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787400" lvl="1" indent="-3429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Обсуждение менеджеров и сотрудников положения дел – еженедельно</a:t>
            </a:r>
          </a:p>
          <a:p>
            <a:pPr marL="787400" lvl="1" indent="-3429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Проверки промежуточных результатов и достижений относительно </a:t>
            </a:r>
            <a:r>
              <a:rPr lang="en-US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OKR – </a:t>
            </a: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раз в месяц</a:t>
            </a:r>
          </a:p>
          <a:p>
            <a:pPr marL="787400" lvl="1" indent="-3429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Встречи по профессиональному развитию, траектория карьеры – раз в полгода</a:t>
            </a:r>
          </a:p>
          <a:p>
            <a:pPr marL="787400" lvl="1" indent="-3429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Непрерывный мотивированный самоанализ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</a:pPr>
            <a:endParaRPr lang="ru-RU" sz="24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6AD2FB6-6F39-4946-9F16-8A020D547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299" y="7012662"/>
            <a:ext cx="6888047" cy="2700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005F41-9F7E-2546-91CD-949EAFD9A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98352"/>
      </p:ext>
    </p:extLst>
  </p:cSld>
  <p:clrMapOvr>
    <a:masterClrMapping/>
  </p:clrMapOvr>
  <p:transition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7999" y="508000"/>
            <a:ext cx="12175068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CFR</a:t>
            </a: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</a:t>
            </a:r>
            <a:r>
              <a:rPr lang="en-US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= Conversations + Feedback + Recognition</a:t>
            </a: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239">
            <a:extLst>
              <a:ext uri="{FF2B5EF4-FFF2-40B4-BE49-F238E27FC236}">
                <a16:creationId xmlns:a16="http://schemas.microsoft.com/office/drawing/2014/main" xmlns="" id="{0C590219-1646-8D40-9BBE-A71746607C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6663" y="1858933"/>
            <a:ext cx="11836404" cy="255638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Сферы обсуждений 1-на-1:</a:t>
            </a:r>
          </a:p>
          <a:p>
            <a:pPr marL="1346200" lvl="2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</a:pPr>
            <a:r>
              <a:rPr lang="ru-RU" sz="24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Целеполагание и анализ</a:t>
            </a:r>
          </a:p>
          <a:p>
            <a:pPr marL="1346200" lvl="2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</a:pPr>
            <a:r>
              <a:rPr lang="ru-RU" sz="24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Непрерывный мониторинг промежуточных результатов и достижений</a:t>
            </a:r>
          </a:p>
          <a:p>
            <a:pPr marL="1346200" lvl="2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</a:pPr>
            <a:r>
              <a:rPr lang="ru-RU" sz="24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Двусторонний </a:t>
            </a:r>
            <a:r>
              <a:rPr lang="ru-RU" sz="2400" dirty="0" err="1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коучинг</a:t>
            </a:r>
            <a:endParaRPr lang="ru-RU" sz="24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346200" lvl="2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</a:pPr>
            <a:r>
              <a:rPr lang="ru-RU" sz="24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Карьерный рост</a:t>
            </a:r>
          </a:p>
          <a:p>
            <a:pPr marL="1346200" lvl="2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</a:pPr>
            <a:r>
              <a:rPr lang="ru-RU" sz="24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Краткие отчеты по результатам работы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Регулярная обратная связь</a:t>
            </a:r>
            <a:endParaRPr lang="en-US" sz="28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Признание «коллега-коллеге», четкие критерии, сделать признания частыми и достижимыми, привязать признание к целям и стратегии компании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</a:pPr>
            <a:endParaRPr lang="ru-RU" sz="28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B0D720F-D320-FE40-9889-E9B4268F6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9844" y="8131392"/>
            <a:ext cx="2204758" cy="136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4991"/>
      </p:ext>
    </p:extLst>
  </p:cSld>
  <p:clrMapOvr>
    <a:masterClrMapping/>
  </p:clrMapOvr>
  <p:transition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0160000" cy="685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633F"/>
              </a:buClr>
              <a:buSzPct val="25000"/>
              <a:buFont typeface="Arial"/>
              <a:buNone/>
            </a:pPr>
            <a:r>
              <a:rPr lang="ru-RU" sz="7200" i="0" u="none" strike="noStrike" cap="none" dirty="0">
                <a:solidFill>
                  <a:srgbClr val="28633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Спасибо</a:t>
            </a:r>
            <a:r>
              <a:rPr lang="en-US" sz="7200" i="0" u="none" strike="noStrike" cap="none" dirty="0">
                <a:solidFill>
                  <a:srgbClr val="28633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!</a:t>
            </a:r>
            <a:br>
              <a:rPr lang="en-US" sz="7200" i="0" u="none" strike="noStrike" cap="none" dirty="0">
                <a:solidFill>
                  <a:srgbClr val="28633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</a:br>
            <a:r>
              <a:rPr lang="en-US" sz="7200" i="0" u="none" strike="noStrike" cap="none" dirty="0">
                <a:solidFill>
                  <a:srgbClr val="28633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/>
            </a:r>
            <a:br>
              <a:rPr lang="en-US" sz="7200" i="0" u="none" strike="noStrike" cap="none" dirty="0">
                <a:solidFill>
                  <a:srgbClr val="28633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</a:br>
            <a:r>
              <a:rPr lang="ru-RU" sz="7200" i="0" u="none" strike="noStrike" cap="none" dirty="0">
                <a:solidFill>
                  <a:srgbClr val="28633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Вопросы?</a:t>
            </a:r>
            <a:endParaRPr lang="en-US" sz="7200" i="0" u="none" strike="noStrike" cap="none" dirty="0">
              <a:solidFill>
                <a:srgbClr val="28633F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437" name="Shape 437" descr="02-pd-logo_ongree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000" y="8432800"/>
            <a:ext cx="2885440" cy="759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AEA2069-019A-6840-A076-76B952409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76266"/>
      </p:ext>
    </p:extLst>
  </p:cSld>
  <p:clrMapOvr>
    <a:masterClrMapping/>
  </p:clrMapOvr>
  <p:transition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>
            <a:spLocks noGrp="1"/>
          </p:cNvSpPr>
          <p:nvPr>
            <p:ph type="title"/>
          </p:nvPr>
        </p:nvSpPr>
        <p:spPr>
          <a:xfrm>
            <a:off x="396224" y="377275"/>
            <a:ext cx="11747400" cy="5790000"/>
          </a:xfrm>
          <a:prstGeom prst="rect">
            <a:avLst/>
          </a:prstGeom>
        </p:spPr>
        <p:txBody>
          <a:bodyPr spcFirstLastPara="1" wrap="square" lIns="132450" tIns="132450" rIns="132450" bIns="132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53C385"/>
                </a:solidFill>
              </a:rPr>
              <a:t>OKR </a:t>
            </a:r>
            <a:r>
              <a:rPr lang="ru-RU" sz="7200" dirty="0">
                <a:solidFill>
                  <a:srgbClr val="53C385"/>
                </a:solidFill>
              </a:rPr>
              <a:t>и </a:t>
            </a:r>
            <a:r>
              <a:rPr lang="en-US" sz="7200" dirty="0">
                <a:solidFill>
                  <a:srgbClr val="53C385"/>
                </a:solidFill>
              </a:rPr>
              <a:t>QA Engineer Growth</a:t>
            </a:r>
            <a:endParaRPr sz="7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70749C-6255-4E43-8F30-DC1E50C29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077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2156602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Все советы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260131" y="1650473"/>
            <a:ext cx="12509500" cy="70938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Предлагайте и возглавляйте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Сигнализируйте о проблемах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Распределяйте цели по всему периоду, не собирайте на конец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Выберите 3-5 целей и следуйте им. Меньше = лучше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Поймите, что НЕ надо делать (ограниченное время-ресурсы)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Отличайте цели важные от амбициозных. Первые надо достичь, ко вторым мы стремимся.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Пользуйтесь амбициозными целями как возможностью построить принципиально новый процесс</a:t>
            </a: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92449"/>
      </p:ext>
    </p:extLst>
  </p:cSld>
  <p:clrMapOvr>
    <a:masterClrMapping/>
  </p:clrMapOvr>
  <p:transition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2156602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4 суперсилы </a:t>
            </a:r>
            <a:r>
              <a:rPr lang="en-US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OKR</a:t>
            </a:r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260131" y="1650473"/>
            <a:ext cx="12509500" cy="70938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3200" dirty="0" err="1" smtClean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Приоритезация</a:t>
            </a:r>
            <a:r>
              <a:rPr lang="ru-RU" sz="3200" dirty="0" smtClean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и обстоятельства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Синхронизация и прозрачность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Мониторинг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Стремление к выдающимся результатам</a:t>
            </a: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97376"/>
      </p:ext>
    </p:extLst>
  </p:cSld>
  <p:clrMapOvr>
    <a:masterClrMapping/>
  </p:clrMapOvr>
  <p:transition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71">
            <a:extLst>
              <a:ext uri="{FF2B5EF4-FFF2-40B4-BE49-F238E27FC236}">
                <a16:creationId xmlns:a16="http://schemas.microsoft.com/office/drawing/2014/main" xmlns="" id="{94FD4F22-3420-3549-884E-89CAD9E03A12}"/>
              </a:ext>
            </a:extLst>
          </p:cNvPr>
          <p:cNvSpPr/>
          <p:nvPr/>
        </p:nvSpPr>
        <p:spPr>
          <a:xfrm>
            <a:off x="22756" y="261381"/>
            <a:ext cx="10736213" cy="1121707"/>
          </a:xfrm>
          <a:prstGeom prst="rect">
            <a:avLst/>
          </a:prstGeom>
          <a:solidFill>
            <a:srgbClr val="4BB777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991"/>
          </a:p>
        </p:txBody>
      </p:sp>
      <p:sp>
        <p:nvSpPr>
          <p:cNvPr id="16" name="Shape 75">
            <a:extLst>
              <a:ext uri="{FF2B5EF4-FFF2-40B4-BE49-F238E27FC236}">
                <a16:creationId xmlns:a16="http://schemas.microsoft.com/office/drawing/2014/main" xmlns="" id="{694E617B-0C28-A842-A5E0-E43699FBE824}"/>
              </a:ext>
            </a:extLst>
          </p:cNvPr>
          <p:cNvSpPr txBox="1"/>
          <p:nvPr/>
        </p:nvSpPr>
        <p:spPr>
          <a:xfrm>
            <a:off x="256987" y="452350"/>
            <a:ext cx="10479440" cy="81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en-US" sz="3413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ISTQB TEST MANAGER EXPERT LEVEL</a:t>
            </a:r>
            <a:endParaRPr sz="3413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47F97E4-0CF2-E140-B0F7-F8214FA46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359" y="182355"/>
            <a:ext cx="1316041" cy="1316041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0B992724-748C-D74D-A8F8-594406D73DD7}"/>
              </a:ext>
            </a:extLst>
          </p:cNvPr>
          <p:cNvGraphicFramePr/>
          <p:nvPr/>
        </p:nvGraphicFramePr>
        <p:xfrm>
          <a:off x="256987" y="1689366"/>
          <a:ext cx="12479315" cy="7178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Shape 238">
            <a:extLst>
              <a:ext uri="{FF2B5EF4-FFF2-40B4-BE49-F238E27FC236}">
                <a16:creationId xmlns:a16="http://schemas.microsoft.com/office/drawing/2014/main" xmlns="" id="{E069CEFE-05CF-154C-A8BD-7DA73E46385B}"/>
              </a:ext>
            </a:extLst>
          </p:cNvPr>
          <p:cNvSpPr txBox="1">
            <a:spLocks/>
          </p:cNvSpPr>
          <p:nvPr/>
        </p:nvSpPr>
        <p:spPr>
          <a:xfrm>
            <a:off x="1193133" y="4608889"/>
            <a:ext cx="11362267" cy="12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algn="l"/>
            <a:r>
              <a:rPr lang="ru-RU" sz="96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Чего не </a:t>
            </a:r>
            <a:r>
              <a:rPr lang="ru-RU" sz="9600" b="1" dirty="0" err="1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хваает</a:t>
            </a:r>
            <a:r>
              <a:rPr lang="ru-RU" sz="96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?</a:t>
            </a:r>
            <a:endParaRPr lang="en-US" sz="9600" b="1" dirty="0">
              <a:solidFill>
                <a:srgbClr val="FF000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FDD0E4F-8BA2-0142-A8A7-A2FA84253E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7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71">
            <a:extLst>
              <a:ext uri="{FF2B5EF4-FFF2-40B4-BE49-F238E27FC236}">
                <a16:creationId xmlns:a16="http://schemas.microsoft.com/office/drawing/2014/main" xmlns="" id="{94FD4F22-3420-3549-884E-89CAD9E03A12}"/>
              </a:ext>
            </a:extLst>
          </p:cNvPr>
          <p:cNvSpPr/>
          <p:nvPr/>
        </p:nvSpPr>
        <p:spPr>
          <a:xfrm>
            <a:off x="22756" y="261381"/>
            <a:ext cx="10736213" cy="1121707"/>
          </a:xfrm>
          <a:prstGeom prst="rect">
            <a:avLst/>
          </a:prstGeom>
          <a:solidFill>
            <a:srgbClr val="4BB777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991"/>
          </a:p>
        </p:txBody>
      </p:sp>
      <p:sp>
        <p:nvSpPr>
          <p:cNvPr id="16" name="Shape 75">
            <a:extLst>
              <a:ext uri="{FF2B5EF4-FFF2-40B4-BE49-F238E27FC236}">
                <a16:creationId xmlns:a16="http://schemas.microsoft.com/office/drawing/2014/main" xmlns="" id="{694E617B-0C28-A842-A5E0-E43699FBE824}"/>
              </a:ext>
            </a:extLst>
          </p:cNvPr>
          <p:cNvSpPr txBox="1"/>
          <p:nvPr/>
        </p:nvSpPr>
        <p:spPr>
          <a:xfrm>
            <a:off x="256987" y="452350"/>
            <a:ext cx="10479440" cy="81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en-US" sz="3413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ISTQB TEST MANAGER EXPERT LEVEL</a:t>
            </a:r>
            <a:endParaRPr sz="3413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47F97E4-0CF2-E140-B0F7-F8214FA46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359" y="182355"/>
            <a:ext cx="1316041" cy="1316041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0B992724-748C-D74D-A8F8-594406D73DD7}"/>
              </a:ext>
            </a:extLst>
          </p:cNvPr>
          <p:cNvGraphicFramePr/>
          <p:nvPr/>
        </p:nvGraphicFramePr>
        <p:xfrm>
          <a:off x="256987" y="1689366"/>
          <a:ext cx="12479315" cy="7178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Shape 238">
            <a:extLst>
              <a:ext uri="{FF2B5EF4-FFF2-40B4-BE49-F238E27FC236}">
                <a16:creationId xmlns:a16="http://schemas.microsoft.com/office/drawing/2014/main" xmlns="" id="{E069CEFE-05CF-154C-A8BD-7DA73E46385B}"/>
              </a:ext>
            </a:extLst>
          </p:cNvPr>
          <p:cNvSpPr txBox="1">
            <a:spLocks/>
          </p:cNvSpPr>
          <p:nvPr/>
        </p:nvSpPr>
        <p:spPr>
          <a:xfrm>
            <a:off x="1193133" y="4608889"/>
            <a:ext cx="11362267" cy="12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algn="l"/>
            <a:r>
              <a:rPr lang="ru-RU" sz="96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Чего не </a:t>
            </a:r>
            <a:r>
              <a:rPr lang="ru-RU" sz="9600" b="1" dirty="0" err="1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хва</a:t>
            </a:r>
            <a:r>
              <a:rPr lang="ru-RU" sz="9600" b="1" dirty="0" err="1">
                <a:solidFill>
                  <a:srgbClr val="FF00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Т</a:t>
            </a:r>
            <a:r>
              <a:rPr lang="ru-RU" sz="9600" b="1" dirty="0" err="1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ает</a:t>
            </a:r>
            <a:r>
              <a:rPr lang="ru-RU" sz="96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?</a:t>
            </a:r>
            <a:endParaRPr lang="en-US" sz="9600" b="1" dirty="0">
              <a:solidFill>
                <a:srgbClr val="FF000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84615A-D443-394D-A026-62C1CA8D45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559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2156602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Что ожидаете от менеджера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260131" y="1417013"/>
            <a:ext cx="8008380" cy="70938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Личные встречи</a:t>
            </a:r>
          </a:p>
          <a:p>
            <a:pPr marL="958850" lvl="1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Укрепляют человеческие отношения между вами</a:t>
            </a:r>
          </a:p>
          <a:p>
            <a:pPr marL="958850" lvl="1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Создание возможностей для неформального обсуждения того, что необходимо</a:t>
            </a:r>
          </a:p>
          <a:p>
            <a:pPr marL="958850" lvl="1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Не носят характер отчетов</a:t>
            </a:r>
          </a:p>
          <a:p>
            <a:pPr marL="958850" lvl="1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Ответственность за качество встреч лежит и на вас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Обратная связь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Повышение уровня подготовки и карьерный рост</a:t>
            </a: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A9BB7F-B5E1-1046-BF92-7E9D6C1765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746" t="18152" b="1259"/>
          <a:stretch/>
        </p:blipFill>
        <p:spPr>
          <a:xfrm>
            <a:off x="7997238" y="1786657"/>
            <a:ext cx="4880019" cy="56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53501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9525000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Agenda</a:t>
            </a:r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260131" y="1609833"/>
            <a:ext cx="12509500" cy="70938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3200" dirty="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О чем доклад НЕ будет - </a:t>
            </a:r>
            <a:r>
              <a:rPr lang="en-US" sz="3200" dirty="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Done</a:t>
            </a:r>
            <a:endParaRPr lang="ru-RU" sz="3200" dirty="0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Система </a:t>
            </a:r>
            <a:r>
              <a:rPr lang="en-US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OKR </a:t>
            </a: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и тестирование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Суперсилы </a:t>
            </a:r>
            <a:r>
              <a:rPr lang="en-US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OKR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Принципы </a:t>
            </a:r>
            <a:r>
              <a:rPr lang="ru-RU" sz="3200" dirty="0" err="1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Деминга</a:t>
            </a: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 и </a:t>
            </a:r>
            <a:r>
              <a:rPr lang="en-US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OKR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OKR </a:t>
            </a: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и </a:t>
            </a:r>
            <a:r>
              <a:rPr lang="en-US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CFR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OKR </a:t>
            </a: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и </a:t>
            </a:r>
            <a:r>
              <a:rPr lang="en-US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QA Engineer Growth</a:t>
            </a: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90709"/>
      </p:ext>
    </p:extLst>
  </p:cSld>
  <p:clrMapOvr>
    <a:masterClrMapping/>
  </p:clrMapOvr>
  <p:transition>
    <p:fade thruBlk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2156602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000" b="1" dirty="0" err="1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Менторинг</a:t>
            </a:r>
            <a:r>
              <a:rPr lang="ru-RU" sz="40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– первый шаг к карьерному росту</a:t>
            </a:r>
            <a:endParaRPr lang="en-US" sz="40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4F0CCD-5F8B-8443-BCD1-DD0AF88C1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586834"/>
            <a:ext cx="13012379" cy="73431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2479"/>
      </p:ext>
    </p:extLst>
  </p:cSld>
  <p:clrMapOvr>
    <a:masterClrMapping/>
  </p:clrMapOvr>
  <p:transition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2156602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000" b="1" dirty="0" err="1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Менторинг</a:t>
            </a:r>
            <a:r>
              <a:rPr lang="ru-RU" sz="40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– первый шаг к карьерному росту</a:t>
            </a:r>
            <a:endParaRPr lang="en-US" sz="40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260131" y="1650473"/>
            <a:ext cx="12509500" cy="70938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Ничего нет страшного, чтобы отказаться от наставничества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Технические звезды – не всегда лучшие наставники. Они могут двигаться в инженерную стратегию, дизайн новых систем и т.д. – как менеджер дайте им такую возможность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endParaRPr lang="ru-RU" sz="32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endParaRPr lang="ru-RU" sz="32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+mj-lt"/>
              <a:buAutoNum type="arabicPeriod"/>
            </a:pPr>
            <a:endParaRPr lang="ru-RU" sz="32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E32575C-8515-4B48-86FD-3D2A4D277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68" y="4837423"/>
            <a:ext cx="12429433" cy="3853124"/>
          </a:xfrm>
          <a:prstGeom prst="rect">
            <a:avLst/>
          </a:prstGeom>
        </p:spPr>
      </p:pic>
      <p:pic>
        <p:nvPicPr>
          <p:cNvPr id="240" name="Shape 2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58854"/>
      </p:ext>
    </p:extLst>
  </p:cSld>
  <p:clrMapOvr>
    <a:masterClrMapping/>
  </p:clrMapOvr>
  <p:transition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2156602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Технический руководитель группы, </a:t>
            </a:r>
            <a:b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</a:b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новые обязанности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  <p:sp>
        <p:nvSpPr>
          <p:cNvPr id="8" name="Shape 239">
            <a:extLst>
              <a:ext uri="{FF2B5EF4-FFF2-40B4-BE49-F238E27FC236}">
                <a16:creationId xmlns:a16="http://schemas.microsoft.com/office/drawing/2014/main" xmlns="" id="{BB3FB221-CED3-8448-8132-0FE36BDEBCB8}"/>
              </a:ext>
            </a:extLst>
          </p:cNvPr>
          <p:cNvSpPr txBox="1">
            <a:spLocks/>
          </p:cNvSpPr>
          <p:nvPr/>
        </p:nvSpPr>
        <p:spPr>
          <a:xfrm>
            <a:off x="340198" y="2379102"/>
            <a:ext cx="12342869" cy="63131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44500" marR="0" lvl="0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1460500" lvl="2" indent="-5715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40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представлять интересы группы перед руководством</a:t>
            </a:r>
          </a:p>
          <a:p>
            <a:pPr marL="1460500" lvl="2" indent="-5715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40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рассматривать планы по новым продуктам</a:t>
            </a:r>
          </a:p>
          <a:p>
            <a:pPr marL="1460500" lvl="2" indent="-5715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40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выполнять проектное управление</a:t>
            </a:r>
          </a:p>
          <a:p>
            <a:pPr marL="1460500" lvl="2" indent="-5715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40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Может включать (а может и не включать) управление людьми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endParaRPr lang="en-US" sz="40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638177042"/>
      </p:ext>
    </p:extLst>
  </p:cSld>
  <p:clrMapOvr>
    <a:masterClrMapping/>
  </p:clrMapOvr>
  <p:transition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2156602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Технический руководитель группы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CC0151B-AE60-4041-8862-B7728B634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518" y="1245141"/>
            <a:ext cx="5040084" cy="6522461"/>
          </a:xfrm>
          <a:prstGeom prst="rect">
            <a:avLst/>
          </a:prstGeom>
        </p:spPr>
      </p:pic>
      <p:pic>
        <p:nvPicPr>
          <p:cNvPr id="240" name="Shape 2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  <p:sp>
        <p:nvSpPr>
          <p:cNvPr id="8" name="Shape 239">
            <a:extLst>
              <a:ext uri="{FF2B5EF4-FFF2-40B4-BE49-F238E27FC236}">
                <a16:creationId xmlns:a16="http://schemas.microsoft.com/office/drawing/2014/main" xmlns="" id="{BB3FB221-CED3-8448-8132-0FE36BDEBCB8}"/>
              </a:ext>
            </a:extLst>
          </p:cNvPr>
          <p:cNvSpPr txBox="1">
            <a:spLocks/>
          </p:cNvSpPr>
          <p:nvPr/>
        </p:nvSpPr>
        <p:spPr>
          <a:xfrm>
            <a:off x="846663" y="1717623"/>
            <a:ext cx="6098886" cy="63131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44500" marR="0" lvl="0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None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От вас все равно ожидают профессиональную помощь и рекомендации членам команды, даже если вы не занимаетесь прямым менеджментом </a:t>
            </a:r>
            <a:endParaRPr lang="en-US" sz="28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Helvetica Neue Light"/>
              <a:buNone/>
            </a:pPr>
            <a:endParaRPr lang="en-US" sz="28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90444783"/>
      </p:ext>
    </p:extLst>
  </p:cSld>
  <p:clrMapOvr>
    <a:masterClrMapping/>
  </p:clrMapOvr>
  <p:transition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2156602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Технический руководитель группы. Проектные функции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  <p:sp>
        <p:nvSpPr>
          <p:cNvPr id="8" name="Shape 239">
            <a:extLst>
              <a:ext uri="{FF2B5EF4-FFF2-40B4-BE49-F238E27FC236}">
                <a16:creationId xmlns:a16="http://schemas.microsoft.com/office/drawing/2014/main" xmlns="" id="{BB3FB221-CED3-8448-8132-0FE36BDEBCB8}"/>
              </a:ext>
            </a:extLst>
          </p:cNvPr>
          <p:cNvSpPr txBox="1">
            <a:spLocks/>
          </p:cNvSpPr>
          <p:nvPr/>
        </p:nvSpPr>
        <p:spPr>
          <a:xfrm>
            <a:off x="846663" y="2286583"/>
            <a:ext cx="11836404" cy="63131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44500" marR="0" lvl="0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514350" indent="-5143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Разбивайте работы по проекту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Не останавливайтесь перед мелкими деталями и неизвестными составляющими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Корректируйте план по мере продвижения работ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Используйте идеи, выработанные при планировании проекта, в управлении возникающими изменениями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+mj-lt"/>
              <a:buAutoNum type="arabicPeriod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Перед завершением проекта еще раз рассмотрите детали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+mj-lt"/>
              <a:buAutoNum type="arabicPeriod"/>
            </a:pPr>
            <a:endParaRPr lang="ru-RU" sz="28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Helvetica Neue Light"/>
              <a:buNone/>
            </a:pPr>
            <a:endParaRPr lang="en-US" sz="28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110682479"/>
      </p:ext>
    </p:extLst>
  </p:cSld>
  <p:clrMapOvr>
    <a:masterClrMapping/>
  </p:clrMapOvr>
  <p:transition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2156602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lvl="0" algn="l"/>
            <a:r>
              <a:rPr lang="ru-RU" sz="40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При желании вы всегда можете переключиться с одной карьерной линии на другую</a:t>
            </a:r>
            <a:br>
              <a:rPr lang="ru-RU" sz="40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</a:br>
            <a:endParaRPr lang="ru-RU" sz="40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065B1D6-F119-EB4B-8120-9841C8C6E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616" y="1854117"/>
            <a:ext cx="10071370" cy="75535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52615"/>
      </p:ext>
    </p:extLst>
  </p:cSld>
  <p:clrMapOvr>
    <a:masterClrMapping/>
  </p:clrMapOvr>
  <p:transition>
    <p:fade thruBlk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2156602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lvl="0" algn="l"/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Ищите саморегулируемые процессы и процедуры</a:t>
            </a:r>
            <a:b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</a:br>
            <a:endParaRPr lang="ru-RU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EC7102-BF67-1B4B-9177-B00D46A93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761" y="2040647"/>
            <a:ext cx="6694791" cy="669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49429"/>
      </p:ext>
    </p:extLst>
  </p:cSld>
  <p:clrMapOvr>
    <a:masterClrMapping/>
  </p:clrMapOvr>
  <p:transition>
    <p:fade thruBlk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2156602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lvl="0" algn="l"/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Ищите саморегулируемые процессы и процедуры</a:t>
            </a:r>
            <a:b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</a:br>
            <a:endParaRPr lang="ru-RU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F6B9F0-D1B6-F146-BC12-480CF3B15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6817" y="1982281"/>
            <a:ext cx="7140102" cy="714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96194"/>
      </p:ext>
    </p:extLst>
  </p:cSld>
  <p:clrMapOvr>
    <a:masterClrMapping/>
  </p:clrMapOvr>
  <p:transition>
    <p:fade thruBlk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239">
            <a:extLst>
              <a:ext uri="{FF2B5EF4-FFF2-40B4-BE49-F238E27FC236}">
                <a16:creationId xmlns:a16="http://schemas.microsoft.com/office/drawing/2014/main" xmlns="" id="{0C590219-1646-8D40-9BBE-A71746607C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6663" y="1956159"/>
            <a:ext cx="11836404" cy="63131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q"/>
            </a:pPr>
            <a:r>
              <a:rPr lang="ru-RU" sz="44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Понимает архитектуру системы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q"/>
            </a:pPr>
            <a:r>
              <a:rPr lang="ru-RU" sz="44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Действует как командный игрок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q"/>
            </a:pPr>
            <a:r>
              <a:rPr lang="ru-RU" sz="44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Руководит группой технических решений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q"/>
            </a:pPr>
            <a:r>
              <a:rPr lang="ru-RU" sz="44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Общается с командой на понятном ей языке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q"/>
            </a:pPr>
            <a:endParaRPr lang="en-US" sz="44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None/>
            </a:pPr>
            <a:endParaRPr lang="en-US" sz="44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" name="Shape 238">
            <a:extLst>
              <a:ext uri="{FF2B5EF4-FFF2-40B4-BE49-F238E27FC236}">
                <a16:creationId xmlns:a16="http://schemas.microsoft.com/office/drawing/2014/main" xmlns="" id="{B4600982-903C-724F-9489-0AB17553F2B1}"/>
              </a:ext>
            </a:extLst>
          </p:cNvPr>
          <p:cNvSpPr txBox="1">
            <a:spLocks/>
          </p:cNvSpPr>
          <p:nvPr/>
        </p:nvSpPr>
        <p:spPr>
          <a:xfrm>
            <a:off x="508000" y="508000"/>
            <a:ext cx="12156602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algn="l"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Хороший технический руководитель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44338436"/>
      </p:ext>
    </p:extLst>
  </p:cSld>
  <p:clrMapOvr>
    <a:masterClrMapping/>
  </p:clrMapOvr>
  <p:transition>
    <p:fade thruBlk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2156602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Технический руководитель группы – управление людьми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  <p:sp>
        <p:nvSpPr>
          <p:cNvPr id="6" name="Shape 239">
            <a:extLst>
              <a:ext uri="{FF2B5EF4-FFF2-40B4-BE49-F238E27FC236}">
                <a16:creationId xmlns:a16="http://schemas.microsoft.com/office/drawing/2014/main" xmlns="" id="{EB3A8C84-C513-3749-9037-C16868218A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28198" y="2395600"/>
            <a:ext cx="7169040" cy="63131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Выстраивайте с подчиненными отношения доверия и взаимопонимания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Помогите составить план на 30-60-90 дней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Побуждайте новичков к подготовке новой документации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Четко доводите ваш стиль руководства и свои ожидания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Получайте от нового работника ОС</a:t>
            </a:r>
            <a:endParaRPr lang="en-US" sz="28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None/>
            </a:pPr>
            <a:endParaRPr lang="en-US" sz="28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5920FF2-9B51-834A-895D-10C998E33A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746" t="18152" b="1259"/>
          <a:stretch/>
        </p:blipFill>
        <p:spPr>
          <a:xfrm>
            <a:off x="7997238" y="2039575"/>
            <a:ext cx="4880019" cy="56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86459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>
            <a:spLocks noGrp="1"/>
          </p:cNvSpPr>
          <p:nvPr>
            <p:ph type="title"/>
          </p:nvPr>
        </p:nvSpPr>
        <p:spPr>
          <a:xfrm>
            <a:off x="396224" y="377275"/>
            <a:ext cx="11747400" cy="5790000"/>
          </a:xfrm>
          <a:prstGeom prst="rect">
            <a:avLst/>
          </a:prstGeom>
        </p:spPr>
        <p:txBody>
          <a:bodyPr spcFirstLastPara="1" wrap="square" lIns="132450" tIns="132450" rIns="132450" bIns="132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dirty="0">
                <a:solidFill>
                  <a:srgbClr val="53C385"/>
                </a:solidFill>
              </a:rPr>
              <a:t>Система </a:t>
            </a:r>
            <a:r>
              <a:rPr lang="en-US" sz="7200" dirty="0">
                <a:solidFill>
                  <a:srgbClr val="53C385"/>
                </a:solidFill>
              </a:rPr>
              <a:t>OKR </a:t>
            </a:r>
            <a:r>
              <a:rPr lang="ru-RU" sz="7200" dirty="0">
                <a:solidFill>
                  <a:srgbClr val="53C385"/>
                </a:solidFill>
              </a:rPr>
              <a:t>и тестирование</a:t>
            </a:r>
            <a:endParaRPr sz="7200" dirty="0"/>
          </a:p>
        </p:txBody>
      </p:sp>
    </p:spTree>
    <p:extLst>
      <p:ext uri="{BB962C8B-B14F-4D97-AF65-F5344CB8AC3E}">
        <p14:creationId xmlns:p14="http://schemas.microsoft.com/office/powerpoint/2010/main" val="8054647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2156602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Технический руководитель группы – делегирование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  <p:sp>
        <p:nvSpPr>
          <p:cNvPr id="6" name="Shape 239">
            <a:extLst>
              <a:ext uri="{FF2B5EF4-FFF2-40B4-BE49-F238E27FC236}">
                <a16:creationId xmlns:a16="http://schemas.microsoft.com/office/drawing/2014/main" xmlns="" id="{EB3A8C84-C513-3749-9037-C16868218A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7999" y="2395600"/>
            <a:ext cx="12156603" cy="63131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Используйте цели команды, чтобы определить, в какие детали следует влезать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Получайте информацию от систем, прежде чем обращаться к сотрудникам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Корректируйте фокус внимания в зависимости от фаз проекта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Установите стандарты для кода и систем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Нейтрально, а лучше позитивно относитесь к хорошим и плохим новостям внутри команды (акцентируйте внимание на том, что делать дальше)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endParaRPr lang="ru-RU" sz="24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endParaRPr lang="ru-RU" sz="24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None/>
            </a:pPr>
            <a:endParaRPr lang="en-US" sz="24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329335132"/>
      </p:ext>
    </p:extLst>
  </p:cSld>
  <p:clrMapOvr>
    <a:masterClrMapping/>
  </p:clrMapOvr>
  <p:transition>
    <p:fade thruBlk="1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2156602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Управление командой – отличия от управления людьми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  <p:sp>
        <p:nvSpPr>
          <p:cNvPr id="6" name="Shape 239">
            <a:extLst>
              <a:ext uri="{FF2B5EF4-FFF2-40B4-BE49-F238E27FC236}">
                <a16:creationId xmlns:a16="http://schemas.microsoft.com/office/drawing/2014/main" xmlns="" id="{EB3A8C84-C513-3749-9037-C16868218A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28198" y="2395600"/>
            <a:ext cx="11836404" cy="63131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None/>
            </a:pPr>
            <a:r>
              <a:rPr lang="ru-RU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1. Организовать идентификацию наиболее ценных проектов и концентрацию усилий на них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endParaRPr lang="ru-RU" sz="24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endParaRPr lang="ru-RU" sz="24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endParaRPr lang="ru-RU" sz="24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None/>
            </a:pPr>
            <a:endParaRPr lang="en-US" sz="24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BE4E509-5637-A848-B636-F56C5732A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6976" y="4127199"/>
            <a:ext cx="8730847" cy="365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41150"/>
      </p:ext>
    </p:extLst>
  </p:cSld>
  <p:clrMapOvr>
    <a:masterClrMapping/>
  </p:clrMapOvr>
  <p:transition>
    <p:fade thruBlk="1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2156602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Управление командой – отличия от управления людьми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  <p:sp>
        <p:nvSpPr>
          <p:cNvPr id="6" name="Shape 239">
            <a:extLst>
              <a:ext uri="{FF2B5EF4-FFF2-40B4-BE49-F238E27FC236}">
                <a16:creationId xmlns:a16="http://schemas.microsoft.com/office/drawing/2014/main" xmlns="" id="{EB3A8C84-C513-3749-9037-C16868218A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28198" y="2395600"/>
            <a:ext cx="7615411" cy="63131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None/>
            </a:pPr>
            <a:r>
              <a:rPr lang="ru-RU" sz="44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2. Правильно определить кадровые потребности организации и планировать набор персонала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endParaRPr lang="ru-RU" sz="24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endParaRPr lang="ru-RU" sz="24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endParaRPr lang="ru-RU" sz="24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None/>
            </a:pPr>
            <a:endParaRPr lang="en-US" sz="24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9666EC-44A6-DC47-9FE7-7CF1D952D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9436" y="1778499"/>
            <a:ext cx="4477364" cy="584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18070"/>
      </p:ext>
    </p:extLst>
  </p:cSld>
  <p:clrMapOvr>
    <a:masterClrMapping/>
  </p:clrMapOvr>
  <p:transition>
    <p:fade thruBlk="1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2156602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Управление командой – отличия от управления людьми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239">
            <a:extLst>
              <a:ext uri="{FF2B5EF4-FFF2-40B4-BE49-F238E27FC236}">
                <a16:creationId xmlns:a16="http://schemas.microsoft.com/office/drawing/2014/main" xmlns="" id="{EB3A8C84-C513-3749-9037-C16868218A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28198" y="2395600"/>
            <a:ext cx="11836404" cy="63131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Выявлять технический долг в организации, 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проводить анализ «цена-качество» для его устранения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доводить до руководства рекомендации по срокам и приоритетам работы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endParaRPr lang="ru-RU" sz="24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endParaRPr lang="ru-RU" sz="24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endParaRPr lang="ru-RU" sz="24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None/>
            </a:pPr>
            <a:endParaRPr lang="en-US" sz="24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BB47648-9DBF-644B-9E0A-6D5C22D77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98" y="5752958"/>
            <a:ext cx="11836403" cy="373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93129"/>
      </p:ext>
    </p:extLst>
  </p:cSld>
  <p:clrMapOvr>
    <a:masterClrMapping/>
  </p:clrMapOvr>
  <p:transition>
    <p:fade thruBlk="1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BE3162-DDA9-EB43-870C-FC41533FEE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899" b="16338"/>
          <a:stretch/>
        </p:blipFill>
        <p:spPr>
          <a:xfrm>
            <a:off x="2142112" y="6070060"/>
            <a:ext cx="10661864" cy="3635263"/>
          </a:xfrm>
          <a:prstGeom prst="rect">
            <a:avLst/>
          </a:prstGeom>
        </p:spPr>
      </p:pic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7999"/>
            <a:ext cx="12156602" cy="1616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Управление командой – почему важны ваши инженерные навыки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239">
            <a:extLst>
              <a:ext uri="{FF2B5EF4-FFF2-40B4-BE49-F238E27FC236}">
                <a16:creationId xmlns:a16="http://schemas.microsoft.com/office/drawing/2014/main" xmlns="" id="{EB3A8C84-C513-3749-9037-C16868218A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40198" y="2160761"/>
            <a:ext cx="12324404" cy="7154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9017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Меньше риск рано устареть </a:t>
            </a:r>
            <a:r>
              <a:rPr lang="ru-RU" sz="3200" dirty="0" err="1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инженерно</a:t>
            </a:r>
            <a:endParaRPr lang="ru-RU" sz="32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9017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Решать технические проблемы и определять приоритеты сложнее, если не в контексте</a:t>
            </a:r>
          </a:p>
          <a:p>
            <a:pPr marL="9017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Риск уйти только в администрирование и управление людьми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endParaRPr lang="ru-RU" sz="24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endParaRPr lang="ru-RU" sz="24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endParaRPr lang="ru-RU" sz="24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endParaRPr lang="ru-RU" sz="24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endParaRPr lang="ru-RU" sz="24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endParaRPr lang="ru-RU" sz="24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None/>
            </a:pPr>
            <a:endParaRPr lang="en-US" sz="24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610895112"/>
      </p:ext>
    </p:extLst>
  </p:cSld>
  <p:clrMapOvr>
    <a:masterClrMapping/>
  </p:clrMapOvr>
  <p:transition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2156602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Управление командой – </a:t>
            </a:r>
            <a:r>
              <a:rPr lang="en-US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Project Management </a:t>
            </a: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составляющая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  <p:sp>
        <p:nvSpPr>
          <p:cNvPr id="8" name="Shape 239">
            <a:extLst>
              <a:ext uri="{FF2B5EF4-FFF2-40B4-BE49-F238E27FC236}">
                <a16:creationId xmlns:a16="http://schemas.microsoft.com/office/drawing/2014/main" xmlns="" id="{47E52213-6861-524D-848E-F9117779E0C1}"/>
              </a:ext>
            </a:extLst>
          </p:cNvPr>
          <p:cNvSpPr txBox="1">
            <a:spLocks/>
          </p:cNvSpPr>
          <p:nvPr/>
        </p:nvSpPr>
        <p:spPr>
          <a:xfrm>
            <a:off x="668099" y="2105687"/>
            <a:ext cx="11836404" cy="63131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44500" marR="0" lvl="0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571500" indent="-5715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Правила не подменяют </a:t>
            </a:r>
            <a:r>
              <a:rPr lang="en-US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agile-</a:t>
            </a:r>
            <a:r>
              <a:rPr lang="ru-RU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методов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У каждого инженера 10 продуктивных недель в квартал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Планируйте 20% всего рабочего времени команды на общую работу по поддержанию технологического уровня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Когда вы близки к срокам завершения проекта, работа состоит в том, чтобы уметь сказать «нет»</a:t>
            </a:r>
          </a:p>
        </p:txBody>
      </p:sp>
    </p:spTree>
    <p:extLst>
      <p:ext uri="{BB962C8B-B14F-4D97-AF65-F5344CB8AC3E}">
        <p14:creationId xmlns:p14="http://schemas.microsoft.com/office/powerpoint/2010/main" val="870828604"/>
      </p:ext>
    </p:extLst>
  </p:cSld>
  <p:clrMapOvr>
    <a:masterClrMapping/>
  </p:clrMapOvr>
  <p:transition>
    <p:fade thruBlk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2156602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Управление командой – конфликты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  <p:sp>
        <p:nvSpPr>
          <p:cNvPr id="6" name="Shape 239">
            <a:extLst>
              <a:ext uri="{FF2B5EF4-FFF2-40B4-BE49-F238E27FC236}">
                <a16:creationId xmlns:a16="http://schemas.microsoft.com/office/drawing/2014/main" xmlns="" id="{8DE733CD-4826-4D4B-AFF0-174CB398EE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6663" y="1717623"/>
            <a:ext cx="11836404" cy="63131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Не полагайтесь исключительно на консенсус или голосование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Установите прозрачный порядок принятия общих, «</a:t>
            </a:r>
            <a:r>
              <a:rPr lang="ru-RU" sz="3200" dirty="0" err="1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неперсонализированных</a:t>
            </a: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» решений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Не закрывайте глаза на назревающие проблемы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Избегайте конфликтов с другими командами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Не забывайте быть добрым (</a:t>
            </a:r>
            <a:r>
              <a:rPr lang="en-US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nice VS kind)</a:t>
            </a:r>
            <a:endParaRPr lang="ru-RU" sz="32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Будьте внимательны к своим действиям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endParaRPr lang="ru-RU" sz="28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endParaRPr lang="en-US" sz="28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889916496"/>
      </p:ext>
    </p:extLst>
  </p:cSld>
  <p:clrMapOvr>
    <a:masterClrMapping/>
  </p:clrMapOvr>
  <p:transition>
    <p:fade thruBlk="1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2156602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4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Управление группой команд, ответственность</a:t>
            </a:r>
            <a:endParaRPr lang="en-US" sz="44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  <p:sp>
        <p:nvSpPr>
          <p:cNvPr id="8" name="Shape 239">
            <a:extLst>
              <a:ext uri="{FF2B5EF4-FFF2-40B4-BE49-F238E27FC236}">
                <a16:creationId xmlns:a16="http://schemas.microsoft.com/office/drawing/2014/main" xmlns="" id="{47E52213-6861-524D-848E-F9117779E0C1}"/>
              </a:ext>
            </a:extLst>
          </p:cNvPr>
          <p:cNvSpPr txBox="1">
            <a:spLocks/>
          </p:cNvSpPr>
          <p:nvPr/>
        </p:nvSpPr>
        <p:spPr>
          <a:xfrm>
            <a:off x="668099" y="1678967"/>
            <a:ext cx="11836404" cy="63131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44500" marR="0" lvl="0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None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1. Поддержание и повышение технологического уровня организации (профессиональное обучение и подбора персонала)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q"/>
            </a:pPr>
            <a:endParaRPr lang="ru-RU" sz="24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3202EF4-4D4E-A74E-8B2D-9AAD7924F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99" y="3844957"/>
            <a:ext cx="10174710" cy="484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07380"/>
      </p:ext>
    </p:extLst>
  </p:cSld>
  <p:clrMapOvr>
    <a:masterClrMapping/>
  </p:clrMapOvr>
  <p:transition>
    <p:fade thruBlk="1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2156602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4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Управление группой команд, ответственность</a:t>
            </a:r>
            <a:endParaRPr lang="en-US" sz="44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  <p:sp>
        <p:nvSpPr>
          <p:cNvPr id="8" name="Shape 239">
            <a:extLst>
              <a:ext uri="{FF2B5EF4-FFF2-40B4-BE49-F238E27FC236}">
                <a16:creationId xmlns:a16="http://schemas.microsoft.com/office/drawing/2014/main" xmlns="" id="{47E52213-6861-524D-848E-F9117779E0C1}"/>
              </a:ext>
            </a:extLst>
          </p:cNvPr>
          <p:cNvSpPr txBox="1">
            <a:spLocks/>
          </p:cNvSpPr>
          <p:nvPr/>
        </p:nvSpPr>
        <p:spPr>
          <a:xfrm>
            <a:off x="668099" y="1678967"/>
            <a:ext cx="9390301" cy="63131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44500" marR="0" lvl="0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None/>
            </a:pPr>
            <a:r>
              <a:rPr lang="en-US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2. </a:t>
            </a: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Воспитание следующего поколения руководителей и менеджмента, помогаете находить баланс между техническими вопросами и людьми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76F592-D610-D745-A496-3AD5B6A9D2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857" y="4771334"/>
            <a:ext cx="7652832" cy="42855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C23FFE-6466-524D-AC44-A58A7968C3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5770" y="2031420"/>
            <a:ext cx="2738931" cy="205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75998"/>
      </p:ext>
    </p:extLst>
  </p:cSld>
  <p:clrMapOvr>
    <a:masterClrMapping/>
  </p:clrMapOvr>
  <p:transition>
    <p:fade thruBlk="1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2156602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4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Управление группой команд, ответственность</a:t>
            </a:r>
            <a:endParaRPr lang="en-US" sz="44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239">
            <a:extLst>
              <a:ext uri="{FF2B5EF4-FFF2-40B4-BE49-F238E27FC236}">
                <a16:creationId xmlns:a16="http://schemas.microsoft.com/office/drawing/2014/main" xmlns="" id="{47E52213-6861-524D-848E-F9117779E0C1}"/>
              </a:ext>
            </a:extLst>
          </p:cNvPr>
          <p:cNvSpPr txBox="1">
            <a:spLocks/>
          </p:cNvSpPr>
          <p:nvPr/>
        </p:nvSpPr>
        <p:spPr>
          <a:xfrm>
            <a:off x="340198" y="1484416"/>
            <a:ext cx="12461401" cy="63131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44500" marR="0" lvl="0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None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3. тактические и стратегические планы развития, связывающие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Бизнес-интересы организации, экономическую эффективность, прибыльность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Вопросы развития технологий и инноваций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C342DFB-5329-574D-9DEC-7E390BA35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033" y="4611375"/>
            <a:ext cx="7011894" cy="38993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24782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7999" y="508000"/>
            <a:ext cx="11646829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Пример цели и разбиение по </a:t>
            </a:r>
            <a:r>
              <a:rPr lang="en-US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OKR</a:t>
            </a:r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260131" y="1609833"/>
            <a:ext cx="12509500" cy="70938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en-US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OKR </a:t>
            </a: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это инструмент </a:t>
            </a:r>
            <a:r>
              <a:rPr lang="ru-RU" sz="3200" dirty="0" smtClean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управления </a:t>
            </a: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целями в компании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Составляем список из целей, не более пяти, для каждой из которых задаются измеримые результаты, также не более пяти.</a:t>
            </a:r>
            <a:endParaRPr lang="en-US" sz="32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4761"/>
      </p:ext>
    </p:extLst>
  </p:cSld>
  <p:clrMapOvr>
    <a:masterClrMapping/>
  </p:clrMapOvr>
  <p:transition>
    <p:fade thruBlk="1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2156602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Управление группой команд. Измерители здоровья команды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  <p:sp>
        <p:nvSpPr>
          <p:cNvPr id="6" name="Shape 239">
            <a:extLst>
              <a:ext uri="{FF2B5EF4-FFF2-40B4-BE49-F238E27FC236}">
                <a16:creationId xmlns:a16="http://schemas.microsoft.com/office/drawing/2014/main" xmlns="" id="{C68ADA6E-8E64-A249-8907-008716381C1C}"/>
              </a:ext>
            </a:extLst>
          </p:cNvPr>
          <p:cNvSpPr txBox="1">
            <a:spLocks/>
          </p:cNvSpPr>
          <p:nvPr/>
        </p:nvSpPr>
        <p:spPr>
          <a:xfrm>
            <a:off x="846663" y="2383184"/>
            <a:ext cx="11836404" cy="393633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44500" marR="0" lvl="0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571500" indent="-5715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40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Частота релизов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40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Частота проверок кода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sz="40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Частотность сбоев</a:t>
            </a:r>
          </a:p>
        </p:txBody>
      </p:sp>
    </p:spTree>
    <p:extLst>
      <p:ext uri="{BB962C8B-B14F-4D97-AF65-F5344CB8AC3E}">
        <p14:creationId xmlns:p14="http://schemas.microsoft.com/office/powerpoint/2010/main" val="3755840179"/>
      </p:ext>
    </p:extLst>
  </p:cSld>
  <p:clrMapOvr>
    <a:masterClrMapping/>
  </p:clrMapOvr>
  <p:transition>
    <p:fade thruBlk="1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2156602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Вывод</a:t>
            </a:r>
            <a:endParaRPr lang="en-US" sz="4800" b="1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  <p:sp>
        <p:nvSpPr>
          <p:cNvPr id="6" name="Shape 239">
            <a:extLst>
              <a:ext uri="{FF2B5EF4-FFF2-40B4-BE49-F238E27FC236}">
                <a16:creationId xmlns:a16="http://schemas.microsoft.com/office/drawing/2014/main" xmlns="" id="{C68ADA6E-8E64-A249-8907-008716381C1C}"/>
              </a:ext>
            </a:extLst>
          </p:cNvPr>
          <p:cNvSpPr txBox="1">
            <a:spLocks/>
          </p:cNvSpPr>
          <p:nvPr/>
        </p:nvSpPr>
        <p:spPr>
          <a:xfrm>
            <a:off x="846663" y="2383184"/>
            <a:ext cx="11836404" cy="393633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44500" marR="0" lvl="0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None/>
            </a:pPr>
            <a:r>
              <a:rPr lang="ru-RU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Важнейшие составляющие успеха компании и вашего карьерного роста: 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знание системы и использование ее суперсил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работа и взаимодействие с людьми на всех уровнях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критическое мышление для оценки новой системы</a:t>
            </a:r>
            <a:endParaRPr lang="en-US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637280"/>
              </a:buClr>
              <a:buSzPct val="100000"/>
              <a:buFont typeface="Wingdings" pitchFamily="2" charset="2"/>
              <a:buChar char="ü"/>
            </a:pPr>
            <a:endParaRPr lang="ru-RU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82867050"/>
      </p:ext>
    </p:extLst>
  </p:cSld>
  <p:clrMapOvr>
    <a:masterClrMapping/>
  </p:clrMapOvr>
  <p:transition>
    <p:fade thruBlk="1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B972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0160000" cy="685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633F"/>
              </a:buClr>
              <a:buSzPct val="25000"/>
              <a:buFont typeface="Arial"/>
              <a:buNone/>
            </a:pPr>
            <a:r>
              <a:rPr lang="ru-RU" sz="7200" i="0" u="none" strike="noStrike" cap="none" dirty="0">
                <a:solidFill>
                  <a:srgbClr val="28633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Спасибо</a:t>
            </a:r>
            <a:r>
              <a:rPr lang="en-US" sz="7200" i="0" u="none" strike="noStrike" cap="none" dirty="0">
                <a:solidFill>
                  <a:srgbClr val="28633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!</a:t>
            </a:r>
          </a:p>
        </p:txBody>
      </p:sp>
      <p:pic>
        <p:nvPicPr>
          <p:cNvPr id="437" name="Shape 437" descr="02-pd-logo_ongree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000" y="8432800"/>
            <a:ext cx="2885440" cy="759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AEA2069-019A-6840-A076-76B952409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36652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7999" y="508000"/>
            <a:ext cx="10853501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Пример цели и разбиение по </a:t>
            </a:r>
            <a:r>
              <a:rPr lang="en-US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OKR</a:t>
            </a:r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260131" y="1609833"/>
            <a:ext cx="12509500" cy="70938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en-US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OKR </a:t>
            </a: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это инструмент </a:t>
            </a:r>
            <a:r>
              <a:rPr lang="ru-RU" sz="3200" dirty="0" smtClean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управления </a:t>
            </a: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целями в компании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Составляем список из целей, не более пяти, для каждой из которых задаются измеримые результаты, также не более пяти.</a:t>
            </a:r>
            <a:endParaRPr lang="en-US" sz="32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endParaRPr lang="en-US" sz="32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Цель - Попасть в </a:t>
            </a:r>
            <a:r>
              <a:rPr lang="en-US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TOP-5 </a:t>
            </a: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самых скачиваемых приложений на </a:t>
            </a:r>
            <a:r>
              <a:rPr lang="en-US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App Store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Ключевые результаты:</a:t>
            </a:r>
          </a:p>
          <a:p>
            <a:pPr marL="1016000" lvl="1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Увеличить число пользователей приложения на 100%</a:t>
            </a:r>
          </a:p>
          <a:p>
            <a:pPr marL="1016000" lvl="1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Повысить рейтинг приложения до 4,7</a:t>
            </a:r>
          </a:p>
          <a:p>
            <a:pPr marL="1016000" lvl="1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Получить 50 положительных отзывов от пользователей</a:t>
            </a:r>
          </a:p>
          <a:p>
            <a:pPr marL="1016000" lvl="1" indent="-571500">
              <a:lnSpc>
                <a:spcPct val="150000"/>
              </a:lnSpc>
              <a:spcBef>
                <a:spcPts val="0"/>
              </a:spcBef>
              <a:buClr>
                <a:srgbClr val="637280"/>
              </a:buClr>
              <a:buSzPct val="100000"/>
              <a:buFont typeface="Wingdings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Выпустить </a:t>
            </a:r>
            <a:r>
              <a:rPr lang="en-US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5</a:t>
            </a: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 новых функции</a:t>
            </a:r>
            <a:endParaRPr lang="en-US" sz="28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01556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9525000" cy="1270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Пример цели и разбиение по </a:t>
            </a:r>
            <a:r>
              <a:rPr lang="en-US" sz="48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OKR</a:t>
            </a: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9325894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5A278B-7200-B44E-A610-3AA219814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711" y="1404415"/>
            <a:ext cx="9525000" cy="7136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59D64-E80E-2443-9DF2-BFA1704B2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7882440"/>
            <a:ext cx="2606202" cy="1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19326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28831</TotalTime>
  <Words>1961</Words>
  <Application>Microsoft Office PowerPoint</Application>
  <PresentationFormat>Произвольный</PresentationFormat>
  <Paragraphs>331</Paragraphs>
  <Slides>72</Slides>
  <Notes>72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3" baseType="lpstr">
      <vt:lpstr>White</vt:lpstr>
      <vt:lpstr>OKR и QA: Практические советы</vt:lpstr>
      <vt:lpstr>Презентация PowerPoint</vt:lpstr>
      <vt:lpstr>О чем доклад НЕ будет</vt:lpstr>
      <vt:lpstr>Мой доклад – это НЕ</vt:lpstr>
      <vt:lpstr>Agenda</vt:lpstr>
      <vt:lpstr>Система OKR и тестирование</vt:lpstr>
      <vt:lpstr>Пример цели и разбиение по OKR</vt:lpstr>
      <vt:lpstr>Пример цели и разбиение по OKR</vt:lpstr>
      <vt:lpstr>Пример цели и разбиение по OKR</vt:lpstr>
      <vt:lpstr>3 направления формирования OKR</vt:lpstr>
      <vt:lpstr>Примеры формирования OKR в продуктовой компании</vt:lpstr>
      <vt:lpstr>Принцип 1. Инициатива идет от вас</vt:lpstr>
      <vt:lpstr>Совет 1. Предлагайте и возглавляйте: «Война с багами»</vt:lpstr>
      <vt:lpstr>Совет 1. Предлагайте и возглавляйте Подсчет потерь от бага</vt:lpstr>
      <vt:lpstr>Принцип 2. OKR могут изменяться по ходу периода</vt:lpstr>
      <vt:lpstr>Совет 2. Сигнализируйте о проблемах</vt:lpstr>
      <vt:lpstr>Совет 3. Не собирайте все цели к концу четверти</vt:lpstr>
      <vt:lpstr>Принцип 3. OKR направляют основные усилия и координируют работу</vt:lpstr>
      <vt:lpstr>Совет 4. Выберите 3-5 целей и следуйте им. Меньше - лучше</vt:lpstr>
      <vt:lpstr>Совет 5. Поймите, что НЕ надо делать</vt:lpstr>
      <vt:lpstr>Принцип 4. Труднодостижимые цели мотивируют намного больше, чем простые</vt:lpstr>
      <vt:lpstr>Совет 6. Отличайте важные цели от амбициозных. Важные обязательно достигаем, к амбициозным стремимся </vt:lpstr>
      <vt:lpstr>Совет 7. Пользуйтесь амбициозными целями как возможностью построить новые процессы </vt:lpstr>
      <vt:lpstr>Все советы</vt:lpstr>
      <vt:lpstr>Суперсилы OKR</vt:lpstr>
      <vt:lpstr>Суперсила 1. Приоритезация и обстоятельства</vt:lpstr>
      <vt:lpstr>Суперсила 1. Приоритезация и обстоятельства</vt:lpstr>
      <vt:lpstr>Суперсила 2. Синхронизация и прозрачность</vt:lpstr>
      <vt:lpstr>Суперсила 2. Синхронизация и прозрачность</vt:lpstr>
      <vt:lpstr>Суперсила 3. Мониторинг</vt:lpstr>
      <vt:lpstr>Суперсила 3. Мониторинг</vt:lpstr>
      <vt:lpstr>Суперсила 4. Стремление к выдающимся результатам</vt:lpstr>
      <vt:lpstr>Суперсила 4. Стремление к выдающимся результатам</vt:lpstr>
      <vt:lpstr>Принципы Деминга и OKR</vt:lpstr>
      <vt:lpstr>Треугольник Джойнера и цепная реакция Деминга</vt:lpstr>
      <vt:lpstr>Артисты, музыканты собраны в оркестре вовсе не для того, чтобы исполнять сольные партии, как примадонны, и стремиться быть услышанными сидящими в зале. Они здесь для того, чтобы поддерживать друг друга. И обычно это не лучшие музыканты страны.  Э. Деминг</vt:lpstr>
      <vt:lpstr>14 принципов Деминга</vt:lpstr>
      <vt:lpstr>«Смертельные болезни» компании</vt:lpstr>
      <vt:lpstr>CFR и OKR</vt:lpstr>
      <vt:lpstr>CFR = Conversations + Feedback + Recognition</vt:lpstr>
      <vt:lpstr>CFR. Пример PACT</vt:lpstr>
      <vt:lpstr>CFR = Conversations + Feedback + Recognition</vt:lpstr>
      <vt:lpstr>Спасибо!  Вопросы?</vt:lpstr>
      <vt:lpstr>OKR и QA Engineer Growth</vt:lpstr>
      <vt:lpstr>Все советы</vt:lpstr>
      <vt:lpstr>4 суперсилы OKR</vt:lpstr>
      <vt:lpstr>Презентация PowerPoint</vt:lpstr>
      <vt:lpstr>Презентация PowerPoint</vt:lpstr>
      <vt:lpstr>Что ожидаете от менеджера</vt:lpstr>
      <vt:lpstr>Менторинг – первый шаг к карьерному росту</vt:lpstr>
      <vt:lpstr>Менторинг – первый шаг к карьерному росту</vt:lpstr>
      <vt:lpstr>Технический руководитель группы,  новые обязанности</vt:lpstr>
      <vt:lpstr>Технический руководитель группы</vt:lpstr>
      <vt:lpstr>Технический руководитель группы. Проектные функции</vt:lpstr>
      <vt:lpstr>При желании вы всегда можете переключиться с одной карьерной линии на другую </vt:lpstr>
      <vt:lpstr>Ищите саморегулируемые процессы и процедуры </vt:lpstr>
      <vt:lpstr>Ищите саморегулируемые процессы и процедуры </vt:lpstr>
      <vt:lpstr>Презентация PowerPoint</vt:lpstr>
      <vt:lpstr>Технический руководитель группы – управление людьми</vt:lpstr>
      <vt:lpstr>Технический руководитель группы – делегирование</vt:lpstr>
      <vt:lpstr>Управление командой – отличия от управления людьми</vt:lpstr>
      <vt:lpstr>Управление командой – отличия от управления людьми</vt:lpstr>
      <vt:lpstr>Управление командой – отличия от управления людьми</vt:lpstr>
      <vt:lpstr>Управление командой – почему важны ваши инженерные навыки</vt:lpstr>
      <vt:lpstr>Управление командой – Project Management составляющая</vt:lpstr>
      <vt:lpstr>Управление командой – конфликты</vt:lpstr>
      <vt:lpstr>Управление группой команд, ответственность</vt:lpstr>
      <vt:lpstr>Управление группой команд, ответственность</vt:lpstr>
      <vt:lpstr>Управление группой команд, ответственность</vt:lpstr>
      <vt:lpstr>Управление группой команд. Измерители здоровья команды</vt:lpstr>
      <vt:lpstr>Вывод</vt:lpstr>
      <vt:lpstr>Спасибо!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Product Team Recap Mid-Q4 2017  Product super heroes</dc:title>
  <cp:lastModifiedBy>Vladislav Orlikov</cp:lastModifiedBy>
  <cp:revision>241</cp:revision>
  <cp:lastPrinted>2017-11-27T14:10:48Z</cp:lastPrinted>
  <dcterms:modified xsi:type="dcterms:W3CDTF">2019-05-31T06:19:36Z</dcterms:modified>
</cp:coreProperties>
</file>