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717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61" r:id="rId4"/>
    <p:sldId id="262" r:id="rId5"/>
    <p:sldId id="265" r:id="rId6"/>
    <p:sldId id="264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82" r:id="rId18"/>
    <p:sldId id="283" r:id="rId19"/>
    <p:sldId id="284" r:id="rId20"/>
    <p:sldId id="286" r:id="rId21"/>
    <p:sldId id="285" r:id="rId22"/>
    <p:sldId id="279" r:id="rId23"/>
    <p:sldId id="280" r:id="rId24"/>
    <p:sldId id="281" r:id="rId25"/>
    <p:sldId id="259" r:id="rId26"/>
  </p:sldIdLst>
  <p:sldSz cx="12192000" cy="6858000"/>
  <p:notesSz cx="6669088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2" orient="horz" pos="3657" userDrawn="1">
          <p15:clr>
            <a:srgbClr val="A4A3A4"/>
          </p15:clr>
        </p15:guide>
        <p15:guide id="4" pos="32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Вельянинова А. C." initials="Alex" lastIdx="9" clrIdx="0"/>
  <p:cmAuthor id="1" name="Марков В.Е." initials="МВ" lastIdx="1" clrIdx="1"/>
  <p:cmAuthor id="2" name="Николаева Е.Ю." initials="НЕ" lastIdx="8" clrIdx="2">
    <p:extLst>
      <p:ext uri="{19B8F6BF-5375-455C-9EA6-DF929625EA0E}">
        <p15:presenceInfo xmlns:p15="http://schemas.microsoft.com/office/powerpoint/2012/main" userId="S-1-5-21-117609710-299502267-839522115-11009" providerId="AD"/>
      </p:ext>
    </p:extLst>
  </p:cmAuthor>
  <p:cmAuthor id="3" name="Панина С.В." initials="ПС" lastIdx="1" clrIdx="3">
    <p:extLst>
      <p:ext uri="{19B8F6BF-5375-455C-9EA6-DF929625EA0E}">
        <p15:presenceInfo xmlns:p15="http://schemas.microsoft.com/office/powerpoint/2012/main" userId="S-1-5-21-117609710-299502267-839522115-97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9F0C"/>
    <a:srgbClr val="F9D98C"/>
    <a:srgbClr val="C1EAFF"/>
    <a:srgbClr val="2185BA"/>
    <a:srgbClr val="FFFFFF"/>
    <a:srgbClr val="CAE67B"/>
    <a:srgbClr val="000000"/>
    <a:srgbClr val="006699"/>
    <a:srgbClr val="D5E1EB"/>
    <a:srgbClr val="E8EF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71" autoAdjust="0"/>
    <p:restoredTop sz="72326" autoAdjust="0"/>
  </p:normalViewPr>
  <p:slideViewPr>
    <p:cSldViewPr snapToGrid="0">
      <p:cViewPr varScale="1">
        <p:scale>
          <a:sx n="114" d="100"/>
          <a:sy n="114" d="100"/>
        </p:scale>
        <p:origin x="1890" y="144"/>
      </p:cViewPr>
      <p:guideLst>
        <p:guide orient="horz" pos="3657"/>
        <p:guide pos="32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333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BFEAFA5-15A6-4144-A86B-25671C98FE0E}" type="datetimeFigureOut">
              <a:rPr lang="ru-RU"/>
              <a:pPr>
                <a:defRPr/>
              </a:pPr>
              <a:t>07.11.2019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7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699BE3E-A376-4DFD-9AA5-9986AF64E5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7930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016"/>
          </a:xfrm>
          <a:prstGeom prst="rect">
            <a:avLst/>
          </a:prstGeom>
        </p:spPr>
        <p:txBody>
          <a:bodyPr vert="horz" lIns="90315" tIns="45158" rIns="90315" bIns="4515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29B4941-DC82-46A2-9894-78F287E31ED9}" type="datetimeFigureOut">
              <a:rPr lang="ru-RU"/>
              <a:pPr>
                <a:defRPr/>
              </a:pPr>
              <a:t>07.11.2019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15" tIns="45158" rIns="90315" bIns="45158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6105"/>
            <a:ext cx="5335270" cy="4467305"/>
          </a:xfrm>
          <a:prstGeom prst="rect">
            <a:avLst/>
          </a:prstGeom>
        </p:spPr>
        <p:txBody>
          <a:bodyPr vert="horz" lIns="90315" tIns="45158" rIns="90315" bIns="4515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626"/>
            <a:ext cx="2889938" cy="496015"/>
          </a:xfrm>
          <a:prstGeom prst="rect">
            <a:avLst/>
          </a:prstGeom>
        </p:spPr>
        <p:txBody>
          <a:bodyPr vert="horz" lIns="90315" tIns="45158" rIns="90315" bIns="4515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92BD0C6-C8E7-46C7-95F4-54F210C743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4173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Перед началом нового проекта мы полны энтузиазмом.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Представляем себе 7 принципов тестирования и предвкушаем выпуск релизов без багов))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629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В действительности же через пару недель пребывания на новом проекте мы часто сталкиваемся со следующими не очень приятными вещами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1.</a:t>
            </a:r>
            <a:r>
              <a:rPr lang="ru-RU" baseline="0" dirty="0" smtClean="0"/>
              <a:t> </a:t>
            </a:r>
            <a:r>
              <a:rPr lang="ru-RU" dirty="0" smtClean="0"/>
              <a:t>Расфокус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Задачи сыпятся, как дождь с неба. Их много. Звонят коллеги, чтобы узнать, что с тестированием той задачи.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Параллельно вы пытаетесь распланировать работы по тестированию в эту версию. Вдруг срочно просят проверить как отработает “этот” кейс. И много чего еще.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Да, никто не отменял многозадачность, но всему есть разумный предел.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2. На настройку тестового окружения потратили пол дня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Решили поднять новый стенд, чтобы было как положено и с чистого листа проверить функционал. Потратили пол дня.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3. Прилетают новый задачи в этот же релиз.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Хочется сказать что релиз не резиновый. Но клиенту жизненно необходимы эти новые фичи)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4.  Коллеги заболели ушли в отпуск. Порой это очень критично. А когда такое происходит внезапно, то нам всегда так не хватает тех кого нет)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solidFill>
                  <a:schemeClr val="dk1"/>
                </a:solidFill>
              </a:rPr>
              <a:t>Или еще, например: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dirty="0" smtClean="0">
              <a:solidFill>
                <a:schemeClr val="dk1"/>
              </a:solidFill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dk1"/>
                </a:solidFill>
              </a:rPr>
              <a:t>Требования не актуальны</a:t>
            </a:r>
            <a:br>
              <a:rPr lang="ru-RU" dirty="0" smtClean="0">
                <a:solidFill>
                  <a:schemeClr val="dk1"/>
                </a:solidFill>
              </a:rPr>
            </a:br>
            <a:r>
              <a:rPr lang="ru-RU" dirty="0" smtClean="0">
                <a:solidFill>
                  <a:schemeClr val="dk1"/>
                </a:solidFill>
              </a:rPr>
              <a:t>Решили почитать постановку, а дата актуальности</a:t>
            </a:r>
            <a:r>
              <a:rPr lang="ru-RU" baseline="0" dirty="0" smtClean="0">
                <a:solidFill>
                  <a:schemeClr val="dk1"/>
                </a:solidFill>
              </a:rPr>
              <a:t> —</a:t>
            </a:r>
            <a:r>
              <a:rPr lang="ru-RU" dirty="0" smtClean="0">
                <a:solidFill>
                  <a:schemeClr val="dk1"/>
                </a:solidFill>
              </a:rPr>
              <a:t> прошлый год)</a:t>
            </a: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+mj-lt"/>
              <a:buAutoNum type="arabicPeriod"/>
            </a:pPr>
            <a:endParaRPr lang="ru-RU" dirty="0" smtClean="0">
              <a:solidFill>
                <a:schemeClr val="dk1"/>
              </a:solidFill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+mj-lt"/>
              <a:buAutoNum type="arabicPeriod"/>
            </a:pPr>
            <a:r>
              <a:rPr lang="ru-RU" dirty="0" smtClean="0">
                <a:solidFill>
                  <a:schemeClr val="dk1"/>
                </a:solidFill>
              </a:rPr>
              <a:t>Новые изменения ломают уже проверенный функционал после каждого </a:t>
            </a:r>
            <a:r>
              <a:rPr lang="ru-RU" dirty="0" err="1" smtClean="0">
                <a:solidFill>
                  <a:schemeClr val="dk1"/>
                </a:solidFill>
              </a:rPr>
              <a:t>билда</a:t>
            </a:r>
            <a:r>
              <a:rPr lang="ru-RU" dirty="0" smtClean="0">
                <a:solidFill>
                  <a:schemeClr val="dk1"/>
                </a:solidFill>
              </a:rPr>
              <a:t>. </a:t>
            </a:r>
            <a:br>
              <a:rPr lang="ru-RU" dirty="0" smtClean="0">
                <a:solidFill>
                  <a:schemeClr val="dk1"/>
                </a:solidFill>
              </a:rPr>
            </a:br>
            <a:r>
              <a:rPr lang="ru-RU" dirty="0" smtClean="0">
                <a:solidFill>
                  <a:schemeClr val="dk1"/>
                </a:solidFill>
              </a:rPr>
              <a:t>Т.е. вы уже проверили и закрыли задачу по </a:t>
            </a:r>
            <a:r>
              <a:rPr lang="ru-RU" dirty="0" err="1" smtClean="0">
                <a:solidFill>
                  <a:schemeClr val="dk1"/>
                </a:solidFill>
              </a:rPr>
              <a:t>фиче</a:t>
            </a:r>
            <a:r>
              <a:rPr lang="ru-RU" dirty="0" smtClean="0">
                <a:solidFill>
                  <a:schemeClr val="dk1"/>
                </a:solidFill>
              </a:rPr>
              <a:t> №1. А при тестировании фичи №2 обнаруживаете что первая уже не работает)</a:t>
            </a: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ru-RU" dirty="0" smtClean="0">
              <a:solidFill>
                <a:schemeClr val="dk1"/>
              </a:solidFill>
            </a:endParaRPr>
          </a:p>
          <a:p>
            <a:pPr marL="228600" lvl="0" indent="-228600" algn="l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dk1"/>
                </a:solidFill>
              </a:rPr>
              <a:t>Завтра релиз, а разработка еще не закончилась. Тестирование закупает энергетики и готовится к бессонной ночи.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6410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 smtClean="0"/>
              <a:t>Обычно тестирование хочет сделать все качественно и страдает, от невозможности провести полный цикл работ</a:t>
            </a:r>
          </a:p>
          <a:p>
            <a:pPr marL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ru-RU" sz="1200" dirty="0" smtClean="0"/>
              <a:t>В экстремальных условиях, чтобы выжить, нужно приспособиться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ru-RU" sz="1200" dirty="0" smtClean="0"/>
              <a:t>Приоритет: скорость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2926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ru-RU" sz="1200" dirty="0" smtClean="0"/>
              <a:t>Цель: проверить работу конкретного функционала, а не всего ПО</a:t>
            </a:r>
          </a:p>
          <a:p>
            <a:pPr marL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ru-RU" sz="1200" dirty="0" smtClean="0"/>
              <a:t>Роль тестирования сводится к фильтру, который не пропускает сильные </a:t>
            </a:r>
            <a:r>
              <a:rPr lang="ru-RU" sz="1200" dirty="0" smtClean="0"/>
              <a:t>загрязнения.</a:t>
            </a:r>
            <a:endParaRPr lang="ru-RU" sz="12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789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0516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8618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0939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2BD0C6-C8E7-46C7-95F4-54F210C7439D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166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 hasCustomPrompt="1"/>
          </p:nvPr>
        </p:nvSpPr>
        <p:spPr>
          <a:xfrm>
            <a:off x="874713" y="2058988"/>
            <a:ext cx="8417123" cy="1158179"/>
          </a:xfrm>
        </p:spPr>
        <p:txBody>
          <a:bodyPr anchor="t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3400" b="1" kern="120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+mj-ea"/>
                <a:cs typeface="Arial" charset="0"/>
              </a:defRPr>
            </a:lvl1pPr>
            <a:extLst/>
          </a:lstStyle>
          <a:p>
            <a:r>
              <a:rPr lang="ru-RU" dirty="0" smtClean="0"/>
              <a:t>Название презентации</a:t>
            </a:r>
            <a:endParaRPr lang="en-US" dirty="0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 hasCustomPrompt="1"/>
          </p:nvPr>
        </p:nvSpPr>
        <p:spPr>
          <a:xfrm>
            <a:off x="874713" y="3833615"/>
            <a:ext cx="8417124" cy="430907"/>
          </a:xfrm>
        </p:spPr>
        <p:txBody>
          <a:bodyPr tIns="0">
            <a:noAutofit/>
          </a:bodyPr>
          <a:lstStyle>
            <a:lvl1pPr marL="0" indent="0" algn="l" defTabSz="53975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defRPr lang="en-US" sz="2400" kern="1200" baseline="0" dirty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dirty="0" smtClean="0"/>
              <a:t>Имя</a:t>
            </a:r>
            <a:endParaRPr lang="en-US" dirty="0"/>
          </a:p>
        </p:txBody>
      </p:sp>
      <p:sp>
        <p:nvSpPr>
          <p:cNvPr id="20" name="Текст 19"/>
          <p:cNvSpPr>
            <a:spLocks noGrp="1"/>
          </p:cNvSpPr>
          <p:nvPr>
            <p:ph type="body" sz="quarter" idx="12" hasCustomPrompt="1"/>
          </p:nvPr>
        </p:nvSpPr>
        <p:spPr>
          <a:xfrm>
            <a:off x="874713" y="4283571"/>
            <a:ext cx="8417124" cy="432048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ru-RU" dirty="0" smtClean="0"/>
              <a:t>Должность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3" y="411282"/>
            <a:ext cx="1031981" cy="64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04791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61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Внутренний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 hasCustomPrompt="1"/>
          </p:nvPr>
        </p:nvSpPr>
        <p:spPr>
          <a:xfrm>
            <a:off x="874713" y="2068513"/>
            <a:ext cx="8417123" cy="1701478"/>
          </a:xfrm>
        </p:spPr>
        <p:txBody>
          <a:bodyPr anchor="t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ru-RU" sz="3400" kern="1200" dirty="0" smtClean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extLst/>
          </a:lstStyle>
          <a:p>
            <a:r>
              <a:rPr lang="ru-RU" dirty="0" smtClean="0"/>
              <a:t>Название раздела</a:t>
            </a: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66" y="6375400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783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74713" y="1244595"/>
            <a:ext cx="8415337" cy="671517"/>
          </a:xfrm>
        </p:spPr>
        <p:txBody>
          <a:bodyPr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sz="3200" kern="12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extLst/>
          </a:lstStyle>
          <a:p>
            <a:r>
              <a:rPr lang="ru-RU" dirty="0" smtClean="0"/>
              <a:t>Заголовок слайда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 hasCustomPrompt="1"/>
          </p:nvPr>
        </p:nvSpPr>
        <p:spPr>
          <a:xfrm>
            <a:off x="874713" y="2060574"/>
            <a:ext cx="8415337" cy="3878263"/>
          </a:xfrm>
        </p:spPr>
        <p:txBody>
          <a:bodyPr>
            <a:noAutofit/>
          </a:bodyPr>
          <a:lstStyle>
            <a:lvl1pPr marL="342900" indent="-342900" algn="l" defTabSz="5397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4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77100" indent="0" algn="l" defTabSz="539750" rtl="0" eaLnBrk="1" fontAlgn="base" hangingPunct="1">
              <a:spcBef>
                <a:spcPct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defRPr lang="ru-RU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97712" indent="0" eaLnBrk="1" latinLnBrk="0" hangingPunct="1">
              <a:buNone/>
              <a:defRPr lang="ru-RU" sz="1250" smtClean="0">
                <a:latin typeface="Arial" pitchFamily="34" charset="0"/>
                <a:cs typeface="Arial" pitchFamily="34" charset="0"/>
              </a:defRPr>
            </a:lvl3pPr>
            <a:lvl4pPr eaLnBrk="1" latinLnBrk="0" hangingPunct="1">
              <a:defRPr>
                <a:latin typeface="Arial" pitchFamily="34" charset="0"/>
                <a:cs typeface="Arial" pitchFamily="34" charset="0"/>
              </a:defRPr>
            </a:lvl4pPr>
            <a:lvl5pPr eaLnBrk="1" latinLnBrk="0" hangingPunct="1">
              <a:defRPr>
                <a:latin typeface="Arial" pitchFamily="34" charset="0"/>
                <a:cs typeface="Arial" pitchFamily="34" charset="0"/>
              </a:defRPr>
            </a:lvl5pPr>
            <a:lvl6pPr>
              <a:defRPr>
                <a:latin typeface="Arial" pitchFamily="34" charset="0"/>
                <a:cs typeface="Arial" pitchFamily="34" charset="0"/>
              </a:defRPr>
            </a:lvl6pPr>
            <a:lvl7pPr>
              <a:defRPr>
                <a:latin typeface="Arial" pitchFamily="34" charset="0"/>
                <a:cs typeface="Arial" pitchFamily="34" charset="0"/>
              </a:defRPr>
            </a:lvl7pPr>
            <a:lvl8pPr>
              <a:defRPr>
                <a:latin typeface="Arial" pitchFamily="34" charset="0"/>
                <a:cs typeface="Arial" pitchFamily="34" charset="0"/>
              </a:defRPr>
            </a:lvl8pPr>
            <a:lvl9pPr>
              <a:defRPr>
                <a:latin typeface="Arial" pitchFamily="34" charset="0"/>
                <a:cs typeface="Arial" pitchFamily="34" charset="0"/>
              </a:defRPr>
            </a:lvl9pPr>
            <a:extLst/>
          </a:lstStyle>
          <a:p>
            <a:pPr marL="342900" lvl="0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</a:pPr>
            <a:r>
              <a:rPr lang="ru-RU" dirty="0" smtClean="0"/>
              <a:t>Текст</a:t>
            </a:r>
          </a:p>
          <a:p>
            <a:pPr marL="720000" lvl="1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</a:pPr>
            <a:r>
              <a:rPr lang="ru-RU" dirty="0" smtClean="0"/>
              <a:t>Второй уровень</a:t>
            </a:r>
          </a:p>
          <a:p>
            <a:pPr marL="720000" lvl="1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</a:pPr>
            <a:endParaRPr lang="ru-RU" dirty="0" smtClean="0"/>
          </a:p>
        </p:txBody>
      </p:sp>
      <p:cxnSp>
        <p:nvCxnSpPr>
          <p:cNvPr id="9" name="Прямая со стрелкой 8"/>
          <p:cNvCxnSpPr/>
          <p:nvPr userDrawn="1"/>
        </p:nvCxnSpPr>
        <p:spPr>
          <a:xfrm>
            <a:off x="10987616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66" y="6375400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r>
              <a:rPr lang="ru-RU" dirty="0" smtClean="0"/>
              <a:t>/25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3" y="411282"/>
            <a:ext cx="1031981" cy="64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113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екст без заголов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 hasCustomPrompt="1"/>
          </p:nvPr>
        </p:nvSpPr>
        <p:spPr>
          <a:xfrm>
            <a:off x="874713" y="2068513"/>
            <a:ext cx="8407598" cy="3870325"/>
          </a:xfrm>
        </p:spPr>
        <p:txBody>
          <a:bodyPr>
            <a:noAutofit/>
          </a:bodyPr>
          <a:lstStyle>
            <a:lvl1pPr marL="342900" indent="-342900" algn="l" defTabSz="5397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4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28650" indent="-252413" algn="l" defTabSz="539750" rtl="0" eaLnBrk="1" fontAlgn="base" hangingPunct="1">
              <a:spcBef>
                <a:spcPct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97712" indent="0" eaLnBrk="1" latinLnBrk="0" hangingPunct="1">
              <a:buNone/>
              <a:defRPr lang="ru-RU" sz="1250" smtClean="0">
                <a:latin typeface="Arial" pitchFamily="34" charset="0"/>
                <a:cs typeface="Arial" pitchFamily="34" charset="0"/>
              </a:defRPr>
            </a:lvl3pPr>
            <a:lvl4pPr eaLnBrk="1" latinLnBrk="0" hangingPunct="1">
              <a:defRPr>
                <a:latin typeface="Arial" pitchFamily="34" charset="0"/>
                <a:cs typeface="Arial" pitchFamily="34" charset="0"/>
              </a:defRPr>
            </a:lvl4pPr>
            <a:lvl5pPr eaLnBrk="1" latinLnBrk="0" hangingPunct="1">
              <a:defRPr>
                <a:latin typeface="Arial" pitchFamily="34" charset="0"/>
                <a:cs typeface="Arial" pitchFamily="34" charset="0"/>
              </a:defRPr>
            </a:lvl5pPr>
            <a:lvl6pPr>
              <a:defRPr>
                <a:latin typeface="Arial" pitchFamily="34" charset="0"/>
                <a:cs typeface="Arial" pitchFamily="34" charset="0"/>
              </a:defRPr>
            </a:lvl6pPr>
            <a:lvl7pPr>
              <a:defRPr>
                <a:latin typeface="Arial" pitchFamily="34" charset="0"/>
                <a:cs typeface="Arial" pitchFamily="34" charset="0"/>
              </a:defRPr>
            </a:lvl7pPr>
            <a:lvl8pPr>
              <a:defRPr>
                <a:latin typeface="Arial" pitchFamily="34" charset="0"/>
                <a:cs typeface="Arial" pitchFamily="34" charset="0"/>
              </a:defRPr>
            </a:lvl8pPr>
            <a:lvl9pPr>
              <a:defRPr>
                <a:latin typeface="Arial" pitchFamily="34" charset="0"/>
                <a:cs typeface="Arial" pitchFamily="34" charset="0"/>
              </a:defRPr>
            </a:lvl9pPr>
            <a:extLst/>
          </a:lstStyle>
          <a:p>
            <a:pPr marL="342900" lvl="0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</a:pPr>
            <a:r>
              <a:rPr lang="ru-RU" dirty="0" smtClean="0"/>
              <a:t>Текст</a:t>
            </a:r>
          </a:p>
          <a:p>
            <a:pPr marL="720000" lvl="1" indent="-342900" algn="l" defTabSz="539750" rtl="0" eaLnBrk="1" fontAlgn="base" hangingPunct="1"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</a:pPr>
            <a:r>
              <a:rPr lang="ru-RU" dirty="0" smtClean="0"/>
              <a:t>Второй уровень</a:t>
            </a:r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66" y="6375400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33846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74713" y="1247745"/>
            <a:ext cx="8407400" cy="668368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Заголовок слайда</a:t>
            </a:r>
            <a:endParaRPr lang="ru-RU" dirty="0"/>
          </a:p>
        </p:txBody>
      </p:sp>
      <p:sp>
        <p:nvSpPr>
          <p:cNvPr id="5" name="Рисунок 4"/>
          <p:cNvSpPr>
            <a:spLocks noGrp="1"/>
          </p:cNvSpPr>
          <p:nvPr>
            <p:ph type="pic" sz="quarter" idx="11"/>
          </p:nvPr>
        </p:nvSpPr>
        <p:spPr>
          <a:xfrm>
            <a:off x="874713" y="2068080"/>
            <a:ext cx="8416925" cy="387075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8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66" y="6375400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900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след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2389" y="2072382"/>
            <a:ext cx="496835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397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006699"/>
              </a:buClr>
              <a:buSzPct val="135000"/>
              <a:buFont typeface="Wingdings" pitchFamily="2" charset="2"/>
              <a:buNone/>
              <a:tabLst/>
              <a:defRPr/>
            </a:pPr>
            <a:r>
              <a:rPr kumimoji="0" lang="ru-RU" sz="3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Спасибо за внимание!</a:t>
            </a:r>
            <a:br>
              <a:rPr kumimoji="0" lang="ru-RU" sz="3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</a:br>
            <a:r>
              <a:rPr kumimoji="0" lang="ru-RU" sz="3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Вопросы?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 hasCustomPrompt="1"/>
          </p:nvPr>
        </p:nvSpPr>
        <p:spPr>
          <a:xfrm>
            <a:off x="882389" y="4049117"/>
            <a:ext cx="3672209" cy="935484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ru-RU" dirty="0" smtClean="0"/>
              <a:t>Имя</a:t>
            </a:r>
            <a:br>
              <a:rPr lang="ru-RU" dirty="0" smtClean="0"/>
            </a:br>
            <a:r>
              <a:rPr lang="en-US" dirty="0" smtClean="0"/>
              <a:t>e-mail</a:t>
            </a:r>
            <a:endParaRPr lang="ru-RU" dirty="0" smtClean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10082" y="1916113"/>
            <a:ext cx="2807841" cy="2802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027098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4"/>
          <p:cNvSpPr>
            <a:spLocks noGrp="1"/>
          </p:cNvSpPr>
          <p:nvPr>
            <p:ph type="title"/>
          </p:nvPr>
        </p:nvSpPr>
        <p:spPr bwMode="auto">
          <a:xfrm>
            <a:off x="874713" y="1247745"/>
            <a:ext cx="8407400" cy="668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  <a:endParaRPr lang="en-US" dirty="0" smtClean="0"/>
          </a:p>
        </p:txBody>
      </p:sp>
      <p:sp>
        <p:nvSpPr>
          <p:cNvPr id="1027" name="Текст 8"/>
          <p:cNvSpPr>
            <a:spLocks noGrp="1"/>
          </p:cNvSpPr>
          <p:nvPr>
            <p:ph type="body" idx="1"/>
          </p:nvPr>
        </p:nvSpPr>
        <p:spPr bwMode="auto">
          <a:xfrm>
            <a:off x="876301" y="2060574"/>
            <a:ext cx="8415337" cy="387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  <a:endParaRPr lang="en-US" dirty="0" smtClean="0"/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 smtClean="0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0028766" y="6375400"/>
            <a:ext cx="1316567" cy="261938"/>
          </a:xfrm>
          <a:prstGeom prst="rect">
            <a:avLst/>
          </a:prstGeom>
          <a:noFill/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  <a:extLst/>
          </a:lstStyle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‹#›</a:t>
            </a:fld>
            <a:r>
              <a:rPr lang="ru-RU" dirty="0" smtClean="0"/>
              <a:t>/25</a:t>
            </a:r>
            <a:endParaRPr lang="ru-RU" dirty="0"/>
          </a:p>
        </p:txBody>
      </p:sp>
      <p:pic>
        <p:nvPicPr>
          <p:cNvPr id="16" name="Picture 2" descr="G:\projects\Custis\003 Brandbook\003 Design\final\templates\custis_logo_with_subline.gif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29"/>
          <a:stretch>
            <a:fillRect/>
          </a:stretch>
        </p:blipFill>
        <p:spPr bwMode="auto">
          <a:xfrm>
            <a:off x="9487958" y="685801"/>
            <a:ext cx="1741516" cy="447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Прямая со стрелкой 16"/>
          <p:cNvCxnSpPr/>
          <p:nvPr userDrawn="1"/>
        </p:nvCxnSpPr>
        <p:spPr>
          <a:xfrm>
            <a:off x="-528736" y="1247745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 userDrawn="1"/>
        </p:nvCxnSpPr>
        <p:spPr>
          <a:xfrm>
            <a:off x="-528736" y="1918016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 userDrawn="1"/>
        </p:nvCxnSpPr>
        <p:spPr>
          <a:xfrm>
            <a:off x="-528736" y="2052638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 userDrawn="1"/>
        </p:nvCxnSpPr>
        <p:spPr>
          <a:xfrm>
            <a:off x="1055688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 userDrawn="1"/>
        </p:nvCxnSpPr>
        <p:spPr>
          <a:xfrm>
            <a:off x="874713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 userDrawn="1"/>
        </p:nvCxnSpPr>
        <p:spPr>
          <a:xfrm>
            <a:off x="9485841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 userDrawn="1"/>
        </p:nvCxnSpPr>
        <p:spPr>
          <a:xfrm>
            <a:off x="-528736" y="5943658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 userDrawn="1"/>
        </p:nvCxnSpPr>
        <p:spPr>
          <a:xfrm>
            <a:off x="-528736" y="6137275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 userDrawn="1"/>
        </p:nvCxnSpPr>
        <p:spPr>
          <a:xfrm>
            <a:off x="11207749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 userDrawn="1"/>
        </p:nvCxnSpPr>
        <p:spPr>
          <a:xfrm>
            <a:off x="-528736" y="1057245"/>
            <a:ext cx="528736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 userDrawn="1"/>
        </p:nvCxnSpPr>
        <p:spPr>
          <a:xfrm>
            <a:off x="11398249" y="-396000"/>
            <a:ext cx="0" cy="39600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8" r:id="rId1"/>
    <p:sldLayoutId id="2147484719" r:id="rId2"/>
    <p:sldLayoutId id="2147484720" r:id="rId3"/>
    <p:sldLayoutId id="2147484721" r:id="rId4"/>
    <p:sldLayoutId id="2147484722" r:id="rId5"/>
    <p:sldLayoutId id="2147484723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200" kern="1200" dirty="0" smtClean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pitchFamily="34" charset="0"/>
          <a:cs typeface="Arial" pitchFamily="34" charset="0"/>
        </a:defRPr>
      </a:lvl9pPr>
      <a:extLst/>
    </p:titleStyle>
    <p:bodyStyle>
      <a:lvl1pPr marL="342900" indent="-342900" algn="l" defTabSz="539750" rtl="0" eaLnBrk="1" fontAlgn="base" hangingPunct="1">
        <a:spcBef>
          <a:spcPct val="0"/>
        </a:spcBef>
        <a:spcAft>
          <a:spcPts val="1200"/>
        </a:spcAft>
        <a:buClr>
          <a:srgbClr val="006699"/>
        </a:buClr>
        <a:buSzPct val="135000"/>
        <a:buFont typeface="Wingdings" pitchFamily="2" charset="2"/>
        <a:buChar char="§"/>
        <a:defRPr lang="ru-RU" sz="24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0000" indent="-342900" algn="l" defTabSz="539750" rtl="0" eaLnBrk="1" fontAlgn="base" hangingPunct="1">
        <a:spcBef>
          <a:spcPct val="0"/>
        </a:spcBef>
        <a:spcAft>
          <a:spcPts val="1000"/>
        </a:spcAft>
        <a:buClr>
          <a:srgbClr val="006699"/>
        </a:buClr>
        <a:buSzPct val="135000"/>
        <a:buFont typeface="Wingdings" pitchFamily="2" charset="2"/>
        <a:buChar char="§"/>
        <a:defRPr lang="ru-RU" sz="2200" kern="120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85825" marR="0" indent="-228600" algn="l" defTabSz="914400" rtl="0" eaLnBrk="1" fontAlgn="base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006699"/>
        </a:buClr>
        <a:buSzPct val="135000"/>
        <a:buFont typeface="Wingdings" pitchFamily="2" charset="2"/>
        <a:buChar char="§"/>
        <a:tabLst/>
        <a:defRPr sz="180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96963" marR="0" indent="-173038" algn="l" defTabSz="9144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006699"/>
        </a:buClr>
        <a:buSzPct val="135000"/>
        <a:buFont typeface="Wingdings" pitchFamily="2" charset="2"/>
        <a:buChar char="§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96988" marR="0" indent="-182563" algn="l" defTabSz="914400" rtl="0" eaLnBrk="1" fontAlgn="base" latinLnBrk="0" hangingPunct="1">
        <a:lnSpc>
          <a:spcPct val="100000"/>
        </a:lnSpc>
        <a:spcBef>
          <a:spcPts val="0"/>
        </a:spcBef>
        <a:spcAft>
          <a:spcPct val="0"/>
        </a:spcAft>
        <a:buClr>
          <a:srgbClr val="006699"/>
        </a:buClr>
        <a:buSzPct val="135000"/>
        <a:buFont typeface="Wingdings" pitchFamily="2" charset="2"/>
        <a:buChar char="§"/>
        <a:tabLst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  <p:extLst mod="1">
    <p:ext uri="{27BBF7A9-308A-43DC-89C8-2F10F3537804}">
      <p15:sldGuideLst xmlns:p15="http://schemas.microsoft.com/office/powerpoint/2012/main">
        <p15:guide id="2" pos="665" userDrawn="1">
          <p15:clr>
            <a:srgbClr val="F26B43"/>
          </p15:clr>
        </p15:guide>
        <p15:guide id="3" pos="551" userDrawn="1">
          <p15:clr>
            <a:srgbClr val="F26B43"/>
          </p15:clr>
        </p15:guide>
        <p15:guide id="4" pos="5972" userDrawn="1">
          <p15:clr>
            <a:srgbClr val="F26B43"/>
          </p15:clr>
        </p15:guide>
        <p15:guide id="5" pos="7061" userDrawn="1">
          <p15:clr>
            <a:srgbClr val="F26B43"/>
          </p15:clr>
        </p15:guide>
        <p15:guide id="6" orient="horz" pos="1298" userDrawn="1">
          <p15:clr>
            <a:srgbClr val="F26B43"/>
          </p15:clr>
        </p15:guide>
        <p15:guide id="7" orient="horz" pos="1207" userDrawn="1">
          <p15:clr>
            <a:srgbClr val="F26B43"/>
          </p15:clr>
        </p15:guide>
        <p15:guide id="8" orient="horz" pos="777" userDrawn="1">
          <p15:clr>
            <a:srgbClr val="F26B43"/>
          </p15:clr>
        </p15:guide>
        <p15:guide id="9" orient="horz" pos="3741" userDrawn="1">
          <p15:clr>
            <a:srgbClr val="F26B43"/>
          </p15:clr>
        </p15:guide>
        <p15:guide id="10" orient="horz" pos="3861" userDrawn="1">
          <p15:clr>
            <a:srgbClr val="F26B43"/>
          </p15:clr>
        </p15:guide>
        <p15:guide id="11" orient="horz" pos="663" userDrawn="1">
          <p15:clr>
            <a:srgbClr val="F26B43"/>
          </p15:clr>
        </p15:guide>
        <p15:guide id="12" pos="71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spanina@custis.r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" dirty="0"/>
              <a:t>Как тестировать в условиях катастрофической нехватки времени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Светлана Панина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Ведущий специалист </a:t>
            </a:r>
            <a:r>
              <a:rPr lang="ru-RU" dirty="0"/>
              <a:t>по обеспечению качества ПО </a:t>
            </a:r>
          </a:p>
        </p:txBody>
      </p:sp>
      <p:sp>
        <p:nvSpPr>
          <p:cNvPr id="5" name="Текст 3"/>
          <p:cNvSpPr txBox="1">
            <a:spLocks/>
          </p:cNvSpPr>
          <p:nvPr/>
        </p:nvSpPr>
        <p:spPr bwMode="auto">
          <a:xfrm>
            <a:off x="874714" y="5366327"/>
            <a:ext cx="8614398" cy="76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defTabSz="539750" rtl="0" eaLnBrk="1" fontAlgn="base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>
                <a:srgbClr val="006699"/>
              </a:buClr>
              <a:buSzPct val="135000"/>
              <a:buFont typeface="Wingdings 3" panose="05040102010807070707" pitchFamily="18" charset="2"/>
              <a:buNone/>
              <a:defRPr lang="ru-RU"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20000" indent="-342900" algn="l" defTabSz="539750" rtl="0" eaLnBrk="1" fontAlgn="base" hangingPunct="1">
              <a:spcBef>
                <a:spcPct val="0"/>
              </a:spcBef>
              <a:spcAft>
                <a:spcPts val="10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defRPr lang="ru-RU" sz="20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885825" marR="0" indent="-2286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8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096963" marR="0" indent="-17303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296988" marR="0" indent="-182563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6699"/>
              </a:buClr>
              <a:buSzPct val="135000"/>
              <a:buFont typeface="Wingdings" pitchFamily="2" charset="2"/>
              <a:buChar char="§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SQA Days</a:t>
            </a:r>
          </a:p>
          <a:p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Минск,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15-16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ноября 201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9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45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Стратегия №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4712" y="2060574"/>
            <a:ext cx="10334625" cy="3878263"/>
          </a:xfrm>
        </p:spPr>
        <p:txBody>
          <a:bodyPr/>
          <a:lstStyle/>
          <a:p>
            <a:pPr marL="0" indent="0">
              <a:buSzPct val="110000"/>
              <a:buNone/>
            </a:pPr>
            <a:r>
              <a:rPr lang="ru-RU" sz="2800" b="1" dirty="0" smtClean="0"/>
              <a:t>Результат</a:t>
            </a:r>
          </a:p>
          <a:p>
            <a:pPr marL="457200" indent="-457200">
              <a:buSzPct val="110000"/>
              <a:buFont typeface="+mj-lt"/>
              <a:buAutoNum type="arabicPeriod"/>
            </a:pPr>
            <a:r>
              <a:rPr lang="ru-RU" dirty="0" smtClean="0"/>
              <a:t>Прошли </a:t>
            </a:r>
            <a:r>
              <a:rPr lang="ru-RU" dirty="0"/>
              <a:t>только часть </a:t>
            </a:r>
            <a:r>
              <a:rPr lang="ru-RU" dirty="0" smtClean="0"/>
              <a:t>тест-кейсов (</a:t>
            </a:r>
            <a:r>
              <a:rPr lang="ru-RU" dirty="0"/>
              <a:t>примерно 75 штук) </a:t>
            </a:r>
          </a:p>
          <a:p>
            <a:pPr marL="457200" indent="-457200">
              <a:buSzPct val="110000"/>
              <a:buFont typeface="+mj-lt"/>
              <a:buAutoNum type="arabicPeriod"/>
            </a:pPr>
            <a:r>
              <a:rPr lang="ru-RU" dirty="0" smtClean="0"/>
              <a:t>Завели </a:t>
            </a:r>
            <a:r>
              <a:rPr lang="ru-RU" dirty="0"/>
              <a:t>баги, которые удалось выявить за отведенное время</a:t>
            </a:r>
          </a:p>
          <a:p>
            <a:pPr marL="457200" indent="-457200">
              <a:buSzPct val="110000"/>
              <a:buFont typeface="+mj-lt"/>
              <a:buAutoNum type="arabicPeriod"/>
            </a:pPr>
            <a:r>
              <a:rPr lang="ru-RU" dirty="0"/>
              <a:t>Пофиксили самые критичные баги из найденных </a:t>
            </a:r>
          </a:p>
          <a:p>
            <a:pPr marL="457200" indent="-457200">
              <a:buSzPct val="110000"/>
              <a:buFont typeface="+mj-lt"/>
              <a:buAutoNum type="arabicPeriod"/>
            </a:pPr>
            <a:r>
              <a:rPr lang="ru-RU" dirty="0"/>
              <a:t>Отдали версию с неизвестным количеством критичных багов</a:t>
            </a:r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10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764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Стратегия №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SzPct val="110000"/>
              <a:buFont typeface="+mj-lt"/>
              <a:buAutoNum type="arabicPeriod"/>
            </a:pPr>
            <a:r>
              <a:rPr lang="ru-RU" dirty="0">
                <a:solidFill>
                  <a:prstClr val="black"/>
                </a:solidFill>
              </a:rPr>
              <a:t>Составить сокращенный чек-лист, в который войдут:</a:t>
            </a:r>
          </a:p>
          <a:p>
            <a:pPr marL="662850" lvl="1" indent="-285750">
              <a:buSzPct val="110000"/>
              <a:buFont typeface="Wingdings" panose="05000000000000000000" pitchFamily="2" charset="2"/>
              <a:buChar char="§"/>
            </a:pPr>
            <a:r>
              <a:rPr lang="ru-RU" dirty="0">
                <a:solidFill>
                  <a:prstClr val="black"/>
                </a:solidFill>
              </a:rPr>
              <a:t>тест-кейсы на приоритетный функционал в данном релизе</a:t>
            </a:r>
          </a:p>
          <a:p>
            <a:pPr marL="662850" lvl="1" indent="-285750">
              <a:buSzPct val="110000"/>
              <a:buFont typeface="Wingdings" panose="05000000000000000000" pitchFamily="2" charset="2"/>
              <a:buChar char="§"/>
            </a:pPr>
            <a:r>
              <a:rPr lang="ru-RU" dirty="0">
                <a:solidFill>
                  <a:prstClr val="black"/>
                </a:solidFill>
              </a:rPr>
              <a:t>функционал, в котором с большей долей вероятности может </a:t>
            </a:r>
            <a:r>
              <a:rPr lang="ru-RU" dirty="0" smtClean="0">
                <a:solidFill>
                  <a:prstClr val="black"/>
                </a:solidFill>
              </a:rPr>
              <a:t>оказаться </a:t>
            </a:r>
            <a:r>
              <a:rPr lang="ru-RU" dirty="0">
                <a:solidFill>
                  <a:prstClr val="black"/>
                </a:solidFill>
              </a:rPr>
              <a:t>ошибка</a:t>
            </a:r>
          </a:p>
          <a:p>
            <a:pPr marL="457200" lvl="0" indent="-457200">
              <a:buSzPct val="110000"/>
              <a:buFont typeface="+mj-lt"/>
              <a:buAutoNum type="arabicPeriod"/>
            </a:pPr>
            <a:r>
              <a:rPr lang="ru-RU" dirty="0">
                <a:solidFill>
                  <a:prstClr val="black"/>
                </a:solidFill>
              </a:rPr>
              <a:t>Выполнить тестирование методом свободного поиска</a:t>
            </a:r>
          </a:p>
          <a:p>
            <a:pPr marL="457200" indent="-457200">
              <a:buSzPct val="110000"/>
              <a:buFont typeface="+mj-lt"/>
              <a:buAutoNum type="arabicPeriod"/>
            </a:pPr>
            <a:r>
              <a:rPr lang="ru-RU" dirty="0" smtClean="0">
                <a:solidFill>
                  <a:prstClr val="black"/>
                </a:solidFill>
              </a:rPr>
              <a:t>Незамедлительно сообщать </a:t>
            </a:r>
            <a:r>
              <a:rPr lang="ru-RU" dirty="0">
                <a:solidFill>
                  <a:prstClr val="black"/>
                </a:solidFill>
              </a:rPr>
              <a:t>о дефектах </a:t>
            </a:r>
            <a:r>
              <a:rPr lang="ru-RU" dirty="0" smtClean="0">
                <a:solidFill>
                  <a:prstClr val="black"/>
                </a:solidFill>
              </a:rPr>
              <a:t>разработке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11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904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Стратегия №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4712" y="2060574"/>
            <a:ext cx="10334625" cy="3878263"/>
          </a:xfrm>
        </p:spPr>
        <p:txBody>
          <a:bodyPr/>
          <a:lstStyle/>
          <a:p>
            <a:pPr marL="0" indent="0">
              <a:buSzPct val="110000"/>
              <a:buNone/>
            </a:pPr>
            <a:r>
              <a:rPr lang="ru-RU" sz="2800" b="1" dirty="0" smtClean="0"/>
              <a:t>Результат</a:t>
            </a:r>
          </a:p>
          <a:p>
            <a:pPr marL="457200" indent="-457200">
              <a:buSzPct val="110000"/>
              <a:buFont typeface="+mj-lt"/>
              <a:buAutoNum type="arabicPeriod"/>
            </a:pPr>
            <a:r>
              <a:rPr lang="ru-RU" dirty="0" smtClean="0"/>
              <a:t>Прошли </a:t>
            </a:r>
            <a:r>
              <a:rPr lang="ru-RU" dirty="0"/>
              <a:t>все пункты из чек-листа</a:t>
            </a:r>
          </a:p>
          <a:p>
            <a:pPr marL="457200" indent="-457200">
              <a:buSzPct val="110000"/>
              <a:buFont typeface="+mj-lt"/>
              <a:buAutoNum type="arabicPeriod"/>
            </a:pPr>
            <a:r>
              <a:rPr lang="ru-RU" dirty="0" smtClean="0"/>
              <a:t>Сообщили о </a:t>
            </a:r>
            <a:r>
              <a:rPr lang="ru-RU" dirty="0"/>
              <a:t>багах </a:t>
            </a:r>
            <a:r>
              <a:rPr lang="ru-RU" dirty="0" smtClean="0"/>
              <a:t>разработке</a:t>
            </a:r>
            <a:endParaRPr lang="ru-RU" dirty="0"/>
          </a:p>
          <a:p>
            <a:pPr marL="457200" indent="-457200">
              <a:buSzPct val="110000"/>
              <a:buFont typeface="+mj-lt"/>
              <a:buAutoNum type="arabicPeriod"/>
            </a:pPr>
            <a:r>
              <a:rPr lang="ru-RU" dirty="0"/>
              <a:t>Пофиксили самые критичные </a:t>
            </a:r>
            <a:r>
              <a:rPr lang="ru-RU" dirty="0" smtClean="0"/>
              <a:t>баги из найденных </a:t>
            </a:r>
          </a:p>
          <a:p>
            <a:pPr marL="457200" indent="-457200">
              <a:buSzPct val="110000"/>
              <a:buFont typeface="+mj-lt"/>
              <a:buAutoNum type="arabicPeriod"/>
            </a:pPr>
            <a:r>
              <a:rPr lang="ru-RU" dirty="0" smtClean="0"/>
              <a:t>Отдали </a:t>
            </a:r>
            <a:r>
              <a:rPr lang="ru-RU" dirty="0"/>
              <a:t>версию без критичных </a:t>
            </a:r>
            <a:r>
              <a:rPr lang="ru-RU" dirty="0" smtClean="0"/>
              <a:t>багов </a:t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/>
              <a:t>приоритетном </a:t>
            </a:r>
            <a:r>
              <a:rPr lang="ru-RU" dirty="0" smtClean="0"/>
              <a:t>функционале</a:t>
            </a:r>
            <a:endParaRPr lang="ru-RU" dirty="0"/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12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76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437655"/>
              </p:ext>
            </p:extLst>
          </p:nvPr>
        </p:nvGraphicFramePr>
        <p:xfrm>
          <a:off x="982663" y="2060575"/>
          <a:ext cx="7704000" cy="223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000">
                  <a:extLst>
                    <a:ext uri="{9D8B030D-6E8A-4147-A177-3AD203B41FA5}">
                      <a16:colId xmlns:a16="http://schemas.microsoft.com/office/drawing/2014/main" val="1733329106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311367297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2454847495"/>
                    </a:ext>
                  </a:extLst>
                </a:gridCol>
              </a:tblGrid>
              <a:tr h="61200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Стратегия № 1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76200" cap="flat" cmpd="sng" algn="ctr">
                      <a:solidFill>
                        <a:srgbClr val="2185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Стратегия № 2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76200" cap="flat" cmpd="sng" algn="ctr">
                      <a:solidFill>
                        <a:srgbClr val="DC9F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5061613"/>
                  </a:ext>
                </a:extLst>
              </a:tr>
              <a:tr h="1620000"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108000">
                    <a:lnT w="76200" cap="flat" cmpd="sng" algn="ctr">
                      <a:solidFill>
                        <a:srgbClr val="2185B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108000"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108000">
                    <a:lnT w="76200" cap="flat" cmpd="sng" algn="ctr">
                      <a:solidFill>
                        <a:srgbClr val="DC9F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362338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982663" y="2800643"/>
            <a:ext cx="28321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Отдали версию </a:t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неизвестным </a:t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количеством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критичных багов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082381" y="2800643"/>
            <a:ext cx="32988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Отдали версию </a:t>
            </a:r>
            <a:b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без критичных багов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13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8012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713" y="1244595"/>
            <a:ext cx="10514012" cy="671517"/>
          </a:xfrm>
        </p:spPr>
        <p:txBody>
          <a:bodyPr/>
          <a:lstStyle/>
          <a:p>
            <a:r>
              <a:rPr lang="ru-RU" dirty="0"/>
              <a:t>О</a:t>
            </a:r>
            <a:r>
              <a:rPr lang="ru" dirty="0" smtClean="0"/>
              <a:t>граничить список приоритетных </a:t>
            </a:r>
            <a:r>
              <a:rPr lang="ru" dirty="0"/>
              <a:t>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4713" y="2060574"/>
            <a:ext cx="10334625" cy="3878263"/>
          </a:xfrm>
        </p:spPr>
        <p:txBody>
          <a:bodyPr/>
          <a:lstStyle/>
          <a:p>
            <a:r>
              <a:rPr lang="ru-RU" dirty="0"/>
              <a:t>По возможности отбросьте </a:t>
            </a:r>
            <a:r>
              <a:rPr lang="ru-RU" dirty="0" smtClean="0"/>
              <a:t>все, </a:t>
            </a:r>
            <a:r>
              <a:rPr lang="ru-RU" dirty="0"/>
              <a:t>что хоть как-то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можно </a:t>
            </a:r>
            <a:r>
              <a:rPr lang="ru-RU" dirty="0"/>
              <a:t>отложить или не делать в этом релизе</a:t>
            </a:r>
          </a:p>
          <a:p>
            <a:r>
              <a:rPr lang="ru-RU" dirty="0"/>
              <a:t>Согласуйте список и срок задач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 </a:t>
            </a:r>
            <a:r>
              <a:rPr lang="ru-RU" dirty="0"/>
              <a:t>заинтересованными лицами</a:t>
            </a:r>
          </a:p>
          <a:p>
            <a:r>
              <a:rPr lang="ru-RU" dirty="0"/>
              <a:t>Делайте только задачи </a:t>
            </a:r>
            <a:r>
              <a:rPr lang="ru-RU" dirty="0" smtClean="0"/>
              <a:t>из данного списка</a:t>
            </a:r>
            <a:endParaRPr lang="ru-RU" dirty="0"/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14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894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713" y="1244595"/>
            <a:ext cx="10514012" cy="671517"/>
          </a:xfrm>
        </p:spPr>
        <p:txBody>
          <a:bodyPr/>
          <a:lstStyle/>
          <a:p>
            <a:r>
              <a:rPr lang="ru-RU" dirty="0"/>
              <a:t>О</a:t>
            </a:r>
            <a:r>
              <a:rPr lang="ru" dirty="0" smtClean="0"/>
              <a:t>граничить </a:t>
            </a:r>
            <a:r>
              <a:rPr lang="ru" dirty="0"/>
              <a:t>список </a:t>
            </a:r>
            <a:r>
              <a:rPr lang="ru" dirty="0" smtClean="0"/>
              <a:t>приоритетных </a:t>
            </a:r>
            <a:r>
              <a:rPr lang="ru" dirty="0"/>
              <a:t>задач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4713" y="2060574"/>
            <a:ext cx="10334625" cy="3878263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/>
              <a:t>Если приходит новая срочная </a:t>
            </a:r>
            <a:r>
              <a:rPr lang="ru-RU" sz="2800" b="1" dirty="0" smtClean="0"/>
              <a:t>задача</a:t>
            </a:r>
          </a:p>
          <a:p>
            <a:r>
              <a:rPr lang="ru-RU" dirty="0" smtClean="0"/>
              <a:t>Показать первоначальный </a:t>
            </a:r>
            <a:r>
              <a:rPr lang="ru-RU" dirty="0"/>
              <a:t>список и новую задачу </a:t>
            </a:r>
            <a:r>
              <a:rPr lang="ru-RU" dirty="0" smtClean="0"/>
              <a:t>руководству</a:t>
            </a:r>
            <a:endParaRPr lang="ru-RU" dirty="0"/>
          </a:p>
          <a:p>
            <a:r>
              <a:rPr lang="ru-RU" dirty="0" smtClean="0"/>
              <a:t>Договориться о возможности убрать часть задач </a:t>
            </a:r>
            <a:br>
              <a:rPr lang="ru-RU" dirty="0" smtClean="0"/>
            </a:br>
            <a:r>
              <a:rPr lang="ru-RU" dirty="0" smtClean="0"/>
              <a:t>из первоначального списка либо перенести их на </a:t>
            </a:r>
            <a:r>
              <a:rPr lang="ru-RU" dirty="0"/>
              <a:t>другой срок</a:t>
            </a:r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15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7483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</a:t>
            </a:r>
            <a:r>
              <a:rPr lang="ru" dirty="0" smtClean="0"/>
              <a:t>ократить </a:t>
            </a:r>
            <a:r>
              <a:rPr lang="ru" dirty="0"/>
              <a:t>смежные работы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Настройка тестового окружения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16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0470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5631041" y="2680826"/>
            <a:ext cx="4104000" cy="2579514"/>
          </a:xfrm>
          <a:prstGeom prst="rect">
            <a:avLst/>
          </a:prstGeom>
          <a:solidFill>
            <a:srgbClr val="F9D9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65200" y="2680826"/>
            <a:ext cx="4104000" cy="2579514"/>
          </a:xfrm>
          <a:prstGeom prst="rect">
            <a:avLst/>
          </a:prstGeom>
          <a:solidFill>
            <a:srgbClr val="C1EA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Настройка тестового окружения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3824753" y="4628559"/>
            <a:ext cx="1376292" cy="1345004"/>
            <a:chOff x="3824753" y="4628559"/>
            <a:chExt cx="1376292" cy="1345004"/>
          </a:xfrm>
        </p:grpSpPr>
        <p:sp>
          <p:nvSpPr>
            <p:cNvPr id="8" name="Овал 7"/>
            <p:cNvSpPr/>
            <p:nvPr/>
          </p:nvSpPr>
          <p:spPr>
            <a:xfrm>
              <a:off x="3824753" y="4628559"/>
              <a:ext cx="1376292" cy="1345004"/>
            </a:xfrm>
            <a:prstGeom prst="ellipse">
              <a:avLst/>
            </a:prstGeom>
            <a:solidFill>
              <a:srgbClr val="2185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54749" y="4948773"/>
              <a:ext cx="470000" cy="5553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3600"/>
                </a:lnSpc>
              </a:pPr>
              <a:r>
                <a:rPr lang="ru-RU" sz="4000" b="1" dirty="0" smtClean="0">
                  <a:solidFill>
                    <a:schemeClr val="bg1"/>
                  </a:solidFill>
                </a:rPr>
                <a:t>4</a:t>
              </a:r>
              <a:endParaRPr lang="ru-RU" sz="3200" b="1" dirty="0" smtClean="0">
                <a:solidFill>
                  <a:schemeClr val="bg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091950" y="5260340"/>
              <a:ext cx="841897" cy="5086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3600"/>
                </a:lnSpc>
              </a:pPr>
              <a:r>
                <a:rPr lang="ru-RU" sz="2400" dirty="0" smtClean="0">
                  <a:solidFill>
                    <a:schemeClr val="bg1"/>
                  </a:solidFill>
                </a:rPr>
                <a:t>часа</a:t>
              </a:r>
              <a:endParaRPr lang="ru-RU" dirty="0" smtClean="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8579115" y="4628559"/>
            <a:ext cx="1376292" cy="1345004"/>
            <a:chOff x="8579115" y="4628559"/>
            <a:chExt cx="1376292" cy="1345004"/>
          </a:xfrm>
        </p:grpSpPr>
        <p:sp>
          <p:nvSpPr>
            <p:cNvPr id="11" name="Овал 10"/>
            <p:cNvSpPr/>
            <p:nvPr/>
          </p:nvSpPr>
          <p:spPr>
            <a:xfrm>
              <a:off x="8579115" y="4628559"/>
              <a:ext cx="1376292" cy="1345004"/>
            </a:xfrm>
            <a:prstGeom prst="ellipse">
              <a:avLst/>
            </a:prstGeom>
            <a:solidFill>
              <a:srgbClr val="DC9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889594" y="4948773"/>
              <a:ext cx="755335" cy="5553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3600"/>
                </a:lnSpc>
              </a:pPr>
              <a:r>
                <a:rPr lang="ru-RU" sz="4000" b="1" dirty="0" smtClean="0">
                  <a:solidFill>
                    <a:schemeClr val="bg1"/>
                  </a:solidFill>
                </a:rPr>
                <a:t>10</a:t>
              </a:r>
              <a:endParaRPr lang="ru-RU" sz="3200" b="1" dirty="0" smtClean="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750934" y="5260340"/>
              <a:ext cx="1032655" cy="5086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3600"/>
                </a:lnSpc>
              </a:pPr>
              <a:r>
                <a:rPr lang="ru-RU" sz="2400" dirty="0" smtClean="0">
                  <a:solidFill>
                    <a:schemeClr val="bg1"/>
                  </a:solidFill>
                </a:rPr>
                <a:t>минут</a:t>
              </a:r>
              <a:endParaRPr lang="ru-RU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965200" y="2060575"/>
            <a:ext cx="4104000" cy="631825"/>
          </a:xfrm>
          <a:prstGeom prst="rect">
            <a:avLst/>
          </a:prstGeom>
          <a:solidFill>
            <a:srgbClr val="2185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>
              <a:spcBef>
                <a:spcPts val="0"/>
              </a:spcBef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Новый стенд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2668" y="2851568"/>
            <a:ext cx="4005264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 fontAlgn="auto">
              <a:spcBef>
                <a:spcPts val="1200"/>
              </a:spcBef>
              <a:spcAft>
                <a:spcPts val="0"/>
              </a:spcAft>
              <a:buClr>
                <a:srgbClr val="006699"/>
              </a:buCl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Загрузка справочных данных</a:t>
            </a:r>
          </a:p>
          <a:p>
            <a:pPr marL="342900" lvl="0" indent="-342900" fontAlgn="auto">
              <a:spcBef>
                <a:spcPts val="1200"/>
              </a:spcBef>
              <a:spcAft>
                <a:spcPts val="0"/>
              </a:spcAft>
              <a:buClr>
                <a:srgbClr val="006699"/>
              </a:buCl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Настройка отображения </a:t>
            </a:r>
          </a:p>
          <a:p>
            <a:pPr marL="342900" lvl="0" indent="-342900" fontAlgn="auto">
              <a:spcBef>
                <a:spcPts val="1200"/>
              </a:spcBef>
              <a:spcAft>
                <a:spcPts val="0"/>
              </a:spcAft>
              <a:buClr>
                <a:srgbClr val="006699"/>
              </a:buCl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Настройка пользователей</a:t>
            </a:r>
          </a:p>
          <a:p>
            <a:pPr marL="342900" lvl="0" indent="-342900" fontAlgn="auto">
              <a:spcBef>
                <a:spcPts val="1200"/>
              </a:spcBef>
              <a:spcAft>
                <a:spcPts val="0"/>
              </a:spcAft>
              <a:buClr>
                <a:srgbClr val="006699"/>
              </a:buCl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Загрузка первичных данных </a:t>
            </a:r>
            <a:b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начала работы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631041" y="2060575"/>
            <a:ext cx="4104000" cy="631825"/>
          </a:xfrm>
          <a:prstGeom prst="rect">
            <a:avLst/>
          </a:prstGeom>
          <a:solidFill>
            <a:srgbClr val="DC9F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>
              <a:spcBef>
                <a:spcPts val="0"/>
              </a:spcBef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Настроенный стенд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17</a:t>
            </a:fld>
            <a:r>
              <a:rPr lang="ru-RU" smtClean="0"/>
              <a:t>/25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631042" y="2851568"/>
            <a:ext cx="38712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auto"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Установить билд с новым функционалом</a:t>
            </a:r>
          </a:p>
        </p:txBody>
      </p:sp>
    </p:spTree>
    <p:extLst>
      <p:ext uri="{BB962C8B-B14F-4D97-AF65-F5344CB8AC3E}">
        <p14:creationId xmlns:p14="http://schemas.microsoft.com/office/powerpoint/2010/main" val="53742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4" grpId="0" animBg="1"/>
      <p:bldP spid="5" grpId="0"/>
      <p:bldP spid="17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</a:t>
            </a:r>
            <a:r>
              <a:rPr lang="ru" dirty="0" smtClean="0"/>
              <a:t>ократить </a:t>
            </a:r>
            <a:r>
              <a:rPr lang="ru" dirty="0"/>
              <a:t>смежные работы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Настройка тестового окружения</a:t>
            </a:r>
          </a:p>
          <a:p>
            <a:r>
              <a:rPr lang="ru-RU" dirty="0" smtClean="0"/>
              <a:t>Написание тест-кейсов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18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6362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>
            <a:off x="5142044" y="2680825"/>
            <a:ext cx="3600000" cy="2136825"/>
            <a:chOff x="5142044" y="2680825"/>
            <a:chExt cx="3600000" cy="2136825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5142044" y="2680825"/>
              <a:ext cx="3600000" cy="2136825"/>
            </a:xfrm>
            <a:prstGeom prst="rect">
              <a:avLst/>
            </a:prstGeom>
            <a:solidFill>
              <a:srgbClr val="F9D9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201045" y="3191856"/>
              <a:ext cx="3292248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lvl="0" indent="-342900" fontAlgn="auto">
                <a:spcBef>
                  <a:spcPts val="1200"/>
                </a:spcBef>
                <a:spcAft>
                  <a:spcPts val="0"/>
                </a:spcAft>
                <a:buClr>
                  <a:srgbClr val="DC9F0C"/>
                </a:buClr>
                <a:buFont typeface="Wingdings" panose="05000000000000000000" pitchFamily="2" charset="2"/>
                <a:buChar char="§"/>
              </a:pPr>
              <a:r>
                <a:rPr lang="ru-RU" sz="20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Задачу отдали </a:t>
              </a:r>
              <a:br>
                <a:rPr lang="ru-RU" sz="20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20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 тестирование позже, </a:t>
              </a:r>
              <a:br>
                <a:rPr lang="ru-RU" sz="20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20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чем планировалось</a:t>
              </a:r>
              <a:endPara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965200" y="3035300"/>
            <a:ext cx="3600000" cy="1766712"/>
            <a:chOff x="965200" y="3035300"/>
            <a:chExt cx="3600000" cy="1766712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965200" y="3035300"/>
              <a:ext cx="3600000" cy="1766712"/>
            </a:xfrm>
            <a:prstGeom prst="rect">
              <a:avLst/>
            </a:prstGeom>
            <a:solidFill>
              <a:srgbClr val="C1EA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032668" y="3191856"/>
              <a:ext cx="29132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lvl="0" indent="-342900" fontAlgn="auto">
                <a:spcBef>
                  <a:spcPts val="1200"/>
                </a:spcBef>
                <a:spcAft>
                  <a:spcPts val="0"/>
                </a:spcAft>
                <a:buClr>
                  <a:srgbClr val="006699"/>
                </a:buClr>
                <a:buFont typeface="Wingdings" panose="05000000000000000000" pitchFamily="2" charset="2"/>
                <a:buChar char="§"/>
              </a:pPr>
              <a:r>
                <a:rPr lang="ru-RU" sz="20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Есть запас времени</a:t>
              </a:r>
              <a:endPara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Написание тест-кейсов</a:t>
            </a:r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3323625" y="4170231"/>
            <a:ext cx="1376292" cy="1345004"/>
            <a:chOff x="3323625" y="4071649"/>
            <a:chExt cx="1376292" cy="1345004"/>
          </a:xfrm>
        </p:grpSpPr>
        <p:sp>
          <p:nvSpPr>
            <p:cNvPr id="8" name="Овал 7"/>
            <p:cNvSpPr/>
            <p:nvPr/>
          </p:nvSpPr>
          <p:spPr>
            <a:xfrm>
              <a:off x="3323625" y="4071649"/>
              <a:ext cx="1376292" cy="1345004"/>
            </a:xfrm>
            <a:prstGeom prst="ellipse">
              <a:avLst/>
            </a:prstGeom>
            <a:solidFill>
              <a:srgbClr val="2185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395226" y="4391863"/>
              <a:ext cx="1212191" cy="5553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3600"/>
                </a:lnSpc>
              </a:pPr>
              <a:r>
                <a:rPr lang="ru-RU" sz="4000" b="1" dirty="0" smtClean="0">
                  <a:solidFill>
                    <a:schemeClr val="bg1"/>
                  </a:solidFill>
                </a:rPr>
                <a:t>2-16</a:t>
              </a:r>
              <a:endParaRPr lang="ru-RU" sz="3200" b="1" dirty="0" smtClean="0">
                <a:solidFill>
                  <a:schemeClr val="bg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507337" y="4703430"/>
              <a:ext cx="1008866" cy="5086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3600"/>
                </a:lnSpc>
              </a:pPr>
              <a:r>
                <a:rPr lang="ru-RU" sz="2400" dirty="0" smtClean="0">
                  <a:solidFill>
                    <a:schemeClr val="bg1"/>
                  </a:solidFill>
                </a:rPr>
                <a:t>часов</a:t>
              </a:r>
              <a:endParaRPr lang="ru-RU" dirty="0" smtClean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7525747" y="4170231"/>
            <a:ext cx="1376292" cy="1345004"/>
            <a:chOff x="7805147" y="3989414"/>
            <a:chExt cx="1376292" cy="1345004"/>
          </a:xfrm>
        </p:grpSpPr>
        <p:sp>
          <p:nvSpPr>
            <p:cNvPr id="11" name="Овал 10"/>
            <p:cNvSpPr/>
            <p:nvPr/>
          </p:nvSpPr>
          <p:spPr>
            <a:xfrm>
              <a:off x="7805147" y="3989414"/>
              <a:ext cx="1376292" cy="1345004"/>
            </a:xfrm>
            <a:prstGeom prst="ellipse">
              <a:avLst/>
            </a:prstGeom>
            <a:solidFill>
              <a:srgbClr val="DC9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258293" y="4309628"/>
              <a:ext cx="470000" cy="5553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3600"/>
                </a:lnSpc>
              </a:pPr>
              <a:r>
                <a:rPr lang="ru-RU" sz="4000" b="1" dirty="0">
                  <a:solidFill>
                    <a:schemeClr val="bg1"/>
                  </a:solidFill>
                </a:rPr>
                <a:t>0</a:t>
              </a:r>
              <a:endParaRPr lang="ru-RU" sz="3200" b="1" dirty="0" smtClean="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988860" y="4621195"/>
              <a:ext cx="1008866" cy="5086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3600"/>
                </a:lnSpc>
              </a:pPr>
              <a:r>
                <a:rPr lang="ru-RU" sz="2400" dirty="0" smtClean="0">
                  <a:solidFill>
                    <a:schemeClr val="bg1"/>
                  </a:solidFill>
                </a:rPr>
                <a:t>часов</a:t>
              </a:r>
              <a:endParaRPr lang="ru-RU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965200" y="2060575"/>
            <a:ext cx="3600000" cy="974725"/>
          </a:xfrm>
          <a:prstGeom prst="rect">
            <a:avLst/>
          </a:prstGeom>
          <a:solidFill>
            <a:srgbClr val="2185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>
              <a:spcBef>
                <a:spcPts val="0"/>
              </a:spcBef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Пишем </a:t>
            </a:r>
            <a:b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тест-кейсы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139218" y="2060575"/>
            <a:ext cx="3600000" cy="974725"/>
          </a:xfrm>
          <a:prstGeom prst="rect">
            <a:avLst/>
          </a:prstGeom>
          <a:solidFill>
            <a:srgbClr val="DC9F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>
              <a:spcBef>
                <a:spcPts val="0"/>
              </a:spcBef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пишем </a:t>
            </a:r>
            <a:b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тест-кейсы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Номер слайда 2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19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31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преддверии нового проекта</a:t>
            </a:r>
            <a:endParaRPr lang="ru-RU" dirty="0"/>
          </a:p>
        </p:txBody>
      </p:sp>
      <p:pic>
        <p:nvPicPr>
          <p:cNvPr id="6" name="Google Shape;64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07506" y="2069905"/>
            <a:ext cx="5776989" cy="386893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13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</a:t>
            </a:r>
            <a:r>
              <a:rPr lang="ru" dirty="0" smtClean="0"/>
              <a:t>ократить </a:t>
            </a:r>
            <a:r>
              <a:rPr lang="ru" dirty="0"/>
              <a:t>смежные работы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Настройка тестового окружения</a:t>
            </a:r>
          </a:p>
          <a:p>
            <a:r>
              <a:rPr lang="ru-RU" dirty="0" smtClean="0"/>
              <a:t>Написание тест-кейсов</a:t>
            </a:r>
          </a:p>
          <a:p>
            <a:r>
              <a:rPr lang="ru-RU" dirty="0" smtClean="0"/>
              <a:t>Прохождение полноценного релизного тест-плана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20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7090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713" y="1244595"/>
            <a:ext cx="10334625" cy="671517"/>
          </a:xfrm>
        </p:spPr>
        <p:txBody>
          <a:bodyPr/>
          <a:lstStyle/>
          <a:p>
            <a:r>
              <a:rPr lang="ru-RU" dirty="0"/>
              <a:t>Прохождение полноценного релизного тест-плана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65200" y="2060575"/>
            <a:ext cx="3600000" cy="631825"/>
          </a:xfrm>
          <a:prstGeom prst="rect">
            <a:avLst/>
          </a:prstGeom>
          <a:solidFill>
            <a:srgbClr val="2185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>
              <a:spcBef>
                <a:spcPts val="0"/>
              </a:spcBef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Релизный тест-план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965200" y="2680826"/>
            <a:ext cx="3600000" cy="1357774"/>
            <a:chOff x="965200" y="2680826"/>
            <a:chExt cx="3600000" cy="1357774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965200" y="2680826"/>
              <a:ext cx="3600000" cy="1357774"/>
            </a:xfrm>
            <a:prstGeom prst="rect">
              <a:avLst/>
            </a:prstGeom>
            <a:solidFill>
              <a:srgbClr val="C1EA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032668" y="2851568"/>
              <a:ext cx="18075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lvl="0" indent="-342900" fontAlgn="auto">
                <a:spcBef>
                  <a:spcPts val="1200"/>
                </a:spcBef>
                <a:spcAft>
                  <a:spcPts val="0"/>
                </a:spcAft>
                <a:buClr>
                  <a:srgbClr val="006699"/>
                </a:buClr>
                <a:buFont typeface="Wingdings" panose="05000000000000000000" pitchFamily="2" charset="2"/>
                <a:buChar char="§"/>
              </a:pPr>
              <a:r>
                <a:rPr lang="ru-RU" sz="20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230 тестов</a:t>
              </a:r>
              <a:endPara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5124450" y="2060575"/>
            <a:ext cx="3600000" cy="631825"/>
          </a:xfrm>
          <a:prstGeom prst="rect">
            <a:avLst/>
          </a:prstGeom>
          <a:solidFill>
            <a:srgbClr val="DC9F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>
              <a:spcBef>
                <a:spcPts val="0"/>
              </a:spcBef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Релизный чек-лист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5124450" y="2680826"/>
            <a:ext cx="3600000" cy="1357774"/>
            <a:chOff x="5124450" y="2680826"/>
            <a:chExt cx="3600000" cy="1357774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5124450" y="2680826"/>
              <a:ext cx="3600000" cy="1357774"/>
            </a:xfrm>
            <a:prstGeom prst="rect">
              <a:avLst/>
            </a:prstGeom>
            <a:solidFill>
              <a:srgbClr val="F9D9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186977" y="2851568"/>
              <a:ext cx="18036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lvl="0" indent="-342900" fontAlgn="auto">
                <a:spcBef>
                  <a:spcPts val="1200"/>
                </a:spcBef>
                <a:spcAft>
                  <a:spcPts val="0"/>
                </a:spcAft>
                <a:buClr>
                  <a:srgbClr val="DC9F0C"/>
                </a:buClr>
                <a:buFont typeface="Wingdings" panose="05000000000000000000" pitchFamily="2" charset="2"/>
                <a:buChar char="§"/>
              </a:pPr>
              <a:r>
                <a:rPr lang="ru-RU" sz="200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80 пунктов</a:t>
              </a:r>
              <a:endPara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3323625" y="3410846"/>
            <a:ext cx="1376292" cy="1345004"/>
            <a:chOff x="3323625" y="4071649"/>
            <a:chExt cx="1376292" cy="1345004"/>
          </a:xfrm>
        </p:grpSpPr>
        <p:sp>
          <p:nvSpPr>
            <p:cNvPr id="20" name="Овал 19"/>
            <p:cNvSpPr/>
            <p:nvPr/>
          </p:nvSpPr>
          <p:spPr>
            <a:xfrm>
              <a:off x="3323625" y="4071649"/>
              <a:ext cx="1376292" cy="1345004"/>
            </a:xfrm>
            <a:prstGeom prst="ellipse">
              <a:avLst/>
            </a:prstGeom>
            <a:solidFill>
              <a:srgbClr val="2185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623653" y="4391863"/>
              <a:ext cx="755335" cy="5553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3600"/>
                </a:lnSpc>
              </a:pPr>
              <a:r>
                <a:rPr lang="ru-RU" sz="4000" b="1" dirty="0" smtClean="0">
                  <a:solidFill>
                    <a:schemeClr val="bg1"/>
                  </a:solidFill>
                </a:rPr>
                <a:t>25</a:t>
              </a:r>
              <a:endParaRPr lang="ru-RU" sz="3200" b="1" dirty="0" smtClean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507337" y="4703430"/>
              <a:ext cx="1008866" cy="5086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3600"/>
                </a:lnSpc>
              </a:pPr>
              <a:r>
                <a:rPr lang="ru-RU" sz="2400" dirty="0" smtClean="0">
                  <a:solidFill>
                    <a:schemeClr val="bg1"/>
                  </a:solidFill>
                </a:rPr>
                <a:t>часов</a:t>
              </a:r>
              <a:endParaRPr lang="ru-RU" dirty="0" smtClean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7525747" y="3410846"/>
            <a:ext cx="1376292" cy="1345004"/>
            <a:chOff x="7805147" y="3989414"/>
            <a:chExt cx="1376292" cy="1345004"/>
          </a:xfrm>
        </p:grpSpPr>
        <p:sp>
          <p:nvSpPr>
            <p:cNvPr id="24" name="Овал 23"/>
            <p:cNvSpPr/>
            <p:nvPr/>
          </p:nvSpPr>
          <p:spPr>
            <a:xfrm>
              <a:off x="7805147" y="3989414"/>
              <a:ext cx="1376292" cy="1345004"/>
            </a:xfrm>
            <a:prstGeom prst="ellipse">
              <a:avLst/>
            </a:prstGeom>
            <a:solidFill>
              <a:srgbClr val="DC9F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258293" y="4309628"/>
              <a:ext cx="470000" cy="5553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3600"/>
                </a:lnSpc>
              </a:pPr>
              <a:r>
                <a:rPr lang="ru-RU" sz="4000" b="1" dirty="0">
                  <a:solidFill>
                    <a:schemeClr val="bg1"/>
                  </a:solidFill>
                </a:rPr>
                <a:t>4</a:t>
              </a:r>
              <a:endParaRPr lang="ru-RU" sz="3200" b="1" dirty="0" smtClean="0">
                <a:solidFill>
                  <a:schemeClr val="bg1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072344" y="4621195"/>
              <a:ext cx="841898" cy="5086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3600"/>
                </a:lnSpc>
              </a:pPr>
              <a:r>
                <a:rPr lang="ru-RU" sz="2400" dirty="0" smtClean="0">
                  <a:solidFill>
                    <a:schemeClr val="bg1"/>
                  </a:solidFill>
                </a:rPr>
                <a:t>часа</a:t>
              </a:r>
              <a:endParaRPr lang="ru-RU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12" name="Номер слайда 1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21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0061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713" y="1244595"/>
            <a:ext cx="10334625" cy="671517"/>
          </a:xfrm>
        </p:spPr>
        <p:txBody>
          <a:bodyPr/>
          <a:lstStyle/>
          <a:p>
            <a:r>
              <a:rPr lang="ru-RU" dirty="0" smtClean="0"/>
              <a:t>Быстро сообщать о найденных багах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4713" y="2060574"/>
            <a:ext cx="8743849" cy="3878263"/>
          </a:xfrm>
        </p:spPr>
        <p:txBody>
          <a:bodyPr/>
          <a:lstStyle/>
          <a:p>
            <a:r>
              <a:rPr lang="ru-RU" dirty="0" smtClean="0"/>
              <a:t>Тестирование вместе с разработчиком</a:t>
            </a:r>
          </a:p>
          <a:p>
            <a:r>
              <a:rPr lang="ru-RU" dirty="0" smtClean="0"/>
              <a:t>Заведение кратких баг-репортов </a:t>
            </a:r>
            <a:r>
              <a:rPr lang="ru-RU" dirty="0"/>
              <a:t>в системе </a:t>
            </a:r>
            <a:r>
              <a:rPr lang="ru-RU" dirty="0" smtClean="0"/>
              <a:t>после </a:t>
            </a:r>
            <a:r>
              <a:rPr lang="ru-RU" dirty="0"/>
              <a:t>проведения тестирования по </a:t>
            </a:r>
            <a:r>
              <a:rPr lang="ru-RU" dirty="0" smtClean="0"/>
              <a:t>задаче, полное </a:t>
            </a:r>
            <a:r>
              <a:rPr lang="ru-RU" dirty="0"/>
              <a:t>описание </a:t>
            </a:r>
            <a:r>
              <a:rPr lang="ru-RU" dirty="0" smtClean="0"/>
              <a:t>репортов только при необходимости</a:t>
            </a:r>
            <a:endParaRPr lang="ru-RU" dirty="0"/>
          </a:p>
          <a:p>
            <a:pPr marL="0" indent="0">
              <a:spcBef>
                <a:spcPts val="1800"/>
              </a:spcBef>
              <a:buNone/>
            </a:pPr>
            <a:r>
              <a:rPr lang="ru-RU" b="1" dirty="0"/>
              <a:t>Цель: </a:t>
            </a:r>
            <a:r>
              <a:rPr lang="ru-RU" dirty="0"/>
              <a:t>как можно быстрее </a:t>
            </a:r>
            <a:r>
              <a:rPr lang="ru-RU" dirty="0" smtClean="0"/>
              <a:t>донести </a:t>
            </a:r>
            <a:r>
              <a:rPr lang="ru-RU" dirty="0"/>
              <a:t>до разработки информацию о багах, чтобы их быстрее </a:t>
            </a:r>
            <a:r>
              <a:rPr lang="ru-RU" dirty="0" smtClean="0"/>
              <a:t>исправили</a:t>
            </a:r>
            <a:endParaRPr lang="ru-RU" dirty="0"/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22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05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713" y="1244595"/>
            <a:ext cx="10514012" cy="671517"/>
          </a:xfrm>
        </p:spPr>
        <p:txBody>
          <a:bodyPr/>
          <a:lstStyle/>
          <a:p>
            <a:r>
              <a:rPr lang="ru" dirty="0" smtClean="0"/>
              <a:t>Подготовить </a:t>
            </a:r>
            <a:r>
              <a:rPr lang="ru" dirty="0"/>
              <a:t>и </a:t>
            </a:r>
            <a:r>
              <a:rPr lang="ru" dirty="0" smtClean="0"/>
              <a:t>сохранить </a:t>
            </a:r>
            <a:r>
              <a:rPr lang="ru" dirty="0"/>
              <a:t>тестовые данные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4713" y="2060574"/>
            <a:ext cx="10334625" cy="3878263"/>
          </a:xfrm>
        </p:spPr>
        <p:txBody>
          <a:bodyPr/>
          <a:lstStyle/>
          <a:p>
            <a:r>
              <a:rPr lang="ru-RU" dirty="0" smtClean="0"/>
              <a:t>Выкладывать </a:t>
            </a:r>
            <a:r>
              <a:rPr lang="ru-RU" dirty="0"/>
              <a:t>тестовые данные в общий доступ </a:t>
            </a:r>
            <a:r>
              <a:rPr lang="ru-RU" dirty="0" smtClean="0"/>
              <a:t>для </a:t>
            </a:r>
            <a:r>
              <a:rPr lang="ru-RU" dirty="0"/>
              <a:t>всей команды</a:t>
            </a:r>
          </a:p>
          <a:p>
            <a:r>
              <a:rPr lang="ru-RU" dirty="0" smtClean="0"/>
              <a:t>Поддерживать понятную структуру </a:t>
            </a:r>
            <a:r>
              <a:rPr lang="ru-RU" dirty="0"/>
              <a:t>хранения </a:t>
            </a:r>
            <a:r>
              <a:rPr lang="ru-RU" dirty="0" smtClean="0"/>
              <a:t>данных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ru-RU" b="1" dirty="0" smtClean="0"/>
              <a:t>Цели</a:t>
            </a:r>
          </a:p>
          <a:p>
            <a:r>
              <a:rPr lang="ru-RU" dirty="0" smtClean="0"/>
              <a:t>При </a:t>
            </a:r>
            <a:r>
              <a:rPr lang="ru-RU" dirty="0"/>
              <a:t>повторном тестировании </a:t>
            </a:r>
            <a:r>
              <a:rPr lang="ru-RU" dirty="0" smtClean="0"/>
              <a:t>использовать </a:t>
            </a:r>
            <a:br>
              <a:rPr lang="ru-RU" dirty="0" smtClean="0"/>
            </a:br>
            <a:r>
              <a:rPr lang="ru-RU" dirty="0" smtClean="0"/>
              <a:t>уже </a:t>
            </a:r>
            <a:r>
              <a:rPr lang="ru-RU" dirty="0"/>
              <a:t>имеющиеся тестовые данные</a:t>
            </a:r>
          </a:p>
          <a:p>
            <a:r>
              <a:rPr lang="ru-RU" dirty="0" smtClean="0"/>
              <a:t>Экономить </a:t>
            </a:r>
            <a:r>
              <a:rPr lang="ru-RU" dirty="0"/>
              <a:t>время</a:t>
            </a:r>
          </a:p>
          <a:p>
            <a:r>
              <a:rPr lang="ru-RU" dirty="0" smtClean="0"/>
              <a:t>Подстраховать себя на </a:t>
            </a:r>
            <a:r>
              <a:rPr lang="ru-RU" dirty="0"/>
              <a:t>случай отсутствия коллеги,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тестирующего </a:t>
            </a:r>
            <a:r>
              <a:rPr lang="ru-RU" dirty="0"/>
              <a:t>данный функционал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23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35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10000"/>
              <a:buFont typeface="+mj-lt"/>
              <a:buAutoNum type="arabicPeriod"/>
            </a:pPr>
            <a:r>
              <a:rPr lang="ru-RU" dirty="0" smtClean="0"/>
              <a:t>Определить приоритеты и </a:t>
            </a:r>
            <a:r>
              <a:rPr lang="ru-RU" dirty="0"/>
              <a:t>цель тестирования</a:t>
            </a:r>
          </a:p>
          <a:p>
            <a:pPr marL="457200" indent="-457200">
              <a:buSzPct val="110000"/>
              <a:buFont typeface="+mj-lt"/>
              <a:buAutoNum type="arabicPeriod"/>
            </a:pPr>
            <a:r>
              <a:rPr lang="ru-RU" dirty="0"/>
              <a:t>Выбрать стратегию тестирования</a:t>
            </a:r>
          </a:p>
          <a:p>
            <a:pPr marL="457200" indent="-457200">
              <a:buSzPct val="110000"/>
              <a:buFont typeface="+mj-lt"/>
              <a:buAutoNum type="arabicPeriod"/>
            </a:pPr>
            <a:r>
              <a:rPr lang="ru-RU" dirty="0"/>
              <a:t>Ограничить </a:t>
            </a:r>
            <a:r>
              <a:rPr lang="ru-RU" dirty="0" smtClean="0"/>
              <a:t>список приоритетных </a:t>
            </a:r>
            <a:r>
              <a:rPr lang="ru-RU" dirty="0"/>
              <a:t>задач</a:t>
            </a:r>
          </a:p>
          <a:p>
            <a:pPr marL="457200" indent="-457200">
              <a:buSzPct val="110000"/>
              <a:buFont typeface="+mj-lt"/>
              <a:buAutoNum type="arabicPeriod"/>
            </a:pPr>
            <a:r>
              <a:rPr lang="ru-RU" dirty="0"/>
              <a:t>Сократить смежные работы</a:t>
            </a:r>
          </a:p>
          <a:p>
            <a:pPr marL="457200" indent="-457200">
              <a:buSzPct val="110000"/>
              <a:buFont typeface="+mj-lt"/>
              <a:buAutoNum type="arabicPeriod"/>
            </a:pPr>
            <a:r>
              <a:rPr lang="ru-RU" dirty="0"/>
              <a:t>Быстро сообщать о найденных багах </a:t>
            </a:r>
          </a:p>
          <a:p>
            <a:pPr marL="457200" indent="-457200">
              <a:buSzPct val="110000"/>
              <a:buFont typeface="+mj-lt"/>
              <a:buAutoNum type="arabicPeriod"/>
            </a:pPr>
            <a:r>
              <a:rPr lang="ru-RU" dirty="0"/>
              <a:t>Подготовить и </a:t>
            </a:r>
            <a:r>
              <a:rPr lang="ru-RU" dirty="0" smtClean="0"/>
              <a:t>сохранить </a:t>
            </a:r>
            <a:r>
              <a:rPr lang="ru-RU" dirty="0"/>
              <a:t>тестовые данные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52573" y="4546398"/>
            <a:ext cx="23952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FFFF"/>
                </a:solidFill>
              </a:rPr>
              <a:t>25 часов</a:t>
            </a:r>
            <a:endParaRPr lang="ru-RU" sz="4000" b="1" dirty="0">
              <a:solidFill>
                <a:srgbClr val="FFFFFF"/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8560165" y="3751222"/>
            <a:ext cx="2187615" cy="2187615"/>
            <a:chOff x="8560165" y="3751222"/>
            <a:chExt cx="2187615" cy="2187615"/>
          </a:xfrm>
        </p:grpSpPr>
        <p:sp>
          <p:nvSpPr>
            <p:cNvPr id="12" name="Овал 11"/>
            <p:cNvSpPr/>
            <p:nvPr/>
          </p:nvSpPr>
          <p:spPr>
            <a:xfrm>
              <a:off x="8560165" y="3751222"/>
              <a:ext cx="2187615" cy="2187615"/>
            </a:xfrm>
            <a:prstGeom prst="ellipse">
              <a:avLst/>
            </a:prstGeom>
            <a:solidFill>
              <a:srgbClr val="2185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218597" y="4134023"/>
              <a:ext cx="870751" cy="6171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4000"/>
                </a:lnSpc>
              </a:pPr>
              <a:r>
                <a:rPr lang="ru-RU" sz="4800" b="1" dirty="0" smtClean="0">
                  <a:solidFill>
                    <a:schemeClr val="bg1"/>
                  </a:solidFill>
                </a:rPr>
                <a:t>25</a:t>
              </a:r>
              <a:endParaRPr lang="ru-RU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112798" y="4541769"/>
              <a:ext cx="10823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dirty="0" smtClean="0">
                  <a:solidFill>
                    <a:schemeClr val="bg1"/>
                  </a:solidFill>
                </a:rPr>
                <a:t>часов</a:t>
              </a:r>
              <a:endParaRPr lang="ru-RU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053006" y="5003557"/>
              <a:ext cx="120193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dirty="0" smtClean="0">
                  <a:solidFill>
                    <a:schemeClr val="bg1"/>
                  </a:solidFill>
                </a:rPr>
                <a:t>экономия</a:t>
              </a:r>
              <a:br>
                <a:rPr lang="ru-RU" dirty="0" smtClean="0">
                  <a:solidFill>
                    <a:schemeClr val="bg1"/>
                  </a:solidFill>
                </a:rPr>
              </a:br>
              <a:r>
                <a:rPr lang="ru-RU" dirty="0" smtClean="0">
                  <a:solidFill>
                    <a:schemeClr val="bg1"/>
                  </a:solidFill>
                </a:rPr>
                <a:t>времени</a:t>
              </a:r>
              <a:endParaRPr lang="ru-RU" dirty="0">
                <a:solidFill>
                  <a:schemeClr val="bg1"/>
                </a:solidFill>
              </a:endParaRPr>
            </a:p>
          </p:txBody>
        </p:sp>
      </p:grp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24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898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 smtClean="0"/>
              <a:t>Светлана Панина</a:t>
            </a:r>
          </a:p>
          <a:p>
            <a:r>
              <a:rPr lang="en-US" dirty="0" smtClean="0">
                <a:hlinkClick r:id="rId3"/>
              </a:rPr>
              <a:t>spanina@custis.ru</a:t>
            </a:r>
            <a:r>
              <a:rPr lang="en-US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451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 какими проблемами сталкиваемся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 можем сфокусироваться</a:t>
            </a:r>
          </a:p>
          <a:p>
            <a:r>
              <a:rPr lang="ru-RU" dirty="0" smtClean="0"/>
              <a:t>На настройку тестового окружения уходит </a:t>
            </a:r>
            <a:br>
              <a:rPr lang="ru-RU" dirty="0" smtClean="0"/>
            </a:br>
            <a:r>
              <a:rPr lang="ru-RU" dirty="0" smtClean="0"/>
              <a:t>много времени</a:t>
            </a:r>
          </a:p>
          <a:p>
            <a:r>
              <a:rPr lang="ru-RU" dirty="0"/>
              <a:t>Н</a:t>
            </a:r>
            <a:r>
              <a:rPr lang="ru-RU" dirty="0" smtClean="0"/>
              <a:t>овые </a:t>
            </a:r>
            <a:r>
              <a:rPr lang="ru-RU" dirty="0"/>
              <a:t>задачи п</a:t>
            </a:r>
            <a:r>
              <a:rPr lang="ru-RU" dirty="0" smtClean="0"/>
              <a:t>рилетают в </a:t>
            </a:r>
            <a:r>
              <a:rPr lang="ru-RU" dirty="0"/>
              <a:t>этот же релиз</a:t>
            </a:r>
          </a:p>
          <a:p>
            <a:r>
              <a:rPr lang="ru-RU" dirty="0" smtClean="0"/>
              <a:t>Коллеги болеют или уходят в отпуск</a:t>
            </a:r>
            <a:endParaRPr lang="ru-RU" dirty="0"/>
          </a:p>
        </p:txBody>
      </p:sp>
      <p:pic>
        <p:nvPicPr>
          <p:cNvPr id="5" name="Google Shape;71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74337" y="3553429"/>
            <a:ext cx="3535001" cy="238541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Номер слайда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3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4993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Первая реакция</a:t>
            </a:r>
            <a:endParaRPr lang="ru-RU" dirty="0"/>
          </a:p>
        </p:txBody>
      </p:sp>
      <p:pic>
        <p:nvPicPr>
          <p:cNvPr id="5" name="Google Shape;76;p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330240" y="2060575"/>
            <a:ext cx="3531520" cy="387826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4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399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713" y="1244595"/>
            <a:ext cx="10334625" cy="671517"/>
          </a:xfrm>
        </p:spPr>
        <p:txBody>
          <a:bodyPr/>
          <a:lstStyle/>
          <a:p>
            <a:r>
              <a:rPr lang="ru-RU" dirty="0" smtClean="0"/>
              <a:t>Определить приоритеты и цель тестирования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74713" y="3017738"/>
            <a:ext cx="269759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Приоритет</a:t>
            </a:r>
            <a:r>
              <a:rPr lang="ru-RU" sz="3200" dirty="0" smtClean="0"/>
              <a:t> –</a:t>
            </a:r>
            <a:br>
              <a:rPr lang="ru-RU" sz="3200" dirty="0" smtClean="0"/>
            </a:br>
            <a:r>
              <a:rPr lang="ru-RU" sz="3200" dirty="0" smtClean="0"/>
              <a:t>скорость</a:t>
            </a:r>
            <a:endParaRPr lang="ru-RU" sz="32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192" y="2060575"/>
            <a:ext cx="6103145" cy="4068763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5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9756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713" y="1244595"/>
            <a:ext cx="10514012" cy="671517"/>
          </a:xfrm>
        </p:spPr>
        <p:txBody>
          <a:bodyPr/>
          <a:lstStyle/>
          <a:p>
            <a:r>
              <a:rPr lang="ru-RU" dirty="0"/>
              <a:t>О</a:t>
            </a:r>
            <a:r>
              <a:rPr lang="ru-RU" dirty="0" smtClean="0"/>
              <a:t>пределить приоритеты и цель тестирования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66913" y="3017738"/>
            <a:ext cx="421318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Цель:</a:t>
            </a:r>
            <a:r>
              <a:rPr lang="ru-RU" sz="3200" dirty="0"/>
              <a:t> проверить работу конкретного функционала,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а </a:t>
            </a:r>
            <a:r>
              <a:rPr lang="ru-RU" sz="3200" dirty="0"/>
              <a:t>не всего ПО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193" y="2060575"/>
            <a:ext cx="6103145" cy="4068763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6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713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713" y="1244595"/>
            <a:ext cx="10514012" cy="671517"/>
          </a:xfrm>
        </p:spPr>
        <p:txBody>
          <a:bodyPr/>
          <a:lstStyle/>
          <a:p>
            <a:r>
              <a:rPr lang="ru" dirty="0"/>
              <a:t>Представим, что в продукте есть критичные баги</a:t>
            </a:r>
            <a:endParaRPr lang="ru-RU" dirty="0"/>
          </a:p>
        </p:txBody>
      </p:sp>
      <p:pic>
        <p:nvPicPr>
          <p:cNvPr id="5" name="Google Shape;96;p1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747644" y="2060574"/>
            <a:ext cx="6696712" cy="40687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7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772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</a:t>
            </a:r>
            <a:r>
              <a:rPr lang="ru-RU" dirty="0" smtClean="0"/>
              <a:t>ыбрать стратегию тестирования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900"/>
              </a:spcBef>
              <a:buNone/>
            </a:pPr>
            <a:r>
              <a:rPr lang="ru-RU" sz="2800" b="1" dirty="0" smtClean="0"/>
              <a:t>Условия</a:t>
            </a:r>
          </a:p>
          <a:p>
            <a:pPr>
              <a:spcBef>
                <a:spcPts val="900"/>
              </a:spcBef>
            </a:pPr>
            <a:r>
              <a:rPr lang="ru-RU" b="1" dirty="0" smtClean="0"/>
              <a:t>230</a:t>
            </a:r>
            <a:r>
              <a:rPr lang="ru-RU" dirty="0" smtClean="0"/>
              <a:t> </a:t>
            </a:r>
            <a:r>
              <a:rPr lang="ru-RU" dirty="0"/>
              <a:t>тест-кейсов в релизном тест-плане</a:t>
            </a:r>
          </a:p>
          <a:p>
            <a:r>
              <a:rPr lang="ru-RU" b="1" dirty="0"/>
              <a:t>3</a:t>
            </a:r>
            <a:r>
              <a:rPr lang="ru-RU" dirty="0"/>
              <a:t> человека</a:t>
            </a:r>
          </a:p>
          <a:p>
            <a:r>
              <a:rPr lang="ru-RU" b="1" dirty="0" smtClean="0"/>
              <a:t>20</a:t>
            </a:r>
            <a:r>
              <a:rPr lang="ru-RU" dirty="0" smtClean="0"/>
              <a:t> минут – среднее время </a:t>
            </a:r>
            <a:r>
              <a:rPr lang="ru-RU" dirty="0"/>
              <a:t>прохождения каждого </a:t>
            </a:r>
            <a:r>
              <a:rPr lang="ru-RU" dirty="0" smtClean="0"/>
              <a:t>теста</a:t>
            </a:r>
          </a:p>
          <a:p>
            <a:r>
              <a:rPr lang="ru-RU" dirty="0" smtClean="0"/>
              <a:t>Автоматизации нет (</a:t>
            </a:r>
            <a:r>
              <a:rPr lang="ru-RU" dirty="0"/>
              <a:t>проект молодой)</a:t>
            </a:r>
          </a:p>
          <a:p>
            <a:r>
              <a:rPr lang="ru-RU" dirty="0"/>
              <a:t>З</a:t>
            </a:r>
            <a:r>
              <a:rPr lang="ru-RU" dirty="0" smtClean="0"/>
              <a:t>автра к </a:t>
            </a:r>
            <a:r>
              <a:rPr lang="ru-RU" dirty="0"/>
              <a:t>обеду нужно выпустить версию</a:t>
            </a:r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8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225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Стратегия №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10000"/>
              <a:buFont typeface="+mj-lt"/>
              <a:buAutoNum type="arabicPeriod"/>
            </a:pPr>
            <a:r>
              <a:rPr lang="ru-RU" dirty="0"/>
              <a:t>Выполнить все тест-кейсы из релизного </a:t>
            </a:r>
            <a:r>
              <a:rPr lang="ru-RU" dirty="0" smtClean="0"/>
              <a:t>тест-плана</a:t>
            </a:r>
            <a:endParaRPr lang="ru-RU" dirty="0"/>
          </a:p>
          <a:p>
            <a:pPr marL="457200" indent="-457200">
              <a:buSzPct val="110000"/>
              <a:buFont typeface="+mj-lt"/>
              <a:buAutoNum type="arabicPeriod"/>
            </a:pPr>
            <a:r>
              <a:rPr lang="ru-RU" dirty="0"/>
              <a:t>Завести дефекты</a:t>
            </a:r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35BDE997-F2FB-4812-8344-2823927FEBE3}" type="slidenum">
              <a:rPr lang="ru-RU" smtClean="0"/>
              <a:pPr>
                <a:defRPr/>
              </a:pPr>
              <a:t>9</a:t>
            </a:fld>
            <a:r>
              <a:rPr lang="ru-RU" smtClean="0"/>
              <a:t>/25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468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Разработка ПО с помощью UML - 2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Другая 1">
      <a:majorFont>
        <a:latin typeface="PragmaticaCTT"/>
        <a:ea typeface=""/>
        <a:cs typeface=""/>
      </a:majorFont>
      <a:minorFont>
        <a:latin typeface="PragmaticaCTT"/>
        <a:ea typeface=""/>
        <a:cs typeface="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1" id="{C6982338-52A2-4D72-A143-ACB2EA44741C}" vid="{BF334022-C8A7-4E86-87D6-90A17569A35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CUSTIS_Шаблон IT-презентации_И. Фамилия_16x9</Template>
  <TotalTime>4430</TotalTime>
  <Words>717</Words>
  <Application>Microsoft Office PowerPoint</Application>
  <PresentationFormat>Широкоэкранный</PresentationFormat>
  <Paragraphs>182</Paragraphs>
  <Slides>25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Calibri</vt:lpstr>
      <vt:lpstr>PragmaticaCTT</vt:lpstr>
      <vt:lpstr>Wingdings</vt:lpstr>
      <vt:lpstr>Wingdings 2</vt:lpstr>
      <vt:lpstr>Wingdings 3</vt:lpstr>
      <vt:lpstr>Разработка ПО с помощью UML - 2</vt:lpstr>
      <vt:lpstr>Как тестировать в условиях катастрофической нехватки времени</vt:lpstr>
      <vt:lpstr>В преддверии нового проекта</vt:lpstr>
      <vt:lpstr>С какими проблемами сталкиваемся</vt:lpstr>
      <vt:lpstr>Первая реакция</vt:lpstr>
      <vt:lpstr>Определить приоритеты и цель тестирования</vt:lpstr>
      <vt:lpstr>Определить приоритеты и цель тестирования</vt:lpstr>
      <vt:lpstr>Представим, что в продукте есть критичные баги</vt:lpstr>
      <vt:lpstr>Выбрать стратегию тестирования</vt:lpstr>
      <vt:lpstr>Стратегия № 1</vt:lpstr>
      <vt:lpstr>Стратегия № 1</vt:lpstr>
      <vt:lpstr>Стратегия № 2</vt:lpstr>
      <vt:lpstr>Стратегия № 2</vt:lpstr>
      <vt:lpstr>Результат</vt:lpstr>
      <vt:lpstr>Ограничить список приоритетных задач</vt:lpstr>
      <vt:lpstr>Ограничить список приоритетных задач</vt:lpstr>
      <vt:lpstr>Сократить смежные работы</vt:lpstr>
      <vt:lpstr>Настройка тестового окружения</vt:lpstr>
      <vt:lpstr>Сократить смежные работы</vt:lpstr>
      <vt:lpstr>Написание тест-кейсов</vt:lpstr>
      <vt:lpstr>Сократить смежные работы</vt:lpstr>
      <vt:lpstr>Прохождение полноценного релизного тест-плана</vt:lpstr>
      <vt:lpstr>Быстро сообщать о найденных багах</vt:lpstr>
      <vt:lpstr>Подготовить и сохранить тестовые данные</vt:lpstr>
      <vt:lpstr>Итого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тестировать в условиях катастрофической нехватки времени</dc:title>
  <dc:creator>Николаева Е.Ю.</dc:creator>
  <cp:lastModifiedBy>Панина С.В.</cp:lastModifiedBy>
  <cp:revision>50</cp:revision>
  <cp:lastPrinted>2013-10-08T13:48:55Z</cp:lastPrinted>
  <dcterms:created xsi:type="dcterms:W3CDTF">2019-11-07T08:13:39Z</dcterms:created>
  <dcterms:modified xsi:type="dcterms:W3CDTF">2019-11-10T11:39:33Z</dcterms:modified>
</cp:coreProperties>
</file>