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80" r:id="rId22"/>
    <p:sldId id="278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all" spc="120" normalizeH="0" baseline="0">
        <a:ln>
          <a:noFill/>
        </a:ln>
        <a:solidFill>
          <a:srgbClr val="FFFFFF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228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all" spc="120" normalizeH="0" baseline="0">
        <a:ln>
          <a:noFill/>
        </a:ln>
        <a:solidFill>
          <a:srgbClr val="FFFFFF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457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all" spc="120" normalizeH="0" baseline="0">
        <a:ln>
          <a:noFill/>
        </a:ln>
        <a:solidFill>
          <a:srgbClr val="FFFFFF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685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all" spc="120" normalizeH="0" baseline="0">
        <a:ln>
          <a:noFill/>
        </a:ln>
        <a:solidFill>
          <a:srgbClr val="FFFFFF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9144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all" spc="120" normalizeH="0" baseline="0">
        <a:ln>
          <a:noFill/>
        </a:ln>
        <a:solidFill>
          <a:srgbClr val="FFFFFF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11430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all" spc="120" normalizeH="0" baseline="0">
        <a:ln>
          <a:noFill/>
        </a:ln>
        <a:solidFill>
          <a:srgbClr val="FFFFFF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1371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all" spc="120" normalizeH="0" baseline="0">
        <a:ln>
          <a:noFill/>
        </a:ln>
        <a:solidFill>
          <a:srgbClr val="FFFFFF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1600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all" spc="120" normalizeH="0" baseline="0">
        <a:ln>
          <a:noFill/>
        </a:ln>
        <a:solidFill>
          <a:srgbClr val="FFFFFF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1828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all" spc="120" normalizeH="0" baseline="0">
        <a:ln>
          <a:noFill/>
        </a:ln>
        <a:solidFill>
          <a:srgbClr val="FFFFFF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DCDE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0"/>
    <p:restoredTop sz="91693"/>
  </p:normalViewPr>
  <p:slideViewPr>
    <p:cSldViewPr snapToGrid="0" snapToObjects="1">
      <p:cViewPr>
        <p:scale>
          <a:sx n="41" d="100"/>
          <a:sy n="41" d="100"/>
        </p:scale>
        <p:origin x="31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Всем добрый день!</a:t>
            </a:r>
          </a:p>
          <a:p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Тема сегодняшнего доклада – Переход на микросервисы: мечта или кошмар </a:t>
            </a:r>
            <a:r>
              <a:rPr lang="ru-RU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тестеровщика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?</a:t>
            </a:r>
          </a:p>
          <a:p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И в рамках сессии обсудим задачи и возможности, которые возникают при тестировании </a:t>
            </a:r>
            <a:r>
              <a:rPr lang="ru-RU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микросервисов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7117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На сегодняшний день существует несколько способов структурирования тестов на </a:t>
            </a:r>
            <a:r>
              <a:rPr lang="ru-RU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микросервисах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: это и </a:t>
            </a:r>
            <a:r>
              <a:rPr lang="ru-RU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сота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тестирования, которая ориентируется на интеграционные тесты, это и теория о переходе на уровень выше в пирамиде тестирования, где также заложен приоритет интеграционных тестов,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8847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много упоминается о подходе к тестированию с делением тестов на уровни – модульное, контрактное, интеграционное, функциональное и сквозное – огромное количество идей и предложений.</a:t>
            </a:r>
          </a:p>
          <a:p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Звучит красиво, но на практике не все оказалось так радужно.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5837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200" b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Исходя из определения </a:t>
            </a:r>
            <a:r>
              <a:rPr lang="ru-RU" sz="2200" b="1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микросервисов</a:t>
            </a:r>
            <a:r>
              <a:rPr lang="ru-RU" sz="2200" b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может показаться, что для тестирования микросервисы – это здорово, но хотелось немного прояснить реалии</a:t>
            </a:r>
            <a:endParaRPr lang="ru-RU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Я хочу рассказать о некоторых основных заблуждениях и подводных камнях перехода на микросервисы, чтобы в итоге вы задумались о проблемах когда будете решать, подходит ли вам </a:t>
            </a:r>
            <a:r>
              <a:rPr lang="ru-RU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микросервисная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архитектура.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57944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Тестов меньше не стало: так как микросервисы работают одновременно в одиночку и совместно с другими слабосвязанными сервисами, то тестировать каждый компонент нужно и изолированно, и все вместе.</a:t>
            </a:r>
          </a:p>
          <a:p>
            <a:pPr lvl="0"/>
            <a:r>
              <a:rPr lang="ru-RU" sz="2200" i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Как и во всех методиках было выбран путь покрытия интеграционными тестами - 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упор был направлен на интеграционное тестирование, тестирование </a:t>
            </a:r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API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ru-RU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т.к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даже для понимания работы компонент, мы будем дергать запросы и получать каике-то ответы.</a:t>
            </a:r>
          </a:p>
          <a:p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Был выбран гибридный подход и добавили тестирование в </a:t>
            </a:r>
            <a:r>
              <a:rPr lang="ru-RU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продакшене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– мониторинг с помощью новомодного </a:t>
            </a:r>
            <a:r>
              <a:rPr lang="ru-RU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jaeger</a:t>
            </a:r>
            <a:endParaRPr lang="ru-RU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), исследовательское тестирование, КЦ(взаимодействие с пользователями)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2086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200" b="1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jaeger</a:t>
            </a:r>
            <a:endParaRPr lang="ru-RU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/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Был выбран гибридный подход и добавили тестирование в </a:t>
            </a:r>
            <a:r>
              <a:rPr lang="ru-RU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продакшене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– мониторинг с помощью новомодного </a:t>
            </a:r>
            <a:r>
              <a:rPr lang="ru-RU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jaeger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ru-RU" sz="2200" i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распределенная система отслеживания запросов</a:t>
            </a:r>
            <a:endParaRPr lang="ru-RU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/>
            <a:r>
              <a:rPr lang="ru-RU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Jaeger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- распределенная система отслеживания запросов(трассировка); используется для мониторинга и устранения неполадок систем на основе </a:t>
            </a:r>
            <a:r>
              <a:rPr lang="ru-RU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микросервисов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</a:p>
          <a:p>
            <a:pPr lvl="0"/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Это очень помогает в тестировании, всегда можно отследить по фильтрам интересующие запросы и найти ошибки</a:t>
            </a:r>
          </a:p>
          <a:p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2048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Kibana 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мать</a:t>
            </a:r>
          </a:p>
          <a:p>
            <a:pPr lvl="0"/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Также отдельно прикручен такой инструмент для логов как </a:t>
            </a:r>
            <a:r>
              <a:rPr lang="en-US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kibana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– по сути они </a:t>
            </a:r>
            <a:r>
              <a:rPr lang="ru-RU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виртуализирует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все данные и позволяет смотреть </a:t>
            </a:r>
            <a:r>
              <a:rPr lang="ru-RU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логи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в одном месте – это удобно, можно настраивать свои фильтры, смотреть информацию в виде таблиц/</a:t>
            </a:r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json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создавать свои </a:t>
            </a:r>
            <a:r>
              <a:rPr lang="ru-RU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дашборды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если ты ответственный по какому-либо компоненту</a:t>
            </a:r>
          </a:p>
          <a:p>
            <a:pPr lvl="0"/>
            <a:r>
              <a:rPr lang="ru-RU" sz="2200" i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И вот у нас есть </a:t>
            </a:r>
            <a:r>
              <a:rPr lang="ru-RU" sz="2200" b="1" i="1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logstash</a:t>
            </a:r>
            <a:r>
              <a:rPr lang="ru-RU" sz="2200" i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который собирает и обрабатывает данные со всех ваших тысяч серверов и </a:t>
            </a:r>
            <a:r>
              <a:rPr lang="ru-RU" sz="2200" i="1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elasticsearch</a:t>
            </a:r>
            <a:r>
              <a:rPr lang="ru-RU" sz="2200" i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который изо всех сил эти данные хранит и позволяет искать по ним. Чего не хватает? Верно, не хватает </a:t>
            </a:r>
            <a:r>
              <a:rPr lang="ru-RU" sz="2200" i="1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Angular.js</a:t>
            </a:r>
            <a:r>
              <a:rPr lang="ru-RU" sz="2200" i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lang="ru-RU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/>
            <a:r>
              <a:rPr lang="ru-RU" sz="2200" i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Помните, я сказал, что все элементы ELK – независимые продукты? На самом деле, </a:t>
            </a:r>
            <a:r>
              <a:rPr lang="ru-RU" sz="2200" i="1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kibana</a:t>
            </a:r>
            <a:r>
              <a:rPr lang="ru-RU" sz="2200" i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бесполезна без </a:t>
            </a:r>
            <a:r>
              <a:rPr lang="ru-RU" sz="2200" i="1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elasticsearch</a:t>
            </a:r>
            <a:r>
              <a:rPr lang="ru-RU" sz="2200" i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. Это очень (очень) удобный интерфейс, позволяющий любому в вашей компании построить себе красивую панельку, на которую выводить аналитику всего, что </a:t>
            </a:r>
            <a:r>
              <a:rPr lang="ru-RU" sz="2200" i="1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logstash</a:t>
            </a:r>
            <a:r>
              <a:rPr lang="ru-RU" sz="2200" i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отправил в </a:t>
            </a:r>
            <a:r>
              <a:rPr lang="ru-RU" sz="2200" i="1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elasticsearch</a:t>
            </a:r>
            <a:r>
              <a:rPr lang="ru-RU" sz="2200" i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lang="ru-RU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13985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200" b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Иллюзия «Это быстрее»:</a:t>
            </a:r>
            <a:endParaRPr lang="ru-RU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/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каждый сервис  — отдельная функционально-законченная единица. И у каждого сервиса есть свой набор тестов, и хотя теперь нам не нужно эмулировать действия пользователя, достаточно лишь построить правильно </a:t>
            </a:r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REST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-запрос, но живем мы в условиях совместной работы монолита и </a:t>
            </a:r>
            <a:r>
              <a:rPr lang="ru-RU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микросервисов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ru-RU" sz="2200" b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Поэтому </a:t>
            </a:r>
            <a:r>
              <a:rPr lang="ru-RU" sz="2200" b="1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тестеровщик</a:t>
            </a:r>
            <a:r>
              <a:rPr lang="ru-RU" sz="2200" b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должен контролировать одновременно и монолит, 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рождало еще </a:t>
            </a:r>
            <a:r>
              <a:rPr lang="ru-RU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бОльшее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количество точек отказа, количество тестов, больше экспертизы.</a:t>
            </a:r>
          </a:p>
          <a:p>
            <a:pPr lvl="0"/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Особое внимание было уделено тестам отказоустойчивости - Серверы, по которым распределено приложение, рано или поздно падают, особенно разные узлы. Поэтому</a:t>
            </a:r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приложение должна быть устойчива к таким сбоям</a:t>
            </a:r>
          </a:p>
          <a:p>
            <a:pPr lvl="0"/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соответственно проводилась проверка возможности продолжения работы приложения в случае сбоя базовых ресурсов – потушить сервер, увеличить время ответа, потушить мессенджер, нагрузка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03511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200" b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Иллюзия «Это лучше для тестирования»:</a:t>
            </a:r>
            <a:endParaRPr lang="ru-RU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ru-RU" sz="2200" b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Тут есть свои «за» и «против»</a:t>
            </a:r>
            <a:endParaRPr lang="ru-RU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/>
            <a:r>
              <a:rPr lang="ru-RU" sz="2200" b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Тестирование стало прозрачнее: проще стало анализировать проблемы, гонять нагрузку(</a:t>
            </a:r>
            <a:r>
              <a:rPr lang="ru-RU" sz="2200" b="1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тк</a:t>
            </a:r>
            <a:r>
              <a:rPr lang="ru-RU" sz="2200" b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держать </a:t>
            </a:r>
            <a:r>
              <a:rPr lang="en-US" sz="2200" b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load</a:t>
            </a:r>
            <a:r>
              <a:rPr lang="ru-RU" sz="2200" b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окружение довольно </a:t>
            </a:r>
            <a:r>
              <a:rPr lang="ru-RU" sz="2200" b="1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затратно</a:t>
            </a:r>
            <a:r>
              <a:rPr lang="ru-RU" sz="2200" b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 – найти узкое место проще, анализ проблемы ускорился</a:t>
            </a:r>
            <a:endParaRPr lang="ru-RU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/>
            <a:r>
              <a:rPr lang="ru-RU" sz="2200" b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НО необходима постоянная синхронизация с командой – баги могут жить одновременно в нескольких сервисах и требовать изменений на уровне нескольких команд – необходима синхронизация и координировать усилия. К тому же, люди могут терять чувство ответственности и стараться спихнуть как можно больше проблем другой команде.</a:t>
            </a:r>
            <a:endParaRPr lang="ru-RU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/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И ура! Можно было без особого труда прикрутить автоматизацию – использование </a:t>
            </a:r>
            <a:r>
              <a:rPr lang="en-US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pytest</a:t>
            </a:r>
            <a:endParaRPr lang="ru-RU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0033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Микросервисы представляют гибкость в выборе типа и уровня тестирования, которое можно использовать, </a:t>
            </a:r>
            <a:r>
              <a:rPr lang="ru-RU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тк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микросервис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может реализовывать каике-то центральные бизнес функции, так и что-то мелкое – уровень тестирования может быть ниже.</a:t>
            </a:r>
          </a:p>
          <a:p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Но прежде чем переходить на микросервисы нужно подумать всех возможных деталях и вопросах – чтобы не напороться на проблемы в будущем.</a:t>
            </a:r>
          </a:p>
          <a:p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В тестировании есть свои + и – такого подхода, нужно учитывать текущую ситуацию в команде и быть готовым к огромным объемам работы. </a:t>
            </a:r>
          </a:p>
          <a:p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Хотя мы еще живем в условиях монолита и </a:t>
            </a:r>
            <a:r>
              <a:rPr lang="ru-RU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микросервисов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но уже сейчас я могу утверждать, что опыт перехода был весьма позитивный.</a:t>
            </a:r>
          </a:p>
          <a:p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В нашем случае микросервисы – это мечта и спасение – это возможность организовать и структурировать процессы тестирования, возможность прикрутить автоматизацию, и со временем тестировать быстрее и качественнее.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1407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Меня зовут Наташа, на данный момент занимаюсь преимущественно серверным тестированием, в тестировании уже 4 года, большее время в онлайн кинотеатре </a:t>
            </a:r>
            <a:r>
              <a:rPr lang="en-US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Okko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– крупный легальный онлайн-кинотеатр, в последнее время стал известен еще и за счет АПЛ – эксклюзивные права на показ матчей отошли к </a:t>
            </a:r>
            <a:r>
              <a:rPr lang="en-US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Okko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</a:p>
          <a:p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</a:p>
          <a:p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Прежде чем переходить к обсуждению вопросов тестирования </a:t>
            </a:r>
            <a:r>
              <a:rPr lang="ru-RU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микросервисов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ответим на вопрос «почему не монолит? Почему микросервисы? Почему это так популярно? В чем их профит?»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6431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По мере того, как наш сервис рос, росла и сложность архитектуры нашего программного обеспечения</a:t>
            </a:r>
          </a:p>
          <a:p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В итоге мы столкнулись с рядом архитектурных проблем.</a:t>
            </a:r>
          </a:p>
          <a:p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Постоянные идеи бизнеса и внедрение новых </a:t>
            </a:r>
            <a:r>
              <a:rPr lang="ru-RU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фичей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приводили к тому, что монолит рос как на дрожжах, и добавление новой </a:t>
            </a:r>
            <a:r>
              <a:rPr lang="ru-RU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фичи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начинало превосходить выгоду от самой </a:t>
            </a:r>
            <a:r>
              <a:rPr lang="ru-RU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фичи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</a:p>
          <a:p>
            <a:r>
              <a:rPr lang="ru-RU" sz="2200" b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endParaRPr lang="ru-RU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/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Было трудно перейти на что-то новое в технологиях и языках программирования</a:t>
            </a:r>
          </a:p>
          <a:p>
            <a:pPr lvl="0"/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Если какой-то модуль дает сбои – перестает работать все приложение</a:t>
            </a:r>
          </a:p>
          <a:p>
            <a:pPr lvl="0"/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Любые изменения требуют </a:t>
            </a:r>
            <a:r>
              <a:rPr lang="ru-RU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пересборки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и развертывания всего монолита</a:t>
            </a:r>
          </a:p>
        </p:txBody>
      </p:sp>
    </p:spTree>
    <p:extLst>
      <p:ext uri="{BB962C8B-B14F-4D97-AF65-F5344CB8AC3E}">
        <p14:creationId xmlns:p14="http://schemas.microsoft.com/office/powerpoint/2010/main" val="2815138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200" b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В также тестировании были свои нюансы:</a:t>
            </a:r>
            <a:endParaRPr lang="ru-RU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/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Тестовые данные - отдельный сценарий, очень много входных сложностей: комбинации входных параметров, чтобы создать кристально чистого пользователя под сценарий его сначала нужно прогнать через всю систему – разумеется, есть обходные пути(</a:t>
            </a:r>
            <a:r>
              <a:rPr lang="ru-RU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бд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), но это нечестно с </a:t>
            </a:r>
            <a:r>
              <a:rPr lang="ru-RU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т.з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тестирования</a:t>
            </a:r>
          </a:p>
          <a:p>
            <a:pPr lvl="0"/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Прогон нагрузочных тестов может затронуть весь </a:t>
            </a:r>
            <a:r>
              <a:rPr lang="ru-RU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препрод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– негативное воздействие на работу коллег</a:t>
            </a:r>
          </a:p>
          <a:p>
            <a:pPr lvl="0"/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Затруднен анализ багов —&gt; </a:t>
            </a:r>
            <a:r>
              <a:rPr lang="ru-RU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жц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бага увеличивается  </a:t>
            </a:r>
            <a:r>
              <a:rPr lang="ru-RU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тк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один </a:t>
            </a:r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end point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с кучей модулей</a:t>
            </a:r>
          </a:p>
          <a:p>
            <a:pPr lvl="0"/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Автоматизация = мало тестов — монолит не разобрать и не протестировать </a:t>
            </a:r>
            <a:r>
              <a:rPr lang="ru-RU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тк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для большого проекта характерно большое количество пересекающихся бизнес-сценариев, поэтому обычно есть только UI-тесты, серверные тесты </a:t>
            </a:r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API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поддержка которых занимает много времени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8480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Ввиду всех этих трудностей было принято решение</a:t>
            </a:r>
            <a:r>
              <a:rPr lang="ru-RU" sz="2200" b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создать набор новых сервисов, в которых будут отдельные API для работы со всеми бизнес-функциями – так называемый переход на микросервисы, которые решают основные проблемы монолита.</a:t>
            </a:r>
          </a:p>
        </p:txBody>
      </p:sp>
    </p:spTree>
    <p:extLst>
      <p:ext uri="{BB962C8B-B14F-4D97-AF65-F5344CB8AC3E}">
        <p14:creationId xmlns:p14="http://schemas.microsoft.com/office/powerpoint/2010/main" val="1961032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И вот от такой архитектуры, где все связано друг с другом, обложено лишними проверками, где сервисы могут доставать одну и ту же информацию, что неэффективно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8332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Мы пришли к этому</a:t>
            </a:r>
          </a:p>
          <a:p>
            <a:r>
              <a:rPr lang="ru-RU" sz="2200" i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Постепенно были отпочковании микросервисы и написана новая функциональность уже отдельно от основного приложения, где новые компоненты обеспечивают:</a:t>
            </a:r>
            <a:endParaRPr lang="ru-RU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/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независимость </a:t>
            </a:r>
            <a:r>
              <a:rPr lang="ru-RU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деплоя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изменений </a:t>
            </a:r>
          </a:p>
          <a:p>
            <a:pPr lvl="0"/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независимость тестирования</a:t>
            </a:r>
          </a:p>
          <a:p>
            <a:pPr lvl="0"/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независимость от старых технологий, в частности, можно использовать </a:t>
            </a:r>
            <a:r>
              <a:rPr lang="ru-RU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kotlin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со своей моделью данных и любой </a:t>
            </a:r>
            <a:r>
              <a:rPr lang="ru-RU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фреймворк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(</a:t>
            </a:r>
            <a:r>
              <a:rPr lang="ru-RU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ktor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ru-RU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spring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boot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ru-RU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spring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webflux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ru-RU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dropwizard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</a:p>
          <a:p>
            <a:pPr lvl="0"/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изоляцию бизнес логики и работы с базой от других компонентов, что в перспективе позволит по частям переехать на любую другую базу данных</a:t>
            </a:r>
          </a:p>
          <a:p>
            <a:pPr lvl="0"/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возможность оптимизации времени выполнения сложных сценариев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2517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4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Для решения всех задач перехода от монолита к </a:t>
            </a:r>
            <a:r>
              <a:rPr lang="ru-RU" sz="24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микросервисам</a:t>
            </a:r>
            <a:r>
              <a:rPr lang="ru-RU" sz="24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было выделено несколько этапов работ:</a:t>
            </a:r>
            <a:endParaRPr lang="ru-RU" sz="20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1"/>
            <a:r>
              <a:rPr lang="ru-RU" sz="24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подготовка и тестирование (можно по отдельности) всех новых компонент</a:t>
            </a:r>
            <a:endParaRPr lang="ru-RU" sz="20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1"/>
            <a:r>
              <a:rPr lang="ru-RU" sz="24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миграция старую бизнес-логику и перенести все в новые компоненты</a:t>
            </a:r>
            <a:endParaRPr lang="ru-RU" sz="20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1"/>
            <a:r>
              <a:rPr lang="ru-RU" sz="24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протестировать полностью изолированные новые компоненты</a:t>
            </a:r>
            <a:endParaRPr lang="ru-RU" sz="20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1"/>
            <a:r>
              <a:rPr lang="ru-RU" sz="24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и по специфике сервиса есть возможность частичного вывода, чтобы не задеть </a:t>
            </a:r>
            <a:r>
              <a:rPr lang="ru-RU" sz="24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продакшн</a:t>
            </a:r>
            <a:r>
              <a:rPr lang="ru-RU" sz="24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ru-RU" sz="24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тк</a:t>
            </a:r>
            <a:r>
              <a:rPr lang="ru-RU" sz="24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база большая и просто так взять и все удалить мы не можем, поэтому для частичного вывода был выбран путь а/б тестов с настройкой через внутренние компоненты и ввиду этого переключения нам пришлось поддерживать старую имплементацию</a:t>
            </a:r>
            <a:endParaRPr lang="ru-RU" sz="20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2"/>
            <a:r>
              <a:rPr lang="ru-RU" sz="24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поддержать старые компоненты (альтернативную имплементацию – </a:t>
            </a:r>
            <a:r>
              <a:rPr lang="ru-RU" sz="24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тк</a:t>
            </a:r>
            <a:r>
              <a:rPr lang="ru-RU" sz="24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все переключается) </a:t>
            </a:r>
            <a:endParaRPr lang="ru-RU" sz="20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2"/>
            <a:r>
              <a:rPr lang="ru-RU" sz="24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выкатить </a:t>
            </a:r>
            <a:r>
              <a:rPr lang="ru-RU" sz="24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серверсайд</a:t>
            </a:r>
            <a:r>
              <a:rPr lang="ru-RU" sz="24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на ограниченный % юзеров компоненты на новой имплементации с помощью </a:t>
            </a:r>
            <a:r>
              <a:rPr lang="en-US" sz="24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A/B </a:t>
            </a:r>
            <a:r>
              <a:rPr lang="ru-RU" sz="24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сплита</a:t>
            </a:r>
            <a:endParaRPr lang="ru-RU" sz="20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02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На выходе для тестирования мы имеем кучу сервисов, каждый из которых может дергать остальные, данные хаотично пересылаются между ними – звучит устрашающе</a:t>
            </a:r>
          </a:p>
          <a:p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У нас есть</a:t>
            </a:r>
          </a:p>
          <a:p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- набор функционально законченных сервисов</a:t>
            </a:r>
          </a:p>
          <a:p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- взаимодействие между ними происходит либо синхронно через </a:t>
            </a:r>
            <a:r>
              <a:rPr lang="en-US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hhtp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либо асинхронно через менеджер </a:t>
            </a:r>
            <a:r>
              <a:rPr lang="ru-RU" sz="2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тк</a:t>
            </a:r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выбран был смешанный тип архитектуры, </a:t>
            </a:r>
            <a:r>
              <a:rPr lang="ru-RU" sz="2200" i="1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когда сервисы взаимодействуют либо напрямую, либо через мессенджер, когда компонент подписывается на очередь сообщений и слушает её</a:t>
            </a:r>
            <a:endParaRPr lang="ru-RU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- стандартный интерфейс сообщений у всех сервисов</a:t>
            </a:r>
          </a:p>
          <a:p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</a:p>
          <a:p>
            <a:r>
              <a:rPr lang="ru-RU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Одну из лидирующих и важных позиций в данной подготовке приложения для перехода монолит – микросервисы занимает тестирование, но возникает вопрос «а как тестировать всю эту полученную схему? Как организовать тестирование в условиях роста сервисов и не сойти с ума?»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3250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" name="Заголовок к разделу"/>
          <p:cNvSpPr txBox="1">
            <a:spLocks noGrp="1"/>
          </p:cNvSpPr>
          <p:nvPr>
            <p:ph type="body" sz="quarter" idx="13"/>
          </p:nvPr>
        </p:nvSpPr>
        <p:spPr>
          <a:xfrm>
            <a:off x="2540000" y="5662571"/>
            <a:ext cx="15315058" cy="1663701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 defTabSz="825500">
              <a:lnSpc>
                <a:spcPct val="80000"/>
              </a:lnSpc>
              <a:spcBef>
                <a:spcPts val="0"/>
              </a:spcBef>
              <a:buSzTx/>
              <a:buNone/>
              <a:defRPr sz="9000" cap="all" spc="45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Заголовок к разделу</a:t>
            </a:r>
          </a:p>
        </p:txBody>
      </p:sp>
      <p:sp>
        <p:nvSpPr>
          <p:cNvPr id="15" name="Описание. Опционально"/>
          <p:cNvSpPr txBox="1">
            <a:spLocks noGrp="1"/>
          </p:cNvSpPr>
          <p:nvPr>
            <p:ph type="body" sz="quarter" idx="14"/>
          </p:nvPr>
        </p:nvSpPr>
        <p:spPr>
          <a:xfrm>
            <a:off x="2540000" y="7145623"/>
            <a:ext cx="6096508" cy="800101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 defTabSz="825500">
              <a:spcBef>
                <a:spcPts val="4500"/>
              </a:spcBef>
              <a:buSzTx/>
              <a:buNone/>
              <a:defRPr sz="4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Описание. Опционально</a:t>
            </a:r>
          </a:p>
        </p:txBody>
      </p:sp>
      <p:sp>
        <p:nvSpPr>
          <p:cNvPr id="16" name="ДАТА: 24 мая 2017"/>
          <p:cNvSpPr txBox="1">
            <a:spLocks noGrp="1"/>
          </p:cNvSpPr>
          <p:nvPr>
            <p:ph type="body" sz="quarter" idx="15"/>
          </p:nvPr>
        </p:nvSpPr>
        <p:spPr>
          <a:xfrm>
            <a:off x="2537320" y="10716794"/>
            <a:ext cx="3306776" cy="520701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 defTabSz="825500">
              <a:spcBef>
                <a:spcPts val="0"/>
              </a:spcBef>
              <a:buSzTx/>
              <a:buNone/>
              <a:defRPr sz="2400" cap="all" spc="12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ДАТА: 24 мая 2017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1+H2+Lis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0" name="Lorem ipsum dolor sit amet, consectetur adipisicing elit, sed do eiusmod tempor…"/>
          <p:cNvSpPr txBox="1">
            <a:spLocks noGrp="1"/>
          </p:cNvSpPr>
          <p:nvPr>
            <p:ph type="body" sz="quarter" idx="14"/>
          </p:nvPr>
        </p:nvSpPr>
        <p:spPr>
          <a:xfrm>
            <a:off x="1841500" y="2540000"/>
            <a:ext cx="18162472" cy="2349500"/>
          </a:xfrm>
          <a:prstGeom prst="rect">
            <a:avLst/>
          </a:prstGeom>
        </p:spPr>
        <p:txBody>
          <a:bodyPr anchor="t">
            <a:spAutoFit/>
          </a:bodyPr>
          <a:lstStyle/>
          <a:p>
            <a:pPr marL="635000" indent="-635000">
              <a:spcBef>
                <a:spcPts val="1500"/>
              </a:spcBef>
              <a:buSzPct val="100000"/>
              <a:buAutoNum type="arabicPeriod"/>
              <a:defRPr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Lorem ipsum dolor sit amet, consectetur adipisicing elit, sed do eiusmod tempor </a:t>
            </a:r>
          </a:p>
          <a:p>
            <a:pPr marL="635000" indent="-635000">
              <a:spcBef>
                <a:spcPts val="1500"/>
              </a:spcBef>
              <a:buSzPct val="100000"/>
              <a:buAutoNum type="arabicPeriod"/>
              <a:defRPr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Lorem ipsum dolor sit amet, consectetur adipisicing elit, sed do eiusmod</a:t>
            </a:r>
          </a:p>
          <a:p>
            <a:pPr marL="635000" indent="-635000">
              <a:spcBef>
                <a:spcPts val="1500"/>
              </a:spcBef>
              <a:buSzPct val="100000"/>
              <a:buAutoNum type="arabicPeriod"/>
              <a:defRPr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Lorem ipsum dolor sit amet, consectetur adipisicing elit, sed do  </a:t>
            </a:r>
          </a:p>
        </p:txBody>
      </p:sp>
      <p:sp>
        <p:nvSpPr>
          <p:cNvPr id="111" name="Заголовок  длинный сверху"/>
          <p:cNvSpPr txBox="1">
            <a:spLocks noGrp="1"/>
          </p:cNvSpPr>
          <p:nvPr>
            <p:ph type="body" sz="quarter" idx="15"/>
          </p:nvPr>
        </p:nvSpPr>
        <p:spPr>
          <a:xfrm>
            <a:off x="5063535" y="1395853"/>
            <a:ext cx="12942199" cy="5715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defTabSz="825500">
              <a:spcBef>
                <a:spcPts val="0"/>
              </a:spcBef>
              <a:buSzTx/>
              <a:buNone/>
              <a:defRPr sz="2700" cap="all" spc="135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Заголовок  длинный сверху</a:t>
            </a:r>
          </a:p>
        </p:txBody>
      </p:sp>
      <p:sp>
        <p:nvSpPr>
          <p:cNvPr id="112" name="Image"/>
          <p:cNvSpPr>
            <a:spLocks noGrp="1"/>
          </p:cNvSpPr>
          <p:nvPr>
            <p:ph type="pic" sz="quarter" idx="16"/>
          </p:nvPr>
        </p:nvSpPr>
        <p:spPr>
          <a:xfrm>
            <a:off x="2152965" y="875631"/>
            <a:ext cx="2942168" cy="1270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2+Text W">
    <p:bg>
      <p:bgPr>
        <a:solidFill>
          <a:srgbClr val="DEDD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A082C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0" name="Lorem ipsum dolor sit amet, consectetur adipisicing elit, sed do eiusmod tempor…"/>
          <p:cNvSpPr txBox="1">
            <a:spLocks noGrp="1"/>
          </p:cNvSpPr>
          <p:nvPr>
            <p:ph type="body" sz="quarter" idx="13"/>
          </p:nvPr>
        </p:nvSpPr>
        <p:spPr>
          <a:xfrm>
            <a:off x="2540000" y="2540000"/>
            <a:ext cx="18162472" cy="2349500"/>
          </a:xfrm>
          <a:prstGeom prst="rect">
            <a:avLst/>
          </a:prstGeom>
        </p:spPr>
        <p:txBody>
          <a:bodyPr anchor="t">
            <a:spAutoFit/>
          </a:bodyPr>
          <a:lstStyle/>
          <a:p>
            <a:pPr marL="0" indent="0">
              <a:spcBef>
                <a:spcPts val="1500"/>
              </a:spcBef>
              <a:buSzTx/>
              <a:buNone/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r>
              <a:t>Lorem ipsum dolor sit amet, consectetur adipisicing elit, sed do eiusmod tempor </a:t>
            </a:r>
          </a:p>
          <a:p>
            <a:pPr marL="0" indent="0">
              <a:spcBef>
                <a:spcPts val="1500"/>
              </a:spcBef>
              <a:buSzTx/>
              <a:buNone/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r>
              <a:t>Lorem ipsum dolor sit amet, consectetur adipisicing elit, sed do eiusmod</a:t>
            </a:r>
          </a:p>
          <a:p>
            <a:pPr marL="0" indent="0">
              <a:spcBef>
                <a:spcPts val="1500"/>
              </a:spcBef>
              <a:buSzTx/>
              <a:buNone/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r>
              <a:t>Lorem ipsum dolor sit amet, consectetur adipisicing elit, sed do  </a:t>
            </a:r>
          </a:p>
        </p:txBody>
      </p:sp>
      <p:sp>
        <p:nvSpPr>
          <p:cNvPr id="121" name="Заголовок  длинный сверху"/>
          <p:cNvSpPr txBox="1">
            <a:spLocks noGrp="1"/>
          </p:cNvSpPr>
          <p:nvPr>
            <p:ph type="body" sz="quarter" idx="14"/>
          </p:nvPr>
        </p:nvSpPr>
        <p:spPr>
          <a:xfrm>
            <a:off x="5063535" y="1395853"/>
            <a:ext cx="12942199" cy="5715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defTabSz="825500">
              <a:spcBef>
                <a:spcPts val="0"/>
              </a:spcBef>
              <a:buSzTx/>
              <a:buNone/>
              <a:defRPr sz="2700" cap="all" spc="135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Заголовок  длинный сверху</a:t>
            </a:r>
          </a:p>
        </p:txBody>
      </p:sp>
      <p:sp>
        <p:nvSpPr>
          <p:cNvPr id="122" name="Image"/>
          <p:cNvSpPr>
            <a:spLocks noGrp="1"/>
          </p:cNvSpPr>
          <p:nvPr>
            <p:ph type="pic" sz="quarter" idx="15"/>
          </p:nvPr>
        </p:nvSpPr>
        <p:spPr>
          <a:xfrm>
            <a:off x="2152965" y="875631"/>
            <a:ext cx="2942168" cy="1270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2+Tex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1" name="Lorem ipsum dolor sit amet, consectetur adipisicing elit, sed do eiusmod tempor…"/>
          <p:cNvSpPr txBox="1">
            <a:spLocks noGrp="1"/>
          </p:cNvSpPr>
          <p:nvPr>
            <p:ph type="body" sz="quarter" idx="14"/>
          </p:nvPr>
        </p:nvSpPr>
        <p:spPr>
          <a:xfrm>
            <a:off x="2540000" y="2540000"/>
            <a:ext cx="18162472" cy="2349500"/>
          </a:xfrm>
          <a:prstGeom prst="rect">
            <a:avLst/>
          </a:prstGeom>
        </p:spPr>
        <p:txBody>
          <a:bodyPr anchor="t">
            <a:spAutoFit/>
          </a:bodyPr>
          <a:lstStyle/>
          <a:p>
            <a:pPr marL="0" indent="0">
              <a:spcBef>
                <a:spcPts val="1500"/>
              </a:spcBef>
              <a:buSzTx/>
              <a:buNone/>
              <a:defRPr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Lorem ipsum dolor sit amet, consectetur adipisicing elit, sed do eiusmod tempor </a:t>
            </a:r>
          </a:p>
          <a:p>
            <a:pPr marL="0" indent="0">
              <a:spcBef>
                <a:spcPts val="1500"/>
              </a:spcBef>
              <a:buSzTx/>
              <a:buNone/>
              <a:defRPr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Lorem ipsum dolor sit amet, consectetur adipisicing elit, sed do eiusmod</a:t>
            </a:r>
          </a:p>
          <a:p>
            <a:pPr marL="0" indent="0">
              <a:spcBef>
                <a:spcPts val="1500"/>
              </a:spcBef>
              <a:buSzTx/>
              <a:buNone/>
              <a:defRPr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Lorem ipsum dolor sit amet, consectetur adipisicing elit, sed do  </a:t>
            </a:r>
          </a:p>
        </p:txBody>
      </p:sp>
      <p:sp>
        <p:nvSpPr>
          <p:cNvPr id="132" name="Заголовок  длинный сверху"/>
          <p:cNvSpPr txBox="1">
            <a:spLocks noGrp="1"/>
          </p:cNvSpPr>
          <p:nvPr>
            <p:ph type="body" sz="quarter" idx="15"/>
          </p:nvPr>
        </p:nvSpPr>
        <p:spPr>
          <a:xfrm>
            <a:off x="5063535" y="1395853"/>
            <a:ext cx="12942199" cy="5715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defTabSz="825500">
              <a:spcBef>
                <a:spcPts val="0"/>
              </a:spcBef>
              <a:buSzTx/>
              <a:buNone/>
              <a:defRPr sz="2700" cap="all" spc="135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Заголовок  длинный сверху</a:t>
            </a:r>
          </a:p>
        </p:txBody>
      </p:sp>
      <p:sp>
        <p:nvSpPr>
          <p:cNvPr id="133" name="Image"/>
          <p:cNvSpPr>
            <a:spLocks noGrp="1"/>
          </p:cNvSpPr>
          <p:nvPr>
            <p:ph type="pic" sz="quarter" idx="16"/>
          </p:nvPr>
        </p:nvSpPr>
        <p:spPr>
          <a:xfrm>
            <a:off x="2152965" y="875631"/>
            <a:ext cx="2942168" cy="1270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G TV TEXT">
    <p:bg>
      <p:bgPr>
        <a:solidFill>
          <a:srgbClr val="DEDD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A082C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1" name="Lorem ipsum dolor sit amet, consectetur adipisicing elit, sed do eiusmod tempor incididunt ut labore et dolore magna aliqua. Ut enim ad minim veniam.…"/>
          <p:cNvSpPr txBox="1">
            <a:spLocks noGrp="1"/>
          </p:cNvSpPr>
          <p:nvPr>
            <p:ph type="body" sz="half" idx="13"/>
          </p:nvPr>
        </p:nvSpPr>
        <p:spPr>
          <a:xfrm>
            <a:off x="13211353" y="2538291"/>
            <a:ext cx="8640083" cy="7950201"/>
          </a:xfrm>
          <a:prstGeom prst="rect">
            <a:avLst/>
          </a:prstGeom>
        </p:spPr>
        <p:txBody>
          <a:bodyPr anchor="t">
            <a:spAutoFit/>
          </a:bodyPr>
          <a:lstStyle/>
          <a:p>
            <a:pPr marL="0" indent="0">
              <a:spcBef>
                <a:spcPts val="1500"/>
              </a:spcBef>
              <a:buSzTx/>
              <a:buNone/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r>
              <a:t>Lorem ipsum dolor sit amet, consectetur adipisicing elit, sed do eiusmod tempor incididunt ut labore et dolore magna aliqua. Ut enim ad minim veniam.</a:t>
            </a:r>
          </a:p>
          <a:p>
            <a:pPr marL="0" indent="0">
              <a:spcBef>
                <a:spcPts val="1500"/>
              </a:spcBef>
              <a:buSzTx/>
              <a:buNone/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r>
              <a:t>Lorem ipsum dolor sit amet, consectetur adipisicing elit, sed do eiusmod tempor incididunt ut labore et dolore magna aliqua. Ut enim ad minim veniam.</a:t>
            </a:r>
          </a:p>
          <a:p>
            <a:pPr marL="0" indent="0">
              <a:spcBef>
                <a:spcPts val="1500"/>
              </a:spcBef>
              <a:buSzTx/>
              <a:buNone/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r>
              <a:t>Lorem ipsum dolor sit amet, consectetur adipisicing elit, sed do eiusmod tempor incididunt ut labore et dolore magna aliqua. Ut enim ad minim veniam.</a:t>
            </a:r>
          </a:p>
        </p:txBody>
      </p:sp>
      <p:sp>
        <p:nvSpPr>
          <p:cNvPr id="142" name="Image"/>
          <p:cNvSpPr>
            <a:spLocks noGrp="1"/>
          </p:cNvSpPr>
          <p:nvPr>
            <p:ph type="pic" sz="quarter" idx="14"/>
          </p:nvPr>
        </p:nvSpPr>
        <p:spPr>
          <a:xfrm>
            <a:off x="2538025" y="2540000"/>
            <a:ext cx="10287650" cy="5786803"/>
          </a:xfrm>
          <a:prstGeom prst="rect">
            <a:avLst/>
          </a:prstGeom>
          <a:effectLst>
            <a:outerShdw blurRad="444500" dist="194191" dir="5400000" rotWithShape="0">
              <a:srgbClr val="000000">
                <a:alpha val="19832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3" name="Lorem ipsum dolor sit amet, consectetur adipisicing elit, sed do eiusmod tempor incididunt ut labore et dolore magna aliqua. Ut enim ad minim veniam."/>
          <p:cNvSpPr txBox="1">
            <a:spLocks noGrp="1"/>
          </p:cNvSpPr>
          <p:nvPr>
            <p:ph type="body" sz="quarter" idx="15"/>
          </p:nvPr>
        </p:nvSpPr>
        <p:spPr>
          <a:xfrm>
            <a:off x="2543871" y="8508302"/>
            <a:ext cx="10287650" cy="25908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spcBef>
                <a:spcPts val="1500"/>
              </a:spcBef>
              <a:buSzTx/>
              <a:buNone/>
              <a:defRPr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Lorem ipsum dolor sit amet, consectetur adipisicing elit, sed do eiusmod tempor incididunt ut labore et dolore magna aliqua. Ut enim ad minim veniam.</a:t>
            </a:r>
          </a:p>
        </p:txBody>
      </p:sp>
      <p:sp>
        <p:nvSpPr>
          <p:cNvPr id="144" name="Image"/>
          <p:cNvSpPr>
            <a:spLocks noGrp="1"/>
          </p:cNvSpPr>
          <p:nvPr>
            <p:ph type="pic" sz="quarter" idx="16"/>
          </p:nvPr>
        </p:nvSpPr>
        <p:spPr>
          <a:xfrm>
            <a:off x="2152965" y="875631"/>
            <a:ext cx="2942168" cy="1270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5" name="Заголовок  длинный сверху"/>
          <p:cNvSpPr txBox="1">
            <a:spLocks noGrp="1"/>
          </p:cNvSpPr>
          <p:nvPr>
            <p:ph type="body" sz="quarter" idx="17"/>
          </p:nvPr>
        </p:nvSpPr>
        <p:spPr>
          <a:xfrm>
            <a:off x="5063535" y="1395853"/>
            <a:ext cx="12942199" cy="5715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defTabSz="825500">
              <a:spcBef>
                <a:spcPts val="0"/>
              </a:spcBef>
              <a:buSzTx/>
              <a:buNone/>
              <a:defRPr sz="2700" cap="all" spc="135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Заголовок  длинный сверху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G WEB TEXT">
    <p:bg>
      <p:bgPr>
        <a:solidFill>
          <a:srgbClr val="DEDD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A082C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3" name="Lorem ipsum dolor sit amet, consectetur adipisicing elit, sed do eiusmod tempor incididunt ut labore et dolore magna aliqua. Ut enim ad minim veniam.…"/>
          <p:cNvSpPr txBox="1">
            <a:spLocks noGrp="1"/>
          </p:cNvSpPr>
          <p:nvPr>
            <p:ph type="body" sz="half" idx="13"/>
          </p:nvPr>
        </p:nvSpPr>
        <p:spPr>
          <a:xfrm>
            <a:off x="13211353" y="2538291"/>
            <a:ext cx="8640083" cy="7950201"/>
          </a:xfrm>
          <a:prstGeom prst="rect">
            <a:avLst/>
          </a:prstGeom>
        </p:spPr>
        <p:txBody>
          <a:bodyPr anchor="t">
            <a:spAutoFit/>
          </a:bodyPr>
          <a:lstStyle/>
          <a:p>
            <a:pPr marL="0" indent="0">
              <a:spcBef>
                <a:spcPts val="1500"/>
              </a:spcBef>
              <a:buSzTx/>
              <a:buNone/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r>
              <a:t>Lorem ipsum dolor sit amet, consectetur adipisicing elit, sed do eiusmod tempor incididunt ut labore et dolore magna aliqua. Ut enim ad minim veniam.</a:t>
            </a:r>
          </a:p>
          <a:p>
            <a:pPr marL="0" indent="0">
              <a:spcBef>
                <a:spcPts val="1500"/>
              </a:spcBef>
              <a:buSzTx/>
              <a:buNone/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r>
              <a:t>Lorem ipsum dolor sit amet, consectetur adipisicing elit, sed do eiusmod tempor incididunt ut labore et dolore magna aliqua. Ut enim ad minim veniam.</a:t>
            </a:r>
          </a:p>
          <a:p>
            <a:pPr marL="0" indent="0">
              <a:spcBef>
                <a:spcPts val="1500"/>
              </a:spcBef>
              <a:buSzTx/>
              <a:buNone/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r>
              <a:t>Lorem ipsum dolor sit amet, consectetur adipisicing elit, sed do eiusmod tempor incididunt ut labore et dolore magna aliqua. Ut enim ad minim veniam.</a:t>
            </a:r>
          </a:p>
        </p:txBody>
      </p:sp>
      <p:sp>
        <p:nvSpPr>
          <p:cNvPr id="154" name="Image"/>
          <p:cNvSpPr>
            <a:spLocks noGrp="1"/>
          </p:cNvSpPr>
          <p:nvPr>
            <p:ph type="pic" sz="quarter" idx="14"/>
          </p:nvPr>
        </p:nvSpPr>
        <p:spPr>
          <a:xfrm>
            <a:off x="2152965" y="875631"/>
            <a:ext cx="2942168" cy="1270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5" name="Заголовок  длинный сверху"/>
          <p:cNvSpPr txBox="1">
            <a:spLocks noGrp="1"/>
          </p:cNvSpPr>
          <p:nvPr>
            <p:ph type="body" sz="quarter" idx="15"/>
          </p:nvPr>
        </p:nvSpPr>
        <p:spPr>
          <a:xfrm>
            <a:off x="5063535" y="1395853"/>
            <a:ext cx="12942199" cy="5715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defTabSz="825500">
              <a:spcBef>
                <a:spcPts val="0"/>
              </a:spcBef>
              <a:buSzTx/>
              <a:buNone/>
              <a:defRPr sz="2700" cap="all" spc="135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Заголовок  длинный сверху</a:t>
            </a:r>
          </a:p>
        </p:txBody>
      </p:sp>
      <p:pic>
        <p:nvPicPr>
          <p:cNvPr id="156" name="01-меню.jpg" descr="01-меню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0" y="2540000"/>
            <a:ext cx="10280451" cy="5711362"/>
          </a:xfrm>
          <a:prstGeom prst="rect">
            <a:avLst/>
          </a:prstGeom>
          <a:ln w="12700">
            <a:miter lim="400000"/>
          </a:ln>
          <a:effectLst>
            <a:outerShdw blurRad="444500" dist="194191" dir="5400000" rotWithShape="0">
              <a:srgbClr val="000000">
                <a:alpha val="19832"/>
              </a:srgbClr>
            </a:outerShdw>
          </a:effectLst>
        </p:spPr>
      </p:pic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G IPHONE TEXT">
    <p:bg>
      <p:bgPr>
        <a:solidFill>
          <a:srgbClr val="DEDD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A082C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64" name="Lorem ipsum dolor sit amet, consectetur adipisicing elit, sed do eiusmod tempor incididunt ut labore et dolore magna aliqua. Ut enim ad minim veniam.…"/>
          <p:cNvSpPr txBox="1">
            <a:spLocks noGrp="1"/>
          </p:cNvSpPr>
          <p:nvPr>
            <p:ph type="body" sz="half" idx="13"/>
          </p:nvPr>
        </p:nvSpPr>
        <p:spPr>
          <a:xfrm>
            <a:off x="13211353" y="2538291"/>
            <a:ext cx="8640083" cy="7950201"/>
          </a:xfrm>
          <a:prstGeom prst="rect">
            <a:avLst/>
          </a:prstGeom>
        </p:spPr>
        <p:txBody>
          <a:bodyPr anchor="t">
            <a:spAutoFit/>
          </a:bodyPr>
          <a:lstStyle/>
          <a:p>
            <a:pPr marL="0" indent="0">
              <a:spcBef>
                <a:spcPts val="1500"/>
              </a:spcBef>
              <a:buSzTx/>
              <a:buNone/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r>
              <a:t>Lorem ipsum dolor sit amet, consectetur adipisicing elit, sed do eiusmod tempor incididunt ut labore et dolore magna aliqua. Ut enim ad minim veniam.</a:t>
            </a:r>
          </a:p>
          <a:p>
            <a:pPr marL="0" indent="0">
              <a:spcBef>
                <a:spcPts val="1500"/>
              </a:spcBef>
              <a:buSzTx/>
              <a:buNone/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r>
              <a:t>Lorem ipsum dolor sit amet, consectetur adipisicing elit, sed do eiusmod tempor incididunt ut labore et dolore magna aliqua. Ut enim ad minim veniam.</a:t>
            </a:r>
          </a:p>
          <a:p>
            <a:pPr marL="0" indent="0">
              <a:spcBef>
                <a:spcPts val="1500"/>
              </a:spcBef>
              <a:buSzTx/>
              <a:buNone/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r>
              <a:t>Lorem ipsum dolor sit amet, consectetur adipisicing elit, sed do eiusmod tempor incididunt ut labore et dolore magna aliqua. Ut enim ad minim veniam.</a:t>
            </a:r>
          </a:p>
        </p:txBody>
      </p:sp>
      <p:sp>
        <p:nvSpPr>
          <p:cNvPr id="165" name="Image"/>
          <p:cNvSpPr>
            <a:spLocks noGrp="1"/>
          </p:cNvSpPr>
          <p:nvPr>
            <p:ph type="pic" sz="quarter" idx="14"/>
          </p:nvPr>
        </p:nvSpPr>
        <p:spPr>
          <a:xfrm>
            <a:off x="2152965" y="875631"/>
            <a:ext cx="2942168" cy="1270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66" name="Заголовок  длинный сверху"/>
          <p:cNvSpPr txBox="1">
            <a:spLocks noGrp="1"/>
          </p:cNvSpPr>
          <p:nvPr>
            <p:ph type="body" sz="quarter" idx="15"/>
          </p:nvPr>
        </p:nvSpPr>
        <p:spPr>
          <a:xfrm>
            <a:off x="5063535" y="1395853"/>
            <a:ext cx="12942199" cy="5715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defTabSz="825500">
              <a:spcBef>
                <a:spcPts val="0"/>
              </a:spcBef>
              <a:buSzTx/>
              <a:buNone/>
              <a:defRPr sz="2700" cap="all" spc="135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Заголовок  длинный сверху</a:t>
            </a:r>
          </a:p>
        </p:txBody>
      </p:sp>
      <p:sp>
        <p:nvSpPr>
          <p:cNvPr id="167" name="Image"/>
          <p:cNvSpPr>
            <a:spLocks noGrp="1"/>
          </p:cNvSpPr>
          <p:nvPr>
            <p:ph type="pic" sz="quarter" idx="16"/>
          </p:nvPr>
        </p:nvSpPr>
        <p:spPr>
          <a:xfrm>
            <a:off x="4491996" y="2536740"/>
            <a:ext cx="5713351" cy="10162146"/>
          </a:xfrm>
          <a:prstGeom prst="rect">
            <a:avLst/>
          </a:prstGeom>
          <a:effectLst>
            <a:outerShdw blurRad="444500" dist="194191" dir="5400000" rotWithShape="0">
              <a:srgbClr val="000000">
                <a:alpha val="19832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G IPAD TEXT">
    <p:bg>
      <p:bgPr>
        <a:solidFill>
          <a:srgbClr val="DEDD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A082C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75" name="Lorem ipsum dolor sit amet, consectetur adipisicing elit, sed do eiusmod tempor incididunt ut labore et dolore magna aliqua. Ut enim ad minim veniam.…"/>
          <p:cNvSpPr txBox="1">
            <a:spLocks noGrp="1"/>
          </p:cNvSpPr>
          <p:nvPr>
            <p:ph type="body" sz="half" idx="13"/>
          </p:nvPr>
        </p:nvSpPr>
        <p:spPr>
          <a:xfrm>
            <a:off x="13211353" y="2538291"/>
            <a:ext cx="8640083" cy="7950201"/>
          </a:xfrm>
          <a:prstGeom prst="rect">
            <a:avLst/>
          </a:prstGeom>
        </p:spPr>
        <p:txBody>
          <a:bodyPr anchor="t">
            <a:spAutoFit/>
          </a:bodyPr>
          <a:lstStyle/>
          <a:p>
            <a:pPr marL="0" indent="0">
              <a:spcBef>
                <a:spcPts val="1500"/>
              </a:spcBef>
              <a:buSzTx/>
              <a:buNone/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r>
              <a:t>Lorem ipsum dolor sit amet, consectetur adipisicing elit, sed do eiusmod tempor incididunt ut labore et dolore magna aliqua. Ut enim ad minim veniam.</a:t>
            </a:r>
          </a:p>
          <a:p>
            <a:pPr marL="0" indent="0">
              <a:spcBef>
                <a:spcPts val="1500"/>
              </a:spcBef>
              <a:buSzTx/>
              <a:buNone/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r>
              <a:t>Lorem ipsum dolor sit amet, consectetur adipisicing elit, sed do eiusmod tempor incididunt ut labore et dolore magna aliqua. Ut enim ad minim veniam.</a:t>
            </a:r>
          </a:p>
          <a:p>
            <a:pPr marL="0" indent="0">
              <a:spcBef>
                <a:spcPts val="1500"/>
              </a:spcBef>
              <a:buSzTx/>
              <a:buNone/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r>
              <a:t>Lorem ipsum dolor sit amet, consectetur adipisicing elit, sed do eiusmod tempor incididunt ut labore et dolore magna aliqua. Ut enim ad minim veniam.</a:t>
            </a:r>
          </a:p>
        </p:txBody>
      </p:sp>
      <p:sp>
        <p:nvSpPr>
          <p:cNvPr id="176" name="Image"/>
          <p:cNvSpPr>
            <a:spLocks noGrp="1"/>
          </p:cNvSpPr>
          <p:nvPr>
            <p:ph type="pic" sz="quarter" idx="14"/>
          </p:nvPr>
        </p:nvSpPr>
        <p:spPr>
          <a:xfrm>
            <a:off x="2152965" y="875631"/>
            <a:ext cx="2942168" cy="1270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77" name="Заголовок  длинный сверху"/>
          <p:cNvSpPr txBox="1">
            <a:spLocks noGrp="1"/>
          </p:cNvSpPr>
          <p:nvPr>
            <p:ph type="body" sz="quarter" idx="15"/>
          </p:nvPr>
        </p:nvSpPr>
        <p:spPr>
          <a:xfrm>
            <a:off x="5063535" y="1395853"/>
            <a:ext cx="12942199" cy="5715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defTabSz="825500">
              <a:spcBef>
                <a:spcPts val="0"/>
              </a:spcBef>
              <a:buSzTx/>
              <a:buNone/>
              <a:defRPr sz="2700" cap="all" spc="135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Заголовок  длинный сверху</a:t>
            </a:r>
          </a:p>
        </p:txBody>
      </p:sp>
      <p:sp>
        <p:nvSpPr>
          <p:cNvPr id="178" name="Image"/>
          <p:cNvSpPr>
            <a:spLocks noGrp="1"/>
          </p:cNvSpPr>
          <p:nvPr>
            <p:ph type="pic" sz="half" idx="16"/>
          </p:nvPr>
        </p:nvSpPr>
        <p:spPr>
          <a:xfrm>
            <a:off x="2284862" y="2572382"/>
            <a:ext cx="10160001" cy="7620001"/>
          </a:xfrm>
          <a:prstGeom prst="rect">
            <a:avLst/>
          </a:prstGeom>
          <a:effectLst>
            <a:outerShdw blurRad="444500" dist="194191" dir="5400000" rotWithShape="0">
              <a:srgbClr val="000000">
                <a:alpha val="19832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2 W">
    <p:bg>
      <p:bgPr>
        <a:solidFill>
          <a:srgbClr val="DEDD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A082C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86" name="Заголовок  длинный сверху"/>
          <p:cNvSpPr txBox="1">
            <a:spLocks noGrp="1"/>
          </p:cNvSpPr>
          <p:nvPr>
            <p:ph type="body" sz="quarter" idx="13"/>
          </p:nvPr>
        </p:nvSpPr>
        <p:spPr>
          <a:xfrm>
            <a:off x="5063535" y="1395853"/>
            <a:ext cx="12942199" cy="5715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defTabSz="825500">
              <a:spcBef>
                <a:spcPts val="0"/>
              </a:spcBef>
              <a:buSzTx/>
              <a:buNone/>
              <a:defRPr sz="2700" cap="all" spc="135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Заголовок  длинный сверху</a:t>
            </a:r>
          </a:p>
        </p:txBody>
      </p:sp>
      <p:sp>
        <p:nvSpPr>
          <p:cNvPr id="187" name="Image"/>
          <p:cNvSpPr>
            <a:spLocks noGrp="1"/>
          </p:cNvSpPr>
          <p:nvPr>
            <p:ph type="pic" sz="quarter" idx="14"/>
          </p:nvPr>
        </p:nvSpPr>
        <p:spPr>
          <a:xfrm>
            <a:off x="2152965" y="875631"/>
            <a:ext cx="2942168" cy="1270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2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Заголовок  длинный сверху"/>
          <p:cNvSpPr txBox="1">
            <a:spLocks noGrp="1"/>
          </p:cNvSpPr>
          <p:nvPr>
            <p:ph type="body" sz="quarter" idx="14"/>
          </p:nvPr>
        </p:nvSpPr>
        <p:spPr>
          <a:xfrm>
            <a:off x="5063535" y="1395853"/>
            <a:ext cx="12942199" cy="5715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defTabSz="825500">
              <a:spcBef>
                <a:spcPts val="0"/>
              </a:spcBef>
              <a:buSzTx/>
              <a:buNone/>
              <a:defRPr sz="2700" cap="all" spc="135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Заголовок  длинный сверху</a:t>
            </a:r>
          </a:p>
        </p:txBody>
      </p:sp>
      <p:sp>
        <p:nvSpPr>
          <p:cNvPr id="197" name="Image"/>
          <p:cNvSpPr>
            <a:spLocks noGrp="1"/>
          </p:cNvSpPr>
          <p:nvPr>
            <p:ph type="pic" sz="quarter" idx="15"/>
          </p:nvPr>
        </p:nvSpPr>
        <p:spPr>
          <a:xfrm>
            <a:off x="2152965" y="875631"/>
            <a:ext cx="2942168" cy="1270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PTY W">
    <p:bg>
      <p:bgPr>
        <a:solidFill>
          <a:srgbClr val="DEDD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G">
    <p:bg>
      <p:bgPr>
        <a:solidFill>
          <a:srgbClr val="F1F0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Image"/>
          <p:cNvSpPr>
            <a:spLocks noGrp="1"/>
          </p:cNvSpPr>
          <p:nvPr>
            <p:ph type="pic" idx="13"/>
          </p:nvPr>
        </p:nvSpPr>
        <p:spPr>
          <a:xfrm>
            <a:off x="-1" y="-1"/>
            <a:ext cx="24384001" cy="1371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PTY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1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image2.png" descr="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4867" y="5562486"/>
            <a:ext cx="7154266" cy="2591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Streamlines.png" descr="Streamlin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Заголовок к разделу"/>
          <p:cNvSpPr txBox="1">
            <a:spLocks noGrp="1"/>
          </p:cNvSpPr>
          <p:nvPr>
            <p:ph type="body" sz="quarter" idx="13"/>
          </p:nvPr>
        </p:nvSpPr>
        <p:spPr>
          <a:xfrm>
            <a:off x="4534471" y="6026150"/>
            <a:ext cx="15315058" cy="1663701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 defTabSz="825500">
              <a:lnSpc>
                <a:spcPct val="80000"/>
              </a:lnSpc>
              <a:spcBef>
                <a:spcPts val="0"/>
              </a:spcBef>
              <a:buSzTx/>
              <a:buNone/>
              <a:defRPr sz="9000" cap="all" spc="45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Заголовок к разделу</a:t>
            </a:r>
          </a:p>
        </p:txBody>
      </p:sp>
      <p:sp>
        <p:nvSpPr>
          <p:cNvPr id="2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5"/>
          </a:xfrm>
          <a:prstGeom prst="rect">
            <a:avLst/>
          </a:prstGeom>
        </p:spPr>
        <p:txBody>
          <a:bodyPr lIns="71436" tIns="71436" rIns="71436" bIns="71436"/>
          <a:lstStyle>
            <a:lvl1pPr algn="ctr" defTabSz="58420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1 W">
    <p:bg>
      <p:bgPr>
        <a:solidFill>
          <a:srgbClr val="DEDD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Image"/>
          <p:cNvSpPr>
            <a:spLocks noGrp="1"/>
          </p:cNvSpPr>
          <p:nvPr>
            <p:ph type="pic" sz="quarter" idx="13"/>
          </p:nvPr>
        </p:nvSpPr>
        <p:spPr>
          <a:xfrm>
            <a:off x="2152965" y="875631"/>
            <a:ext cx="2942168" cy="1270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A082C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" name="Заголовок к разделу"/>
          <p:cNvSpPr txBox="1">
            <a:spLocks noGrp="1"/>
          </p:cNvSpPr>
          <p:nvPr>
            <p:ph type="body" sz="quarter" idx="14"/>
          </p:nvPr>
        </p:nvSpPr>
        <p:spPr>
          <a:xfrm>
            <a:off x="2540000" y="5662571"/>
            <a:ext cx="15315058" cy="1663701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 defTabSz="825500">
              <a:lnSpc>
                <a:spcPct val="80000"/>
              </a:lnSpc>
              <a:spcBef>
                <a:spcPts val="0"/>
              </a:spcBef>
              <a:buSzTx/>
              <a:buNone/>
              <a:defRPr sz="9000" cap="all" spc="450">
                <a:solidFill>
                  <a:srgbClr val="1A082C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Заголовок к разделу</a:t>
            </a:r>
          </a:p>
        </p:txBody>
      </p:sp>
      <p:sp>
        <p:nvSpPr>
          <p:cNvPr id="34" name="Описание. Опционально"/>
          <p:cNvSpPr txBox="1">
            <a:spLocks noGrp="1"/>
          </p:cNvSpPr>
          <p:nvPr>
            <p:ph type="body" sz="quarter" idx="15"/>
          </p:nvPr>
        </p:nvSpPr>
        <p:spPr>
          <a:xfrm>
            <a:off x="2540000" y="7145623"/>
            <a:ext cx="6096508" cy="800101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 defTabSz="825500">
              <a:spcBef>
                <a:spcPts val="4500"/>
              </a:spcBef>
              <a:buSzTx/>
              <a:buNone/>
              <a:defRPr sz="4000">
                <a:solidFill>
                  <a:srgbClr val="1A08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Описание. Опционально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1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3" name="Заголовок к разделу"/>
          <p:cNvSpPr txBox="1">
            <a:spLocks noGrp="1"/>
          </p:cNvSpPr>
          <p:nvPr>
            <p:ph type="body" sz="quarter" idx="14"/>
          </p:nvPr>
        </p:nvSpPr>
        <p:spPr>
          <a:xfrm>
            <a:off x="2540000" y="5662571"/>
            <a:ext cx="15315058" cy="1663701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 defTabSz="825500">
              <a:lnSpc>
                <a:spcPct val="80000"/>
              </a:lnSpc>
              <a:spcBef>
                <a:spcPts val="0"/>
              </a:spcBef>
              <a:buSzTx/>
              <a:buNone/>
              <a:defRPr sz="9000" cap="all" spc="45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Заголовок к разделу</a:t>
            </a:r>
          </a:p>
        </p:txBody>
      </p:sp>
      <p:sp>
        <p:nvSpPr>
          <p:cNvPr id="44" name="Описание. Опционально"/>
          <p:cNvSpPr txBox="1">
            <a:spLocks noGrp="1"/>
          </p:cNvSpPr>
          <p:nvPr>
            <p:ph type="body" sz="quarter" idx="15"/>
          </p:nvPr>
        </p:nvSpPr>
        <p:spPr>
          <a:xfrm>
            <a:off x="2540000" y="7145623"/>
            <a:ext cx="6096508" cy="800101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 defTabSz="825500">
              <a:spcBef>
                <a:spcPts val="4500"/>
              </a:spcBef>
              <a:buSzTx/>
              <a:buNone/>
              <a:defRPr sz="4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Описание. Опционально</a:t>
            </a:r>
          </a:p>
        </p:txBody>
      </p:sp>
      <p:sp>
        <p:nvSpPr>
          <p:cNvPr id="45" name="Image"/>
          <p:cNvSpPr>
            <a:spLocks noGrp="1"/>
          </p:cNvSpPr>
          <p:nvPr>
            <p:ph type="pic" sz="quarter" idx="16"/>
          </p:nvPr>
        </p:nvSpPr>
        <p:spPr>
          <a:xfrm>
            <a:off x="2152965" y="875631"/>
            <a:ext cx="2942168" cy="1270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1+H2+List W">
    <p:bg>
      <p:bgPr>
        <a:solidFill>
          <a:srgbClr val="DEDD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A082C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3" name="Заголовок к разделу"/>
          <p:cNvSpPr txBox="1">
            <a:spLocks noGrp="1"/>
          </p:cNvSpPr>
          <p:nvPr>
            <p:ph type="body" sz="quarter" idx="13"/>
          </p:nvPr>
        </p:nvSpPr>
        <p:spPr>
          <a:xfrm>
            <a:off x="2540000" y="2540000"/>
            <a:ext cx="7848600" cy="114300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 defTabSz="825500">
              <a:spcBef>
                <a:spcPts val="0"/>
              </a:spcBef>
              <a:buSzTx/>
              <a:buNone/>
              <a:defRPr sz="6000">
                <a:solidFill>
                  <a:srgbClr val="1A082C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Заголовок к разделу</a:t>
            </a:r>
          </a:p>
        </p:txBody>
      </p:sp>
      <p:sp>
        <p:nvSpPr>
          <p:cNvPr id="54" name="Lorem ipsum dolor sit amet, consectetur adipisicing elit, sed do eiusmod tempor…"/>
          <p:cNvSpPr txBox="1">
            <a:spLocks noGrp="1"/>
          </p:cNvSpPr>
          <p:nvPr>
            <p:ph type="body" sz="quarter" idx="14"/>
          </p:nvPr>
        </p:nvSpPr>
        <p:spPr>
          <a:xfrm>
            <a:off x="1841500" y="3683000"/>
            <a:ext cx="18162472" cy="2349500"/>
          </a:xfrm>
          <a:prstGeom prst="rect">
            <a:avLst/>
          </a:prstGeom>
        </p:spPr>
        <p:txBody>
          <a:bodyPr anchor="t">
            <a:spAutoFit/>
          </a:bodyPr>
          <a:lstStyle/>
          <a:p>
            <a:pPr marL="635000" indent="-635000">
              <a:spcBef>
                <a:spcPts val="1500"/>
              </a:spcBef>
              <a:buSzPct val="100000"/>
              <a:buAutoNum type="arabicPeriod"/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r>
              <a:t>Lorem ipsum dolor sit amet, consectetur adipisicing elit, sed do eiusmod tempor </a:t>
            </a:r>
          </a:p>
          <a:p>
            <a:pPr marL="635000" indent="-635000">
              <a:spcBef>
                <a:spcPts val="1500"/>
              </a:spcBef>
              <a:buSzPct val="100000"/>
              <a:buAutoNum type="arabicPeriod"/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r>
              <a:t>Lorem ipsum dolor sit amet, consectetur adipisicing elit, sed do eiusmod</a:t>
            </a:r>
          </a:p>
          <a:p>
            <a:pPr marL="635000" indent="-635000">
              <a:spcBef>
                <a:spcPts val="1500"/>
              </a:spcBef>
              <a:buSzPct val="100000"/>
              <a:buAutoNum type="arabicPeriod"/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r>
              <a:t>Lorem ipsum dolor sit amet, consectetur adipisicing elit, sed do  </a:t>
            </a:r>
          </a:p>
        </p:txBody>
      </p:sp>
      <p:sp>
        <p:nvSpPr>
          <p:cNvPr id="55" name="Заголовок  длинный сверху"/>
          <p:cNvSpPr txBox="1">
            <a:spLocks noGrp="1"/>
          </p:cNvSpPr>
          <p:nvPr>
            <p:ph type="body" sz="quarter" idx="15"/>
          </p:nvPr>
        </p:nvSpPr>
        <p:spPr>
          <a:xfrm>
            <a:off x="5063535" y="1395853"/>
            <a:ext cx="12942199" cy="5715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defTabSz="825500">
              <a:spcBef>
                <a:spcPts val="0"/>
              </a:spcBef>
              <a:buSzTx/>
              <a:buNone/>
              <a:defRPr sz="2700" cap="all" spc="135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Заголовок  длинный сверху</a:t>
            </a:r>
          </a:p>
        </p:txBody>
      </p:sp>
      <p:sp>
        <p:nvSpPr>
          <p:cNvPr id="56" name="Image"/>
          <p:cNvSpPr>
            <a:spLocks noGrp="1"/>
          </p:cNvSpPr>
          <p:nvPr>
            <p:ph type="pic" sz="quarter" idx="16"/>
          </p:nvPr>
        </p:nvSpPr>
        <p:spPr>
          <a:xfrm>
            <a:off x="2152965" y="875631"/>
            <a:ext cx="2942168" cy="1270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1+H2+Lis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5" name="Заголовок к разделу"/>
          <p:cNvSpPr txBox="1">
            <a:spLocks noGrp="1"/>
          </p:cNvSpPr>
          <p:nvPr>
            <p:ph type="body" sz="quarter" idx="14"/>
          </p:nvPr>
        </p:nvSpPr>
        <p:spPr>
          <a:xfrm>
            <a:off x="2540000" y="2540000"/>
            <a:ext cx="7848600" cy="114300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 defTabSz="825500">
              <a:spcBef>
                <a:spcPts val="0"/>
              </a:spcBef>
              <a:buSzTx/>
              <a:buNone/>
              <a:defRPr sz="6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Заголовок к разделу</a:t>
            </a:r>
          </a:p>
        </p:txBody>
      </p:sp>
      <p:sp>
        <p:nvSpPr>
          <p:cNvPr id="66" name="Lorem ipsum dolor sit amet, consectetur adipisicing elit, sed do eiusmod tempor…"/>
          <p:cNvSpPr txBox="1">
            <a:spLocks noGrp="1"/>
          </p:cNvSpPr>
          <p:nvPr>
            <p:ph type="body" sz="quarter" idx="15"/>
          </p:nvPr>
        </p:nvSpPr>
        <p:spPr>
          <a:xfrm>
            <a:off x="1841500" y="3683000"/>
            <a:ext cx="18162472" cy="2349500"/>
          </a:xfrm>
          <a:prstGeom prst="rect">
            <a:avLst/>
          </a:prstGeom>
        </p:spPr>
        <p:txBody>
          <a:bodyPr anchor="t">
            <a:spAutoFit/>
          </a:bodyPr>
          <a:lstStyle/>
          <a:p>
            <a:pPr marL="635000" indent="-635000">
              <a:spcBef>
                <a:spcPts val="1500"/>
              </a:spcBef>
              <a:buSzPct val="100000"/>
              <a:buAutoNum type="arabicPeriod"/>
              <a:defRPr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Lorem ipsum dolor sit amet, consectetur adipisicing elit, sed do eiusmod tempor </a:t>
            </a:r>
          </a:p>
          <a:p>
            <a:pPr marL="635000" indent="-635000">
              <a:spcBef>
                <a:spcPts val="1500"/>
              </a:spcBef>
              <a:buSzPct val="100000"/>
              <a:buAutoNum type="arabicPeriod"/>
              <a:defRPr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Lorem ipsum dolor sit amet, consectetur adipisicing elit, sed do eiusmod</a:t>
            </a:r>
          </a:p>
          <a:p>
            <a:pPr marL="635000" indent="-635000">
              <a:spcBef>
                <a:spcPts val="1500"/>
              </a:spcBef>
              <a:buSzPct val="100000"/>
              <a:buAutoNum type="arabicPeriod"/>
              <a:defRPr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Lorem ipsum dolor sit amet, consectetur adipisicing elit, sed do  </a:t>
            </a:r>
          </a:p>
        </p:txBody>
      </p:sp>
      <p:sp>
        <p:nvSpPr>
          <p:cNvPr id="67" name="Заголовок  длинный сверху"/>
          <p:cNvSpPr txBox="1">
            <a:spLocks noGrp="1"/>
          </p:cNvSpPr>
          <p:nvPr>
            <p:ph type="body" sz="quarter" idx="16"/>
          </p:nvPr>
        </p:nvSpPr>
        <p:spPr>
          <a:xfrm>
            <a:off x="5063535" y="1395853"/>
            <a:ext cx="12942199" cy="5715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defTabSz="825500">
              <a:spcBef>
                <a:spcPts val="0"/>
              </a:spcBef>
              <a:buSzTx/>
              <a:buNone/>
              <a:defRPr sz="2700" cap="all" spc="135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Заголовок  длинный сверху</a:t>
            </a:r>
          </a:p>
        </p:txBody>
      </p:sp>
      <p:sp>
        <p:nvSpPr>
          <p:cNvPr id="68" name="Image"/>
          <p:cNvSpPr>
            <a:spLocks noGrp="1"/>
          </p:cNvSpPr>
          <p:nvPr>
            <p:ph type="pic" sz="quarter" idx="17"/>
          </p:nvPr>
        </p:nvSpPr>
        <p:spPr>
          <a:xfrm>
            <a:off x="2152965" y="875631"/>
            <a:ext cx="2942168" cy="1270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1+H2+Text W">
    <p:bg>
      <p:bgPr>
        <a:solidFill>
          <a:srgbClr val="DEDD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A082C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6" name="Заголовок к разделу"/>
          <p:cNvSpPr txBox="1">
            <a:spLocks noGrp="1"/>
          </p:cNvSpPr>
          <p:nvPr>
            <p:ph type="body" sz="quarter" idx="13"/>
          </p:nvPr>
        </p:nvSpPr>
        <p:spPr>
          <a:xfrm>
            <a:off x="2540000" y="2540000"/>
            <a:ext cx="7848600" cy="114300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 defTabSz="825500">
              <a:spcBef>
                <a:spcPts val="0"/>
              </a:spcBef>
              <a:buSzTx/>
              <a:buNone/>
              <a:defRPr sz="6000">
                <a:solidFill>
                  <a:srgbClr val="1A082C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Заголовок к разделу</a:t>
            </a:r>
          </a:p>
        </p:txBody>
      </p:sp>
      <p:sp>
        <p:nvSpPr>
          <p:cNvPr id="77" name="Lorem ipsum dolor sit amet, consectetur adipisicing elit, sed do eiusmod tempor…"/>
          <p:cNvSpPr txBox="1">
            <a:spLocks noGrp="1"/>
          </p:cNvSpPr>
          <p:nvPr>
            <p:ph type="body" sz="quarter" idx="14"/>
          </p:nvPr>
        </p:nvSpPr>
        <p:spPr>
          <a:xfrm>
            <a:off x="2540000" y="3683000"/>
            <a:ext cx="18162472" cy="2349500"/>
          </a:xfrm>
          <a:prstGeom prst="rect">
            <a:avLst/>
          </a:prstGeom>
        </p:spPr>
        <p:txBody>
          <a:bodyPr anchor="t">
            <a:spAutoFit/>
          </a:bodyPr>
          <a:lstStyle/>
          <a:p>
            <a:pPr marL="0" indent="0">
              <a:spcBef>
                <a:spcPts val="1500"/>
              </a:spcBef>
              <a:buSzTx/>
              <a:buNone/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r>
              <a:t>Lorem ipsum dolor sit amet, consectetur adipisicing elit, sed do eiusmod tempor </a:t>
            </a:r>
          </a:p>
          <a:p>
            <a:pPr marL="0" indent="0">
              <a:spcBef>
                <a:spcPts val="1500"/>
              </a:spcBef>
              <a:buSzTx/>
              <a:buNone/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r>
              <a:t>Lorem ipsum dolor sit amet, consectetur adipisicing elit, sed do eiusmod</a:t>
            </a:r>
          </a:p>
          <a:p>
            <a:pPr marL="0" indent="0">
              <a:spcBef>
                <a:spcPts val="1500"/>
              </a:spcBef>
              <a:buSzTx/>
              <a:buNone/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r>
              <a:t>Lorem ipsum dolor sit amet, consectetur adipisicing elit, sed do  </a:t>
            </a:r>
          </a:p>
        </p:txBody>
      </p:sp>
      <p:sp>
        <p:nvSpPr>
          <p:cNvPr id="78" name="Заголовок  длинный сверху"/>
          <p:cNvSpPr txBox="1">
            <a:spLocks noGrp="1"/>
          </p:cNvSpPr>
          <p:nvPr>
            <p:ph type="body" sz="quarter" idx="15"/>
          </p:nvPr>
        </p:nvSpPr>
        <p:spPr>
          <a:xfrm>
            <a:off x="5063535" y="1395853"/>
            <a:ext cx="12942199" cy="5715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defTabSz="825500">
              <a:spcBef>
                <a:spcPts val="0"/>
              </a:spcBef>
              <a:buSzTx/>
              <a:buNone/>
              <a:defRPr sz="2700" cap="all" spc="135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Заголовок  длинный сверху</a:t>
            </a:r>
          </a:p>
        </p:txBody>
      </p:sp>
      <p:sp>
        <p:nvSpPr>
          <p:cNvPr id="79" name="Image"/>
          <p:cNvSpPr>
            <a:spLocks noGrp="1"/>
          </p:cNvSpPr>
          <p:nvPr>
            <p:ph type="pic" sz="quarter" idx="16"/>
          </p:nvPr>
        </p:nvSpPr>
        <p:spPr>
          <a:xfrm>
            <a:off x="2152965" y="875631"/>
            <a:ext cx="2942168" cy="1270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1+H2+Tex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8" name="Заголовок к разделу"/>
          <p:cNvSpPr txBox="1">
            <a:spLocks noGrp="1"/>
          </p:cNvSpPr>
          <p:nvPr>
            <p:ph type="body" sz="quarter" idx="14"/>
          </p:nvPr>
        </p:nvSpPr>
        <p:spPr>
          <a:xfrm>
            <a:off x="2540000" y="2540000"/>
            <a:ext cx="7848600" cy="114300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 defTabSz="825500">
              <a:spcBef>
                <a:spcPts val="0"/>
              </a:spcBef>
              <a:buSzTx/>
              <a:buNone/>
              <a:defRPr sz="6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t>Заголовок к разделу</a:t>
            </a:r>
          </a:p>
        </p:txBody>
      </p:sp>
      <p:sp>
        <p:nvSpPr>
          <p:cNvPr id="89" name="Lorem ipsum dolor sit amet, consectetur adipisicing elit, sed do eiusmod tempor…"/>
          <p:cNvSpPr txBox="1">
            <a:spLocks noGrp="1"/>
          </p:cNvSpPr>
          <p:nvPr>
            <p:ph type="body" sz="quarter" idx="15"/>
          </p:nvPr>
        </p:nvSpPr>
        <p:spPr>
          <a:xfrm>
            <a:off x="2540000" y="3683000"/>
            <a:ext cx="18162472" cy="2349500"/>
          </a:xfrm>
          <a:prstGeom prst="rect">
            <a:avLst/>
          </a:prstGeom>
        </p:spPr>
        <p:txBody>
          <a:bodyPr anchor="t">
            <a:spAutoFit/>
          </a:bodyPr>
          <a:lstStyle/>
          <a:p>
            <a:pPr marL="0" indent="0">
              <a:spcBef>
                <a:spcPts val="1500"/>
              </a:spcBef>
              <a:buSzTx/>
              <a:buNone/>
              <a:defRPr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Lorem ipsum dolor sit amet, consectetur adipisicing elit, sed do eiusmod tempor </a:t>
            </a:r>
          </a:p>
          <a:p>
            <a:pPr marL="0" indent="0">
              <a:spcBef>
                <a:spcPts val="1500"/>
              </a:spcBef>
              <a:buSzTx/>
              <a:buNone/>
              <a:defRPr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Lorem ipsum dolor sit amet, consectetur adipisicing elit, sed do eiusmod</a:t>
            </a:r>
          </a:p>
          <a:p>
            <a:pPr marL="0" indent="0">
              <a:spcBef>
                <a:spcPts val="1500"/>
              </a:spcBef>
              <a:buSzTx/>
              <a:buNone/>
              <a:defRPr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Lorem ipsum dolor sit amet, consectetur adipisicing elit, sed do  </a:t>
            </a:r>
          </a:p>
        </p:txBody>
      </p:sp>
      <p:sp>
        <p:nvSpPr>
          <p:cNvPr id="90" name="Заголовок  длинный сверху"/>
          <p:cNvSpPr txBox="1">
            <a:spLocks noGrp="1"/>
          </p:cNvSpPr>
          <p:nvPr>
            <p:ph type="body" sz="quarter" idx="16"/>
          </p:nvPr>
        </p:nvSpPr>
        <p:spPr>
          <a:xfrm>
            <a:off x="5063535" y="1395853"/>
            <a:ext cx="12942199" cy="5715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defTabSz="825500">
              <a:spcBef>
                <a:spcPts val="0"/>
              </a:spcBef>
              <a:buSzTx/>
              <a:buNone/>
              <a:defRPr sz="2700" cap="all" spc="135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Заголовок  длинный сверху</a:t>
            </a:r>
          </a:p>
        </p:txBody>
      </p:sp>
      <p:sp>
        <p:nvSpPr>
          <p:cNvPr id="91" name="Image"/>
          <p:cNvSpPr>
            <a:spLocks noGrp="1"/>
          </p:cNvSpPr>
          <p:nvPr>
            <p:ph type="pic" sz="quarter" idx="17"/>
          </p:nvPr>
        </p:nvSpPr>
        <p:spPr>
          <a:xfrm>
            <a:off x="2152965" y="875631"/>
            <a:ext cx="2942168" cy="1270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1+H2+List W">
    <p:bg>
      <p:bgPr>
        <a:solidFill>
          <a:srgbClr val="DEDD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A082C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9" name="Lorem ipsum dolor sit amet, consectetur adipisicing elit, sed do eiusmod tempor…"/>
          <p:cNvSpPr txBox="1">
            <a:spLocks noGrp="1"/>
          </p:cNvSpPr>
          <p:nvPr>
            <p:ph type="body" sz="quarter" idx="13"/>
          </p:nvPr>
        </p:nvSpPr>
        <p:spPr>
          <a:xfrm>
            <a:off x="1841500" y="2540000"/>
            <a:ext cx="18162472" cy="2349500"/>
          </a:xfrm>
          <a:prstGeom prst="rect">
            <a:avLst/>
          </a:prstGeom>
        </p:spPr>
        <p:txBody>
          <a:bodyPr anchor="t">
            <a:spAutoFit/>
          </a:bodyPr>
          <a:lstStyle/>
          <a:p>
            <a:pPr marL="635000" indent="-635000">
              <a:spcBef>
                <a:spcPts val="1500"/>
              </a:spcBef>
              <a:buSzPct val="100000"/>
              <a:buAutoNum type="arabicPeriod"/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r>
              <a:t>Lorem ipsum dolor sit amet, consectetur adipisicing elit, sed do eiusmod tempor </a:t>
            </a:r>
          </a:p>
          <a:p>
            <a:pPr marL="635000" indent="-635000">
              <a:spcBef>
                <a:spcPts val="1500"/>
              </a:spcBef>
              <a:buSzPct val="100000"/>
              <a:buAutoNum type="arabicPeriod"/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r>
              <a:t>Lorem ipsum dolor sit amet, consectetur adipisicing elit, sed do eiusmod</a:t>
            </a:r>
          </a:p>
          <a:p>
            <a:pPr marL="635000" indent="-635000">
              <a:spcBef>
                <a:spcPts val="1500"/>
              </a:spcBef>
              <a:buSzPct val="100000"/>
              <a:buAutoNum type="arabicPeriod"/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r>
              <a:t>Lorem ipsum dolor sit amet, consectetur adipisicing elit, sed do  </a:t>
            </a:r>
          </a:p>
        </p:txBody>
      </p:sp>
      <p:sp>
        <p:nvSpPr>
          <p:cNvPr id="100" name="Заголовок  длинный сверху"/>
          <p:cNvSpPr txBox="1">
            <a:spLocks noGrp="1"/>
          </p:cNvSpPr>
          <p:nvPr>
            <p:ph type="body" sz="quarter" idx="14"/>
          </p:nvPr>
        </p:nvSpPr>
        <p:spPr>
          <a:xfrm>
            <a:off x="5063535" y="1395853"/>
            <a:ext cx="12942199" cy="5715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defTabSz="825500">
              <a:spcBef>
                <a:spcPts val="0"/>
              </a:spcBef>
              <a:buSzTx/>
              <a:buNone/>
              <a:defRPr sz="2700" cap="all" spc="135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Заголовок  длинный сверху</a:t>
            </a:r>
          </a:p>
        </p:txBody>
      </p:sp>
      <p:sp>
        <p:nvSpPr>
          <p:cNvPr id="101" name="Image"/>
          <p:cNvSpPr>
            <a:spLocks noGrp="1"/>
          </p:cNvSpPr>
          <p:nvPr>
            <p:ph type="pic" sz="quarter" idx="15"/>
          </p:nvPr>
        </p:nvSpPr>
        <p:spPr>
          <a:xfrm>
            <a:off x="2152965" y="875631"/>
            <a:ext cx="2942168" cy="1270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ti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08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logo-w.png" descr="logo-w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152965" y="875631"/>
            <a:ext cx="2942168" cy="127000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1383661" y="12954000"/>
            <a:ext cx="477013" cy="5207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defRPr cap="none" spc="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ransition spd="med"/>
  <p:txStyles>
    <p:titleStyle>
      <a:lvl1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450" baseline="0">
          <a:ln>
            <a:noFill/>
          </a:ln>
          <a:solidFill>
            <a:srgbClr val="1A082C"/>
          </a:solidFill>
          <a:uFillTx/>
          <a:latin typeface="+mn-lt"/>
          <a:ea typeface="+mn-ea"/>
          <a:cs typeface="+mn-cs"/>
          <a:sym typeface="Avenir Next Demi Bold"/>
        </a:defRPr>
      </a:lvl1pPr>
      <a:lvl2pPr marL="0" marR="0" indent="228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450" baseline="0">
          <a:ln>
            <a:noFill/>
          </a:ln>
          <a:solidFill>
            <a:srgbClr val="1A082C"/>
          </a:solidFill>
          <a:uFillTx/>
          <a:latin typeface="+mn-lt"/>
          <a:ea typeface="+mn-ea"/>
          <a:cs typeface="+mn-cs"/>
          <a:sym typeface="Avenir Next Demi Bold"/>
        </a:defRPr>
      </a:lvl2pPr>
      <a:lvl3pPr marL="0" marR="0" indent="457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450" baseline="0">
          <a:ln>
            <a:noFill/>
          </a:ln>
          <a:solidFill>
            <a:srgbClr val="1A082C"/>
          </a:solidFill>
          <a:uFillTx/>
          <a:latin typeface="+mn-lt"/>
          <a:ea typeface="+mn-ea"/>
          <a:cs typeface="+mn-cs"/>
          <a:sym typeface="Avenir Next Demi Bold"/>
        </a:defRPr>
      </a:lvl3pPr>
      <a:lvl4pPr marL="0" marR="0" indent="6858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450" baseline="0">
          <a:ln>
            <a:noFill/>
          </a:ln>
          <a:solidFill>
            <a:srgbClr val="1A082C"/>
          </a:solidFill>
          <a:uFillTx/>
          <a:latin typeface="+mn-lt"/>
          <a:ea typeface="+mn-ea"/>
          <a:cs typeface="+mn-cs"/>
          <a:sym typeface="Avenir Next Demi Bold"/>
        </a:defRPr>
      </a:lvl4pPr>
      <a:lvl5pPr marL="0" marR="0" indent="9144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450" baseline="0">
          <a:ln>
            <a:noFill/>
          </a:ln>
          <a:solidFill>
            <a:srgbClr val="1A082C"/>
          </a:solidFill>
          <a:uFillTx/>
          <a:latin typeface="+mn-lt"/>
          <a:ea typeface="+mn-ea"/>
          <a:cs typeface="+mn-cs"/>
          <a:sym typeface="Avenir Next Demi Bold"/>
        </a:defRPr>
      </a:lvl5pPr>
      <a:lvl6pPr marL="0" marR="0" indent="11430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450" baseline="0">
          <a:ln>
            <a:noFill/>
          </a:ln>
          <a:solidFill>
            <a:srgbClr val="1A082C"/>
          </a:solidFill>
          <a:uFillTx/>
          <a:latin typeface="+mn-lt"/>
          <a:ea typeface="+mn-ea"/>
          <a:cs typeface="+mn-cs"/>
          <a:sym typeface="Avenir Next Demi Bold"/>
        </a:defRPr>
      </a:lvl6pPr>
      <a:lvl7pPr marL="0" marR="0" indent="1371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450" baseline="0">
          <a:ln>
            <a:noFill/>
          </a:ln>
          <a:solidFill>
            <a:srgbClr val="1A082C"/>
          </a:solidFill>
          <a:uFillTx/>
          <a:latin typeface="+mn-lt"/>
          <a:ea typeface="+mn-ea"/>
          <a:cs typeface="+mn-cs"/>
          <a:sym typeface="Avenir Next Demi Bold"/>
        </a:defRPr>
      </a:lvl7pPr>
      <a:lvl8pPr marL="0" marR="0" indent="1600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450" baseline="0">
          <a:ln>
            <a:noFill/>
          </a:ln>
          <a:solidFill>
            <a:srgbClr val="1A082C"/>
          </a:solidFill>
          <a:uFillTx/>
          <a:latin typeface="+mn-lt"/>
          <a:ea typeface="+mn-ea"/>
          <a:cs typeface="+mn-cs"/>
          <a:sym typeface="Avenir Next Demi Bold"/>
        </a:defRPr>
      </a:lvl8pPr>
      <a:lvl9pPr marL="0" marR="0" indent="18288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450" baseline="0">
          <a:ln>
            <a:noFill/>
          </a:ln>
          <a:solidFill>
            <a:srgbClr val="1A082C"/>
          </a:solidFill>
          <a:uFillTx/>
          <a:latin typeface="+mn-lt"/>
          <a:ea typeface="+mn-ea"/>
          <a:cs typeface="+mn-cs"/>
          <a:sym typeface="Avenir Next Demi Bold"/>
        </a:defRPr>
      </a:lvl9pPr>
    </p:titleStyle>
    <p:bodyStyle>
      <a:lvl1pPr marL="439615" marR="0" indent="-439615" algn="l" defTabSz="5842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1pPr>
      <a:lvl2pPr marL="1074615" marR="0" indent="-439615" algn="l" defTabSz="5842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2pPr>
      <a:lvl3pPr marL="1709615" marR="0" indent="-439615" algn="l" defTabSz="5842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3pPr>
      <a:lvl4pPr marL="2344615" marR="0" indent="-439615" algn="l" defTabSz="5842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4pPr>
      <a:lvl5pPr marL="2979615" marR="0" indent="-439615" algn="l" defTabSz="5842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5pPr>
      <a:lvl6pPr marL="3614615" marR="0" indent="-439615" algn="l" defTabSz="5842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6pPr>
      <a:lvl7pPr marL="4249615" marR="0" indent="-439615" algn="l" defTabSz="5842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7pPr>
      <a:lvl8pPr marL="4884615" marR="0" indent="-439615" algn="l" defTabSz="5842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8pPr>
      <a:lvl9pPr marL="5519615" marR="0" indent="-439615" algn="l" defTabSz="5842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1pPr>
      <a:lvl2pPr marL="0" marR="0" indent="2286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2pPr>
      <a:lvl3pPr marL="0" marR="0" indent="4572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3pPr>
      <a:lvl4pPr marL="0" marR="0" indent="6858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4pPr>
      <a:lvl5pPr marL="0" marR="0" indent="9144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5pPr>
      <a:lvl6pPr marL="0" marR="0" indent="11430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6pPr>
      <a:lvl7pPr marL="0" marR="0" indent="13716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7pPr>
      <a:lvl8pPr marL="0" marR="0" indent="16002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8pPr>
      <a:lvl9pPr marL="0" marR="0" indent="18288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1565017" y="12954000"/>
            <a:ext cx="295657" cy="520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231" name="Переход на микросервисы: мечта или кошмар тестировщика?"/>
          <p:cNvSpPr txBox="1">
            <a:spLocks noGrp="1"/>
          </p:cNvSpPr>
          <p:nvPr>
            <p:ph type="body" idx="13"/>
          </p:nvPr>
        </p:nvSpPr>
        <p:spPr>
          <a:xfrm>
            <a:off x="2540000" y="5662571"/>
            <a:ext cx="20694768" cy="1795363"/>
          </a:xfrm>
          <a:prstGeom prst="rect">
            <a:avLst/>
          </a:prstGeom>
        </p:spPr>
        <p:txBody>
          <a:bodyPr/>
          <a:lstStyle>
            <a:lvl1pPr>
              <a:defRPr sz="5500" spc="275"/>
            </a:lvl1pPr>
          </a:lstStyle>
          <a:p>
            <a:pPr>
              <a:lnSpc>
                <a:spcPct val="100000"/>
              </a:lnSpc>
            </a:pPr>
            <a:r>
              <a:rPr dirty="0" err="1">
                <a:latin typeface="+mj-lt"/>
              </a:rPr>
              <a:t>Переход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на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микросервисы</a:t>
            </a:r>
            <a:r>
              <a:rPr dirty="0">
                <a:latin typeface="+mj-lt"/>
              </a:rPr>
              <a:t>: </a:t>
            </a:r>
            <a:r>
              <a:rPr dirty="0" err="1">
                <a:latin typeface="+mj-lt"/>
              </a:rPr>
              <a:t>мечта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или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кошмар</a:t>
            </a:r>
            <a:endParaRPr lang="en-US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dirty="0" err="1">
                <a:latin typeface="+mj-lt"/>
              </a:rPr>
              <a:t>тестировщика</a:t>
            </a:r>
            <a:r>
              <a:rPr dirty="0">
                <a:latin typeface="+mj-lt"/>
              </a:rPr>
              <a:t>?</a:t>
            </a:r>
          </a:p>
        </p:txBody>
      </p:sp>
      <p:sp>
        <p:nvSpPr>
          <p:cNvPr id="232" name="Наталья Плетнева, Онлайн-кинотеатр Okko."/>
          <p:cNvSpPr txBox="1">
            <a:spLocks noGrp="1"/>
          </p:cNvSpPr>
          <p:nvPr>
            <p:ph type="body" idx="14"/>
          </p:nvPr>
        </p:nvSpPr>
        <p:spPr>
          <a:xfrm>
            <a:off x="2539999" y="7450423"/>
            <a:ext cx="10657841" cy="800101"/>
          </a:xfrm>
          <a:prstGeom prst="rect">
            <a:avLst/>
          </a:prstGeom>
        </p:spPr>
        <p:txBody>
          <a:bodyPr/>
          <a:lstStyle/>
          <a:p>
            <a:r>
              <a:t>Наталья Плетнева, Онлайн-кинотеатр Okko.</a:t>
            </a:r>
          </a:p>
        </p:txBody>
      </p:sp>
      <p:sp>
        <p:nvSpPr>
          <p:cNvPr id="233" name="ДАТА: 1 июня 2019"/>
          <p:cNvSpPr txBox="1">
            <a:spLocks noGrp="1"/>
          </p:cNvSpPr>
          <p:nvPr>
            <p:ph type="body" idx="15"/>
          </p:nvPr>
        </p:nvSpPr>
        <p:spPr>
          <a:xfrm>
            <a:off x="2537320" y="10716794"/>
            <a:ext cx="3430220" cy="520701"/>
          </a:xfrm>
          <a:prstGeom prst="rect">
            <a:avLst/>
          </a:prstGeom>
        </p:spPr>
        <p:txBody>
          <a:bodyPr/>
          <a:lstStyle/>
          <a:p>
            <a:r>
              <a:t>ДАТА: 1 июня 2019</a:t>
            </a:r>
          </a:p>
        </p:txBody>
      </p:sp>
      <p:pic>
        <p:nvPicPr>
          <p:cNvPr id="234" name="bg2dhfzu44566.png" descr="bg2dhfzu44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6000" y="12700000"/>
            <a:ext cx="1148250" cy="7124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b5e08a23078231b538a71296c65dfae9.png" descr="b5e08a23078231b538a71296c65dfae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998" y="2540000"/>
            <a:ext cx="13666004" cy="102369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965" y="875631"/>
            <a:ext cx="2942168" cy="127000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Ожидание"/>
          <p:cNvSpPr txBox="1"/>
          <p:nvPr/>
        </p:nvSpPr>
        <p:spPr>
          <a:xfrm>
            <a:off x="5063535" y="1395853"/>
            <a:ext cx="1294219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700" b="1" spc="135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Ожидание</a:t>
            </a:r>
          </a:p>
        </p:txBody>
      </p:sp>
      <p:sp>
        <p:nvSpPr>
          <p:cNvPr id="3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315" name="Image" descr="Image"/>
          <p:cNvPicPr>
            <a:picLocks noGrp="1" noChangeAspect="1"/>
          </p:cNvPicPr>
          <p:nvPr>
            <p:ph type="pic" idx="16"/>
          </p:nvPr>
        </p:nvPicPr>
        <p:blipFill>
          <a:blip r:embed="rId4"/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16" name="bg2dhfzu44566.png" descr="bg2dhfzu44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06000" y="12700000"/>
            <a:ext cx="1148250" cy="7124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Different-Testing-Strategies-Microservices-Architecture.jpg" descr="Different-Testing-Strategies-Microservices-Architectu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800" y="3175000"/>
            <a:ext cx="15632400" cy="9199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965" y="875631"/>
            <a:ext cx="2942168" cy="1270001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Ожидание"/>
          <p:cNvSpPr txBox="1"/>
          <p:nvPr/>
        </p:nvSpPr>
        <p:spPr>
          <a:xfrm>
            <a:off x="5063535" y="1395853"/>
            <a:ext cx="1294219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700" b="1" spc="135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Ожидание</a:t>
            </a:r>
          </a:p>
        </p:txBody>
      </p:sp>
      <p:sp>
        <p:nvSpPr>
          <p:cNvPr id="3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322" name="Image" descr="Image"/>
          <p:cNvPicPr>
            <a:picLocks noGrp="1" noChangeAspect="1"/>
          </p:cNvPicPr>
          <p:nvPr>
            <p:ph type="pic" idx="16"/>
          </p:nvPr>
        </p:nvPicPr>
        <p:blipFill>
          <a:blip r:embed="rId4"/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23" name="bg2dhfzu44566.png" descr="bg2dhfzu44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06000" y="12700000"/>
            <a:ext cx="1148250" cy="7124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we-used-to-xttrvw.jpg" descr="we-used-to-xttrvw.jp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b="575"/>
          <a:stretch>
            <a:fillRect/>
          </a:stretch>
        </p:blipFill>
        <p:spPr>
          <a:xfrm>
            <a:off x="2484422" y="47575"/>
            <a:ext cx="19059734" cy="13668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 dir="d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328" name="Иллюзии микросервисного хайпа:"/>
          <p:cNvSpPr txBox="1">
            <a:spLocks noGrp="1"/>
          </p:cNvSpPr>
          <p:nvPr>
            <p:ph type="body" idx="14"/>
          </p:nvPr>
        </p:nvSpPr>
        <p:spPr>
          <a:xfrm>
            <a:off x="2540000" y="2540000"/>
            <a:ext cx="10640277" cy="1641475"/>
          </a:xfrm>
          <a:prstGeom prst="rect">
            <a:avLst/>
          </a:prstGeom>
        </p:spPr>
        <p:txBody>
          <a:bodyPr wrap="square"/>
          <a:lstStyle>
            <a:lvl1pPr>
              <a:defRPr sz="5000"/>
            </a:lvl1pPr>
          </a:lstStyle>
          <a:p>
            <a:r>
              <a:rPr dirty="0" err="1"/>
              <a:t>Иллюзии</a:t>
            </a:r>
            <a:r>
              <a:rPr dirty="0"/>
              <a:t> </a:t>
            </a:r>
            <a:r>
              <a:rPr dirty="0" err="1"/>
              <a:t>микросервисного</a:t>
            </a:r>
            <a:r>
              <a:rPr dirty="0"/>
              <a:t> </a:t>
            </a:r>
            <a:r>
              <a:rPr lang="ru-RU" dirty="0"/>
              <a:t>бума</a:t>
            </a:r>
            <a:r>
              <a:rPr dirty="0"/>
              <a:t>:</a:t>
            </a:r>
          </a:p>
        </p:txBody>
      </p:sp>
      <p:sp>
        <p:nvSpPr>
          <p:cNvPr id="329" name="“Это проще”…"/>
          <p:cNvSpPr txBox="1">
            <a:spLocks noGrp="1"/>
          </p:cNvSpPr>
          <p:nvPr>
            <p:ph type="body" idx="15"/>
          </p:nvPr>
        </p:nvSpPr>
        <p:spPr>
          <a:xfrm>
            <a:off x="2563401" y="4763168"/>
            <a:ext cx="8184714" cy="257810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“Это проще”</a:t>
            </a:r>
          </a:p>
          <a:p>
            <a:pPr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"Это быстрее"</a:t>
            </a:r>
          </a:p>
          <a:p>
            <a:pPr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“Это лучше для тестирования”</a:t>
            </a:r>
          </a:p>
        </p:txBody>
      </p:sp>
      <p:sp>
        <p:nvSpPr>
          <p:cNvPr id="330" name="реальность"/>
          <p:cNvSpPr txBox="1">
            <a:spLocks noGrp="1"/>
          </p:cNvSpPr>
          <p:nvPr>
            <p:ph type="body" idx="16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реальность</a:t>
            </a:r>
          </a:p>
        </p:txBody>
      </p:sp>
      <p:pic>
        <p:nvPicPr>
          <p:cNvPr id="331" name="Image" descr="Image"/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32" name="microservices-BulLD.jpg" descr="microservices-BulL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48637" y="1709441"/>
            <a:ext cx="8128001" cy="9969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bg2dhfzu44566.png" descr="bg2dhfzu44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06000" y="12700000"/>
            <a:ext cx="1148250" cy="7124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337" name="Иллюзия “Это проще”:"/>
          <p:cNvSpPr txBox="1">
            <a:spLocks noGrp="1"/>
          </p:cNvSpPr>
          <p:nvPr>
            <p:ph type="body" idx="14"/>
          </p:nvPr>
        </p:nvSpPr>
        <p:spPr>
          <a:xfrm>
            <a:off x="2540000" y="2540000"/>
            <a:ext cx="8647176" cy="1143000"/>
          </a:xfrm>
          <a:prstGeom prst="rect">
            <a:avLst/>
          </a:prstGeom>
        </p:spPr>
        <p:txBody>
          <a:bodyPr/>
          <a:lstStyle/>
          <a:p>
            <a:r>
              <a:t>Иллюзия “Это проще”:</a:t>
            </a:r>
          </a:p>
        </p:txBody>
      </p:sp>
      <p:sp>
        <p:nvSpPr>
          <p:cNvPr id="338" name="Фрагментированное и целостное тестирование.…"/>
          <p:cNvSpPr txBox="1">
            <a:spLocks noGrp="1"/>
          </p:cNvSpPr>
          <p:nvPr>
            <p:ph type="body" idx="15"/>
          </p:nvPr>
        </p:nvSpPr>
        <p:spPr>
          <a:xfrm>
            <a:off x="2540000" y="3683000"/>
            <a:ext cx="18162472" cy="2333972"/>
          </a:xfrm>
          <a:prstGeom prst="rect">
            <a:avLst/>
          </a:prstGeom>
        </p:spPr>
        <p:txBody>
          <a:bodyPr/>
          <a:lstStyle/>
          <a:p>
            <a:pPr lvl="1"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 err="1"/>
              <a:t>Фрагментированное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целостное</a:t>
            </a:r>
            <a:r>
              <a:rPr dirty="0"/>
              <a:t> </a:t>
            </a:r>
            <a:r>
              <a:rPr dirty="0" err="1"/>
              <a:t>тестирование</a:t>
            </a:r>
            <a:r>
              <a:rPr dirty="0"/>
              <a:t>.</a:t>
            </a:r>
          </a:p>
          <a:p>
            <a:pPr lvl="1"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lang="ru-RU" dirty="0"/>
              <a:t>И</a:t>
            </a:r>
            <a:r>
              <a:rPr dirty="0" err="1"/>
              <a:t>нтеграционное</a:t>
            </a:r>
            <a:r>
              <a:rPr dirty="0"/>
              <a:t> </a:t>
            </a:r>
            <a:r>
              <a:rPr dirty="0" err="1"/>
              <a:t>тестирование</a:t>
            </a:r>
            <a:r>
              <a:rPr dirty="0"/>
              <a:t>.</a:t>
            </a:r>
          </a:p>
          <a:p>
            <a:pPr lvl="1"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 err="1"/>
              <a:t>Гибридный</a:t>
            </a:r>
            <a:r>
              <a:rPr dirty="0"/>
              <a:t> </a:t>
            </a:r>
            <a:r>
              <a:rPr dirty="0" err="1"/>
              <a:t>подход</a:t>
            </a:r>
            <a:r>
              <a:rPr dirty="0"/>
              <a:t> </a:t>
            </a:r>
            <a:r>
              <a:rPr dirty="0" err="1"/>
              <a:t>к</a:t>
            </a:r>
            <a:r>
              <a:rPr dirty="0"/>
              <a:t> </a:t>
            </a:r>
            <a:r>
              <a:rPr dirty="0" err="1"/>
              <a:t>тестированию</a:t>
            </a:r>
            <a:r>
              <a:rPr lang="ru-RU"/>
              <a:t>.</a:t>
            </a:r>
            <a:endParaRPr dirty="0"/>
          </a:p>
        </p:txBody>
      </p:sp>
      <p:sp>
        <p:nvSpPr>
          <p:cNvPr id="339" name="Тестирование микросервисов"/>
          <p:cNvSpPr txBox="1">
            <a:spLocks noGrp="1"/>
          </p:cNvSpPr>
          <p:nvPr>
            <p:ph type="body" idx="16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Тестирование микросервисов</a:t>
            </a:r>
          </a:p>
        </p:txBody>
      </p:sp>
      <p:pic>
        <p:nvPicPr>
          <p:cNvPr id="340" name="Image" descr="Image"/>
          <p:cNvPicPr>
            <a:picLocks noGrp="1" noChangeAspect="1"/>
          </p:cNvPicPr>
          <p:nvPr>
            <p:ph type="pic" idx="17"/>
          </p:nvPr>
        </p:nvPicPr>
        <p:blipFill>
          <a:blip r:embed="rId4"/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41" name="bg2dhfzu44566.png" descr="bg2dhfzu44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06000" y="12700000"/>
            <a:ext cx="1148250" cy="7124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344" name="jaeger мониторинг"/>
          <p:cNvSpPr txBox="1">
            <a:spLocks noGrp="1"/>
          </p:cNvSpPr>
          <p:nvPr>
            <p:ph type="body" idx="15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jaeger мониторинг</a:t>
            </a:r>
          </a:p>
        </p:txBody>
      </p:sp>
      <p:pic>
        <p:nvPicPr>
          <p:cNvPr id="345" name="Image" descr="Image"/>
          <p:cNvPicPr>
            <a:picLocks noGrp="1" noChangeAspect="1"/>
          </p:cNvPicPr>
          <p:nvPr>
            <p:ph type="pic" idx="16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46" name="bg2dhfzu44566.png" descr="bg2dhfzu4456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6000" y="12700000"/>
            <a:ext cx="1148250" cy="712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Image" descr="Image"/>
          <p:cNvPicPr>
            <a:picLocks noChangeAspect="1"/>
          </p:cNvPicPr>
          <p:nvPr/>
        </p:nvPicPr>
        <p:blipFill>
          <a:blip r:embed="rId5"/>
          <a:srcRect r="37353"/>
          <a:stretch>
            <a:fillRect/>
          </a:stretch>
        </p:blipFill>
        <p:spPr>
          <a:xfrm>
            <a:off x="10289317" y="1976256"/>
            <a:ext cx="12602599" cy="10382315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Проблема:…"/>
          <p:cNvSpPr txBox="1"/>
          <p:nvPr/>
        </p:nvSpPr>
        <p:spPr>
          <a:xfrm>
            <a:off x="1765994" y="2476500"/>
            <a:ext cx="8411551" cy="9118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584200">
              <a:spcBef>
                <a:spcPts val="1500"/>
              </a:spcBef>
              <a:defRPr sz="4000" cap="none" spc="0">
                <a:latin typeface="+mn-lt"/>
                <a:ea typeface="+mn-ea"/>
                <a:cs typeface="+mn-cs"/>
                <a:sym typeface="Avenir Next Demi Bold"/>
              </a:defRPr>
            </a:pPr>
            <a:r>
              <a:t>Проблема:</a:t>
            </a:r>
          </a:p>
          <a:p>
            <a:pPr marL="1074615" lvl="1" indent="-439615" defTabSz="584200">
              <a:spcBef>
                <a:spcPts val="1500"/>
              </a:spcBef>
              <a:buSzPct val="75000"/>
              <a:buChar char="•"/>
              <a:defRPr sz="4000" cap="none" spc="0">
                <a:latin typeface="+mn-lt"/>
                <a:ea typeface="+mn-ea"/>
                <a:cs typeface="+mn-cs"/>
                <a:sym typeface="Avenir Next Demi Bold"/>
              </a:defRPr>
            </a:pPr>
            <a:r>
              <a:t>Необходимо помнить все взаимодействия.</a:t>
            </a:r>
          </a:p>
          <a:p>
            <a:pPr marL="1074615" lvl="1" indent="-439615" defTabSz="584200">
              <a:spcBef>
                <a:spcPts val="1500"/>
              </a:spcBef>
              <a:buSzPct val="75000"/>
              <a:buChar char="•"/>
              <a:defRPr sz="4000" cap="none" spc="0">
                <a:latin typeface="+mn-lt"/>
                <a:ea typeface="+mn-ea"/>
                <a:cs typeface="+mn-cs"/>
                <a:sym typeface="Avenir Next Demi Bold"/>
              </a:defRPr>
            </a:pPr>
            <a:r>
              <a:t>Трудно найти проблему в таких распределенных сценариях.</a:t>
            </a:r>
          </a:p>
          <a:p>
            <a:pPr defTabSz="584200">
              <a:spcBef>
                <a:spcPts val="1500"/>
              </a:spcBef>
              <a:defRPr sz="4000" cap="none" spc="0">
                <a:latin typeface="+mn-lt"/>
                <a:ea typeface="+mn-ea"/>
                <a:cs typeface="+mn-cs"/>
                <a:sym typeface="Avenir Next Demi Bold"/>
              </a:defRPr>
            </a:pPr>
            <a:endParaRPr/>
          </a:p>
          <a:p>
            <a:pPr defTabSz="584200">
              <a:spcBef>
                <a:spcPts val="1500"/>
              </a:spcBef>
              <a:defRPr sz="4000" cap="none" spc="0">
                <a:latin typeface="+mn-lt"/>
                <a:ea typeface="+mn-ea"/>
                <a:cs typeface="+mn-cs"/>
                <a:sym typeface="Avenir Next Demi Bold"/>
              </a:defRPr>
            </a:pPr>
            <a:r>
              <a:t>Jaeger OpenTracing:</a:t>
            </a:r>
          </a:p>
          <a:p>
            <a:pPr marL="1074615" lvl="1" indent="-439615" defTabSz="584200">
              <a:spcBef>
                <a:spcPts val="1500"/>
              </a:spcBef>
              <a:buSzPct val="75000"/>
              <a:buChar char="•"/>
              <a:defRPr sz="4000" cap="none" spc="0">
                <a:latin typeface="+mn-lt"/>
                <a:ea typeface="+mn-ea"/>
                <a:cs typeface="+mn-cs"/>
                <a:sym typeface="Avenir Next Demi Bold"/>
              </a:defRPr>
            </a:pPr>
            <a:r>
              <a:t>HTTP*</a:t>
            </a:r>
          </a:p>
          <a:p>
            <a:pPr marL="1074615" lvl="1" indent="-439615" defTabSz="584200">
              <a:spcBef>
                <a:spcPts val="1500"/>
              </a:spcBef>
              <a:buSzPct val="75000"/>
              <a:buChar char="•"/>
              <a:defRPr sz="4000" cap="none" spc="0">
                <a:latin typeface="+mn-lt"/>
                <a:ea typeface="+mn-ea"/>
                <a:cs typeface="+mn-cs"/>
                <a:sym typeface="Avenir Next Demi Bold"/>
              </a:defRPr>
            </a:pPr>
            <a:r>
              <a:t>RabbitMQ</a:t>
            </a:r>
          </a:p>
          <a:p>
            <a:pPr marL="1074615" lvl="1" indent="-439615" defTabSz="584200">
              <a:spcBef>
                <a:spcPts val="1500"/>
              </a:spcBef>
              <a:buSzPct val="75000"/>
              <a:buChar char="•"/>
              <a:defRPr sz="4000" cap="none" spc="0">
                <a:latin typeface="+mn-lt"/>
                <a:ea typeface="+mn-ea"/>
                <a:cs typeface="+mn-cs"/>
                <a:sym typeface="Avenir Next Demi Bold"/>
              </a:defRPr>
            </a:pPr>
            <a:r>
              <a:t>DB*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kibana"/>
          <p:cNvSpPr txBox="1"/>
          <p:nvPr/>
        </p:nvSpPr>
        <p:spPr>
          <a:xfrm>
            <a:off x="5063535" y="1395853"/>
            <a:ext cx="1294219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700" b="1" spc="135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kibana</a:t>
            </a:r>
          </a:p>
        </p:txBody>
      </p:sp>
      <p:pic>
        <p:nvPicPr>
          <p:cNvPr id="35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965" y="875631"/>
            <a:ext cx="2942168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bg2dhfzu44566.png" descr="bg2dhfzu4456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6000" y="12700000"/>
            <a:ext cx="1148250" cy="712462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354" name="Визуализация логов.…"/>
          <p:cNvSpPr txBox="1">
            <a:spLocks noGrp="1"/>
          </p:cNvSpPr>
          <p:nvPr>
            <p:ph type="body" idx="14"/>
          </p:nvPr>
        </p:nvSpPr>
        <p:spPr>
          <a:xfrm>
            <a:off x="2540000" y="3032454"/>
            <a:ext cx="6026233" cy="664210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Визуализация логов.</a:t>
            </a:r>
          </a:p>
          <a:p>
            <a:pPr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Клиент/сервер.</a:t>
            </a:r>
          </a:p>
          <a:p>
            <a:pPr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Удобный поиск</a:t>
            </a:r>
          </a:p>
          <a:p>
            <a:pPr lvl="1"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Фильтрация</a:t>
            </a:r>
          </a:p>
          <a:p>
            <a:pPr lvl="1"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Поиск по индексу</a:t>
            </a:r>
          </a:p>
          <a:p>
            <a:pPr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Графики, паттерны для поиска, дашборды.</a:t>
            </a:r>
          </a:p>
        </p:txBody>
      </p:sp>
      <p:pic>
        <p:nvPicPr>
          <p:cNvPr id="355" name="Image" descr="Image"/>
          <p:cNvPicPr>
            <a:picLocks noGrp="1" noChangeAspect="1"/>
          </p:cNvPicPr>
          <p:nvPr>
            <p:ph type="pic" idx="16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56" name="kibana.png" descr="kibana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7378" y="3064320"/>
            <a:ext cx="13282637" cy="64132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360" name="Иллюзия “Это быстрее”:"/>
          <p:cNvSpPr txBox="1">
            <a:spLocks noGrp="1"/>
          </p:cNvSpPr>
          <p:nvPr>
            <p:ph type="body" idx="14"/>
          </p:nvPr>
        </p:nvSpPr>
        <p:spPr>
          <a:xfrm>
            <a:off x="2540000" y="2540000"/>
            <a:ext cx="9289542" cy="1143000"/>
          </a:xfrm>
          <a:prstGeom prst="rect">
            <a:avLst/>
          </a:prstGeom>
        </p:spPr>
        <p:txBody>
          <a:bodyPr/>
          <a:lstStyle/>
          <a:p>
            <a:r>
              <a:t>Иллюзия “Это быстрее”:</a:t>
            </a:r>
          </a:p>
        </p:txBody>
      </p:sp>
      <p:sp>
        <p:nvSpPr>
          <p:cNvPr id="361" name="Монолит + микросервисы.…"/>
          <p:cNvSpPr txBox="1">
            <a:spLocks noGrp="1"/>
          </p:cNvSpPr>
          <p:nvPr>
            <p:ph type="body" idx="15"/>
          </p:nvPr>
        </p:nvSpPr>
        <p:spPr>
          <a:xfrm>
            <a:off x="2540000" y="3683000"/>
            <a:ext cx="18162472" cy="2578100"/>
          </a:xfrm>
          <a:prstGeom prst="rect">
            <a:avLst/>
          </a:prstGeom>
        </p:spPr>
        <p:txBody>
          <a:bodyPr/>
          <a:lstStyle/>
          <a:p>
            <a:pPr lvl="1"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Монолит + микросервисы. </a:t>
            </a:r>
          </a:p>
          <a:p>
            <a:pPr lvl="1"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A/B тестирование.</a:t>
            </a:r>
          </a:p>
          <a:p>
            <a:pPr lvl="1"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Тесты отказоустойчивости.</a:t>
            </a:r>
          </a:p>
        </p:txBody>
      </p:sp>
      <p:sp>
        <p:nvSpPr>
          <p:cNvPr id="362" name="Тестирование микросервисов"/>
          <p:cNvSpPr txBox="1">
            <a:spLocks noGrp="1"/>
          </p:cNvSpPr>
          <p:nvPr>
            <p:ph type="body" idx="16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Тестирование микросервисов</a:t>
            </a:r>
          </a:p>
        </p:txBody>
      </p:sp>
      <p:pic>
        <p:nvPicPr>
          <p:cNvPr id="363" name="Image" descr="Image"/>
          <p:cNvPicPr>
            <a:picLocks noGrp="1" noChangeAspect="1"/>
          </p:cNvPicPr>
          <p:nvPr>
            <p:ph type="pic" idx="17"/>
          </p:nvPr>
        </p:nvPicPr>
        <p:blipFill>
          <a:blip r:embed="rId4"/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64" name="bg2dhfzu44566.png" descr="bg2dhfzu44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06000" y="12700000"/>
            <a:ext cx="1148250" cy="7124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368" name="Иллюзия “Это лучше для тестирования”:"/>
          <p:cNvSpPr txBox="1">
            <a:spLocks noGrp="1"/>
          </p:cNvSpPr>
          <p:nvPr>
            <p:ph type="body" idx="14"/>
          </p:nvPr>
        </p:nvSpPr>
        <p:spPr>
          <a:xfrm>
            <a:off x="2540000" y="2540000"/>
            <a:ext cx="15329154" cy="1143000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Иллюзия</a:t>
            </a:r>
            <a:r>
              <a:rPr dirty="0"/>
              <a:t> “</a:t>
            </a: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лучше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тестирования</a:t>
            </a:r>
            <a:r>
              <a:rPr dirty="0"/>
              <a:t>”:</a:t>
            </a:r>
          </a:p>
        </p:txBody>
      </p:sp>
      <p:sp>
        <p:nvSpPr>
          <p:cNvPr id="369" name="Уменьшение жизненного цикла бага.…"/>
          <p:cNvSpPr txBox="1">
            <a:spLocks noGrp="1"/>
          </p:cNvSpPr>
          <p:nvPr>
            <p:ph type="body" idx="15"/>
          </p:nvPr>
        </p:nvSpPr>
        <p:spPr>
          <a:xfrm>
            <a:off x="2540000" y="3683000"/>
            <a:ext cx="18162472" cy="7023100"/>
          </a:xfrm>
          <a:prstGeom prst="rect">
            <a:avLst/>
          </a:prstGeom>
        </p:spPr>
        <p:txBody>
          <a:bodyPr/>
          <a:lstStyle/>
          <a:p>
            <a:pPr lvl="1"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Уменьшение жизненного цикла бага.</a:t>
            </a:r>
          </a:p>
          <a:p>
            <a:pPr lvl="1"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Постоянная синхронизация с командой.</a:t>
            </a:r>
          </a:p>
          <a:p>
            <a:pPr lvl="1"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Возможность прикрутить автоматизацию.</a:t>
            </a:r>
          </a:p>
          <a:p>
            <a:pPr lvl="2"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Postman </a:t>
            </a:r>
          </a:p>
          <a:p>
            <a:pPr lvl="2"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Pytest </a:t>
            </a:r>
          </a:p>
          <a:p>
            <a:pPr lvl="2"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Locust (нагрузка)</a:t>
            </a:r>
          </a:p>
          <a:p>
            <a:pPr lvl="1"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endParaRPr/>
          </a:p>
        </p:txBody>
      </p:sp>
      <p:sp>
        <p:nvSpPr>
          <p:cNvPr id="370" name="Тестирование микросервисов"/>
          <p:cNvSpPr txBox="1">
            <a:spLocks noGrp="1"/>
          </p:cNvSpPr>
          <p:nvPr>
            <p:ph type="body" idx="16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dirty="0" err="1"/>
              <a:t>Тестирование</a:t>
            </a:r>
            <a:r>
              <a:rPr dirty="0"/>
              <a:t> </a:t>
            </a:r>
            <a:r>
              <a:rPr dirty="0" err="1"/>
              <a:t>микросервисов</a:t>
            </a:r>
            <a:endParaRPr dirty="0"/>
          </a:p>
        </p:txBody>
      </p:sp>
      <p:pic>
        <p:nvPicPr>
          <p:cNvPr id="371" name="Image" descr="Image"/>
          <p:cNvPicPr>
            <a:picLocks noGrp="1" noChangeAspect="1"/>
          </p:cNvPicPr>
          <p:nvPr>
            <p:ph type="pic" idx="17"/>
          </p:nvPr>
        </p:nvPicPr>
        <p:blipFill>
          <a:blip r:embed="rId4"/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72" name="bg2dhfzu44566.png" descr="bg2dhfzu44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06000" y="12700000"/>
            <a:ext cx="1148250" cy="7124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375" name="Объемы тестирования не уменьшились.…"/>
          <p:cNvSpPr txBox="1">
            <a:spLocks noGrp="1"/>
          </p:cNvSpPr>
          <p:nvPr>
            <p:ph type="body" idx="15"/>
          </p:nvPr>
        </p:nvSpPr>
        <p:spPr>
          <a:xfrm>
            <a:off x="2387600" y="2590800"/>
            <a:ext cx="8169457" cy="103251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Объемы тестирования не уменьшились.</a:t>
            </a:r>
          </a:p>
          <a:p>
            <a:pPr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Новые требования к тестированию.</a:t>
            </a:r>
          </a:p>
          <a:p>
            <a:pPr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Тестирование стало «прозрачнее».</a:t>
            </a:r>
          </a:p>
          <a:p>
            <a:pPr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Организация и структурирование процессов тестирования.</a:t>
            </a:r>
          </a:p>
          <a:p>
            <a:pPr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Возможность полного покрытия автотестами.</a:t>
            </a:r>
          </a:p>
          <a:p>
            <a:pPr marL="0" indent="0">
              <a:spcBef>
                <a:spcPts val="1500"/>
              </a:spcBef>
              <a:buSzTx/>
              <a:buNone/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endParaRPr/>
          </a:p>
          <a:p>
            <a:pPr marL="0" indent="0">
              <a:spcBef>
                <a:spcPts val="1500"/>
              </a:spcBef>
              <a:buSzTx/>
              <a:buNone/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 </a:t>
            </a:r>
          </a:p>
        </p:txBody>
      </p:sp>
      <p:sp>
        <p:nvSpPr>
          <p:cNvPr id="376" name="выводы"/>
          <p:cNvSpPr txBox="1">
            <a:spLocks noGrp="1"/>
          </p:cNvSpPr>
          <p:nvPr>
            <p:ph type="body" idx="16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dirty="0" err="1"/>
              <a:t>выводы</a:t>
            </a:r>
            <a:endParaRPr dirty="0"/>
          </a:p>
        </p:txBody>
      </p:sp>
      <p:pic>
        <p:nvPicPr>
          <p:cNvPr id="377" name="Image" descr="Image"/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78" name="bg2dhfzu44566.png" descr="bg2dhfzu4456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6000" y="12700000"/>
            <a:ext cx="1148250" cy="7124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1" name="Image Gallery"/>
          <p:cNvGrpSpPr/>
          <p:nvPr/>
        </p:nvGrpSpPr>
        <p:grpSpPr>
          <a:xfrm>
            <a:off x="12022236" y="2028676"/>
            <a:ext cx="10736164" cy="10344448"/>
            <a:chOff x="0" y="0"/>
            <a:chExt cx="10736163" cy="10344447"/>
          </a:xfrm>
        </p:grpSpPr>
        <p:pic>
          <p:nvPicPr>
            <p:cNvPr id="379" name="microservices.png" descr="microservices.png"/>
            <p:cNvPicPr>
              <a:picLocks noChangeAspect="1"/>
            </p:cNvPicPr>
            <p:nvPr/>
          </p:nvPicPr>
          <p:blipFill>
            <a:blip r:embed="rId5"/>
            <a:srcRect t="928" b="928"/>
            <a:stretch>
              <a:fillRect/>
            </a:stretch>
          </p:blipFill>
          <p:spPr>
            <a:xfrm>
              <a:off x="0" y="0"/>
              <a:ext cx="10736164" cy="96586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0" name="Type to enter a caption."/>
            <p:cNvSpPr/>
            <p:nvPr/>
          </p:nvSpPr>
          <p:spPr>
            <a:xfrm>
              <a:off x="0" y="9734847"/>
              <a:ext cx="10736164" cy="609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defRPr sz="3000" cap="none" spc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Type to enter a caption.</a:t>
              </a:r>
            </a:p>
          </p:txBody>
        </p:sp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/>
          <a:stretch>
            <a:fillRect/>
          </a:stretch>
        </p:blipFill>
        <p:spPr>
          <a:xfrm>
            <a:off x="25400" y="0"/>
            <a:ext cx="24384000" cy="13716000"/>
          </a:xfrm>
          <a:prstGeom prst="rect">
            <a:avLst/>
          </a:prstGeom>
        </p:spPr>
      </p:pic>
      <p:sp>
        <p:nvSpPr>
          <p:cNvPr id="2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1565017" y="12954000"/>
            <a:ext cx="295657" cy="520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238" name="Закончила СПбГУТ.…"/>
          <p:cNvSpPr txBox="1">
            <a:spLocks noGrp="1"/>
          </p:cNvSpPr>
          <p:nvPr>
            <p:ph type="body" idx="15"/>
          </p:nvPr>
        </p:nvSpPr>
        <p:spPr>
          <a:xfrm>
            <a:off x="1841500" y="3683000"/>
            <a:ext cx="18162472" cy="364202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500"/>
              </a:spcBef>
              <a:defRPr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 err="1"/>
              <a:t>Закончила</a:t>
            </a:r>
            <a:r>
              <a:rPr dirty="0"/>
              <a:t> </a:t>
            </a:r>
            <a:r>
              <a:rPr dirty="0" err="1"/>
              <a:t>СПбГУТ</a:t>
            </a:r>
            <a:r>
              <a:rPr dirty="0"/>
              <a:t>.</a:t>
            </a:r>
          </a:p>
          <a:p>
            <a:pPr>
              <a:spcBef>
                <a:spcPts val="1500"/>
              </a:spcBef>
              <a:defRPr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QA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онлайн-кинотеатре</a:t>
            </a:r>
            <a:r>
              <a:rPr dirty="0"/>
              <a:t> </a:t>
            </a:r>
            <a:r>
              <a:rPr dirty="0" err="1"/>
              <a:t>Okko</a:t>
            </a:r>
            <a:r>
              <a:rPr dirty="0"/>
              <a:t>:</a:t>
            </a:r>
          </a:p>
          <a:p>
            <a:pPr lvl="1">
              <a:spcBef>
                <a:spcPts val="1500"/>
              </a:spcBef>
              <a:defRPr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ru-RU" dirty="0"/>
              <a:t>Р</a:t>
            </a:r>
            <a:r>
              <a:rPr dirty="0" err="1"/>
              <a:t>оссийский</a:t>
            </a:r>
            <a:r>
              <a:rPr dirty="0"/>
              <a:t> </a:t>
            </a:r>
            <a:r>
              <a:rPr dirty="0" err="1"/>
              <a:t>онлайн-кинотеатр</a:t>
            </a:r>
            <a:endParaRPr dirty="0"/>
          </a:p>
          <a:p>
            <a:pPr lvl="1">
              <a:spcBef>
                <a:spcPts val="1500"/>
              </a:spcBef>
              <a:defRPr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ru-RU" dirty="0"/>
              <a:t>Э</a:t>
            </a:r>
            <a:r>
              <a:rPr dirty="0" err="1"/>
              <a:t>ксклюзивные</a:t>
            </a:r>
            <a:r>
              <a:rPr dirty="0"/>
              <a:t> </a:t>
            </a:r>
            <a:r>
              <a:rPr dirty="0" err="1"/>
              <a:t>права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показ</a:t>
            </a:r>
            <a:r>
              <a:rPr dirty="0"/>
              <a:t> АПЛ</a:t>
            </a:r>
          </a:p>
          <a:p>
            <a:pPr>
              <a:spcBef>
                <a:spcPts val="1500"/>
              </a:spcBef>
              <a:defRPr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 err="1"/>
              <a:t>С</a:t>
            </a:r>
            <a:r>
              <a:rPr dirty="0"/>
              <a:t> </a:t>
            </a:r>
            <a:r>
              <a:rPr dirty="0" err="1"/>
              <a:t>недавних</a:t>
            </a:r>
            <a:r>
              <a:rPr dirty="0"/>
              <a:t> </a:t>
            </a:r>
            <a:r>
              <a:rPr dirty="0" err="1"/>
              <a:t>пор</a:t>
            </a:r>
            <a:r>
              <a:rPr dirty="0"/>
              <a:t> </a:t>
            </a:r>
            <a:r>
              <a:rPr dirty="0" err="1"/>
              <a:t>увлекаюсь</a:t>
            </a:r>
            <a:r>
              <a:rPr dirty="0"/>
              <a:t> </a:t>
            </a:r>
            <a:r>
              <a:rPr dirty="0" err="1"/>
              <a:t>футболом</a:t>
            </a:r>
            <a:r>
              <a:rPr dirty="0"/>
              <a:t>.</a:t>
            </a:r>
          </a:p>
        </p:txBody>
      </p:sp>
      <p:sp>
        <p:nvSpPr>
          <p:cNvPr id="239" name="О себе"/>
          <p:cNvSpPr txBox="1">
            <a:spLocks noGrp="1"/>
          </p:cNvSpPr>
          <p:nvPr>
            <p:ph type="body" idx="16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О себе</a:t>
            </a:r>
          </a:p>
        </p:txBody>
      </p:sp>
      <p:pic>
        <p:nvPicPr>
          <p:cNvPr id="240" name="Image" descr="Image"/>
          <p:cNvPicPr>
            <a:picLocks noGrp="1" noChangeAspect="1"/>
          </p:cNvPicPr>
          <p:nvPr>
            <p:ph type="pic" idx="17"/>
          </p:nvPr>
        </p:nvPicPr>
        <p:blipFill>
          <a:blip r:embed="rId4"/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41" name="bg2dhfzu44566.png" descr="bg2dhfzu44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06000" y="12700000"/>
            <a:ext cx="1148250" cy="7124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385" name="Есть вопросы?…"/>
          <p:cNvSpPr txBox="1">
            <a:spLocks noGrp="1"/>
          </p:cNvSpPr>
          <p:nvPr>
            <p:ph type="body" idx="14"/>
          </p:nvPr>
        </p:nvSpPr>
        <p:spPr>
          <a:xfrm>
            <a:off x="2540000" y="5662571"/>
            <a:ext cx="12448287" cy="2296161"/>
          </a:xfrm>
          <a:prstGeom prst="rect">
            <a:avLst/>
          </a:prstGeom>
        </p:spPr>
        <p:txBody>
          <a:bodyPr/>
          <a:lstStyle/>
          <a:p>
            <a:pPr>
              <a:defRPr sz="7000" spc="350"/>
            </a:pPr>
            <a:r>
              <a:t>Есть вопросы?</a:t>
            </a:r>
          </a:p>
          <a:p>
            <a:pPr>
              <a:defRPr sz="7000" spc="350"/>
            </a:pPr>
            <a:r>
              <a:t>Спасибо за внимание</a:t>
            </a:r>
          </a:p>
        </p:txBody>
      </p:sp>
      <p:pic>
        <p:nvPicPr>
          <p:cNvPr id="386" name="Image" descr="Image"/>
          <p:cNvPicPr>
            <a:picLocks noGrp="1" noChangeAspect="1"/>
          </p:cNvPicPr>
          <p:nvPr>
            <p:ph type="pic" idx="16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87" name="bg2dhfzu44566.png" descr="bg2dhfzu4456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6000" y="12700000"/>
            <a:ext cx="1148250" cy="7124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ENC на базе shaka-player:…"/>
          <p:cNvSpPr txBox="1">
            <a:spLocks noGrp="1"/>
          </p:cNvSpPr>
          <p:nvPr>
            <p:ph type="body" idx="14"/>
          </p:nvPr>
        </p:nvSpPr>
        <p:spPr>
          <a:xfrm>
            <a:off x="1862338" y="4235450"/>
            <a:ext cx="11814132" cy="4719241"/>
          </a:xfrm>
          <a:prstGeom prst="rect">
            <a:avLst/>
          </a:prstGeom>
        </p:spPr>
        <p:txBody>
          <a:bodyPr/>
          <a:lstStyle/>
          <a:p>
            <a:pPr marL="610576" indent="-610576">
              <a:spcBef>
                <a:spcPts val="1500"/>
              </a:spcBef>
              <a:defRPr sz="5000"/>
            </a:pPr>
            <a:r>
              <a:rPr lang="ru-RU" dirty="0">
                <a:solidFill>
                  <a:schemeClr val="tx1"/>
                </a:solidFill>
              </a:rPr>
              <a:t>При идеальном состоянии компонент:</a:t>
            </a:r>
          </a:p>
          <a:p>
            <a:pPr lvl="1">
              <a:spcBef>
                <a:spcPts val="1500"/>
              </a:spcBef>
              <a:defRPr sz="5000"/>
            </a:pPr>
            <a:r>
              <a:rPr lang="ru-RU" dirty="0">
                <a:solidFill>
                  <a:schemeClr val="tx1"/>
                </a:solidFill>
              </a:rPr>
              <a:t> 80% - </a:t>
            </a:r>
            <a:r>
              <a:rPr lang="ru-RU" dirty="0" err="1">
                <a:solidFill>
                  <a:schemeClr val="tx1"/>
                </a:solidFill>
              </a:rPr>
              <a:t>кеш</a:t>
            </a:r>
            <a:r>
              <a:rPr lang="ru-RU" dirty="0">
                <a:solidFill>
                  <a:schemeClr val="tx1"/>
                </a:solidFill>
              </a:rPr>
              <a:t>, 20% - </a:t>
            </a:r>
            <a:r>
              <a:rPr lang="en-US" dirty="0">
                <a:solidFill>
                  <a:schemeClr val="tx1"/>
                </a:solidFill>
              </a:rPr>
              <a:t>storage</a:t>
            </a:r>
            <a:endParaRPr lang="ru-RU" dirty="0">
              <a:solidFill>
                <a:schemeClr val="tx1"/>
              </a:solidFill>
            </a:endParaRPr>
          </a:p>
          <a:p>
            <a:pPr marL="1245576" lvl="1" indent="-610576">
              <a:spcBef>
                <a:spcPts val="1500"/>
              </a:spcBef>
              <a:defRPr sz="5000"/>
            </a:pPr>
            <a:r>
              <a:rPr lang="ru-RU" dirty="0">
                <a:solidFill>
                  <a:schemeClr val="tx1"/>
                </a:solidFill>
              </a:rPr>
              <a:t>10 </a:t>
            </a:r>
            <a:r>
              <a:rPr lang="en-US" dirty="0">
                <a:solidFill>
                  <a:schemeClr val="tx1"/>
                </a:solidFill>
              </a:rPr>
              <a:t>CDP </a:t>
            </a:r>
            <a:r>
              <a:rPr lang="ru-RU" dirty="0">
                <a:solidFill>
                  <a:schemeClr val="tx1"/>
                </a:solidFill>
              </a:rPr>
              <a:t>по 14 Гбит</a:t>
            </a:r>
            <a:endParaRPr lang="en-US" dirty="0">
              <a:solidFill>
                <a:schemeClr val="tx1"/>
              </a:solidFill>
            </a:endParaRPr>
          </a:p>
          <a:p>
            <a:pPr marL="1245576" lvl="1" indent="-610576">
              <a:spcBef>
                <a:spcPts val="1500"/>
              </a:spcBef>
              <a:defRPr sz="5000"/>
            </a:pPr>
            <a:r>
              <a:rPr lang="en-US" dirty="0">
                <a:solidFill>
                  <a:schemeClr val="tx1"/>
                </a:solidFill>
              </a:rPr>
              <a:t>FHD – 10 </a:t>
            </a:r>
            <a:r>
              <a:rPr lang="ru-RU" dirty="0">
                <a:solidFill>
                  <a:schemeClr val="tx1"/>
                </a:solidFill>
              </a:rPr>
              <a:t>Мбит </a:t>
            </a:r>
            <a:r>
              <a:rPr lang="ru-RU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ru-RU" dirty="0">
                <a:solidFill>
                  <a:schemeClr val="tx1"/>
                </a:solidFill>
                <a:sym typeface="Wingdings" panose="05000000000000000000" pitchFamily="2" charset="2"/>
              </a:rPr>
              <a:t>14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000 </a:t>
            </a:r>
            <a:r>
              <a:rPr lang="ru-RU" dirty="0">
                <a:solidFill>
                  <a:schemeClr val="tx1"/>
                </a:solidFill>
                <a:sym typeface="Wingdings" panose="05000000000000000000" pitchFamily="2" charset="2"/>
              </a:rPr>
              <a:t>человек</a:t>
            </a:r>
            <a:endParaRPr lang="ru-RU" dirty="0">
              <a:solidFill>
                <a:schemeClr val="tx1"/>
              </a:solidFill>
            </a:endParaRPr>
          </a:p>
          <a:p>
            <a:pPr marL="1245576" lvl="1" indent="-610576">
              <a:spcBef>
                <a:spcPts val="1500"/>
              </a:spcBef>
              <a:defRPr sz="5000"/>
            </a:pPr>
            <a:r>
              <a:rPr lang="en-US" dirty="0">
                <a:solidFill>
                  <a:schemeClr val="tx1"/>
                </a:solidFill>
              </a:rPr>
              <a:t>HD – 5-7 </a:t>
            </a:r>
            <a:r>
              <a:rPr lang="ru-RU" dirty="0">
                <a:solidFill>
                  <a:schemeClr val="tx1"/>
                </a:solidFill>
              </a:rPr>
              <a:t>Мбит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ru-RU" dirty="0">
                <a:solidFill>
                  <a:schemeClr val="tx1"/>
                </a:solidFill>
                <a:sym typeface="Wingdings" panose="05000000000000000000" pitchFamily="2" charset="2"/>
              </a:rPr>
              <a:t>24000 человек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675C40-79C5-2049-823E-1106E57B757D}"/>
              </a:ext>
            </a:extLst>
          </p:cNvPr>
          <p:cNvSpPr/>
          <p:nvPr/>
        </p:nvSpPr>
        <p:spPr>
          <a:xfrm>
            <a:off x="5128457" y="1498270"/>
            <a:ext cx="236962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dirty="0"/>
              <a:t>Нагрузка</a:t>
            </a:r>
          </a:p>
        </p:txBody>
      </p:sp>
    </p:spTree>
    <p:extLst>
      <p:ext uri="{BB962C8B-B14F-4D97-AF65-F5344CB8AC3E}">
        <p14:creationId xmlns:p14="http://schemas.microsoft.com/office/powerpoint/2010/main" val="428457529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ENC на базе shaka-player:…"/>
          <p:cNvSpPr txBox="1">
            <a:spLocks noGrp="1"/>
          </p:cNvSpPr>
          <p:nvPr>
            <p:ph type="body" idx="14"/>
          </p:nvPr>
        </p:nvSpPr>
        <p:spPr>
          <a:xfrm>
            <a:off x="969806" y="3290570"/>
            <a:ext cx="22444388" cy="5373266"/>
          </a:xfrm>
          <a:prstGeom prst="rect">
            <a:avLst/>
          </a:prstGeom>
        </p:spPr>
        <p:txBody>
          <a:bodyPr/>
          <a:lstStyle/>
          <a:p>
            <a:pPr marL="685800" indent="-685800">
              <a:spcBef>
                <a:spcPts val="1500"/>
              </a:spcBef>
              <a:buFont typeface="Arial" panose="020B0604020202020204" pitchFamily="34" charset="0"/>
              <a:buChar char="•"/>
              <a:defRPr sz="5000"/>
            </a:pPr>
            <a:r>
              <a:rPr lang="ru-RU" sz="4600" dirty="0"/>
              <a:t>Все соединения только по </a:t>
            </a:r>
            <a:r>
              <a:rPr lang="en-US" sz="4600" dirty="0"/>
              <a:t>https.</a:t>
            </a:r>
          </a:p>
          <a:p>
            <a:pPr marL="685800" indent="-685800">
              <a:spcBef>
                <a:spcPts val="1500"/>
              </a:spcBef>
              <a:buFont typeface="Arial" panose="020B0604020202020204" pitchFamily="34" charset="0"/>
              <a:buChar char="•"/>
              <a:defRPr sz="5000"/>
            </a:pPr>
            <a:r>
              <a:rPr lang="ru-RU" sz="4600" dirty="0"/>
              <a:t>Обезличенные данные сертифицированы купленными решениями по контракту.</a:t>
            </a:r>
          </a:p>
          <a:p>
            <a:pPr marL="685800" indent="-685800">
              <a:spcBef>
                <a:spcPts val="1500"/>
              </a:spcBef>
              <a:buFont typeface="Arial" panose="020B0604020202020204" pitchFamily="34" charset="0"/>
              <a:buChar char="•"/>
              <a:defRPr sz="5000"/>
            </a:pPr>
            <a:r>
              <a:rPr lang="ru-RU" sz="4600" dirty="0"/>
              <a:t>Платежная информация защищена внешними компаниями-банками.</a:t>
            </a:r>
          </a:p>
          <a:p>
            <a:pPr marL="685800" indent="-685800">
              <a:spcBef>
                <a:spcPts val="1500"/>
              </a:spcBef>
              <a:buFont typeface="Arial" panose="020B0604020202020204" pitchFamily="34" charset="0"/>
              <a:buChar char="•"/>
              <a:defRPr sz="5000"/>
            </a:pPr>
            <a:r>
              <a:rPr lang="ru-RU" sz="4600" dirty="0"/>
              <a:t>Защита логина от атак </a:t>
            </a:r>
            <a:r>
              <a:rPr lang="ru-RU" sz="4600" dirty="0" err="1"/>
              <a:t>рекапчей</a:t>
            </a:r>
            <a:r>
              <a:rPr lang="ru-RU" sz="4600" dirty="0"/>
              <a:t>.</a:t>
            </a:r>
          </a:p>
          <a:p>
            <a:pPr marL="685800" indent="-685800">
              <a:spcBef>
                <a:spcPts val="1500"/>
              </a:spcBef>
              <a:buFont typeface="Arial" panose="020B0604020202020204" pitchFamily="34" charset="0"/>
              <a:buChar char="•"/>
              <a:defRPr sz="5000"/>
            </a:pPr>
            <a:r>
              <a:rPr lang="ru-RU" sz="4600" dirty="0"/>
              <a:t>Мониторинг подозрительных атак на </a:t>
            </a:r>
            <a:r>
              <a:rPr lang="ru-RU" sz="4600" dirty="0" err="1"/>
              <a:t>балансировщиках</a:t>
            </a:r>
            <a:r>
              <a:rPr lang="ru-RU" sz="4600" dirty="0"/>
              <a:t>.</a:t>
            </a:r>
          </a:p>
          <a:p>
            <a:pPr marL="685800" indent="-685800">
              <a:spcBef>
                <a:spcPts val="1500"/>
              </a:spcBef>
              <a:buFont typeface="Arial" panose="020B0604020202020204" pitchFamily="34" charset="0"/>
              <a:buChar char="•"/>
              <a:defRPr sz="5000"/>
            </a:pPr>
            <a:endParaRPr dirty="0"/>
          </a:p>
        </p:txBody>
      </p:sp>
      <p:sp>
        <p:nvSpPr>
          <p:cNvPr id="4" name="выводы">
            <a:extLst>
              <a:ext uri="{FF2B5EF4-FFF2-40B4-BE49-F238E27FC236}">
                <a16:creationId xmlns:a16="http://schemas.microsoft.com/office/drawing/2014/main" id="{B4EA53A3-E61B-824F-A03F-AC2E4CDDE8CD}"/>
              </a:ext>
            </a:extLst>
          </p:cNvPr>
          <p:cNvSpPr txBox="1">
            <a:spLocks/>
          </p:cNvSpPr>
          <p:nvPr/>
        </p:nvSpPr>
        <p:spPr>
          <a:xfrm>
            <a:off x="5063535" y="1395853"/>
            <a:ext cx="17522145" cy="493907"/>
          </a:xfrm>
          <a:prstGeom prst="rect">
            <a:avLst/>
          </a:prstGeom>
        </p:spPr>
        <p:txBody>
          <a:bodyPr/>
          <a:lstStyle>
            <a:lvl1pPr marL="439615" marR="0" indent="-439615" algn="l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venir Next"/>
                <a:ea typeface="Avenir Next"/>
                <a:cs typeface="Avenir Next"/>
                <a:sym typeface="Avenir Next"/>
              </a:defRPr>
            </a:lvl1pPr>
            <a:lvl2pPr marL="1074615" marR="0" indent="-439615" algn="l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1709615" marR="0" indent="-439615" algn="l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2344615" marR="0" indent="-439615" algn="l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2979615" marR="0" indent="-439615" algn="l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3614615" marR="0" indent="-439615" algn="l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4249615" marR="0" indent="-439615" algn="l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4884615" marR="0" indent="-439615" algn="l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5519615" marR="0" indent="-439615" algn="l" defTabSz="584200" latinLnBrk="0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indent="0">
              <a:buNone/>
            </a:pPr>
            <a:endParaRPr lang="ru-RU" sz="2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81389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1565017" y="12954000"/>
            <a:ext cx="295657" cy="520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245" name="Почему не монолит?"/>
          <p:cNvSpPr txBox="1">
            <a:spLocks noGrp="1"/>
          </p:cNvSpPr>
          <p:nvPr>
            <p:ph type="body" idx="14"/>
          </p:nvPr>
        </p:nvSpPr>
        <p:spPr>
          <a:xfrm>
            <a:off x="2540000" y="2540000"/>
            <a:ext cx="7861554" cy="1143000"/>
          </a:xfrm>
          <a:prstGeom prst="rect">
            <a:avLst/>
          </a:prstGeom>
        </p:spPr>
        <p:txBody>
          <a:bodyPr/>
          <a:lstStyle/>
          <a:p>
            <a:r>
              <a:t>Почему не монолит?</a:t>
            </a:r>
          </a:p>
        </p:txBody>
      </p:sp>
      <p:sp>
        <p:nvSpPr>
          <p:cNvPr id="246" name="Увеличение объема написанного кода.…"/>
          <p:cNvSpPr txBox="1">
            <a:spLocks noGrp="1"/>
          </p:cNvSpPr>
          <p:nvPr>
            <p:ph type="body" idx="15"/>
          </p:nvPr>
        </p:nvSpPr>
        <p:spPr>
          <a:xfrm>
            <a:off x="1841500" y="3683000"/>
            <a:ext cx="18162472" cy="59436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Увеличение объема написанного кода.</a:t>
            </a:r>
          </a:p>
          <a:p>
            <a:pPr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Проблемы перехода на новые технологии.</a:t>
            </a:r>
          </a:p>
          <a:p>
            <a:pPr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Единая точка отказа.</a:t>
            </a:r>
          </a:p>
          <a:p>
            <a:pPr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Проблемы масштабирования.</a:t>
            </a:r>
          </a:p>
          <a:p>
            <a:pPr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Любые изменения требуют пересборки и развертывания всего монолита.</a:t>
            </a:r>
          </a:p>
          <a:p>
            <a:pPr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“И еще 100500 проблем”, -  так говорят разработчики.</a:t>
            </a:r>
          </a:p>
        </p:txBody>
      </p:sp>
      <p:sp>
        <p:nvSpPr>
          <p:cNvPr id="247" name="Монолитная архитектура"/>
          <p:cNvSpPr txBox="1">
            <a:spLocks noGrp="1"/>
          </p:cNvSpPr>
          <p:nvPr>
            <p:ph type="body" idx="16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Монолитная архитектура</a:t>
            </a:r>
          </a:p>
        </p:txBody>
      </p:sp>
      <p:pic>
        <p:nvPicPr>
          <p:cNvPr id="248" name="Image" descr="Image"/>
          <p:cNvPicPr>
            <a:picLocks noGrp="1" noChangeAspect="1"/>
          </p:cNvPicPr>
          <p:nvPr>
            <p:ph type="pic" idx="17"/>
          </p:nvPr>
        </p:nvPicPr>
        <p:blipFill>
          <a:blip r:embed="rId4"/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49" name="bg2dhfzu44566.png" descr="bg2dhfzu44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06000" y="12700000"/>
            <a:ext cx="1148250" cy="7124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1565017" y="12954000"/>
            <a:ext cx="295657" cy="520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253" name="Тестирование монолита:"/>
          <p:cNvSpPr txBox="1">
            <a:spLocks noGrp="1"/>
          </p:cNvSpPr>
          <p:nvPr>
            <p:ph type="body" idx="14"/>
          </p:nvPr>
        </p:nvSpPr>
        <p:spPr>
          <a:xfrm>
            <a:off x="2540000" y="2540000"/>
            <a:ext cx="9476232" cy="1143000"/>
          </a:xfrm>
          <a:prstGeom prst="rect">
            <a:avLst/>
          </a:prstGeom>
        </p:spPr>
        <p:txBody>
          <a:bodyPr/>
          <a:lstStyle/>
          <a:p>
            <a:r>
              <a:t>Тестирование монолита:</a:t>
            </a:r>
          </a:p>
        </p:txBody>
      </p:sp>
      <p:sp>
        <p:nvSpPr>
          <p:cNvPr id="254" name="Тестовые данные = отдельный сценарий.…"/>
          <p:cNvSpPr txBox="1">
            <a:spLocks noGrp="1"/>
          </p:cNvSpPr>
          <p:nvPr>
            <p:ph type="body" idx="15"/>
          </p:nvPr>
        </p:nvSpPr>
        <p:spPr>
          <a:xfrm>
            <a:off x="1841500" y="3683000"/>
            <a:ext cx="18162472" cy="637354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 err="1"/>
              <a:t>Тестовые</a:t>
            </a:r>
            <a:r>
              <a:rPr dirty="0"/>
              <a:t> </a:t>
            </a:r>
            <a:r>
              <a:rPr dirty="0" err="1"/>
              <a:t>данные</a:t>
            </a:r>
            <a:r>
              <a:rPr dirty="0"/>
              <a:t> </a:t>
            </a:r>
            <a:r>
              <a:rPr lang="ru-RU" dirty="0"/>
              <a:t>-</a:t>
            </a:r>
            <a:r>
              <a:rPr dirty="0"/>
              <a:t> </a:t>
            </a:r>
            <a:r>
              <a:rPr dirty="0" err="1"/>
              <a:t>отдельный</a:t>
            </a:r>
            <a:r>
              <a:rPr dirty="0"/>
              <a:t> </a:t>
            </a:r>
            <a:r>
              <a:rPr dirty="0" err="1"/>
              <a:t>сценарий</a:t>
            </a:r>
            <a:r>
              <a:rPr dirty="0"/>
              <a:t>.</a:t>
            </a:r>
          </a:p>
          <a:p>
            <a:pPr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 err="1"/>
              <a:t>Нагрузка</a:t>
            </a:r>
            <a:r>
              <a:rPr dirty="0"/>
              <a:t> </a:t>
            </a:r>
            <a:r>
              <a:rPr dirty="0" err="1"/>
              <a:t>может</a:t>
            </a:r>
            <a:r>
              <a:rPr dirty="0"/>
              <a:t> </a:t>
            </a:r>
            <a:r>
              <a:rPr dirty="0" err="1"/>
              <a:t>затронуть</a:t>
            </a:r>
            <a:r>
              <a:rPr dirty="0"/>
              <a:t> </a:t>
            </a:r>
            <a:r>
              <a:rPr dirty="0" err="1"/>
              <a:t>всё</a:t>
            </a:r>
            <a:r>
              <a:rPr dirty="0"/>
              <a:t> </a:t>
            </a:r>
            <a:r>
              <a:rPr dirty="0" err="1"/>
              <a:t>окружение</a:t>
            </a:r>
            <a:r>
              <a:rPr dirty="0"/>
              <a:t>.</a:t>
            </a:r>
          </a:p>
          <a:p>
            <a:pPr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 err="1"/>
              <a:t>Сложность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тестировании</a:t>
            </a:r>
            <a:r>
              <a:rPr dirty="0"/>
              <a:t> API.</a:t>
            </a:r>
          </a:p>
          <a:p>
            <a:pPr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 err="1"/>
              <a:t>Затруднен</a:t>
            </a:r>
            <a:r>
              <a:rPr dirty="0"/>
              <a:t> </a:t>
            </a:r>
            <a:r>
              <a:rPr dirty="0" err="1"/>
              <a:t>анализ</a:t>
            </a:r>
            <a:r>
              <a:rPr dirty="0"/>
              <a:t> </a:t>
            </a:r>
            <a:r>
              <a:rPr dirty="0" err="1"/>
              <a:t>багов</a:t>
            </a:r>
            <a:r>
              <a:rPr dirty="0"/>
              <a:t>.</a:t>
            </a:r>
          </a:p>
          <a:p>
            <a:pPr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 err="1"/>
              <a:t>Полное</a:t>
            </a:r>
            <a:r>
              <a:rPr dirty="0"/>
              <a:t> </a:t>
            </a:r>
            <a:r>
              <a:rPr dirty="0" err="1"/>
              <a:t>тестирование</a:t>
            </a:r>
            <a:r>
              <a:rPr dirty="0"/>
              <a:t> </a:t>
            </a:r>
            <a:r>
              <a:rPr dirty="0" err="1"/>
              <a:t>перед</a:t>
            </a:r>
            <a:r>
              <a:rPr dirty="0"/>
              <a:t> </a:t>
            </a:r>
            <a:r>
              <a:rPr dirty="0" err="1"/>
              <a:t>релизом</a:t>
            </a:r>
            <a:r>
              <a:rPr dirty="0"/>
              <a:t>.</a:t>
            </a:r>
          </a:p>
          <a:p>
            <a:pPr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 err="1"/>
              <a:t>Любые</a:t>
            </a:r>
            <a:r>
              <a:rPr dirty="0"/>
              <a:t> </a:t>
            </a:r>
            <a:r>
              <a:rPr dirty="0" err="1"/>
              <a:t>изменения</a:t>
            </a:r>
            <a:r>
              <a:rPr dirty="0"/>
              <a:t> - </a:t>
            </a:r>
            <a:r>
              <a:rPr dirty="0" err="1"/>
              <a:t>тестирование</a:t>
            </a:r>
            <a:r>
              <a:rPr dirty="0"/>
              <a:t> </a:t>
            </a:r>
            <a:r>
              <a:rPr dirty="0" err="1"/>
              <a:t>всего</a:t>
            </a:r>
            <a:r>
              <a:rPr dirty="0"/>
              <a:t> </a:t>
            </a:r>
            <a:r>
              <a:rPr dirty="0" err="1"/>
              <a:t>монолита</a:t>
            </a:r>
            <a:r>
              <a:rPr dirty="0"/>
              <a:t>.</a:t>
            </a:r>
          </a:p>
          <a:p>
            <a:pPr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 err="1"/>
              <a:t>Покрытие</a:t>
            </a:r>
            <a:r>
              <a:rPr dirty="0"/>
              <a:t> </a:t>
            </a:r>
            <a:r>
              <a:rPr dirty="0" err="1"/>
              <a:t>автотестами</a:t>
            </a:r>
            <a:r>
              <a:rPr dirty="0"/>
              <a:t> ~</a:t>
            </a:r>
            <a:r>
              <a:rPr lang="ru-RU" dirty="0"/>
              <a:t>4</a:t>
            </a:r>
            <a:r>
              <a:rPr dirty="0"/>
              <a:t>0%</a:t>
            </a:r>
          </a:p>
          <a:p>
            <a:pPr lvl="1"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 err="1"/>
              <a:t>множество</a:t>
            </a:r>
            <a:r>
              <a:rPr dirty="0"/>
              <a:t> </a:t>
            </a:r>
            <a:r>
              <a:rPr dirty="0" err="1"/>
              <a:t>пересекающихся</a:t>
            </a:r>
            <a:r>
              <a:rPr dirty="0"/>
              <a:t> </a:t>
            </a:r>
            <a:r>
              <a:rPr dirty="0" err="1"/>
              <a:t>бизнес-сценариев</a:t>
            </a:r>
            <a:endParaRPr dirty="0"/>
          </a:p>
        </p:txBody>
      </p:sp>
      <p:sp>
        <p:nvSpPr>
          <p:cNvPr id="255" name="Монолитная архитектура"/>
          <p:cNvSpPr txBox="1">
            <a:spLocks noGrp="1"/>
          </p:cNvSpPr>
          <p:nvPr>
            <p:ph type="body" idx="16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Монолитная архитектура</a:t>
            </a:r>
          </a:p>
        </p:txBody>
      </p:sp>
      <p:pic>
        <p:nvPicPr>
          <p:cNvPr id="256" name="Image" descr="Image"/>
          <p:cNvPicPr>
            <a:picLocks noGrp="1" noChangeAspect="1"/>
          </p:cNvPicPr>
          <p:nvPr>
            <p:ph type="pic" idx="17"/>
          </p:nvPr>
        </p:nvPicPr>
        <p:blipFill>
          <a:blip r:embed="rId4"/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57" name="bg2dhfzu44566.png" descr="bg2dhfzu44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06000" y="12700000"/>
            <a:ext cx="1148250" cy="7124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1565017" y="12954000"/>
            <a:ext cx="295657" cy="520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261" name="Почему микросервисы?"/>
          <p:cNvSpPr txBox="1">
            <a:spLocks noGrp="1"/>
          </p:cNvSpPr>
          <p:nvPr>
            <p:ph type="body" idx="14"/>
          </p:nvPr>
        </p:nvSpPr>
        <p:spPr>
          <a:xfrm>
            <a:off x="2540000" y="2540000"/>
            <a:ext cx="9179814" cy="1143000"/>
          </a:xfrm>
          <a:prstGeom prst="rect">
            <a:avLst/>
          </a:prstGeom>
        </p:spPr>
        <p:txBody>
          <a:bodyPr/>
          <a:lstStyle/>
          <a:p>
            <a:r>
              <a:t>Почему микросервисы?</a:t>
            </a:r>
          </a:p>
        </p:txBody>
      </p:sp>
      <p:sp>
        <p:nvSpPr>
          <p:cNvPr id="262" name="Меньше кода на один сервис.…"/>
          <p:cNvSpPr txBox="1">
            <a:spLocks noGrp="1"/>
          </p:cNvSpPr>
          <p:nvPr>
            <p:ph type="body" idx="15"/>
          </p:nvPr>
        </p:nvSpPr>
        <p:spPr>
          <a:xfrm>
            <a:off x="1841500" y="3683000"/>
            <a:ext cx="18162472" cy="43561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Меньше кода на один сервис.</a:t>
            </a:r>
          </a:p>
          <a:p>
            <a:pPr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Независимость реализации.</a:t>
            </a:r>
          </a:p>
          <a:p>
            <a:pPr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Отсутствие единой точки отказа.</a:t>
            </a:r>
          </a:p>
          <a:p>
            <a:pPr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Независимое развертывание и масштабирование.</a:t>
            </a:r>
          </a:p>
          <a:p>
            <a:pPr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Независимое тестирование.</a:t>
            </a:r>
          </a:p>
        </p:txBody>
      </p:sp>
      <p:sp>
        <p:nvSpPr>
          <p:cNvPr id="263" name="Микросервисная архитектура"/>
          <p:cNvSpPr txBox="1">
            <a:spLocks noGrp="1"/>
          </p:cNvSpPr>
          <p:nvPr>
            <p:ph type="body" idx="16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Микросервисная архитектура</a:t>
            </a:r>
          </a:p>
        </p:txBody>
      </p:sp>
      <p:pic>
        <p:nvPicPr>
          <p:cNvPr id="264" name="Image" descr="Image"/>
          <p:cNvPicPr>
            <a:picLocks noGrp="1" noChangeAspect="1"/>
          </p:cNvPicPr>
          <p:nvPr>
            <p:ph type="pic" idx="17"/>
          </p:nvPr>
        </p:nvPicPr>
        <p:blipFill>
          <a:blip r:embed="rId4"/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65" name="bg2dhfzu44566.png" descr="bg2dhfzu44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06000" y="12700000"/>
            <a:ext cx="1148250" cy="7124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image2018-1-18_12-57-38.png" descr="image2018-1-18_12-57-3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0" y="2635250"/>
            <a:ext cx="19627905" cy="8267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965" y="875631"/>
            <a:ext cx="2942168" cy="127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Архитектура «ДО»"/>
          <p:cNvSpPr txBox="1"/>
          <p:nvPr/>
        </p:nvSpPr>
        <p:spPr>
          <a:xfrm>
            <a:off x="5063535" y="1395853"/>
            <a:ext cx="1294219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700" b="1" spc="135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Архитектура «ДО»</a:t>
            </a:r>
          </a:p>
        </p:txBody>
      </p:sp>
      <p:sp>
        <p:nvSpPr>
          <p:cNvPr id="2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1565017" y="12954000"/>
            <a:ext cx="295657" cy="520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271" name="Image" descr="Image"/>
          <p:cNvPicPr>
            <a:picLocks noGrp="1" noChangeAspect="1"/>
          </p:cNvPicPr>
          <p:nvPr>
            <p:ph type="pic" idx="15"/>
          </p:nvPr>
        </p:nvPicPr>
        <p:blipFill>
          <a:blip r:embed="rId4"/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72" name="bg2dhfzu44566.png" descr="bg2dhfzu44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06000" y="12700000"/>
            <a:ext cx="1148250" cy="712462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Rectangle"/>
          <p:cNvSpPr/>
          <p:nvPr/>
        </p:nvSpPr>
        <p:spPr>
          <a:xfrm>
            <a:off x="9423400" y="4093170"/>
            <a:ext cx="10486728" cy="5755680"/>
          </a:xfrm>
          <a:prstGeom prst="rect">
            <a:avLst/>
          </a:prstGeom>
          <a:ln w="139700">
            <a:solidFill>
              <a:srgbClr val="FF3023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cap="none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74" name="Square"/>
          <p:cNvSpPr/>
          <p:nvPr/>
        </p:nvSpPr>
        <p:spPr>
          <a:xfrm>
            <a:off x="18516600" y="8382000"/>
            <a:ext cx="1270000" cy="1270000"/>
          </a:xfrm>
          <a:prstGeom prst="rect">
            <a:avLst/>
          </a:prstGeom>
          <a:solidFill>
            <a:srgbClr val="FBFBF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cap="none" spc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75" name="Rectangle"/>
          <p:cNvSpPr/>
          <p:nvPr/>
        </p:nvSpPr>
        <p:spPr>
          <a:xfrm>
            <a:off x="9835667" y="8984594"/>
            <a:ext cx="5544570" cy="520701"/>
          </a:xfrm>
          <a:prstGeom prst="rect">
            <a:avLst/>
          </a:prstGeom>
          <a:blipFill>
            <a:blip r:embed="rId6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cap="none" spc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76" name="Offers"/>
          <p:cNvSpPr txBox="1"/>
          <p:nvPr/>
        </p:nvSpPr>
        <p:spPr>
          <a:xfrm>
            <a:off x="12084850" y="9092544"/>
            <a:ext cx="87029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 spc="75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Offers</a:t>
            </a:r>
          </a:p>
        </p:txBody>
      </p:sp>
      <p:sp>
        <p:nvSpPr>
          <p:cNvPr id="277" name="Rectangle"/>
          <p:cNvSpPr/>
          <p:nvPr/>
        </p:nvSpPr>
        <p:spPr>
          <a:xfrm>
            <a:off x="16372175" y="7407875"/>
            <a:ext cx="3310568" cy="381001"/>
          </a:xfrm>
          <a:prstGeom prst="rect">
            <a:avLst/>
          </a:prstGeom>
          <a:blipFill>
            <a:blip r:embed="rId6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cap="none" spc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78" name="User"/>
          <p:cNvSpPr txBox="1"/>
          <p:nvPr/>
        </p:nvSpPr>
        <p:spPr>
          <a:xfrm>
            <a:off x="17680164" y="7484075"/>
            <a:ext cx="639348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 spc="75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User</a:t>
            </a:r>
          </a:p>
        </p:txBody>
      </p:sp>
      <p:sp>
        <p:nvSpPr>
          <p:cNvPr id="279" name="Rectangle"/>
          <p:cNvSpPr/>
          <p:nvPr/>
        </p:nvSpPr>
        <p:spPr>
          <a:xfrm>
            <a:off x="10786596" y="7170472"/>
            <a:ext cx="3188048" cy="520701"/>
          </a:xfrm>
          <a:prstGeom prst="rect">
            <a:avLst/>
          </a:prstGeom>
          <a:blipFill>
            <a:blip r:embed="rId6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cap="none" spc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80" name="Catalog"/>
          <p:cNvSpPr txBox="1"/>
          <p:nvPr/>
        </p:nvSpPr>
        <p:spPr>
          <a:xfrm>
            <a:off x="11906565" y="7265722"/>
            <a:ext cx="1054783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 spc="75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Catalog</a:t>
            </a:r>
          </a:p>
        </p:txBody>
      </p:sp>
      <p:sp>
        <p:nvSpPr>
          <p:cNvPr id="281" name="Rectangle"/>
          <p:cNvSpPr/>
          <p:nvPr/>
        </p:nvSpPr>
        <p:spPr>
          <a:xfrm>
            <a:off x="13706195" y="5077052"/>
            <a:ext cx="3310568" cy="381001"/>
          </a:xfrm>
          <a:prstGeom prst="rect">
            <a:avLst/>
          </a:prstGeom>
          <a:blipFill>
            <a:blip r:embed="rId6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cap="none" spc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82" name="billing"/>
          <p:cNvSpPr txBox="1"/>
          <p:nvPr/>
        </p:nvSpPr>
        <p:spPr>
          <a:xfrm>
            <a:off x="15118312" y="5140552"/>
            <a:ext cx="942790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 spc="75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billing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Screenshot at Apr 28 22-57-26.png" descr="Screenshot at Apr 28 22-57-2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0" y="2396621"/>
            <a:ext cx="18582183" cy="10481843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Архитектура «после»"/>
          <p:cNvSpPr txBox="1"/>
          <p:nvPr/>
        </p:nvSpPr>
        <p:spPr>
          <a:xfrm>
            <a:off x="5190535" y="1395853"/>
            <a:ext cx="1294219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700" b="1" spc="135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Архитектура «после»</a:t>
            </a:r>
          </a:p>
        </p:txBody>
      </p:sp>
      <p:pic>
        <p:nvPicPr>
          <p:cNvPr id="28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965" y="875631"/>
            <a:ext cx="2942168" cy="127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1565017" y="12954000"/>
            <a:ext cx="295657" cy="520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288" name="Image" descr="Image"/>
          <p:cNvPicPr>
            <a:picLocks noGrp="1" noChangeAspect="1"/>
          </p:cNvPicPr>
          <p:nvPr>
            <p:ph type="pic" idx="15"/>
          </p:nvPr>
        </p:nvPicPr>
        <p:blipFill>
          <a:blip r:embed="rId4"/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89" name="bg2dhfzu44566.png" descr="bg2dhfzu44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06000" y="12700000"/>
            <a:ext cx="1148250" cy="712462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Text"/>
          <p:cNvSpPr txBox="1"/>
          <p:nvPr/>
        </p:nvSpPr>
        <p:spPr>
          <a:xfrm>
            <a:off x="17706542" y="2990850"/>
            <a:ext cx="908915" cy="5207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56D4E9-9D12-A042-90A8-2F80F2E76E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700" y="3841750"/>
            <a:ext cx="9880600" cy="60325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1565017" y="12954000"/>
            <a:ext cx="295657" cy="520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296" name="Что нужно для перехода?"/>
          <p:cNvSpPr txBox="1">
            <a:spLocks noGrp="1"/>
          </p:cNvSpPr>
          <p:nvPr>
            <p:ph type="body" idx="14"/>
          </p:nvPr>
        </p:nvSpPr>
        <p:spPr>
          <a:xfrm>
            <a:off x="2540000" y="2540000"/>
            <a:ext cx="9733788" cy="1143000"/>
          </a:xfrm>
          <a:prstGeom prst="rect">
            <a:avLst/>
          </a:prstGeom>
        </p:spPr>
        <p:txBody>
          <a:bodyPr/>
          <a:lstStyle/>
          <a:p>
            <a:r>
              <a:t>Что нужно для перехода?</a:t>
            </a:r>
          </a:p>
        </p:txBody>
      </p:sp>
      <p:sp>
        <p:nvSpPr>
          <p:cNvPr id="297" name="Подготовка и тестирование всех новых компонент.…"/>
          <p:cNvSpPr txBox="1">
            <a:spLocks noGrp="1"/>
          </p:cNvSpPr>
          <p:nvPr>
            <p:ph type="body" idx="15"/>
          </p:nvPr>
        </p:nvSpPr>
        <p:spPr>
          <a:xfrm>
            <a:off x="1841500" y="3683000"/>
            <a:ext cx="18162472" cy="475771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 err="1"/>
              <a:t>Подготовка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тестирование</a:t>
            </a:r>
            <a:r>
              <a:rPr dirty="0"/>
              <a:t> </a:t>
            </a:r>
            <a:r>
              <a:rPr dirty="0" err="1"/>
              <a:t>всех</a:t>
            </a:r>
            <a:r>
              <a:rPr dirty="0"/>
              <a:t> </a:t>
            </a:r>
            <a:r>
              <a:rPr dirty="0" err="1"/>
              <a:t>новых</a:t>
            </a:r>
            <a:r>
              <a:rPr dirty="0"/>
              <a:t> </a:t>
            </a:r>
            <a:r>
              <a:rPr dirty="0" err="1"/>
              <a:t>компонент</a:t>
            </a:r>
            <a:r>
              <a:rPr dirty="0"/>
              <a:t>.</a:t>
            </a:r>
          </a:p>
          <a:p>
            <a:pPr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 err="1"/>
              <a:t>Миграция</a:t>
            </a:r>
            <a:r>
              <a:rPr dirty="0"/>
              <a:t> </a:t>
            </a:r>
            <a:r>
              <a:rPr dirty="0" err="1"/>
              <a:t>старой</a:t>
            </a:r>
            <a:r>
              <a:rPr dirty="0"/>
              <a:t> </a:t>
            </a:r>
            <a:r>
              <a:rPr dirty="0" err="1"/>
              <a:t>бизнес-логики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новые</a:t>
            </a:r>
            <a:r>
              <a:rPr dirty="0"/>
              <a:t> </a:t>
            </a:r>
            <a:r>
              <a:rPr dirty="0" err="1"/>
              <a:t>компоненты</a:t>
            </a:r>
            <a:r>
              <a:rPr dirty="0"/>
              <a:t>.</a:t>
            </a:r>
          </a:p>
          <a:p>
            <a:pPr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 err="1"/>
              <a:t>Тесты</a:t>
            </a:r>
            <a:r>
              <a:rPr dirty="0"/>
              <a:t> </a:t>
            </a:r>
            <a:r>
              <a:rPr lang="ru-RU" dirty="0"/>
              <a:t>полученных</a:t>
            </a:r>
            <a:r>
              <a:rPr dirty="0"/>
              <a:t> </a:t>
            </a:r>
            <a:r>
              <a:rPr dirty="0" err="1"/>
              <a:t>изолированных</a:t>
            </a:r>
            <a:r>
              <a:rPr dirty="0"/>
              <a:t> </a:t>
            </a:r>
            <a:r>
              <a:rPr dirty="0" err="1"/>
              <a:t>компонент</a:t>
            </a:r>
            <a:r>
              <a:rPr dirty="0"/>
              <a:t>.</a:t>
            </a:r>
          </a:p>
          <a:p>
            <a:pPr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 err="1"/>
              <a:t>Частичное</a:t>
            </a:r>
            <a:r>
              <a:rPr dirty="0"/>
              <a:t> </a:t>
            </a:r>
            <a:r>
              <a:rPr dirty="0" err="1"/>
              <a:t>развертывание</a:t>
            </a:r>
            <a:endParaRPr dirty="0"/>
          </a:p>
          <a:p>
            <a:pPr lvl="1"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/>
              <a:t>A/B </a:t>
            </a:r>
            <a:r>
              <a:rPr dirty="0" err="1"/>
              <a:t>сплит</a:t>
            </a:r>
            <a:r>
              <a:rPr dirty="0"/>
              <a:t> </a:t>
            </a:r>
            <a:r>
              <a:rPr dirty="0" err="1"/>
              <a:t>новой</a:t>
            </a:r>
            <a:r>
              <a:rPr dirty="0"/>
              <a:t> </a:t>
            </a:r>
            <a:r>
              <a:rPr dirty="0" err="1"/>
              <a:t>архитектуры</a:t>
            </a:r>
            <a:r>
              <a:rPr dirty="0"/>
              <a:t> </a:t>
            </a:r>
          </a:p>
          <a:p>
            <a:pPr lvl="1"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rPr dirty="0" err="1"/>
              <a:t>Поддержка</a:t>
            </a:r>
            <a:r>
              <a:rPr dirty="0"/>
              <a:t> </a:t>
            </a:r>
            <a:r>
              <a:rPr dirty="0" err="1"/>
              <a:t>альтернативной</a:t>
            </a:r>
            <a:r>
              <a:rPr dirty="0"/>
              <a:t> </a:t>
            </a:r>
            <a:r>
              <a:rPr dirty="0" err="1"/>
              <a:t>имплементации</a:t>
            </a:r>
            <a:endParaRPr dirty="0"/>
          </a:p>
        </p:txBody>
      </p:sp>
      <p:sp>
        <p:nvSpPr>
          <p:cNvPr id="298" name="этапы работ"/>
          <p:cNvSpPr txBox="1">
            <a:spLocks noGrp="1"/>
          </p:cNvSpPr>
          <p:nvPr>
            <p:ph type="body" idx="16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этапы работ</a:t>
            </a:r>
          </a:p>
        </p:txBody>
      </p:sp>
      <p:pic>
        <p:nvPicPr>
          <p:cNvPr id="299" name="Image" descr="Image"/>
          <p:cNvPicPr>
            <a:picLocks noGrp="1" noChangeAspect="1"/>
          </p:cNvPicPr>
          <p:nvPr>
            <p:ph type="pic" idx="17"/>
          </p:nvPr>
        </p:nvPicPr>
        <p:blipFill>
          <a:blip r:embed="rId4"/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00" name="bg2dhfzu44566.png" descr="bg2dhfzu44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06000" y="12700000"/>
            <a:ext cx="1148250" cy="7124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1565017" y="12954000"/>
            <a:ext cx="295657" cy="520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304" name="Что получаем для тестирования?"/>
          <p:cNvSpPr txBox="1">
            <a:spLocks noGrp="1"/>
          </p:cNvSpPr>
          <p:nvPr>
            <p:ph type="body" idx="14"/>
          </p:nvPr>
        </p:nvSpPr>
        <p:spPr>
          <a:xfrm>
            <a:off x="2540000" y="2540000"/>
            <a:ext cx="12458700" cy="1143000"/>
          </a:xfrm>
          <a:prstGeom prst="rect">
            <a:avLst/>
          </a:prstGeom>
        </p:spPr>
        <p:txBody>
          <a:bodyPr/>
          <a:lstStyle/>
          <a:p>
            <a:r>
              <a:t>Что получаем для тестирования?</a:t>
            </a:r>
          </a:p>
        </p:txBody>
      </p:sp>
      <p:sp>
        <p:nvSpPr>
          <p:cNvPr id="305" name="Набор функционально законченных сервисов.…"/>
          <p:cNvSpPr txBox="1">
            <a:spLocks noGrp="1"/>
          </p:cNvSpPr>
          <p:nvPr>
            <p:ph type="body" idx="15"/>
          </p:nvPr>
        </p:nvSpPr>
        <p:spPr>
          <a:xfrm>
            <a:off x="1841500" y="3683000"/>
            <a:ext cx="18162472" cy="41656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Набор функционально законченных сервисов.</a:t>
            </a:r>
          </a:p>
          <a:p>
            <a:pPr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Взаимодействие между сервисами либо синхронно через HTTP/HTTPS, либо асинхронно через менеджер сообщений</a:t>
            </a:r>
          </a:p>
          <a:p>
            <a:pPr lvl="1"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Смешанный тип архитектуры</a:t>
            </a:r>
          </a:p>
          <a:p>
            <a:pPr>
              <a:spcBef>
                <a:spcPts val="1500"/>
              </a:spcBef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pPr>
            <a:r>
              <a:t>Стандартный интерфейс сообщений.</a:t>
            </a:r>
          </a:p>
        </p:txBody>
      </p:sp>
      <p:pic>
        <p:nvPicPr>
          <p:cNvPr id="306" name="Image" descr="Image"/>
          <p:cNvPicPr>
            <a:picLocks noGrp="1" noChangeAspect="1"/>
          </p:cNvPicPr>
          <p:nvPr>
            <p:ph type="pic" idx="17"/>
          </p:nvPr>
        </p:nvPicPr>
        <p:blipFill>
          <a:blip r:embed="rId4"/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0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965" y="875631"/>
            <a:ext cx="2942168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bg2dhfzu44566.png" descr="bg2dhfzu44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06000" y="12700000"/>
            <a:ext cx="1148250" cy="712462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Микросервисная архитектура"/>
          <p:cNvSpPr txBox="1"/>
          <p:nvPr/>
        </p:nvSpPr>
        <p:spPr>
          <a:xfrm>
            <a:off x="5063535" y="1395853"/>
            <a:ext cx="1294219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700" b="1" spc="135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Микросервисная архитектура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venir Next Demi Bold"/>
        <a:ea typeface="Avenir Next Demi Bold"/>
        <a:cs typeface="Avenir Next Demi Bold"/>
      </a:majorFont>
      <a:minorFont>
        <a:latin typeface="Avenir Next Demi Bold"/>
        <a:ea typeface="Avenir Next Demi Bold"/>
        <a:cs typeface="Avenir Next Demi 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120" normalizeH="0" baseline="0">
            <a:ln>
              <a:noFill/>
            </a:ln>
            <a:solidFill>
              <a:srgbClr val="FFFFFF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venir Next Demi Bold"/>
        <a:ea typeface="Avenir Next Demi Bold"/>
        <a:cs typeface="Avenir Next Demi Bold"/>
      </a:majorFont>
      <a:minorFont>
        <a:latin typeface="Avenir Next Demi Bold"/>
        <a:ea typeface="Avenir Next Demi Bold"/>
        <a:cs typeface="Avenir Next Demi 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120" normalizeH="0" baseline="0">
            <a:ln>
              <a:noFill/>
            </a:ln>
            <a:solidFill>
              <a:srgbClr val="FFFFFF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1801</Words>
  <Application>Microsoft Macintosh PowerPoint</Application>
  <PresentationFormat>Custom</PresentationFormat>
  <Paragraphs>210</Paragraphs>
  <Slides>22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Avenir Next</vt:lpstr>
      <vt:lpstr>Avenir Next Demi Bold</vt:lpstr>
      <vt:lpstr>Avenir Next Medium</vt:lpstr>
      <vt:lpstr>Helvetica</vt:lpstr>
      <vt:lpstr>Helvetica Light</vt:lpstr>
      <vt:lpstr>Helvetica Neue</vt:lpstr>
      <vt:lpstr>Times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Natalya Pletnyova</cp:lastModifiedBy>
  <cp:revision>9</cp:revision>
  <dcterms:modified xsi:type="dcterms:W3CDTF">2019-06-01T05:39:11Z</dcterms:modified>
</cp:coreProperties>
</file>