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y="6858000" cx="12192000"/>
  <p:notesSz cx="6858000" cy="9144000"/>
  <p:embeddedFontLst>
    <p:embeddedFont>
      <p:font typeface="Montserrat SemiBold"/>
      <p:regular r:id="rId62"/>
      <p:bold r:id="rId63"/>
      <p:italic r:id="rId64"/>
      <p:boldItalic r:id="rId65"/>
    </p:embeddedFont>
    <p:embeddedFont>
      <p:font typeface="Roboto"/>
      <p:regular r:id="rId66"/>
      <p:bold r:id="rId67"/>
      <p:italic r:id="rId68"/>
      <p:boldItalic r:id="rId69"/>
    </p:embeddedFont>
    <p:embeddedFont>
      <p:font typeface="Montserrat"/>
      <p:regular r:id="rId70"/>
      <p:bold r:id="rId71"/>
      <p:italic r:id="rId72"/>
      <p:boldItalic r:id="rId73"/>
    </p:embeddedFont>
    <p:embeddedFont>
      <p:font typeface="Roboto Mono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78" roundtripDataSignature="AMtx7mh/4P6C3wk4WQ3w84oRFx7cBreC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Sergey Khomutini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Montserrat-boldItalic.fntdata"/><Relationship Id="rId72" Type="http://schemas.openxmlformats.org/officeDocument/2006/relationships/font" Target="fonts/Montserrat-italic.fntdata"/><Relationship Id="rId31" Type="http://schemas.openxmlformats.org/officeDocument/2006/relationships/slide" Target="slides/slide26.xml"/><Relationship Id="rId75" Type="http://schemas.openxmlformats.org/officeDocument/2006/relationships/font" Target="fonts/RobotoMono-bold.fntdata"/><Relationship Id="rId30" Type="http://schemas.openxmlformats.org/officeDocument/2006/relationships/slide" Target="slides/slide25.xml"/><Relationship Id="rId74" Type="http://schemas.openxmlformats.org/officeDocument/2006/relationships/font" Target="fonts/RobotoMono-regular.fntdata"/><Relationship Id="rId33" Type="http://schemas.openxmlformats.org/officeDocument/2006/relationships/slide" Target="slides/slide28.xml"/><Relationship Id="rId77" Type="http://schemas.openxmlformats.org/officeDocument/2006/relationships/font" Target="fonts/RobotoMono-boldItalic.fntdata"/><Relationship Id="rId32" Type="http://schemas.openxmlformats.org/officeDocument/2006/relationships/slide" Target="slides/slide27.xml"/><Relationship Id="rId76" Type="http://schemas.openxmlformats.org/officeDocument/2006/relationships/font" Target="fonts/RobotoMono-italic.fntdata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8" Type="http://customschemas.google.com/relationships/presentationmetadata" Target="metadata"/><Relationship Id="rId71" Type="http://schemas.openxmlformats.org/officeDocument/2006/relationships/font" Target="fonts/Montserrat-bold.fntdata"/><Relationship Id="rId70" Type="http://schemas.openxmlformats.org/officeDocument/2006/relationships/font" Target="fonts/Montserrat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ontserratSemiBold-regular.fntdata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MontserratSemiBold-italic.fntdata"/><Relationship Id="rId63" Type="http://schemas.openxmlformats.org/officeDocument/2006/relationships/font" Target="fonts/MontserratSemiBold-bold.fntdata"/><Relationship Id="rId22" Type="http://schemas.openxmlformats.org/officeDocument/2006/relationships/slide" Target="slides/slide17.xml"/><Relationship Id="rId66" Type="http://schemas.openxmlformats.org/officeDocument/2006/relationships/font" Target="fonts/Roboto-regular.fntdata"/><Relationship Id="rId21" Type="http://schemas.openxmlformats.org/officeDocument/2006/relationships/slide" Target="slides/slide16.xml"/><Relationship Id="rId65" Type="http://schemas.openxmlformats.org/officeDocument/2006/relationships/font" Target="fonts/MontserratSemiBold-boldItalic.fntdata"/><Relationship Id="rId24" Type="http://schemas.openxmlformats.org/officeDocument/2006/relationships/slide" Target="slides/slide19.xml"/><Relationship Id="rId68" Type="http://schemas.openxmlformats.org/officeDocument/2006/relationships/font" Target="fonts/Roboto-italic.fntdata"/><Relationship Id="rId23" Type="http://schemas.openxmlformats.org/officeDocument/2006/relationships/slide" Target="slides/slide18.xml"/><Relationship Id="rId67" Type="http://schemas.openxmlformats.org/officeDocument/2006/relationships/font" Target="fonts/Roboto-bold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0-21T15:02:36.860">
    <p:pos x="6000" y="0"/>
    <p:text>скриншот репозитория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BsmVWU"/>
      </p:ext>
    </p:extLst>
  </p:cm>
  <p:cm authorId="0" idx="2" dt="2021-10-21T15:02:36.860">
    <p:pos x="6000" y="0"/>
    <p:text>в 8к обязательно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RBsmVW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Привет! Сегодня мы поговорим про то, как можно автоматизировать и показывать покрытие требований.</a:t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7cc001ad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Вне зависимости от формата хранения требований, автотест каким-либо образом должен связываться с требованием, к которому он относится.</a:t>
            </a:r>
            <a:endParaRPr/>
          </a:p>
        </p:txBody>
      </p:sp>
      <p:sp>
        <p:nvSpPr>
          <p:cNvPr id="139" name="Google Shape;139;gf7cc001ad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7cc001ad3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Обычно это некий атрибут у теста. Лейбл, марка, тег, в зависимости от фреймворка. В значении у такого атрибута указывается айдишник Jira issue, ссылка на page в Confluence или путь до файла с требованием, то есть некий уникальный признак нашего требования.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gf7cc001ad3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b18df2341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С помощью связи автотестов и требований мы постарались решить сразу несколько проблем.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Разработчики приходят и спрашивают - а мы тестируем вот эту штуку? Это как раз проблема покрытия, и далее мы подробнее про это поговорим.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gfb18df2341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b18df2341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Другой вопрос, с которым приходят разработчики - А что делает вот этот тест? Разработчик пишет код, и у него начинают падать тесты. Почему они падают и что вообще делают - непонятно. В такой ситуации может сильно облегчить разбор причины падения ссылка на требование в самом автотесте. Разработчик понятия не имеет что за код в автотесте написан, но он хотя бы может прочитать требование, с которым сейчас возникли проблемы.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Но на самом деле при возникновении подобных вопросов обязательно обращайте внимание на детализацию вашего автотеста. В нем должны быть четкие понятные шаги, и хорошее сообщение об ошибке. Системы репортинга вроде аллюра позволяют писать человекочитаемый лог автотеста, и это важно. Разработчик не должен бегать к тестировщику при любом падении, чтобы тестировщик ему расшифровал что в автотесте вообще происходит.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gfb18df2341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b18df2341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Ну и 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так как у нас много проектов, связь автотестов с требованиями сильно облегчает процесс ознакомления с проектом новых тестировщиков. Они приходят на проект, смотрят тесты, и по их требованиям изучают поведение системы.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gfb18df2341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b18df2341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Ну и давайте вернемся к проблеме покрытия и посмотрим как покрытие считается.</a:t>
            </a:r>
            <a:endParaRPr/>
          </a:p>
        </p:txBody>
      </p:sp>
      <p:sp>
        <p:nvSpPr>
          <p:cNvPr id="169" name="Google Shape;169;gfb18df2341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7cc001ad3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Сам по себе процесс расчета покрытия достаточно простой. Нам нужно знать информацию об автотестах, информацию о требованиях, и как-то их между собой соотносить. По полученной информации мы можем делать определенные выводы о качестве наших требований или автотестов.</a:t>
            </a:r>
            <a:endParaRPr/>
          </a:p>
        </p:txBody>
      </p:sp>
      <p:sp>
        <p:nvSpPr>
          <p:cNvPr id="175" name="Google Shape;175;gf7cc001ad3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7cc001ad3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Требования, которые не соотносятся к автотестам - 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не покрытые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. Возможно, что сейчас что-то мешает его автоматизировать, и нужно это требование пересмотреть.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Требование может быть незавершенным, то есть для автоматизации еще не хватает какой-либо информации. 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Могут быть проблемы с проверяемостью требования - нет понимания как проверить данное требование в текущей формулировке.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Либо требование может быть попросту устаревшим. 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Так или иначе наличие этих проблем говорит о том, что требование нужно дорабатывать.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Если с требованием все хорошо, значит можно автоматизировать.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gf7cc001ad3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7cc001ad3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Автотесты, которые не соотносятся к требованиям тоже под вопросом. 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Возможно, что автотест был первее, а про требование благополучно забыли.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Так же это может указывать и на проблемы с автотестами. Например, тест без требования делает проверки, дублирующие какое-то уже существующее требование, и может быть без проблем удален. Либо это тест, который что-то делает с окружением перед прогоном остальных тестов. Это зависимые тесты, от которых конечно же нужно избавляться.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gf7cc001ad3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7cc001ad3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Требование, покрытое несколькими автотестами это тоже повод разобраться почему так происходит.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Опять же, возможно что проверки дублируются, и от какого-то автотеста можно избавиться. Либо, наше требование не атомарно, и может без потери завершенности быть разбито на два разных требования.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gf7cc001ad3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8cce39414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Меня зовут Сергей Хомутинин, я так или иначе занимаюсь чем-то связанным с тестированием уже пять лет. Я много занимаюсь развитием различных инструментов около тестирования, поэтому хотел бы поделиться своим опытом в том, как можно использовать возможности вашего инструментария для решения повседневных задач тестирования.</a:t>
            </a:r>
            <a:endParaRPr/>
          </a:p>
        </p:txBody>
      </p:sp>
      <p:sp>
        <p:nvSpPr>
          <p:cNvPr id="79" name="Google Shape;79;gf8cce39414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91370e8cb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Один автотест, покрывающий несколько требований зачастую говорит о том, что наш тест делает слишком много, и будет лучше его разделить на два разных автотеста.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Но могут быть и исключения. Предположим, что подготовительные шаги для проверки наших требований занимают много времени и ресурсов - тогда, в рамках разумного, мы можем объединить проверки из разных требований просто чтобы тестирование не становилось слишком дорогим.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gf91370e8cb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7cc001ad3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Автотесты, ссылающиеся на несуществующее требование - ошибка в коде, или забыли удалить автотест после удаления требования. Можно смело идти и исправлять данную проблему.</a:t>
            </a:r>
            <a:endParaRPr/>
          </a:p>
        </p:txBody>
      </p:sp>
      <p:sp>
        <p:nvSpPr>
          <p:cNvPr id="205" name="Google Shape;205;gf7cc001ad3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7cc001ad3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Но можно пойти дальше. Разработка так или иначе происходит с использованием системы контроля версий. 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Что, если мы будем считать покрытие требований для каждой ветки, в которой разрабатываются автотесты?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Можно прямо в пулл реквесте писать о текущем проценте покрытия. Пишем новые автотесты, создаем пулл реквест, и ревьюверы сразу же видят все ли необходимые требования мы покрыли.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gf7cc001ad3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7cc001ad3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gf7cc001ad3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7cc001ad3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С визуализацией немного сложнее. К примеру, в Xray присутствует блок Test Coverage, но какой-то детальной аналитики он не дает, и найти ответ на большинство вопросов, что мы обсудили ранее, будет сложно.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Также мы можем собирать информацию о тестах и требованиях скриптами, и формировать красивую страничку на каком-нибудь 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confluence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Либо в виде метрик посылать, например, в графану и строить графики. 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gf7cc001ad3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7cc001ad3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 случае confluence и графаны автотесты становятся зависимыми от новых внешних ресурсов. Требования мы смотрим в Jira, автотесты в исходниках, прогоны автотестов в Allure, а покрытие в каком-то новом месте. Более того, не решена проблема с тем, что достаточно сложно показать покрытие требований для конкретной ветки в репозитории с автотестами.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gf7cc001ad3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8060f4dc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И тут возникла идея - что, если мы объединим отчет о прохождении автотестов и покрытие требований? Отчет у нас в Allure. Нам не придется вводить никаких новых сущностей.</a:t>
            </a:r>
            <a:endParaRPr/>
          </a:p>
        </p:txBody>
      </p:sp>
      <p:sp>
        <p:nvSpPr>
          <p:cNvPr id="241" name="Google Shape;241;gf8060f4dc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8060f4dc5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Давайте мы возьмем все наши требования, и во время прогона автотестов будем добавлять их в отчет со специальным статусом. У нас есть пара тестов, и к ним написаны сценарии.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gf8060f4dc5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8060f4dc5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Так как требования связаны с автотестами, мы можем убрать из отчета все автоматизированные требования и оставить только не покрытые. В нашем случае это третье требование, на него автотеста нет.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gf8060f4dc5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9426ede7f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Вот так выглядит описание требования в отчете. Оно пустое по одной простой причине - у нас есть первоисточник данного требования, и мы просто оставляем на него ссылку. 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Такая же ссылка, кстати, добавляется и к результатам автотестов.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Для требований мы выбрали не очень часто встречаемый статус в аллюре - Unknown, и по смыслу он подходит как нельзя лучше - результат данного требования неизвестен. Это не то же самое, что, к примеру, пропущенный результат. Это именно неизвестный. Мы не знаем выполняется ли вот это конкретное требование. У нас даже нечем его проверить.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gf9426ede7f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Я много занимаюсь опенсурс проектами, и поэтому </a:t>
            </a:r>
            <a:r>
              <a:rPr lang="ru-RU"/>
              <a:t>работаю в компании Arenadata. Мы занимаемся разработкой экосистемы с открытым исходным кодом для сбора и хранения данных. </a:t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9426ede7f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Именно наличие результатов с таким статусом говорит о том, что не все требования покрыты автотестами и надо с этим разбираться. Естественно, они влияют на процент прохождения всего запуска.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gf9426ede7f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9dcae1eb6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Следом возникла идея, что теперь мы можем показывать автотесты в той же структуре, что и написанные требования. 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gf9dcae1eb6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8060f4dc5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Слева у нас обычное отображение автотестов, оно соответствует тому как автотесты расположены в директориях с кодом.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Справа - те же самые автотесты, но в иерархии требований.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Воспользуемся, например, bdd-лейблами epic-feature-story для создания такой структуры, либо своими кастомными лейблами в случае с Allure TestOps.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gf8060f4dc5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9426ede7f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При этом важно отметить, что по сути мы никак не модифицировали код автотестов, чтобы добавить на них новую мета-информацию. На автотесте у нас единственная марка - это связь с требованием. 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gf9426ede7f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8060f4dc5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Как мы уже говорили ранее, бывают ситуации, когда один автотест проверяет больше одного сценария. У нас такие тесты есть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gf8060f4dc5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9dcae1eb6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Они тоже отображаются в отчете как один тест, но в разной структуре. Здесь нужно быть особенно осторожным, так как можно запутаться в цифрах - обратите внимание, что мы видим по сути два теста, но в цифрах справа он один. И это верно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Избегайте таких тестов, чтобы не возникала подобная путанница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gf9dcae1eb6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9dcae1eb6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Всю процедуру добавления требований в отчет мы можем выполнять на каждый запуск автотестов. Соответственно, в отчете мы видим покрытие требований для конкретной ветки репозитория.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Но с запуском тестов есть проблема - а как считать покрытие, если мы запустили не все тесты?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gf9dcae1eb6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8060f4dc5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На требование есть автотест, но он просто не запускался? В Аренадата мы запускаем полный прогон автотестов только на релизе продукта, а на пулл реквестах - ограниченный набор. Наименее важные требования мы намеренно пропускаем ради экономии ресурсов, но информация о том, что требование не было протестировано - важная.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 примере со слайда мы решили не запускать тесты на апгрейд.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Было бы неправильно в такой ситуации считать требование на апгрейд вообще не покрытыми, но как-то донести до пользователя информацию, что автотесты для требования не запускались, тоже нужно. Мы решили создавать результат на такие требования как пропущенный, а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 в описании добавлять названия тестов, которые относятся к этому требованию, но не были запущены.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gf8060f4dc5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8cce39414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Спустя какое-то время мы исправили все несоответствия между нашими требованиями и автотестами. Но как нам не допустить подобных расхождений в дальнейшем? Мы можем использовать покрытие требований в качестве линтера!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gf8cce39414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8cce39414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Все точно так же как с покрытием строк кода - если покрытие требований ниже определенного процента, мы даже не будем запускать автотесты. Или, к примеру, если тесты ссылаются на несуществующее требование. Это почти наверняка какая-то ошибка, с которой надо бы разобраться. 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gf8cce39414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91370e8cb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Сегодня мы будем говорить про Pytest и Allure TestOps, но сам подход может быть применен и на других фреймворках. Мы в Arenadata выбрали данные инструменты потому что они наиболее подходят под наши нужды тестирования.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Pytest - благодаря его мощной системе параметризации и фикстурам. У нас очень много тестовых сценариев, которые нужно проводить на большом количестве окружений. Разные операционки, разные версии продукта, разные cloud провайдеры, и так далее.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Allure TestOps - выбран потому, что мы практически не занимаемся ручным тестированием. Поэтому нам был важен репорт, изначально заточенный под автоматизированные сценарии, а не классическая TMS система вроде TestRail.</a:t>
            </a:r>
            <a:endParaRPr/>
          </a:p>
        </p:txBody>
      </p:sp>
      <p:sp>
        <p:nvSpPr>
          <p:cNvPr id="102" name="Google Shape;102;gf91370e8cb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8cce39414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Ну и в завершение поговорим про техническую составляющую.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gf8cce39414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8cce39414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Мы целиком полагаемся на возможности нашего фреймворка автотестирования, поэтому нужно знать как он устроен изнутри. На большинстве проектов мы используем pytest, поэтому решили в качестве пробы пера реализовать новый плагин для него.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gf8cce39414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8cce39414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Каждый тестовый фреймворк за редкими исключениями состоит из трех составляющих.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172B4D"/>
              </a:buClr>
              <a:buSzPts val="1200"/>
              <a:buFont typeface="Roboto"/>
              <a:buChar char="●"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Коллектор - это сборщик тестов. Он ищет тесты, которые должны быть запущены, и собирает по ним различные метаданные.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200"/>
              <a:buFont typeface="Roboto"/>
              <a:buChar char="●"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Раннер - запускает полученные от сборщика тесты 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200"/>
              <a:buFont typeface="Roboto"/>
              <a:buChar char="●"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Репортер - формирует отчет в каком-либо виде по результатам работы раннера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gf8cce39414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f8cce39414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Для расчета покрытия нам нужно получить информацию о существующих тестах, но сам результат их исполнения не важен. 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Pytest предоставляет эту информацию в виде хуков. 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Мы можем без запуска тестов получить список тестов, которые будут запущены, список не выбранных тестов, а также лейблы, в которых у нас будет храниться идентификатор требования.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Чуть ранее в другом хуке мы собираем и сами требования.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gf8cce39414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f91370e8c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Со сбором требований чуть сложнее, но в общем случае мы просто каким-либо образом должны получить список определенных объектов. 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scenario_id - уникальный признак данного требования. Именно он указывается в автотесте для привязки к требованию. Номер задачи или путь до файла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Name - внутреннее имя данного требования. Например, название файла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Display name - то имя, которое должно отображаться в отчете.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 Parents пишется список родительских объектов для создания иерархии в отчете. К примеру, может быть указан заголовок эпика из Jira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Link - полная ссылка до требования, если такая имеется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Branch - для какой ветки это требование актуально. Опять же, если есть такая возможность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 случае с Jira XRay - мы делаем запросы в джиру на получение требований по определенному фильтру, и выгружаем полезную для нас информацию - заголовок требования, описание, быть может - значения каких-то полей. В случае с файлами в репозитории читаем эти файлы и парсим. К примеру, в rst формате в качестве названия требования можно взять заголовок первого уровня. Аналогично с markdown файлами.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gf91370e8c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b18df2341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Коллектор должен реализовать достаточно простой интерфейс. Каждый коллектор может добавить нужных ему опций в аргументы запуска или конфигурационный файл, сделать какие-то подготовительные настройки, и собственно собрать нужные нам требования.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gfb18df2341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b18df234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Мы сделали систему коллекторов расширяемой, поэтому вы легко можете подключить свою собственную реализацию коллектора требований. 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Система хуков пайтеста позволяет регистрировать собственные хуки для вашего плагина. Мы сделали такой хук для регистрации новых коллекторов. Регистрируем коллектор, и далее в аргументе пайтеста мы передаем имя коллектора, который нам нужен.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gfb18df2341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f91370e8cb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И так, мы собрали тесткейсы и требования - теперь считаем покрытие. Все ситуации несоответствия сценариев и автотестов мы будем показывать по разному, поэтому обработаем каждый случай. Соберем сценарии без тестов, тесты без сценариев, и тесты которые не были запущены. 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gf91370e8cb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f91370e8cb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Посчитанную информацию теперь необходимо репортить. План минимум - написать красивую циферку покрытия прямо в консоль вместе с суммарным результатом прогона.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Для этого в pytest есть отдельный плагин terminalreporter. С помощью него модифицируем стандартную строку с summary о пройденных автотестах.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gf91370e8cb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f91370e8cb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План максимум - аллюр. Интеграция с аллюром в каждом фреймворке, естественно, выглядит по разному. В общем случае нам нужно получить объект аллюр репортера, и добавить через него новые сущности, которые в обычных условиях добавляются во время жизненного цикла теста.</a:t>
            </a:r>
            <a:b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 Pytest на данный момент его можно получить достаточно криво - сначала ищем AllureListener в списке плагинов пайтеста, а затем из него получаем репортер. 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gf91370e8cb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59cf08a8d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8" name="Google Shape;108;gf59cf08a8d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9ee7dfdec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 отличие от 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Java фреймворков. Там все просто - можно получить объект lifecycle в любой момент теста.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gf9ee7dfdec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f91370e8cb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Далее все просто - создаем новые фейковые тесты с нужным статусом и пишем в них информацию из требования. Заполняем имя, статус, лейблы и проставляем ссылки. Для того чтобы тест появился, нужно его сначала стартовать, и тут же завершить. Автоматически проставится время старта и остановки теста.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gf91370e8cb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f91370e8cb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Готово! 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Такой подход не ограничен технологиями, которые я показывал ранее. В качестве системы репортинга можно так или иначе использовать любую другую систему, которая нравится вам. Экспериментируйте.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gf91370e8cb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f9ee7dfdec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Ну а наш вариант вы всегда можете посмотреть на гитхабе. Приходите, изучайте, мы рады любой обратной связи.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gf9ee7dfdec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fb18df2341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Итого, теперь у нас есть инструмент, благодаря которому: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172B4D"/>
              </a:buClr>
              <a:buSzPts val="1200"/>
              <a:buFont typeface="Roboto"/>
              <a:buChar char="●"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мы видим прямо в отчете все ли автотесты у нас связаны с требованиями.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200"/>
              <a:buFont typeface="Roboto"/>
              <a:buChar char="●"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Корректно видим тесты, покрывающие несколько требований сразу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200"/>
              <a:buFont typeface="Roboto"/>
              <a:buChar char="●"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Видим покрытие требований для каждой ветки разработки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200"/>
              <a:buFont typeface="Roboto"/>
              <a:buChar char="●"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Даже в случае с частичным запуском тестов мы показываем правильную информацию о покрытии требований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200"/>
              <a:buFont typeface="Roboto"/>
              <a:buChar char="●"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Не допускаем расхождений в дальнейшем с помощью линтера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gfb18df2341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fb18df2341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	Но: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172B4D"/>
              </a:buClr>
              <a:buSzPts val="1400"/>
              <a:buFont typeface="Roboto"/>
              <a:buChar char="-"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Нам все-таки пришлось менять структуру хранения требований, да и сами требования тоже. Так как у нас требования хранятся в репозитории проекта, структуру директорий пришлось сделать более формальной, чтобы можно было автоматизировать сбор требований из нее. К примеру, явно разделить хранение каких-то общих блоков требований от самих требований. Это явно положительные изменения, так как становится меньше беспорядка, и проекты становятся похожими друг на друга. Но тем не менее, это необходимые трудозатраты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400"/>
              <a:buFont typeface="Roboto"/>
              <a:buChar char="-"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Решение 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не 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могло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 получиться универсальным, так как требования и репортинг могут быть совершенно разными в зависимости от предпочитаемых технологий. Да, можно конечно предлагать какой-то свой вариант хранения требований, но это еще большие трудозатраты - переписывать существующие, к примеру из Jira в rst, переучивать людей. Далеко не всегда это возможно.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400"/>
              <a:buFont typeface="Roboto"/>
              <a:buChar char="-"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Ну и сама разработка данного инструмента заняла какое-то время. Были технические проблемы и особенности, с которыми сталкивались уже в процессе, к примеру с параллельным запуском тестов и особенностями порядка вызова хуков. Это уже тонкие детали, которые мы можем обсудить отдельно. 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gfb18df2341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f91370e8cb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Этим докладом я бы хотел донести идею, что автоматизации подобные этой  - это не сложно, и позволяют углубиться в то, как ваш фреймворк устроен изнутри. Автотестирование не ограничивается написанием самих тестов. Занимайтесь разработкой новых инструментов и изучайте ваш фреймворк. Зачастую сложная задача решается совсем небольшой разработкой, главное - знать какие у вас есть для этого возможности.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gf91370e8cb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Что вообще такое требование? 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Если не вдаваться в детали, требование - это описание того, что наша система должна делать. Соответственно, покрытие требований поможет нам ответить на вопрос - проверяется ли то или иное требование автотестами, или нет?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При этом важно понимать, что расчет покрытия автотестами имеет смысл не только для требований как таковых, но и для ручных тест кейсов или User stories, написанных аналитиками. А значит, говоря “требования”, мы будем подразумевать любой артефакт на основании которого может быть разработан автотест.</a:t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7cc001ad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f7cc001ad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7cc001ad3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Распространенный вариант - это Jira,Confluence или какая-либо 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специализированная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 TMS вроде TestRail. 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В случае с Jira мы можем использовать X-Ray или подобные ему расширения для управления тест-кейсами и их связью с требованиями. В каком-то виде тот же X-Ray умеет показывать покрытие.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Если же речь идет о Confluence, то вопрос связи с тесткейсами, как правило, решается с использованием внешних инструментов.</a:t>
            </a:r>
            <a:endParaRPr/>
          </a:p>
        </p:txBody>
      </p:sp>
      <p:sp>
        <p:nvSpPr>
          <p:cNvPr id="126" name="Google Shape;126;gf7cc001ad3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7cc001ad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Набирающий популярность вариант - это хранение требований непосредственно в репозитории проекта вместе с автотестами в каком-либо из текстовых форматов (.rst, .md, etc.). Это позволяет держать требования наиболее близко к разработке продукта и автотестов к нему, а 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также</a:t>
            </a: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 решает проблему версионирования требований максимально эффективным способом.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При таком варианте хранения требований надеяться на коробочное решение для расчета покрытия не приходится, и остается только придумывать свой инструмент.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На данный момент большинство требований у нас в Arenadata выглядят именно так. Мы используем Sphinx для генерации html страниц по нашим требованиям.</a:t>
            </a:r>
            <a:endParaRPr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gf7cc001ad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/>
          <p:nvPr>
            <p:ph type="title"/>
          </p:nvPr>
        </p:nvSpPr>
        <p:spPr>
          <a:xfrm>
            <a:off x="831850" y="2105878"/>
            <a:ext cx="526415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SemiBold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3"/>
          <p:cNvSpPr txBox="1"/>
          <p:nvPr>
            <p:ph idx="1" type="body"/>
          </p:nvPr>
        </p:nvSpPr>
        <p:spPr>
          <a:xfrm>
            <a:off x="831850" y="4985603"/>
            <a:ext cx="447348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9" name="Google Shape;1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88" y="1193342"/>
            <a:ext cx="2583181" cy="91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5611" y="1935875"/>
            <a:ext cx="1834116" cy="13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5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2A0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6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4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2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1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5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5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2A0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6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4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2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1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5" name="Google Shape;6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99050" y="121550"/>
            <a:ext cx="1393274" cy="10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2A0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70" name="Google Shape;70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99050" y="121550"/>
            <a:ext cx="1393274" cy="10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/>
          <p:nvPr>
            <p:ph type="title"/>
          </p:nvPr>
        </p:nvSpPr>
        <p:spPr>
          <a:xfrm>
            <a:off x="802005" y="365125"/>
            <a:ext cx="8634095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2A0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6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4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2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1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32848" y="0"/>
            <a:ext cx="1820952" cy="1172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9701" y="5920800"/>
            <a:ext cx="1105001" cy="7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устой слайд">
  <p:cSld name="1_Пусто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/>
          <p:nvPr/>
        </p:nvSpPr>
        <p:spPr>
          <a:xfrm>
            <a:off x="0" y="-32951"/>
            <a:ext cx="12192000" cy="5953760"/>
          </a:xfrm>
          <a:prstGeom prst="rect">
            <a:avLst/>
          </a:prstGeom>
          <a:gradFill>
            <a:gsLst>
              <a:gs pos="0">
                <a:srgbClr val="363F48"/>
              </a:gs>
              <a:gs pos="100000">
                <a:srgbClr val="2C786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49"/>
          <p:cNvSpPr txBox="1"/>
          <p:nvPr>
            <p:ph type="title"/>
          </p:nvPr>
        </p:nvSpPr>
        <p:spPr>
          <a:xfrm>
            <a:off x="8019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2A0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9701" y="5920800"/>
            <a:ext cx="1105001" cy="7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/>
          <p:nvPr>
            <p:ph type="title"/>
          </p:nvPr>
        </p:nvSpPr>
        <p:spPr>
          <a:xfrm>
            <a:off x="8019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" name="Google Shape;34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2A0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6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4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2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1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5" name="Google Shape;3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99050" y="121550"/>
            <a:ext cx="1393274" cy="10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5"/>
          <p:cNvSpPr txBox="1"/>
          <p:nvPr>
            <p:ph type="title"/>
          </p:nvPr>
        </p:nvSpPr>
        <p:spPr>
          <a:xfrm>
            <a:off x="8019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2A0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6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4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2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D2A0"/>
              </a:buClr>
              <a:buSzPts val="11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9" name="Google Shape;3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99050" y="121550"/>
            <a:ext cx="1393274" cy="10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286284"/>
            <a:ext cx="1237735" cy="22198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7"/>
          <p:cNvSpPr txBox="1"/>
          <p:nvPr>
            <p:ph type="title"/>
          </p:nvPr>
        </p:nvSpPr>
        <p:spPr>
          <a:xfrm>
            <a:off x="8019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F5E8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F5E8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F5E8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F5E8"/>
              </a:buClr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F5E8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4" name="Google Shape;4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8211" y="121550"/>
            <a:ext cx="1834116" cy="13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устой слайд" showMasterSp="0">
  <p:cSld name="2_Пусто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48"/>
          <p:cNvPicPr preferRelativeResize="0"/>
          <p:nvPr/>
        </p:nvPicPr>
        <p:blipFill rotWithShape="1">
          <a:blip r:embed="rId3">
            <a:alphaModFix/>
          </a:blip>
          <a:srcRect b="0" l="0" r="1002" t="37293"/>
          <a:stretch/>
        </p:blipFill>
        <p:spPr>
          <a:xfrm>
            <a:off x="4683760" y="-6350"/>
            <a:ext cx="7529195" cy="384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48"/>
          <p:cNvPicPr preferRelativeResize="0"/>
          <p:nvPr/>
        </p:nvPicPr>
        <p:blipFill rotWithShape="1">
          <a:blip r:embed="rId4">
            <a:alphaModFix/>
          </a:blip>
          <a:srcRect b="50554" l="38065" r="0" t="0"/>
          <a:stretch/>
        </p:blipFill>
        <p:spPr>
          <a:xfrm>
            <a:off x="-26670" y="3837305"/>
            <a:ext cx="4710430" cy="303085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48"/>
          <p:cNvSpPr txBox="1"/>
          <p:nvPr>
            <p:ph type="title"/>
          </p:nvPr>
        </p:nvSpPr>
        <p:spPr>
          <a:xfrm>
            <a:off x="8019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" name="Google Shape;49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9701" y="5920800"/>
            <a:ext cx="1105001" cy="7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 showMasterSp="0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/>
          <p:nvPr>
            <p:ph type="ctrTitle"/>
          </p:nvPr>
        </p:nvSpPr>
        <p:spPr>
          <a:xfrm>
            <a:off x="1613012" y="2235200"/>
            <a:ext cx="596113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SemiBold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" type="subTitle"/>
          </p:nvPr>
        </p:nvSpPr>
        <p:spPr>
          <a:xfrm>
            <a:off x="1613012" y="4862195"/>
            <a:ext cx="4724400" cy="588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3" name="Google Shape;5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3012" y="5791033"/>
            <a:ext cx="2831012" cy="47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5611" y="1935875"/>
            <a:ext cx="1834116" cy="13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4"/>
          <p:cNvSpPr/>
          <p:nvPr/>
        </p:nvSpPr>
        <p:spPr>
          <a:xfrm>
            <a:off x="1708920" y="4920048"/>
            <a:ext cx="411688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Корпоративная платформа хранения и обработки </a:t>
            </a:r>
            <a:br>
              <a:rPr b="0" i="0" lang="ru-R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-R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данных</a:t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6535" y="3933390"/>
            <a:ext cx="3779129" cy="63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5611" y="1935875"/>
            <a:ext cx="1834116" cy="13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/>
          <p:nvPr>
            <p:ph type="title"/>
          </p:nvPr>
        </p:nvSpPr>
        <p:spPr>
          <a:xfrm>
            <a:off x="8019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  <a:defRPr b="0" i="0" sz="36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" name="Google Shape;1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4" name="Google Shape;1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86284"/>
            <a:ext cx="1237735" cy="22198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image" Target="../media/image36.png"/><Relationship Id="rId7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Relationship Id="rId3" Type="http://schemas.openxmlformats.org/officeDocument/2006/relationships/comments" Target="../comments/comment1.xml"/><Relationship Id="rId4" Type="http://schemas.openxmlformats.org/officeDocument/2006/relationships/hyperlink" Target="https://github.com/arenadata/pytest_allure_spec_coverage" TargetMode="External"/><Relationship Id="rId5" Type="http://schemas.openxmlformats.org/officeDocument/2006/relationships/image" Target="../media/image4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831850" y="2105878"/>
            <a:ext cx="526415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SemiBold"/>
              <a:buNone/>
            </a:pPr>
            <a:r>
              <a:rPr lang="ru-RU"/>
              <a:t>Автоматизация расчета покрытия требований и его визуализация в Allure Report</a:t>
            </a:r>
            <a:endParaRPr/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831850" y="4985603"/>
            <a:ext cx="447348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ru-RU"/>
              <a:t>Sergey Khomutinin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ru-RU"/>
              <a:t>Arenadata Software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7cc001ad3_0_25"/>
          <p:cNvSpPr txBox="1"/>
          <p:nvPr>
            <p:ph type="title"/>
          </p:nvPr>
        </p:nvSpPr>
        <p:spPr>
          <a:xfrm>
            <a:off x="838188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rPr lang="ru-RU" sz="6000"/>
              <a:t>Связываем требования </a:t>
            </a:r>
            <a:br>
              <a:rPr lang="ru-RU" sz="6000"/>
            </a:br>
            <a:r>
              <a:rPr lang="ru-RU" sz="6000"/>
              <a:t>с автотестами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</p:txBody>
      </p:sp>
      <p:pic>
        <p:nvPicPr>
          <p:cNvPr id="142" name="Google Shape;142;gf7cc001ad3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975" y="462800"/>
            <a:ext cx="1920425" cy="19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7cc001ad3_0_15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Атрибут требования на тесте</a:t>
            </a:r>
            <a:endParaRPr/>
          </a:p>
        </p:txBody>
      </p:sp>
      <p:pic>
        <p:nvPicPr>
          <p:cNvPr id="148" name="Google Shape;148;gf7cc001ad3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075" y="1765000"/>
            <a:ext cx="8261974" cy="35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18df2341_0_32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Зачем связывать с тестами?</a:t>
            </a:r>
            <a:endParaRPr/>
          </a:p>
        </p:txBody>
      </p:sp>
      <p:sp>
        <p:nvSpPr>
          <p:cNvPr id="154" name="Google Shape;154;gfb18df2341_0_3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“А мы вот это тестируем?”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b18df2341_0_38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Зачем связывать с тестами?</a:t>
            </a:r>
            <a:endParaRPr/>
          </a:p>
        </p:txBody>
      </p:sp>
      <p:sp>
        <p:nvSpPr>
          <p:cNvPr id="160" name="Google Shape;160;gfb18df2341_0_3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“А мы вот это тестируем?”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“А что делает этот тест?”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b18df2341_0_43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Зачем связывать с тестами?</a:t>
            </a:r>
            <a:endParaRPr/>
          </a:p>
        </p:txBody>
      </p:sp>
      <p:sp>
        <p:nvSpPr>
          <p:cNvPr id="166" name="Google Shape;166;gfb18df2341_0_4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“А мы вот это тестируем?”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“А что делает этот тест?”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Ознакомление с проектом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b18df2341_0_27"/>
          <p:cNvSpPr txBox="1"/>
          <p:nvPr>
            <p:ph type="title"/>
          </p:nvPr>
        </p:nvSpPr>
        <p:spPr>
          <a:xfrm>
            <a:off x="838188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rPr lang="ru-RU" sz="6000"/>
              <a:t>Считаем покрытие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</p:txBody>
      </p:sp>
      <p:pic>
        <p:nvPicPr>
          <p:cNvPr id="172" name="Google Shape;172;gfb18df2341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975" y="462800"/>
            <a:ext cx="1920425" cy="19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7cc001ad3_0_30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Покрытые требования</a:t>
            </a:r>
            <a:endParaRPr/>
          </a:p>
        </p:txBody>
      </p:sp>
      <p:sp>
        <p:nvSpPr>
          <p:cNvPr id="178" name="Google Shape;178;gf7cc001ad3_0_3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Требование 1 -&gt; Автотест 1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Требование</a:t>
            </a: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 2 -&gt; Автотест 2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Требование</a:t>
            </a: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 3 -&gt; Автотест 3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7cc001ad3_0_36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Требования не покрыты</a:t>
            </a:r>
            <a:endParaRPr/>
          </a:p>
        </p:txBody>
      </p:sp>
      <p:sp>
        <p:nvSpPr>
          <p:cNvPr id="184" name="Google Shape;184;gf7cc001ad3_0_3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Требование</a:t>
            </a: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 1 -&gt; Автотест 1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Требование 2 -&gt; ???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Требование 3 -&gt; ???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7cc001ad3_0_41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Автотесты без требований</a:t>
            </a:r>
            <a:endParaRPr/>
          </a:p>
        </p:txBody>
      </p:sp>
      <p:sp>
        <p:nvSpPr>
          <p:cNvPr id="190" name="Google Shape;190;gf7cc001ad3_0_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Требование 1 -&gt; Автотест 1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??? -&gt; Автотест 2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??? -&gt; Автотест 2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7cc001ad3_0_46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Несколько автотестов на требование</a:t>
            </a:r>
            <a:endParaRPr/>
          </a:p>
        </p:txBody>
      </p:sp>
      <p:sp>
        <p:nvSpPr>
          <p:cNvPr id="196" name="Google Shape;196;gf7cc001ad3_0_4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Требование 1 -&gt; Автотест 1, Автотест 2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8cce39414_0_56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t/>
            </a:r>
            <a:endParaRPr/>
          </a:p>
        </p:txBody>
      </p:sp>
      <p:sp>
        <p:nvSpPr>
          <p:cNvPr id="82" name="Google Shape;82;gf8cce39414_0_5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3" name="Google Shape;83;gf8cce39414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0" y="1353111"/>
            <a:ext cx="10420426" cy="44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91370e8cb_0_55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Автотест на несколько требований</a:t>
            </a:r>
            <a:endParaRPr/>
          </a:p>
        </p:txBody>
      </p:sp>
      <p:sp>
        <p:nvSpPr>
          <p:cNvPr id="202" name="Google Shape;202;gf91370e8cb_0_55"/>
          <p:cNvSpPr txBox="1"/>
          <p:nvPr>
            <p:ph idx="1" type="body"/>
          </p:nvPr>
        </p:nvSpPr>
        <p:spPr>
          <a:xfrm>
            <a:off x="838200" y="1825625"/>
            <a:ext cx="10669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Требование 1, Требование 2 -&gt; Автотест 1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7cc001ad3_0_51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Несуществующее требование</a:t>
            </a:r>
            <a:endParaRPr/>
          </a:p>
        </p:txBody>
      </p:sp>
      <p:sp>
        <p:nvSpPr>
          <p:cNvPr id="208" name="Google Shape;208;gf7cc001ad3_0_5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Требование ??? -&gt; Автотест 1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7cc001ad3_0_56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Считаем покрытие для каждой ветки</a:t>
            </a:r>
            <a:endParaRPr/>
          </a:p>
        </p:txBody>
      </p:sp>
      <p:sp>
        <p:nvSpPr>
          <p:cNvPr id="214" name="Google Shape;214;gf7cc001ad3_0_5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develop - 85% coverage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feature/TASK-123 - 73% coverage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tests/TASK-321 - 97% coverage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7cc001ad3_0_61"/>
          <p:cNvSpPr txBox="1"/>
          <p:nvPr>
            <p:ph type="title"/>
          </p:nvPr>
        </p:nvSpPr>
        <p:spPr>
          <a:xfrm>
            <a:off x="838188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rPr lang="ru-RU" sz="6000"/>
              <a:t>А как визуализировать?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</p:txBody>
      </p:sp>
      <p:pic>
        <p:nvPicPr>
          <p:cNvPr id="220" name="Google Shape;220;gf7cc001ad3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975" y="462800"/>
            <a:ext cx="1920425" cy="19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7cc001ad3_0_66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XRay Test Coverage </a:t>
            </a:r>
            <a:endParaRPr/>
          </a:p>
        </p:txBody>
      </p:sp>
      <p:sp>
        <p:nvSpPr>
          <p:cNvPr id="226" name="Google Shape;226;gf7cc001ad3_0_6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27" name="Google Shape;227;gf7cc001ad3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0" y="1625600"/>
            <a:ext cx="10515601" cy="4208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7cc001ad3_0_76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t/>
            </a:r>
            <a:endParaRPr/>
          </a:p>
        </p:txBody>
      </p:sp>
      <p:sp>
        <p:nvSpPr>
          <p:cNvPr id="233" name="Google Shape;233;gf7cc001ad3_0_7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4" name="Google Shape;234;gf7cc001ad3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375" y="934675"/>
            <a:ext cx="3431500" cy="14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f7cc001ad3_0_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625" y="461312"/>
            <a:ext cx="2713984" cy="113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f7cc001ad3_0_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2625" y="3186475"/>
            <a:ext cx="3118249" cy="113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f7cc001ad3_0_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3775" y="2490882"/>
            <a:ext cx="5329600" cy="9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f7cc001ad3_0_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0495" y="4319775"/>
            <a:ext cx="3693022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8060f4dc5_0_0"/>
          <p:cNvSpPr txBox="1"/>
          <p:nvPr>
            <p:ph type="title"/>
          </p:nvPr>
        </p:nvSpPr>
        <p:spPr>
          <a:xfrm>
            <a:off x="838188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rPr lang="ru-RU" sz="6000"/>
              <a:t>У нас есть Allure!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</p:txBody>
      </p:sp>
      <p:pic>
        <p:nvPicPr>
          <p:cNvPr id="244" name="Google Shape;244;gf8060f4dc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975" y="462800"/>
            <a:ext cx="1920425" cy="19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f8060f4dc5_0_5"/>
          <p:cNvPicPr preferRelativeResize="0"/>
          <p:nvPr/>
        </p:nvPicPr>
        <p:blipFill rotWithShape="1">
          <a:blip r:embed="rId3">
            <a:alphaModFix/>
          </a:blip>
          <a:srcRect b="0" l="783" r="0" t="0"/>
          <a:stretch/>
        </p:blipFill>
        <p:spPr>
          <a:xfrm>
            <a:off x="1248175" y="1609250"/>
            <a:ext cx="7660598" cy="439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f8060f4dc5_0_5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Добавляем требования в результаты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f8060f4dc5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25" y="1566675"/>
            <a:ext cx="8796549" cy="44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f8060f4dc5_0_10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Оставляем только не покрытые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f9426ede7f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325" y="1423250"/>
            <a:ext cx="7552499" cy="47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f9426ede7f_0_4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Описание требования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/>
        </p:nvSpPr>
        <p:spPr>
          <a:xfrm>
            <a:off x="801988" y="441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3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Мы из </a:t>
            </a:r>
            <a:r>
              <a:rPr b="0" i="0" lang="ru-RU" sz="4800" u="none" cap="none" strike="noStrike">
                <a:solidFill>
                  <a:srgbClr val="00A07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ARENADATA</a:t>
            </a:r>
            <a:r>
              <a:rPr b="0" i="0" lang="ru-RU" sz="36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0" sz="36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838545" y="2298372"/>
            <a:ext cx="5264400" cy="1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A079"/>
                </a:solidFill>
                <a:latin typeface="Montserrat"/>
                <a:ea typeface="Montserrat"/>
                <a:cs typeface="Montserrat"/>
                <a:sym typeface="Montserrat"/>
              </a:rPr>
              <a:t>ARENADATA</a:t>
            </a:r>
            <a:r>
              <a:rPr b="0" i="0" lang="ru-RU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— ведущий российский разработчик платформ сбора и хранения данных для компаний, которые хотят изменить бизнес с помощью цифровизации процессов и сложной аналитики, основанной на использовании Big Data.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838545" y="4209289"/>
            <a:ext cx="32952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A079"/>
                </a:solidFill>
                <a:latin typeface="Montserrat"/>
                <a:ea typeface="Montserrat"/>
                <a:cs typeface="Montserrat"/>
                <a:sym typeface="Montserrat"/>
              </a:rPr>
              <a:t>Наши решения строятся </a:t>
            </a:r>
            <a:br>
              <a:rPr b="1" i="0" lang="ru-RU" sz="1400" u="none" cap="none" strike="noStrike">
                <a:solidFill>
                  <a:srgbClr val="00A07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-RU" sz="1400" u="none" cap="none" strike="noStrike">
                <a:solidFill>
                  <a:srgbClr val="00A079"/>
                </a:solidFill>
                <a:latin typeface="Montserrat"/>
                <a:ea typeface="Montserrat"/>
                <a:cs typeface="Montserrat"/>
                <a:sym typeface="Montserrat"/>
              </a:rPr>
              <a:t>на технологиях </a:t>
            </a:r>
            <a:br>
              <a:rPr b="1" i="0" lang="ru-RU" sz="1400" u="none" cap="none" strike="noStrike">
                <a:solidFill>
                  <a:srgbClr val="00A07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-RU" sz="1400" u="none" cap="none" strike="noStrike">
                <a:solidFill>
                  <a:srgbClr val="00A079"/>
                </a:solidFill>
                <a:latin typeface="Montserrat"/>
                <a:ea typeface="Montserrat"/>
                <a:cs typeface="Montserrat"/>
                <a:sym typeface="Montserrat"/>
              </a:rPr>
              <a:t>с открытым кодом </a:t>
            </a:r>
            <a:br>
              <a:rPr b="1" i="0" lang="ru-RU" sz="1400" u="none" cap="none" strike="noStrike">
                <a:solidFill>
                  <a:srgbClr val="00A07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-RU" sz="1400" u="none" cap="none" strike="noStrike">
                <a:solidFill>
                  <a:srgbClr val="00A079"/>
                </a:solidFill>
                <a:latin typeface="Montserrat"/>
                <a:ea typeface="Montserrat"/>
                <a:cs typeface="Montserrat"/>
                <a:sym typeface="Montserrat"/>
              </a:rPr>
              <a:t>и помогают работать с </a:t>
            </a:r>
            <a:endParaRPr b="1" i="0" sz="1600" u="none" cap="none" strike="noStrike">
              <a:solidFill>
                <a:srgbClr val="00A0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4767647" y="4671858"/>
            <a:ext cx="1386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Большие данные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6431691" y="4671858"/>
            <a:ext cx="1386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Интернет вещей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8215183" y="4671858"/>
            <a:ext cx="1386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Машинное</a:t>
            </a:r>
            <a:br>
              <a:rPr b="0" i="0" lang="ru-RU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-RU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обучение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9998676" y="4671858"/>
            <a:ext cx="183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Связанные технологии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0304" y="4112817"/>
            <a:ext cx="473160" cy="47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5140" y="4134324"/>
            <a:ext cx="473160" cy="45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7818" y="4155832"/>
            <a:ext cx="494667" cy="43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71270" y="4112817"/>
            <a:ext cx="473160" cy="47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68530" y="4111756"/>
            <a:ext cx="212382" cy="127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9426ede7f_0_3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8" name="Google Shape;268;gf9426ede7f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299" y="365125"/>
            <a:ext cx="5235699" cy="566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9dcae1eb6_0_11"/>
          <p:cNvSpPr txBox="1"/>
          <p:nvPr>
            <p:ph type="title"/>
          </p:nvPr>
        </p:nvSpPr>
        <p:spPr>
          <a:xfrm>
            <a:off x="838188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rPr lang="ru-RU" sz="6000"/>
              <a:t>Автотесты в структуре требований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</p:txBody>
      </p:sp>
      <p:pic>
        <p:nvPicPr>
          <p:cNvPr id="274" name="Google Shape;274;gf9dcae1eb6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975" y="462800"/>
            <a:ext cx="1920425" cy="19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f8060f4dc5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75" y="1715550"/>
            <a:ext cx="5177825" cy="31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f8060f4dc5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000" y="1602213"/>
            <a:ext cx="5105225" cy="472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f8060f4dc5_0_15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Тесты в иерархии требований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f9426ede7f_0_16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Не модифицируем тесты</a:t>
            </a:r>
            <a:endParaRPr/>
          </a:p>
        </p:txBody>
      </p:sp>
      <p:pic>
        <p:nvPicPr>
          <p:cNvPr id="287" name="Google Shape;287;gf9426ede7f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775" y="1690825"/>
            <a:ext cx="4058750" cy="44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8060f4dc5_0_20"/>
          <p:cNvSpPr txBox="1"/>
          <p:nvPr>
            <p:ph type="title"/>
          </p:nvPr>
        </p:nvSpPr>
        <p:spPr>
          <a:xfrm>
            <a:off x="838188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rPr lang="ru-RU" sz="6000"/>
              <a:t>Автотест на несколько требований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</p:txBody>
      </p:sp>
      <p:pic>
        <p:nvPicPr>
          <p:cNvPr id="293" name="Google Shape;293;gf8060f4dc5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975" y="462800"/>
            <a:ext cx="1920425" cy="19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f9dcae1eb6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350" y="602550"/>
            <a:ext cx="9175274" cy="49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f9dcae1eb6_0_16"/>
          <p:cNvSpPr txBox="1"/>
          <p:nvPr>
            <p:ph type="title"/>
          </p:nvPr>
        </p:nvSpPr>
        <p:spPr>
          <a:xfrm>
            <a:off x="838188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rPr lang="ru-RU" sz="6000"/>
              <a:t>Считаем покрытие на каждый запуск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</p:txBody>
      </p:sp>
      <p:pic>
        <p:nvPicPr>
          <p:cNvPr id="304" name="Google Shape;304;gf9dcae1eb6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975" y="462800"/>
            <a:ext cx="1920425" cy="19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8060f4dc5_0_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10" name="Google Shape;310;gf8060f4dc5_0_25"/>
          <p:cNvPicPr preferRelativeResize="0"/>
          <p:nvPr/>
        </p:nvPicPr>
        <p:blipFill rotWithShape="1">
          <a:blip r:embed="rId3">
            <a:alphaModFix/>
          </a:blip>
          <a:srcRect b="0" l="0" r="0" t="3864"/>
          <a:stretch/>
        </p:blipFill>
        <p:spPr>
          <a:xfrm>
            <a:off x="604725" y="1663450"/>
            <a:ext cx="10982549" cy="429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f8060f4dc5_0_25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Запускаем не все тесты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f8cce39414_0_6"/>
          <p:cNvSpPr txBox="1"/>
          <p:nvPr>
            <p:ph type="title"/>
          </p:nvPr>
        </p:nvSpPr>
        <p:spPr>
          <a:xfrm>
            <a:off x="838188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rPr lang="ru-RU" sz="6000"/>
              <a:t>Мы все исправили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</p:txBody>
      </p:sp>
      <p:pic>
        <p:nvPicPr>
          <p:cNvPr id="317" name="Google Shape;317;gf8cce39414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975" y="462800"/>
            <a:ext cx="1920425" cy="19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8cce39414_0_11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Покрытие кода как линтер</a:t>
            </a:r>
            <a:endParaRPr/>
          </a:p>
        </p:txBody>
      </p:sp>
      <p:sp>
        <p:nvSpPr>
          <p:cNvPr id="323" name="Google Shape;323;gf8cce39414_0_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latin typeface="Roboto Mono"/>
                <a:ea typeface="Roboto Mono"/>
                <a:cs typeface="Roboto Mono"/>
                <a:sym typeface="Roboto Mono"/>
              </a:rPr>
              <a:t>====== 3 tests collected, </a:t>
            </a:r>
            <a:r>
              <a:rPr lang="ru-RU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50% specification coverage</a:t>
            </a:r>
            <a:r>
              <a:rPr lang="ru-RU">
                <a:latin typeface="Roboto Mono"/>
                <a:ea typeface="Roboto Mono"/>
                <a:cs typeface="Roboto Mono"/>
                <a:sym typeface="Roboto Mono"/>
              </a:rPr>
              <a:t> in 0.10s ======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! _pytest.outcomes.Exit: Spec coverage percent is 50%, and it is less than target 100% !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latin typeface="Roboto Mono"/>
                <a:ea typeface="Roboto Mono"/>
                <a:cs typeface="Roboto Mono"/>
                <a:sym typeface="Roboto Mono"/>
              </a:rPr>
              <a:t>====== 3 tests collected, 50% specification coverage in 0.01s ======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Spec coverage is greater than target 25%! 🎉🎉🎉</a:t>
            </a:r>
            <a:endParaRPr>
              <a:solidFill>
                <a:srgbClr val="93C47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latin typeface="Roboto Mono"/>
                <a:ea typeface="Roboto Mono"/>
                <a:cs typeface="Roboto Mono"/>
                <a:sym typeface="Roboto Mono"/>
              </a:rPr>
              <a:t>====== 2 tests collected, 25% specification coverage in 0.37s ======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! _pytest.outcomes.Exit: The following tests linked with nonexistent spec: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   test_non_existent_scenario_case !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f91370e8cb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0" y="1690825"/>
            <a:ext cx="3954649" cy="395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f91370e8cb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2600" y="2478600"/>
            <a:ext cx="5512650" cy="20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8cce39414_0_31"/>
          <p:cNvSpPr txBox="1"/>
          <p:nvPr>
            <p:ph type="title"/>
          </p:nvPr>
        </p:nvSpPr>
        <p:spPr>
          <a:xfrm>
            <a:off x="838188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rPr lang="ru-RU" sz="6000"/>
              <a:t>Как все устроено?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</p:txBody>
      </p:sp>
      <p:pic>
        <p:nvPicPr>
          <p:cNvPr id="329" name="Google Shape;329;gf8cce39414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975" y="462800"/>
            <a:ext cx="1920425" cy="19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8cce39414_0_41"/>
          <p:cNvSpPr txBox="1"/>
          <p:nvPr>
            <p:ph type="title"/>
          </p:nvPr>
        </p:nvSpPr>
        <p:spPr>
          <a:xfrm>
            <a:off x="838188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rPr lang="ru-RU" sz="6000"/>
              <a:t>Плагин для pytest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</p:txBody>
      </p:sp>
      <p:pic>
        <p:nvPicPr>
          <p:cNvPr id="335" name="Google Shape;335;gf8cce39414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975" y="462800"/>
            <a:ext cx="1920425" cy="19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8cce39414_0_46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Тестовый фреймворк изнутри</a:t>
            </a:r>
            <a:endParaRPr/>
          </a:p>
        </p:txBody>
      </p:sp>
      <p:sp>
        <p:nvSpPr>
          <p:cNvPr id="341" name="Google Shape;341;gf8cce39414_0_4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rPr lang="ru-RU" sz="3500">
                <a:latin typeface="Montserrat SemiBold"/>
                <a:ea typeface="Montserrat SemiBold"/>
                <a:cs typeface="Montserrat SemiBold"/>
                <a:sym typeface="Montserrat SemiBold"/>
              </a:rPr>
              <a:t>Коллектор - собирает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rPr lang="ru-RU" sz="3500">
                <a:latin typeface="Montserrat SemiBold"/>
                <a:ea typeface="Montserrat SemiBold"/>
                <a:cs typeface="Montserrat SemiBold"/>
                <a:sym typeface="Montserrat SemiBold"/>
              </a:rPr>
              <a:t>Раннер - запускает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3500"/>
              <a:buFont typeface="Montserrat SemiBold"/>
              <a:buChar char="•"/>
            </a:pPr>
            <a:r>
              <a:rPr lang="ru-RU" sz="3500">
                <a:latin typeface="Montserrat SemiBold"/>
                <a:ea typeface="Montserrat SemiBold"/>
                <a:cs typeface="Montserrat SemiBold"/>
                <a:sym typeface="Montserrat SemiBold"/>
              </a:rPr>
              <a:t>Репортер - показывает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8cce39414_0_51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Хуки - собираем тесты до запуска</a:t>
            </a:r>
            <a:endParaRPr/>
          </a:p>
        </p:txBody>
      </p:sp>
      <p:pic>
        <p:nvPicPr>
          <p:cNvPr id="347" name="Google Shape;347;gf8cce39414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813" y="1825613"/>
            <a:ext cx="9827975" cy="41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f91370e8cb_0_0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Каждое требование - объект</a:t>
            </a:r>
            <a:endParaRPr/>
          </a:p>
        </p:txBody>
      </p:sp>
      <p:sp>
        <p:nvSpPr>
          <p:cNvPr id="353" name="Google Shape;353;gf91370e8cb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54" name="Google Shape;354;gf91370e8c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475" y="1790875"/>
            <a:ext cx="4706401" cy="420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fb18df2341_0_2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Сборщик требований</a:t>
            </a:r>
            <a:endParaRPr/>
          </a:p>
        </p:txBody>
      </p:sp>
      <p:sp>
        <p:nvSpPr>
          <p:cNvPr id="360" name="Google Shape;360;gfb18df2341_0_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61" name="Google Shape;361;gfb18df2341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138" y="1690825"/>
            <a:ext cx="4468538" cy="44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b18df2341_0_10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Регистрируем свой сборщик</a:t>
            </a:r>
            <a:endParaRPr/>
          </a:p>
        </p:txBody>
      </p:sp>
      <p:sp>
        <p:nvSpPr>
          <p:cNvPr id="367" name="Google Shape;367;gfb18df2341_0_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68" name="Google Shape;368;gfb18df2341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825625"/>
            <a:ext cx="10515599" cy="2424277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fb18df2341_0_10"/>
          <p:cNvSpPr txBox="1"/>
          <p:nvPr/>
        </p:nvSpPr>
        <p:spPr>
          <a:xfrm>
            <a:off x="838200" y="4640100"/>
            <a:ext cx="695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Roboto Mono"/>
                <a:ea typeface="Roboto Mono"/>
                <a:cs typeface="Roboto Mono"/>
                <a:sym typeface="Roboto Mono"/>
              </a:rPr>
              <a:t>pytest --sc-type sphinx</a:t>
            </a:r>
            <a:endParaRPr sz="30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f91370e8cb_0_5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Считаем покрытие</a:t>
            </a:r>
            <a:endParaRPr/>
          </a:p>
        </p:txBody>
      </p:sp>
      <p:sp>
        <p:nvSpPr>
          <p:cNvPr id="375" name="Google Shape;375;gf91370e8cb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t/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76" name="Google Shape;376;gf91370e8cb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00600"/>
            <a:ext cx="9233751" cy="467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91370e8cb_0_10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Пишем в терминал</a:t>
            </a:r>
            <a:endParaRPr/>
          </a:p>
        </p:txBody>
      </p:sp>
      <p:sp>
        <p:nvSpPr>
          <p:cNvPr id="382" name="Google Shape;382;gf91370e8cb_0_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f91370e8cb_0_10"/>
          <p:cNvSpPr txBox="1"/>
          <p:nvPr/>
        </p:nvSpPr>
        <p:spPr>
          <a:xfrm>
            <a:off x="838200" y="4540850"/>
            <a:ext cx="10479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latin typeface="Roboto Mono"/>
                <a:ea typeface="Roboto Mono"/>
                <a:cs typeface="Roboto Mono"/>
                <a:sym typeface="Roboto Mono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======= 3 passed, </a:t>
            </a:r>
            <a:r>
              <a:rPr lang="ru-RU" sz="22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60% specification coverage</a:t>
            </a:r>
            <a:r>
              <a:rPr lang="ru-RU" sz="2200">
                <a:latin typeface="Roboto Mono"/>
                <a:ea typeface="Roboto Mono"/>
                <a:cs typeface="Roboto Mono"/>
                <a:sym typeface="Roboto Mono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 in 0.02s =======</a:t>
            </a:r>
            <a:endParaRPr sz="2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latin typeface="Roboto Mono"/>
                <a:ea typeface="Roboto Mono"/>
                <a:cs typeface="Roboto Mono"/>
                <a:sym typeface="Roboto Mono"/>
              </a:rPr>
              <a:t>Spec coverage is greater than target 25%! 🎉🎉🎉</a:t>
            </a:r>
            <a:endParaRPr sz="22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84" name="Google Shape;384;gf91370e8cb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0" y="1916901"/>
            <a:ext cx="10515601" cy="2552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f91370e8cb_0_15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Allure Reporter</a:t>
            </a:r>
            <a:endParaRPr/>
          </a:p>
        </p:txBody>
      </p:sp>
      <p:sp>
        <p:nvSpPr>
          <p:cNvPr id="390" name="Google Shape;390;gf91370e8cb_0_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t/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91" name="Google Shape;391;gf91370e8cb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825625"/>
            <a:ext cx="8931900" cy="40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59cf08a8d_0_74"/>
          <p:cNvSpPr txBox="1"/>
          <p:nvPr>
            <p:ph type="title"/>
          </p:nvPr>
        </p:nvSpPr>
        <p:spPr>
          <a:xfrm>
            <a:off x="838188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rPr lang="ru-RU" sz="6000"/>
              <a:t>Требование - что это?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</p:txBody>
      </p:sp>
      <p:pic>
        <p:nvPicPr>
          <p:cNvPr id="111" name="Google Shape;111;gf59cf08a8d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975" y="462800"/>
            <a:ext cx="1920425" cy="19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9ee7dfdec_0_3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В Java - тоже можно</a:t>
            </a:r>
            <a:endParaRPr/>
          </a:p>
        </p:txBody>
      </p:sp>
      <p:sp>
        <p:nvSpPr>
          <p:cNvPr id="397" name="Google Shape;397;gf9ee7dfdec_0_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t/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98" name="Google Shape;398;gf9ee7dfdec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825625"/>
            <a:ext cx="7326250" cy="34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f91370e8cb_0_20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Фейковые результаты для требований</a:t>
            </a:r>
            <a:endParaRPr/>
          </a:p>
        </p:txBody>
      </p:sp>
      <p:sp>
        <p:nvSpPr>
          <p:cNvPr id="404" name="Google Shape;404;gf91370e8cb_0_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t/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05" name="Google Shape;405;gf91370e8cb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0" y="1825625"/>
            <a:ext cx="9263349" cy="40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f91370e8cb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625" y="661600"/>
            <a:ext cx="8796549" cy="4429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f9ee7dfdec_0_14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Montserrat SemiBold"/>
              <a:buNone/>
            </a:pPr>
            <a:r>
              <a:rPr lang="ru-RU" sz="2340" u="sng">
                <a:solidFill>
                  <a:schemeClr val="hlink"/>
                </a:solidFill>
                <a:hlinkClick r:id="rId4"/>
              </a:rPr>
              <a:t>https://github.com/arenadata/pytest_allure_spec_coverage</a:t>
            </a:r>
            <a:endParaRPr sz="2340"/>
          </a:p>
        </p:txBody>
      </p:sp>
      <p:sp>
        <p:nvSpPr>
          <p:cNvPr id="416" name="Google Shape;416;gf9ee7dfdec_0_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17" name="Google Shape;417;gf9ee7dfdec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375" y="1333176"/>
            <a:ext cx="10777252" cy="4599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fb18df2341_0_53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Выгода</a:t>
            </a:r>
            <a:endParaRPr/>
          </a:p>
        </p:txBody>
      </p:sp>
      <p:sp>
        <p:nvSpPr>
          <p:cNvPr id="423" name="Google Shape;423;gfb18df2341_0_5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rPr lang="ru-RU" sz="3500">
                <a:latin typeface="Montserrat SemiBold"/>
                <a:ea typeface="Montserrat SemiBold"/>
                <a:cs typeface="Montserrat SemiBold"/>
                <a:sym typeface="Montserrat SemiBold"/>
              </a:rPr>
              <a:t>Связываем автотесты с требованиями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rPr lang="ru-RU" sz="3500">
                <a:latin typeface="Montserrat SemiBold"/>
                <a:ea typeface="Montserrat SemiBold"/>
                <a:cs typeface="Montserrat SemiBold"/>
                <a:sym typeface="Montserrat SemiBold"/>
              </a:rPr>
              <a:t>Видим тест на несколько требований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rPr lang="ru-RU" sz="3500">
                <a:latin typeface="Montserrat SemiBold"/>
                <a:ea typeface="Montserrat SemiBold"/>
                <a:cs typeface="Montserrat SemiBold"/>
                <a:sym typeface="Montserrat SemiBold"/>
              </a:rPr>
              <a:t>Считаем покрытие для каждой ветки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rPr lang="ru-RU" sz="3500">
                <a:latin typeface="Montserrat SemiBold"/>
                <a:ea typeface="Montserrat SemiBold"/>
                <a:cs typeface="Montserrat SemiBold"/>
                <a:sym typeface="Montserrat SemiBold"/>
              </a:rPr>
              <a:t>Понимаем частичные запуски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rPr lang="ru-RU" sz="3500">
                <a:latin typeface="Montserrat SemiBold"/>
                <a:ea typeface="Montserrat SemiBold"/>
                <a:cs typeface="Montserrat SemiBold"/>
                <a:sym typeface="Montserrat SemiBold"/>
              </a:rPr>
              <a:t>Не допускаем проблем в разработке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fb18df2341_0_58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Сложности</a:t>
            </a:r>
            <a:endParaRPr/>
          </a:p>
        </p:txBody>
      </p:sp>
      <p:sp>
        <p:nvSpPr>
          <p:cNvPr id="429" name="Google Shape;429;gfb18df2341_0_5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rPr lang="ru-RU" sz="3500">
                <a:latin typeface="Montserrat SemiBold"/>
                <a:ea typeface="Montserrat SemiBold"/>
                <a:cs typeface="Montserrat SemiBold"/>
                <a:sym typeface="Montserrat SemiBold"/>
              </a:rPr>
              <a:t>Пришлось менять структуру требований 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rPr lang="ru-RU" sz="3500">
                <a:latin typeface="Montserrat SemiBold"/>
                <a:ea typeface="Montserrat SemiBold"/>
                <a:cs typeface="Montserrat SemiBold"/>
                <a:sym typeface="Montserrat SemiBold"/>
              </a:rPr>
              <a:t>Сборщик и репортер не универсальные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Char char="•"/>
            </a:pPr>
            <a:r>
              <a:rPr lang="ru-RU" sz="3500">
                <a:latin typeface="Montserrat SemiBold"/>
                <a:ea typeface="Montserrat SemiBold"/>
                <a:cs typeface="Montserrat SemiBold"/>
                <a:sym typeface="Montserrat SemiBold"/>
              </a:rPr>
              <a:t>Стоимость разработки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f91370e8cb_0_30"/>
          <p:cNvSpPr txBox="1"/>
          <p:nvPr>
            <p:ph type="title"/>
          </p:nvPr>
        </p:nvSpPr>
        <p:spPr>
          <a:xfrm>
            <a:off x="838188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rPr lang="ru-RU" sz="6000"/>
              <a:t>Изучайте ваши инструменты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</p:txBody>
      </p:sp>
      <p:pic>
        <p:nvPicPr>
          <p:cNvPr id="435" name="Google Shape;435;gf91370e8cb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975" y="462800"/>
            <a:ext cx="1920425" cy="19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8019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Не только требования</a:t>
            </a:r>
            <a:endParaRPr/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Ручные тесткейсы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Use case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User stories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3600"/>
              <a:buFont typeface="Montserrat SemiBold"/>
              <a:buChar char="•"/>
            </a:pPr>
            <a:r>
              <a:rPr lang="ru-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???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7cc001ad3_0_0"/>
          <p:cNvSpPr txBox="1"/>
          <p:nvPr>
            <p:ph type="title"/>
          </p:nvPr>
        </p:nvSpPr>
        <p:spPr>
          <a:xfrm>
            <a:off x="838188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rPr lang="ru-RU" sz="6000"/>
              <a:t>Как выглядят требования</a:t>
            </a:r>
            <a:r>
              <a:rPr lang="ru-RU" sz="6000"/>
              <a:t>?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Montserrat SemiBold"/>
              <a:buNone/>
            </a:pPr>
            <a:r>
              <a:t/>
            </a:r>
            <a:endParaRPr sz="6000"/>
          </a:p>
        </p:txBody>
      </p:sp>
      <p:pic>
        <p:nvPicPr>
          <p:cNvPr id="123" name="Google Shape;123;gf7cc001ad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975" y="462800"/>
            <a:ext cx="1920425" cy="19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7cc001ad3_0_5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Требования в Jira</a:t>
            </a:r>
            <a:endParaRPr/>
          </a:p>
        </p:txBody>
      </p:sp>
      <p:pic>
        <p:nvPicPr>
          <p:cNvPr id="129" name="Google Shape;129;gf7cc001ad3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0" y="1350400"/>
            <a:ext cx="7726626" cy="47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7cc001ad3_0_10"/>
          <p:cNvSpPr txBox="1"/>
          <p:nvPr>
            <p:ph type="title"/>
          </p:nvPr>
        </p:nvSpPr>
        <p:spPr>
          <a:xfrm>
            <a:off x="8019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ru-RU"/>
              <a:t>Требования в текстовом формате</a:t>
            </a:r>
            <a:endParaRPr/>
          </a:p>
        </p:txBody>
      </p:sp>
      <p:sp>
        <p:nvSpPr>
          <p:cNvPr id="135" name="Google Shape;135;gf7cc001ad3_0_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6" name="Google Shape;136;gf7cc001ad3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350" y="1812387"/>
            <a:ext cx="6742045" cy="437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2020-06-25T12:38:45Z</dcterms:created>
  <dc:creator>Евгения Нефедова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1033-11.1.0.9522</vt:lpwstr>
  </property>
</Properties>
</file>