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</p:sldIdLst>
  <p:sldSz cx="9144000" cy="5143500" type="screen16x9"/>
  <p:notesSz cx="6858000" cy="9144000"/>
  <p:embeddedFontLst>
    <p:embeddedFont>
      <p:font typeface="Tahoma" panose="020B0604030504040204" pitchFamily="34" charset="0"/>
      <p:regular r:id="rId120"/>
      <p:bold r:id="rId121"/>
    </p:embeddedFont>
    <p:embeddedFont>
      <p:font typeface="Roboto" panose="020B0604020202020204" charset="0"/>
      <p:regular r:id="rId122"/>
      <p:bold r:id="rId123"/>
      <p:italic r:id="rId124"/>
      <p:boldItalic r:id="rId125"/>
    </p:embeddedFont>
    <p:embeddedFont>
      <p:font typeface="Consolas" panose="020B0609020204030204" pitchFamily="49" charset="0"/>
      <p:regular r:id="rId126"/>
      <p:bold r:id="rId127"/>
      <p:italic r:id="rId128"/>
      <p:boldItalic r:id="rId129"/>
    </p:embeddedFont>
    <p:embeddedFont>
      <p:font typeface="Verdana" panose="020B0604030504040204" pitchFamily="34" charset="0"/>
      <p:regular r:id="rId130"/>
      <p:bold r:id="rId131"/>
      <p:italic r:id="rId132"/>
      <p:boldItalic r:id="rId1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331292FB-0CED-4E6A-9BBE-3E4A6EC604BF}">
  <a:tblStyle styleId="{331292FB-0CED-4E6A-9BBE-3E4A6EC604B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2" d="100"/>
          <a:sy n="102" d="100"/>
        </p:scale>
        <p:origin x="-43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font" Target="fonts/font4.fntdata"/><Relationship Id="rId128" Type="http://schemas.openxmlformats.org/officeDocument/2006/relationships/font" Target="fonts/font9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font" Target="fonts/font5.fntdata"/><Relationship Id="rId129" Type="http://schemas.openxmlformats.org/officeDocument/2006/relationships/font" Target="fonts/font10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notesMaster" Target="notesMasters/notesMaster1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font" Target="fonts/font11.fntdata"/><Relationship Id="rId135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font" Target="fonts/font1.fntdata"/><Relationship Id="rId125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font" Target="fonts/font12.fntdata"/><Relationship Id="rId136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font" Target="fonts/font2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font" Target="fonts/font13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font" Target="fonts/font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790328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44249b760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44249b760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45e3c10414_5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0" name="Google Shape;940;g45e3c10414_5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482e48557c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482e48557c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482e48557c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482e48557c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422d1c35d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Google Shape;971;g422d1c35d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45e3c10414_6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7" name="Google Shape;977;g45e3c10414_6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45e3c10414_5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" name="Google Shape;986;g45e3c10414_5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g45e3c10414_5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3" name="Google Shape;993;g45e3c10414_5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45e3c10414_6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0" name="Google Shape;1000;g45e3c10414_6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g45e3c10414_5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7" name="Google Shape;1007;g45e3c10414_5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45e3c10414_5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Google Shape;1017;g45e3c10414_5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45e3c10414_5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45e3c10414_5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g45e3c10414_6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8" name="Google Shape;1028;g45e3c10414_6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g45e3c10414_12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6" name="Google Shape;1036;g45e3c10414_12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g45e3c10414_12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3" name="Google Shape;1043;g45e3c10414_12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45e3c10414_12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45e3c10414_12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g45e3c10414_12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7" name="Google Shape;1057;g45e3c10414_12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g422d1c35d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7" name="Google Shape;1067;g422d1c35d8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482e48557c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4" name="Google Shape;1074;g482e48557c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g422d1c35d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1" name="Google Shape;1081;g422d1c35d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424972a76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424972a76f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44249b760f_4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44249b760f_4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44249b760f_4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44249b760f_4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45e3c10414_1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45e3c10414_1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45e3c10414_3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45e3c10414_3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45e3c10414_1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45e3c10414_1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45e3c10414_1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45e3c10414_12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46cd520451_9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46cd520451_9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4217eaf86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4217eaf86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Меня зовут...руковожу отделом… последние 2 года...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45e3c10414_5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45e3c10414_5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482e48557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482e48557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422d1c35d8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422d1c35d8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482e48557c_5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482e48557c_5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482e48557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482e48557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482e48557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482e48557c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482e48557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482e48557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4217eaf867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4217eaf867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4217eaf86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4217eaf86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45e3c10414_12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45e3c10414_12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4217eaf86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4217eaf867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Этот доклад сугубо практический. После него вы сможете вернуться к себе на работу и решить проблему утечек памяти через автоматизацию. Начнём с теории, затем посмотрим как в реальности происходит анализ утечек. Далее я покажу как можно превратить ваши функциональные тесты на Selenium в тесты, которые находят утечки памяти. Ну а в конце разберёмся как нам найти все утечки.за минимум усилий.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44249b760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44249b760f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45e3c10414_5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45e3c10414_5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482e48557c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482e48557c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44249b760f_4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44249b760f_4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44249b760f_4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44249b760f_4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44249b760f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44249b760f_4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44249b760f_4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44249b760f_4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44249b760f_4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44249b760f_4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44249b760f_4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44249b760f_4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45e3c10414_5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45e3c10414_5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4217eaf867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4217eaf867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У себя в компании мы разрабатываем облачное решение для бизнеса - СБИС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45e3c10414_2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45e3c10414_2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44249b760f_4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44249b760f_4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44249b760f_4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44249b760f_4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45e3c10414_5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45e3c10414_5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482e48557c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482e48557c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45e3c10414_2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45e3c10414_2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482e48557c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482e48557c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482e48557c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482e48557c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482e48557c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482e48557c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482e48557c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482e48557c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45e3c10414_2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45e3c10414_2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482e48557c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482e48557c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482e48557c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482e48557c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482e48557c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482e48557c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482e48557c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482e48557c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45e3c10414_6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45e3c10414_6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4217eaf867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4217eaf867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422d1c35d8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422d1c35d8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4217eaf867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4217eaf867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46cd520451_6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46cd520451_6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46cd520451_6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46cd520451_6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45e3c10414_2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45e3c10414_2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46cd520451_6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46cd520451_6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46cd520451_6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46cd520451_6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46cd520451_6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46cd520451_6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46cd520451_6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46cd520451_6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46cd520451_6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46cd520451_6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46cd520451_6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46cd520451_6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46cd520451_6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46cd520451_6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422d1c35d8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422d1c35d8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482e48557c_5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482e48557c_5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45e3c10414_12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45e3c10414_12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45e3c10414_2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45e3c10414_2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42d47b517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42d47b517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4217eaf867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4217eaf867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4217eaf867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4217eaf867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45e3c10414_12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45e3c10414_12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45e3c10414_6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45e3c10414_6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4217eaf867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4217eaf867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46cd520451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46cd520451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46cd520451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46cd520451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46cd520451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46cd520451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46cd520451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46cd520451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45e3c10414_2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45e3c10414_2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45e3c10414_6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45e3c10414_6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482e48557c_5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482e48557c_5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482e48557c_5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482e48557c_5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45e3c10414_5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45e3c10414_5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45e3c10414_5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45e3c10414_5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45e3c10414_6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45e3c10414_6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45e3c10414_6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45e3c10414_6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45e3c10414_5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45e3c10414_5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45e3c10414_5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8" name="Google Shape;838;g45e3c10414_5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45e3c10414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45e3c10414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422d1c35d8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422d1c35d8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Сюда вставить слайд с толстым, который в зеркале худой :)</a:t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482e48557c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5" name="Google Shape;865;g482e48557c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482e48557c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482e48557c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482e48557c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482e48557c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46cd520451_9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46cd520451_9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4217eaf867_1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Google Shape;889;g4217eaf867_1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45e3c10414_6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" name="Google Shape;896;g45e3c10414_6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46cd520451_5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46cd520451_5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g4217eaf867_1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0" name="Google Shape;910;g4217eaf867_1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g482e48557c_5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7" name="Google Shape;917;g482e48557c_5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422d1c35d8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422d1c35d8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8900" y="4656987"/>
            <a:ext cx="721491" cy="40606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.sbis.ru/carry.html" TargetMode="External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.sbis.ru/carry.html" TargetMode="External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aby/SeaLant" TargetMode="External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png"/><Relationship Id="rId4" Type="http://schemas.openxmlformats.org/officeDocument/2006/relationships/image" Target="../media/image8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4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g"/><Relationship Id="rId9" Type="http://schemas.openxmlformats.org/officeDocument/2006/relationships/image" Target="../media/image69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jpg"/><Relationship Id="rId9" Type="http://schemas.openxmlformats.org/officeDocument/2006/relationships/image" Target="../media/image69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6.png"/><Relationship Id="rId11" Type="http://schemas.openxmlformats.org/officeDocument/2006/relationships/hyperlink" Target="https://chromedevtools.github.io/devtools-protocol/1-3/" TargetMode="External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jpg"/><Relationship Id="rId9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9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6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saby/SeaLant" TargetMode="External"/><Relationship Id="rId3" Type="http://schemas.openxmlformats.org/officeDocument/2006/relationships/image" Target="../media/image63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6.png"/><Relationship Id="rId9" Type="http://schemas.openxmlformats.org/officeDocument/2006/relationships/image" Target="../media/image7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t="9999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2539677" y="434500"/>
            <a:ext cx="6532200" cy="193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EFEFEF"/>
                </a:solidFill>
              </a:rPr>
              <a:t>Автоматизация поиска утечек памяти в JavaScript.</a:t>
            </a:r>
            <a:endParaRPr sz="3600">
              <a:solidFill>
                <a:srgbClr val="EFEFEF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EFEFEF"/>
                </a:solidFill>
              </a:rPr>
              <a:t>Не дайте своему приложению</a:t>
            </a:r>
            <a:endParaRPr sz="3600">
              <a:solidFill>
                <a:srgbClr val="EFEFEF"/>
              </a:solidFill>
            </a:endParaRP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39025" y="2885525"/>
            <a:ext cx="3243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</a:rPr>
              <a:t>Докучаев Сергей</a:t>
            </a: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i="1">
                <a:solidFill>
                  <a:srgbClr val="FFFFFF"/>
                </a:solidFill>
              </a:rPr>
              <a:t>Тензор</a:t>
            </a:r>
            <a:endParaRPr sz="2400" i="1">
              <a:solidFill>
                <a:srgbClr val="FFFFFF"/>
              </a:solidFill>
            </a:endParaRPr>
          </a:p>
        </p:txBody>
      </p:sp>
      <p:sp>
        <p:nvSpPr>
          <p:cNvPr id="58" name="Google Shape;58;p13"/>
          <p:cNvSpPr txBox="1"/>
          <p:nvPr/>
        </p:nvSpPr>
        <p:spPr>
          <a:xfrm rot="1850200">
            <a:off x="6577782" y="3327101"/>
            <a:ext cx="1902095" cy="649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FFFF"/>
                </a:solidFill>
              </a:rPr>
              <a:t>утонуть</a:t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900" y="161538"/>
            <a:ext cx="2190750" cy="126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  <p:pic>
        <p:nvPicPr>
          <p:cNvPr id="169" name="Google Shape;16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04025"/>
            <a:ext cx="8839201" cy="2535441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2"/>
          <p:cNvSpPr txBox="1"/>
          <p:nvPr/>
        </p:nvSpPr>
        <p:spPr>
          <a:xfrm>
            <a:off x="2829150" y="224625"/>
            <a:ext cx="34857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httparchive.org</a:t>
            </a:r>
            <a:endParaRPr sz="3000"/>
          </a:p>
        </p:txBody>
      </p:sp>
      <p:sp>
        <p:nvSpPr>
          <p:cNvPr id="171" name="Google Shape;171;p22"/>
          <p:cNvSpPr txBox="1"/>
          <p:nvPr/>
        </p:nvSpPr>
        <p:spPr>
          <a:xfrm>
            <a:off x="1952100" y="4144225"/>
            <a:ext cx="5239800" cy="7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latin typeface="Verdana"/>
                <a:ea typeface="Verdana"/>
                <a:cs typeface="Verdana"/>
                <a:sym typeface="Verdana"/>
              </a:rPr>
              <a:t>88</a:t>
            </a:r>
            <a:r>
              <a:rPr lang="en-GB" sz="300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GB" sz="180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  <a:t>KB в 2011</a:t>
            </a:r>
            <a:r>
              <a:rPr lang="en-GB" sz="3000">
                <a:latin typeface="Verdana"/>
                <a:ea typeface="Verdana"/>
                <a:cs typeface="Verdana"/>
                <a:sym typeface="Verdana"/>
              </a:rPr>
              <a:t> -&gt;  </a:t>
            </a:r>
            <a:r>
              <a:rPr lang="en-GB" sz="3600">
                <a:latin typeface="Verdana"/>
                <a:ea typeface="Verdana"/>
                <a:cs typeface="Verdana"/>
                <a:sym typeface="Verdana"/>
              </a:rPr>
              <a:t>420</a:t>
            </a:r>
            <a:r>
              <a:rPr lang="en-GB" sz="300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GB" sz="180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  <a:t>KB в 2018</a:t>
            </a:r>
            <a:endParaRPr sz="1800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1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100</a:t>
            </a:fld>
            <a:endParaRPr/>
          </a:p>
        </p:txBody>
      </p:sp>
      <p:sp>
        <p:nvSpPr>
          <p:cNvPr id="943" name="Google Shape;943;p112"/>
          <p:cNvSpPr/>
          <p:nvPr/>
        </p:nvSpPr>
        <p:spPr>
          <a:xfrm>
            <a:off x="1341775" y="1751950"/>
            <a:ext cx="6294173" cy="922400"/>
          </a:xfrm>
          <a:custGeom>
            <a:avLst/>
            <a:gdLst/>
            <a:ahLst/>
            <a:cxnLst/>
            <a:rect l="l" t="t" r="r" b="b"/>
            <a:pathLst>
              <a:path w="255083" h="36896" extrusionOk="0">
                <a:moveTo>
                  <a:pt x="0" y="36687"/>
                </a:moveTo>
                <a:cubicBezTo>
                  <a:pt x="3608" y="33085"/>
                  <a:pt x="10265" y="37523"/>
                  <a:pt x="15294" y="36687"/>
                </a:cubicBezTo>
                <a:cubicBezTo>
                  <a:pt x="18380" y="36174"/>
                  <a:pt x="18845" y="30565"/>
                  <a:pt x="21931" y="30050"/>
                </a:cubicBezTo>
                <a:cubicBezTo>
                  <a:pt x="29049" y="28862"/>
                  <a:pt x="36454" y="28285"/>
                  <a:pt x="43572" y="29473"/>
                </a:cubicBezTo>
                <a:cubicBezTo>
                  <a:pt x="46163" y="29906"/>
                  <a:pt x="48194" y="33078"/>
                  <a:pt x="50786" y="32647"/>
                </a:cubicBezTo>
                <a:cubicBezTo>
                  <a:pt x="55706" y="31829"/>
                  <a:pt x="55677" y="22957"/>
                  <a:pt x="60308" y="21105"/>
                </a:cubicBezTo>
                <a:cubicBezTo>
                  <a:pt x="62468" y="20241"/>
                  <a:pt x="64907" y="21971"/>
                  <a:pt x="67234" y="21971"/>
                </a:cubicBezTo>
                <a:cubicBezTo>
                  <a:pt x="76000" y="21971"/>
                  <a:pt x="84846" y="24858"/>
                  <a:pt x="93492" y="23414"/>
                </a:cubicBezTo>
                <a:cubicBezTo>
                  <a:pt x="98267" y="22617"/>
                  <a:pt x="99682" y="14688"/>
                  <a:pt x="104457" y="13891"/>
                </a:cubicBezTo>
                <a:cubicBezTo>
                  <a:pt x="115598" y="12031"/>
                  <a:pt x="126923" y="16777"/>
                  <a:pt x="138218" y="16777"/>
                </a:cubicBezTo>
                <a:cubicBezTo>
                  <a:pt x="140713" y="16777"/>
                  <a:pt x="139732" y="11699"/>
                  <a:pt x="141681" y="10140"/>
                </a:cubicBezTo>
                <a:cubicBezTo>
                  <a:pt x="145585" y="7018"/>
                  <a:pt x="151398" y="7255"/>
                  <a:pt x="156397" y="7255"/>
                </a:cubicBezTo>
                <a:cubicBezTo>
                  <a:pt x="164390" y="7255"/>
                  <a:pt x="172926" y="5441"/>
                  <a:pt x="180348" y="8409"/>
                </a:cubicBezTo>
                <a:cubicBezTo>
                  <a:pt x="182607" y="9312"/>
                  <a:pt x="184873" y="11116"/>
                  <a:pt x="187273" y="10717"/>
                </a:cubicBezTo>
                <a:cubicBezTo>
                  <a:pt x="193064" y="9754"/>
                  <a:pt x="196132" y="2474"/>
                  <a:pt x="201701" y="618"/>
                </a:cubicBezTo>
                <a:cubicBezTo>
                  <a:pt x="206740" y="-1062"/>
                  <a:pt x="212332" y="1186"/>
                  <a:pt x="217571" y="2061"/>
                </a:cubicBezTo>
                <a:cubicBezTo>
                  <a:pt x="229905" y="4120"/>
                  <a:pt x="242579" y="2349"/>
                  <a:pt x="255083" y="2349"/>
                </a:cubicBezTo>
              </a:path>
            </a:pathLst>
          </a:custGeom>
          <a:noFill/>
          <a:ln w="3810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944" name="Google Shape;944;p112"/>
          <p:cNvCxnSpPr/>
          <p:nvPr/>
        </p:nvCxnSpPr>
        <p:spPr>
          <a:xfrm rot="10800000">
            <a:off x="1341775" y="936350"/>
            <a:ext cx="0" cy="255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45" name="Google Shape;945;p112"/>
          <p:cNvCxnSpPr/>
          <p:nvPr/>
        </p:nvCxnSpPr>
        <p:spPr>
          <a:xfrm rot="10800000" flipH="1">
            <a:off x="1341763" y="3489950"/>
            <a:ext cx="6377100" cy="7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46" name="Google Shape;946;p112"/>
          <p:cNvSpPr txBox="1"/>
          <p:nvPr/>
        </p:nvSpPr>
        <p:spPr>
          <a:xfrm rot="-5400000">
            <a:off x="-185225" y="2058350"/>
            <a:ext cx="2553300" cy="3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Объём памяти</a:t>
            </a:r>
            <a:endParaRPr/>
          </a:p>
        </p:txBody>
      </p:sp>
      <p:sp>
        <p:nvSpPr>
          <p:cNvPr id="947" name="Google Shape;947;p112"/>
          <p:cNvSpPr txBox="1"/>
          <p:nvPr/>
        </p:nvSpPr>
        <p:spPr>
          <a:xfrm>
            <a:off x="4172250" y="3544250"/>
            <a:ext cx="799500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Время</a:t>
            </a:r>
            <a:endParaRPr/>
          </a:p>
        </p:txBody>
      </p:sp>
      <p:sp>
        <p:nvSpPr>
          <p:cNvPr id="948" name="Google Shape;948;p112"/>
          <p:cNvSpPr txBox="1"/>
          <p:nvPr/>
        </p:nvSpPr>
        <p:spPr>
          <a:xfrm>
            <a:off x="2708700" y="216125"/>
            <a:ext cx="3726600" cy="5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microsoft.com, IE 10</a:t>
            </a:r>
            <a:endParaRPr sz="3000"/>
          </a:p>
        </p:txBody>
      </p:sp>
      <p:sp>
        <p:nvSpPr>
          <p:cNvPr id="949" name="Google Shape;949;p112"/>
          <p:cNvSpPr/>
          <p:nvPr/>
        </p:nvSpPr>
        <p:spPr>
          <a:xfrm>
            <a:off x="1563225" y="2473050"/>
            <a:ext cx="360000" cy="3600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112"/>
          <p:cNvSpPr/>
          <p:nvPr/>
        </p:nvSpPr>
        <p:spPr>
          <a:xfrm>
            <a:off x="2407150" y="2314350"/>
            <a:ext cx="360000" cy="3600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112"/>
          <p:cNvSpPr/>
          <p:nvPr/>
        </p:nvSpPr>
        <p:spPr>
          <a:xfrm>
            <a:off x="3496075" y="2113050"/>
            <a:ext cx="360000" cy="3600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112"/>
          <p:cNvSpPr/>
          <p:nvPr/>
        </p:nvSpPr>
        <p:spPr>
          <a:xfrm>
            <a:off x="4585000" y="1950388"/>
            <a:ext cx="360000" cy="3600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112"/>
          <p:cNvSpPr/>
          <p:nvPr/>
        </p:nvSpPr>
        <p:spPr>
          <a:xfrm>
            <a:off x="5803500" y="1809575"/>
            <a:ext cx="360000" cy="3600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54" name="Google Shape;954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8423" y="2113050"/>
            <a:ext cx="1340450" cy="1286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1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Сценарии утечек</a:t>
            </a:r>
            <a:endParaRPr/>
          </a:p>
        </p:txBody>
      </p:sp>
      <p:sp>
        <p:nvSpPr>
          <p:cNvPr id="960" name="Google Shape;960;p1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  &gt; Не JS утечки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  &gt; Таймеры и события</a:t>
            </a:r>
            <a:endParaRPr/>
          </a:p>
        </p:txBody>
      </p:sp>
      <p:sp>
        <p:nvSpPr>
          <p:cNvPr id="961" name="Google Shape;961;p1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1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Сценарии утечек</a:t>
            </a:r>
            <a:endParaRPr/>
          </a:p>
        </p:txBody>
      </p:sp>
      <p:sp>
        <p:nvSpPr>
          <p:cNvPr id="967" name="Google Shape;967;p1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  &gt; Не JS утечки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  &gt; Таймеры и события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  &gt; Выполняемые действия</a:t>
            </a:r>
            <a:endParaRPr/>
          </a:p>
        </p:txBody>
      </p:sp>
      <p:sp>
        <p:nvSpPr>
          <p:cNvPr id="968" name="Google Shape;968;p1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115"/>
          <p:cNvSpPr txBox="1">
            <a:spLocks noGrp="1"/>
          </p:cNvSpPr>
          <p:nvPr>
            <p:ph type="title"/>
          </p:nvPr>
        </p:nvSpPr>
        <p:spPr>
          <a:xfrm>
            <a:off x="691650" y="1738525"/>
            <a:ext cx="7760700" cy="137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0000"/>
                </a:solidFill>
              </a:rPr>
              <a:t>Циклический сценарий</a:t>
            </a:r>
            <a:r>
              <a:rPr lang="en-GB"/>
              <a:t> - последовательность действий, которая много раз повторяется без перезагрузки страницы</a:t>
            </a:r>
            <a:endParaRPr/>
          </a:p>
        </p:txBody>
      </p:sp>
      <p:sp>
        <p:nvSpPr>
          <p:cNvPr id="974" name="Google Shape;974;p1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1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Фильтруем по сессии</a:t>
            </a:r>
            <a:endParaRPr/>
          </a:p>
        </p:txBody>
      </p:sp>
      <p:sp>
        <p:nvSpPr>
          <p:cNvPr id="980" name="Google Shape;980;p1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104</a:t>
            </a:fld>
            <a:endParaRPr/>
          </a:p>
        </p:txBody>
      </p:sp>
      <p:pic>
        <p:nvPicPr>
          <p:cNvPr id="981" name="Google Shape;981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2000" y="1231200"/>
            <a:ext cx="2879998" cy="3089668"/>
          </a:xfrm>
          <a:prstGeom prst="rect">
            <a:avLst/>
          </a:prstGeom>
          <a:noFill/>
          <a:ln>
            <a:noFill/>
          </a:ln>
        </p:spPr>
      </p:pic>
      <p:sp>
        <p:nvSpPr>
          <p:cNvPr id="982" name="Google Shape;982;p116"/>
          <p:cNvSpPr txBox="1"/>
          <p:nvPr/>
        </p:nvSpPr>
        <p:spPr>
          <a:xfrm>
            <a:off x="409325" y="1668150"/>
            <a:ext cx="1436400" cy="7338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0000"/>
                </a:solidFill>
              </a:rPr>
              <a:t>Запросы из access.log</a:t>
            </a:r>
            <a:endParaRPr sz="1800">
              <a:solidFill>
                <a:srgbClr val="FF0000"/>
              </a:solidFill>
            </a:endParaRPr>
          </a:p>
        </p:txBody>
      </p:sp>
      <p:cxnSp>
        <p:nvCxnSpPr>
          <p:cNvPr id="983" name="Google Shape;983;p116"/>
          <p:cNvCxnSpPr>
            <a:stCxn id="982" idx="3"/>
            <a:endCxn id="981" idx="1"/>
          </p:cNvCxnSpPr>
          <p:nvPr/>
        </p:nvCxnSpPr>
        <p:spPr>
          <a:xfrm>
            <a:off x="1845725" y="2035050"/>
            <a:ext cx="1286400" cy="7410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1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Фильтруем по сессии</a:t>
            </a:r>
            <a:endParaRPr/>
          </a:p>
        </p:txBody>
      </p:sp>
      <p:sp>
        <p:nvSpPr>
          <p:cNvPr id="989" name="Google Shape;989;p1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105</a:t>
            </a:fld>
            <a:endParaRPr/>
          </a:p>
        </p:txBody>
      </p:sp>
      <p:pic>
        <p:nvPicPr>
          <p:cNvPr id="990" name="Google Shape;990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1998" y="1231200"/>
            <a:ext cx="2879998" cy="3092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1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Фильтруем по сессии</a:t>
            </a:r>
            <a:endParaRPr/>
          </a:p>
        </p:txBody>
      </p:sp>
      <p:sp>
        <p:nvSpPr>
          <p:cNvPr id="996" name="Google Shape;996;p1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106</a:t>
            </a:fld>
            <a:endParaRPr/>
          </a:p>
        </p:txBody>
      </p:sp>
      <p:pic>
        <p:nvPicPr>
          <p:cNvPr id="997" name="Google Shape;997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2000" y="1231200"/>
            <a:ext cx="3929167" cy="3092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1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Находим группу запросов с одной страницы</a:t>
            </a:r>
            <a:endParaRPr/>
          </a:p>
        </p:txBody>
      </p:sp>
      <p:sp>
        <p:nvSpPr>
          <p:cNvPr id="1003" name="Google Shape;1003;p1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107</a:t>
            </a:fld>
            <a:endParaRPr/>
          </a:p>
        </p:txBody>
      </p:sp>
      <p:pic>
        <p:nvPicPr>
          <p:cNvPr id="1004" name="Google Shape;1004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2000" y="1231200"/>
            <a:ext cx="2879998" cy="3092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1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Находим группу запросов с одной страницы</a:t>
            </a:r>
            <a:endParaRPr/>
          </a:p>
        </p:txBody>
      </p:sp>
      <p:sp>
        <p:nvSpPr>
          <p:cNvPr id="1010" name="Google Shape;1010;p1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108</a:t>
            </a:fld>
            <a:endParaRPr/>
          </a:p>
        </p:txBody>
      </p:sp>
      <p:pic>
        <p:nvPicPr>
          <p:cNvPr id="1011" name="Google Shape;1011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2000" y="1231200"/>
            <a:ext cx="2879998" cy="309239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20"/>
          <p:cNvSpPr txBox="1"/>
          <p:nvPr/>
        </p:nvSpPr>
        <p:spPr>
          <a:xfrm>
            <a:off x="569900" y="2463625"/>
            <a:ext cx="1600200" cy="6294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0000"/>
                </a:solidFill>
              </a:rPr>
              <a:t>Тут открывалась новая страница</a:t>
            </a:r>
            <a:endParaRPr>
              <a:solidFill>
                <a:srgbClr val="FF0000"/>
              </a:solidFill>
            </a:endParaRPr>
          </a:p>
        </p:txBody>
      </p:sp>
      <p:cxnSp>
        <p:nvCxnSpPr>
          <p:cNvPr id="1013" name="Google Shape;1013;p120"/>
          <p:cNvCxnSpPr/>
          <p:nvPr/>
        </p:nvCxnSpPr>
        <p:spPr>
          <a:xfrm rot="10800000" flipH="1">
            <a:off x="2177875" y="1907650"/>
            <a:ext cx="1004100" cy="8649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14" name="Google Shape;1014;p120"/>
          <p:cNvCxnSpPr>
            <a:stCxn id="1012" idx="3"/>
          </p:cNvCxnSpPr>
          <p:nvPr/>
        </p:nvCxnSpPr>
        <p:spPr>
          <a:xfrm>
            <a:off x="2170100" y="2778325"/>
            <a:ext cx="1019400" cy="629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1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Находим группу запросов с одной страницы</a:t>
            </a:r>
            <a:endParaRPr/>
          </a:p>
        </p:txBody>
      </p:sp>
      <p:sp>
        <p:nvSpPr>
          <p:cNvPr id="1020" name="Google Shape;1020;p1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109</a:t>
            </a:fld>
            <a:endParaRPr/>
          </a:p>
        </p:txBody>
      </p:sp>
      <p:cxnSp>
        <p:nvCxnSpPr>
          <p:cNvPr id="1021" name="Google Shape;1021;p121"/>
          <p:cNvCxnSpPr/>
          <p:nvPr/>
        </p:nvCxnSpPr>
        <p:spPr>
          <a:xfrm rot="10800000" flipH="1">
            <a:off x="2177875" y="1907650"/>
            <a:ext cx="1004100" cy="8649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22" name="Google Shape;1022;p121"/>
          <p:cNvCxnSpPr>
            <a:stCxn id="1023" idx="3"/>
          </p:cNvCxnSpPr>
          <p:nvPr/>
        </p:nvCxnSpPr>
        <p:spPr>
          <a:xfrm>
            <a:off x="2170125" y="2768725"/>
            <a:ext cx="1019400" cy="629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024" name="Google Shape;1024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2000" y="1231200"/>
            <a:ext cx="3578400" cy="3092398"/>
          </a:xfrm>
          <a:prstGeom prst="rect">
            <a:avLst/>
          </a:prstGeom>
          <a:noFill/>
          <a:ln>
            <a:noFill/>
          </a:ln>
        </p:spPr>
      </p:pic>
      <p:sp>
        <p:nvSpPr>
          <p:cNvPr id="1025" name="Google Shape;1025;p121"/>
          <p:cNvSpPr txBox="1"/>
          <p:nvPr/>
        </p:nvSpPr>
        <p:spPr>
          <a:xfrm>
            <a:off x="569900" y="2463625"/>
            <a:ext cx="1600200" cy="6294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0000"/>
                </a:solidFill>
              </a:rPr>
              <a:t>Тут открывалась новая страница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&lt; 4 ГБ памяти у ~20% пользователей</a:t>
            </a:r>
            <a:endParaRPr sz="4800"/>
          </a:p>
        </p:txBody>
      </p:sp>
      <p:sp>
        <p:nvSpPr>
          <p:cNvPr id="177" name="Google Shape;177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  <p:sp>
        <p:nvSpPr>
          <p:cNvPr id="178" name="Google Shape;178;p23"/>
          <p:cNvSpPr txBox="1"/>
          <p:nvPr/>
        </p:nvSpPr>
        <p:spPr>
          <a:xfrm>
            <a:off x="1538250" y="985550"/>
            <a:ext cx="60675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4A86E8"/>
                </a:solidFill>
              </a:rPr>
              <a:t>Steam Hardware &amp; Software Survey: </a:t>
            </a:r>
            <a:endParaRPr sz="2400">
              <a:solidFill>
                <a:srgbClr val="4A86E8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4A86E8"/>
                </a:solidFill>
              </a:rPr>
              <a:t>October 2018</a:t>
            </a:r>
            <a:endParaRPr sz="2400">
              <a:solidFill>
                <a:srgbClr val="4A86E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1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Выделяем повторяющиеся группы запросов</a:t>
            </a:r>
            <a:endParaRPr/>
          </a:p>
        </p:txBody>
      </p:sp>
      <p:sp>
        <p:nvSpPr>
          <p:cNvPr id="1031" name="Google Shape;1031;p1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110</a:t>
            </a:fld>
            <a:endParaRPr/>
          </a:p>
        </p:txBody>
      </p:sp>
      <p:pic>
        <p:nvPicPr>
          <p:cNvPr id="1032" name="Google Shape;1032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2000" y="1231200"/>
            <a:ext cx="2879998" cy="3089668"/>
          </a:xfrm>
          <a:prstGeom prst="rect">
            <a:avLst/>
          </a:prstGeom>
          <a:noFill/>
          <a:ln>
            <a:noFill/>
          </a:ln>
        </p:spPr>
      </p:pic>
      <p:sp>
        <p:nvSpPr>
          <p:cNvPr id="1033" name="Google Shape;1033;p122"/>
          <p:cNvSpPr txBox="1"/>
          <p:nvPr/>
        </p:nvSpPr>
        <p:spPr>
          <a:xfrm>
            <a:off x="5437875" y="2374950"/>
            <a:ext cx="2440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Суффиксное дерево</a:t>
            </a:r>
            <a:endParaRPr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1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Выделяем повторяющиеся группы запросов</a:t>
            </a:r>
            <a:endParaRPr/>
          </a:p>
        </p:txBody>
      </p:sp>
      <p:sp>
        <p:nvSpPr>
          <p:cNvPr id="1039" name="Google Shape;1039;p1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111</a:t>
            </a:fld>
            <a:endParaRPr/>
          </a:p>
        </p:txBody>
      </p:sp>
      <p:pic>
        <p:nvPicPr>
          <p:cNvPr id="1040" name="Google Shape;1040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2000" y="1231200"/>
            <a:ext cx="2879998" cy="3089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1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Выделяем повторяющиеся группы запросов</a:t>
            </a:r>
            <a:endParaRPr/>
          </a:p>
        </p:txBody>
      </p:sp>
      <p:sp>
        <p:nvSpPr>
          <p:cNvPr id="1046" name="Google Shape;1046;p1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112</a:t>
            </a:fld>
            <a:endParaRPr/>
          </a:p>
        </p:txBody>
      </p:sp>
      <p:pic>
        <p:nvPicPr>
          <p:cNvPr id="1047" name="Google Shape;1047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1726" y="1232100"/>
            <a:ext cx="2880550" cy="3090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1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Реверсинжиниринг</a:t>
            </a:r>
            <a:endParaRPr/>
          </a:p>
        </p:txBody>
      </p:sp>
      <p:sp>
        <p:nvSpPr>
          <p:cNvPr id="1053" name="Google Shape;1053;p1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113</a:t>
            </a:fld>
            <a:endParaRPr/>
          </a:p>
        </p:txBody>
      </p:sp>
      <p:sp>
        <p:nvSpPr>
          <p:cNvPr id="1054" name="Google Shape;1054;p125"/>
          <p:cNvSpPr txBox="1"/>
          <p:nvPr/>
        </p:nvSpPr>
        <p:spPr>
          <a:xfrm>
            <a:off x="433800" y="1599600"/>
            <a:ext cx="4601100" cy="15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50" u="sng">
                <a:solidFill>
                  <a:schemeClr val="hlink"/>
                </a:solidFill>
                <a:hlinkClick r:id="rId3"/>
              </a:rPr>
              <a:t>https://online.sbis.ru/carry.html</a:t>
            </a:r>
            <a:endParaRPr sz="175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Verdana"/>
                <a:ea typeface="Verdana"/>
                <a:cs typeface="Verdana"/>
                <a:sym typeface="Verdana"/>
              </a:rPr>
              <a:t>R1 = </a:t>
            </a:r>
            <a:r>
              <a:rPr lang="en-GB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Payment.GetLastOnError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Verdana"/>
                <a:ea typeface="Verdana"/>
                <a:cs typeface="Verdana"/>
                <a:sym typeface="Verdana"/>
              </a:rPr>
              <a:t>R2 = </a:t>
            </a:r>
            <a:r>
              <a:rPr lang="en-GB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Sale.Pay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Verdana"/>
                <a:ea typeface="Verdana"/>
                <a:cs typeface="Verdana"/>
                <a:sym typeface="Verdana"/>
              </a:rPr>
              <a:t>R3 = </a:t>
            </a:r>
            <a:r>
              <a:rPr lang="en-GB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Payment.Carry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1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Реверсинжиниринг</a:t>
            </a:r>
            <a:endParaRPr/>
          </a:p>
        </p:txBody>
      </p:sp>
      <p:sp>
        <p:nvSpPr>
          <p:cNvPr id="1060" name="Google Shape;1060;p1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114</a:t>
            </a:fld>
            <a:endParaRPr/>
          </a:p>
        </p:txBody>
      </p:sp>
      <p:sp>
        <p:nvSpPr>
          <p:cNvPr id="1061" name="Google Shape;1061;p126"/>
          <p:cNvSpPr txBox="1"/>
          <p:nvPr/>
        </p:nvSpPr>
        <p:spPr>
          <a:xfrm>
            <a:off x="433800" y="1599600"/>
            <a:ext cx="4601100" cy="15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50" u="sng">
                <a:solidFill>
                  <a:schemeClr val="hlink"/>
                </a:solidFill>
                <a:hlinkClick r:id="rId3"/>
              </a:rPr>
              <a:t>https://online.sbis.ru/carry.html</a:t>
            </a:r>
            <a:endParaRPr sz="175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Verdana"/>
                <a:ea typeface="Verdana"/>
                <a:cs typeface="Verdana"/>
                <a:sym typeface="Verdana"/>
              </a:rPr>
              <a:t>R1 = </a:t>
            </a:r>
            <a:r>
              <a:rPr lang="en-GB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Payment.GetLastOnError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Verdana"/>
                <a:ea typeface="Verdana"/>
                <a:cs typeface="Verdana"/>
                <a:sym typeface="Verdana"/>
              </a:rPr>
              <a:t>R2 = </a:t>
            </a:r>
            <a:r>
              <a:rPr lang="en-GB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Sale.Pay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Verdana"/>
                <a:ea typeface="Verdana"/>
                <a:cs typeface="Verdana"/>
                <a:sym typeface="Verdana"/>
              </a:rPr>
              <a:t>R3 = </a:t>
            </a:r>
            <a:r>
              <a:rPr lang="en-GB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Payment.Carry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62" name="Google Shape;1062;p126"/>
          <p:cNvCxnSpPr/>
          <p:nvPr/>
        </p:nvCxnSpPr>
        <p:spPr>
          <a:xfrm>
            <a:off x="4244950" y="1735150"/>
            <a:ext cx="0" cy="13635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63" name="Google Shape;1063;p126"/>
          <p:cNvSpPr/>
          <p:nvPr/>
        </p:nvSpPr>
        <p:spPr>
          <a:xfrm>
            <a:off x="4454075" y="2254150"/>
            <a:ext cx="712800" cy="325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126"/>
          <p:cNvSpPr txBox="1"/>
          <p:nvPr/>
        </p:nvSpPr>
        <p:spPr>
          <a:xfrm>
            <a:off x="5484325" y="2184450"/>
            <a:ext cx="29280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«Оплата товара в кассе»</a:t>
            </a:r>
            <a:endParaRPr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p1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Итого</a:t>
            </a:r>
            <a:endParaRPr/>
          </a:p>
        </p:txBody>
      </p:sp>
      <p:sp>
        <p:nvSpPr>
          <p:cNvPr id="1070" name="Google Shape;1070;p1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 &gt; </a:t>
            </a:r>
            <a:r>
              <a:rPr lang="en-GB" b="1"/>
              <a:t>Сотни тестов</a:t>
            </a:r>
            <a:r>
              <a:rPr lang="en-GB"/>
              <a:t> в CI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  &gt; </a:t>
            </a:r>
            <a:r>
              <a:rPr lang="en-GB" b="1"/>
              <a:t>Находимые ошибки</a:t>
            </a:r>
            <a:r>
              <a:rPr lang="en-GB"/>
              <a:t> с 1-2 до </a:t>
            </a:r>
            <a:r>
              <a:rPr lang="en-GB" b="1"/>
              <a:t>десятков</a:t>
            </a:r>
            <a:r>
              <a:rPr lang="en-GB"/>
              <a:t> за версию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  &gt; Автоматизировали нахождение утечек </a:t>
            </a:r>
            <a:r>
              <a:rPr lang="en-GB" b="1"/>
              <a:t>на сервере за 2 дня</a:t>
            </a:r>
            <a:endParaRPr/>
          </a:p>
        </p:txBody>
      </p:sp>
      <p:sp>
        <p:nvSpPr>
          <p:cNvPr id="1071" name="Google Shape;1071;p1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115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1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А у вас течет память?</a:t>
            </a:r>
            <a:endParaRPr/>
          </a:p>
        </p:txBody>
      </p:sp>
      <p:sp>
        <p:nvSpPr>
          <p:cNvPr id="1077" name="Google Shape;1077;p1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GB" dirty="0"/>
              <a:t>  &gt; </a:t>
            </a:r>
            <a:r>
              <a:rPr lang="en-GB" dirty="0" err="1"/>
              <a:t>Забираем</a:t>
            </a:r>
            <a:r>
              <a:rPr lang="en-GB" dirty="0"/>
              <a:t> </a:t>
            </a:r>
            <a:r>
              <a:rPr lang="en-GB" b="1" dirty="0"/>
              <a:t>Sealant</a:t>
            </a:r>
            <a:r>
              <a:rPr lang="en-GB" dirty="0"/>
              <a:t>: </a:t>
            </a:r>
            <a:r>
              <a:rPr lang="en-GB" dirty="0">
                <a:hlinkClick r:id="rId3"/>
              </a:rPr>
              <a:t>https://</a:t>
            </a:r>
            <a:r>
              <a:rPr lang="en-GB" dirty="0" smtClean="0">
                <a:hlinkClick r:id="rId3"/>
              </a:rPr>
              <a:t>github.com/saby/SeaLant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dirty="0"/>
              <a:t>  &gt; </a:t>
            </a:r>
            <a:r>
              <a:rPr lang="en-GB" b="1" dirty="0" err="1"/>
              <a:t>Ваш</a:t>
            </a:r>
            <a:r>
              <a:rPr lang="en-GB" dirty="0"/>
              <a:t> </a:t>
            </a:r>
            <a:r>
              <a:rPr lang="en-GB" dirty="0" err="1"/>
              <a:t>любимый</a:t>
            </a:r>
            <a:r>
              <a:rPr lang="en-GB" dirty="0"/>
              <a:t> </a:t>
            </a:r>
            <a:r>
              <a:rPr lang="en-GB" b="1" dirty="0" err="1"/>
              <a:t>фреймворк</a:t>
            </a:r>
            <a:r>
              <a:rPr lang="en-GB" dirty="0"/>
              <a:t> + Sealant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dirty="0"/>
              <a:t>  &gt; </a:t>
            </a:r>
            <a:r>
              <a:rPr lang="en-GB" dirty="0" err="1"/>
              <a:t>Выделяем</a:t>
            </a:r>
            <a:r>
              <a:rPr lang="en-GB" dirty="0"/>
              <a:t> </a:t>
            </a:r>
            <a:r>
              <a:rPr lang="en-GB" b="1" dirty="0" err="1"/>
              <a:t>циклические</a:t>
            </a:r>
            <a:r>
              <a:rPr lang="en-GB" b="1" dirty="0"/>
              <a:t> </a:t>
            </a:r>
            <a:r>
              <a:rPr lang="en-GB" b="1" dirty="0" err="1"/>
              <a:t>сценарии</a:t>
            </a:r>
            <a:endParaRPr b="1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dirty="0"/>
              <a:t>  &gt; </a:t>
            </a:r>
            <a:r>
              <a:rPr lang="en-GB" dirty="0" err="1"/>
              <a:t>Обеспечиваем</a:t>
            </a:r>
            <a:r>
              <a:rPr lang="en-GB" dirty="0"/>
              <a:t> </a:t>
            </a:r>
            <a:r>
              <a:rPr lang="en-GB" b="1" dirty="0" err="1"/>
              <a:t>покрытие</a:t>
            </a:r>
            <a:endParaRPr b="1" dirty="0"/>
          </a:p>
        </p:txBody>
      </p:sp>
      <p:sp>
        <p:nvSpPr>
          <p:cNvPr id="1078" name="Google Shape;1078;p1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116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3" name="Google Shape;1083;p129"/>
          <p:cNvPicPr preferRelativeResize="0"/>
          <p:nvPr/>
        </p:nvPicPr>
        <p:blipFill rotWithShape="1">
          <a:blip r:embed="rId3">
            <a:alphaModFix/>
          </a:blip>
          <a:srcRect t="20265" b="7641"/>
          <a:stretch/>
        </p:blipFill>
        <p:spPr>
          <a:xfrm>
            <a:off x="-275" y="0"/>
            <a:ext cx="9144275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1084" name="Google Shape;1084;p1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</a:endParaRPr>
          </a:p>
        </p:txBody>
      </p:sp>
      <p:sp>
        <p:nvSpPr>
          <p:cNvPr id="1085" name="Google Shape;1085;p129"/>
          <p:cNvSpPr/>
          <p:nvPr/>
        </p:nvSpPr>
        <p:spPr>
          <a:xfrm>
            <a:off x="169475" y="1089316"/>
            <a:ext cx="5050000" cy="2262900"/>
          </a:xfrm>
          <a:prstGeom prst="roundRect">
            <a:avLst>
              <a:gd name="adj" fmla="val 16667"/>
            </a:avLst>
          </a:prstGeom>
          <a:solidFill>
            <a:srgbClr val="3B393F">
              <a:alpha val="32310"/>
            </a:srgbClr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dirty="0" err="1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Докучаев</a:t>
            </a:r>
            <a:r>
              <a:rPr lang="en-GB" sz="3000" dirty="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-GB" sz="3000" dirty="0" err="1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Сергей</a:t>
            </a:r>
            <a:endParaRPr sz="3000" dirty="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err="1" smtClean="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Тензор</a:t>
            </a:r>
            <a:endParaRPr sz="1800" dirty="0" smtClean="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 smtClean="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t.me/m0racan</a:t>
            </a:r>
          </a:p>
          <a:p>
            <a:pPr lvl="0"/>
            <a:r>
              <a:rPr lang="en-US" sz="1600" dirty="0" smtClean="0">
                <a:solidFill>
                  <a:schemeClr val="bg1"/>
                </a:solidFill>
                <a:latin typeface="Consolas"/>
                <a:ea typeface="Consolas"/>
                <a:cs typeface="Consolas"/>
                <a:sym typeface="Consolas"/>
              </a:rPr>
              <a:t>https</a:t>
            </a:r>
            <a:r>
              <a:rPr lang="en-US" sz="1600" dirty="0">
                <a:solidFill>
                  <a:schemeClr val="bg1"/>
                </a:solidFill>
                <a:latin typeface="Consolas"/>
                <a:ea typeface="Consolas"/>
                <a:cs typeface="Consolas"/>
                <a:sym typeface="Consolas"/>
              </a:rPr>
              <a:t>://</a:t>
            </a:r>
            <a:r>
              <a:rPr lang="en-US" sz="1600" dirty="0" smtClean="0">
                <a:solidFill>
                  <a:schemeClr val="bg1"/>
                </a:solidFill>
                <a:latin typeface="Consolas"/>
                <a:ea typeface="Consolas"/>
                <a:cs typeface="Consolas"/>
                <a:sym typeface="Consolas"/>
              </a:rPr>
              <a:t>github.com/svdokuchaev/awesome-js-memory</a:t>
            </a:r>
          </a:p>
        </p:txBody>
      </p:sp>
      <p:sp>
        <p:nvSpPr>
          <p:cNvPr id="1086" name="Google Shape;1086;p129"/>
          <p:cNvSpPr/>
          <p:nvPr/>
        </p:nvSpPr>
        <p:spPr>
          <a:xfrm>
            <a:off x="5694113" y="1089313"/>
            <a:ext cx="2304000" cy="2221800"/>
          </a:xfrm>
          <a:prstGeom prst="roundRect">
            <a:avLst>
              <a:gd name="adj" fmla="val 16667"/>
            </a:avLst>
          </a:prstGeom>
          <a:solidFill>
            <a:srgbClr val="F3F3F3">
              <a:alpha val="57309"/>
            </a:srgbClr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</a:endParaRPr>
          </a:p>
        </p:txBody>
      </p:sp>
      <p:pic>
        <p:nvPicPr>
          <p:cNvPr id="1087" name="Google Shape;1087;p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4063" y="1048175"/>
            <a:ext cx="2304075" cy="230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8" name="Google Shape;1088;p1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34975" y="4082722"/>
            <a:ext cx="1684500" cy="97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  <p:pic>
        <p:nvPicPr>
          <p:cNvPr id="184" name="Google Shape;18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1800" y="152400"/>
            <a:ext cx="736039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  <p:pic>
        <p:nvPicPr>
          <p:cNvPr id="190" name="Google Shape;19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1800" y="152400"/>
            <a:ext cx="736039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  <p:pic>
        <p:nvPicPr>
          <p:cNvPr id="196" name="Google Shape;19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1800" y="152400"/>
            <a:ext cx="736039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  <p:pic>
        <p:nvPicPr>
          <p:cNvPr id="202" name="Google Shape;20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1800" y="152400"/>
            <a:ext cx="7360392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17575" y="3700725"/>
            <a:ext cx="2058451" cy="1442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  <p:pic>
        <p:nvPicPr>
          <p:cNvPr id="209" name="Google Shape;20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8"/>
          <p:cNvSpPr txBox="1"/>
          <p:nvPr/>
        </p:nvSpPr>
        <p:spPr>
          <a:xfrm>
            <a:off x="1813200" y="152400"/>
            <a:ext cx="5517600" cy="7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Страница работает медленно</a:t>
            </a:r>
            <a:endParaRPr sz="3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  <p:pic>
        <p:nvPicPr>
          <p:cNvPr id="216" name="Google Shape;216;p29"/>
          <p:cNvPicPr preferRelativeResize="0"/>
          <p:nvPr/>
        </p:nvPicPr>
        <p:blipFill rotWithShape="1">
          <a:blip r:embed="rId3">
            <a:alphaModFix/>
          </a:blip>
          <a:srcRect b="15483"/>
          <a:stretch/>
        </p:blipFill>
        <p:spPr>
          <a:xfrm>
            <a:off x="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9"/>
          <p:cNvSpPr txBox="1"/>
          <p:nvPr/>
        </p:nvSpPr>
        <p:spPr>
          <a:xfrm>
            <a:off x="2349900" y="448125"/>
            <a:ext cx="4444200" cy="7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/>
              <a:t>Виснет вся система</a:t>
            </a:r>
            <a:endParaRPr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  <p:pic>
        <p:nvPicPr>
          <p:cNvPr id="223" name="Google Shape;223;p30"/>
          <p:cNvPicPr preferRelativeResize="0"/>
          <p:nvPr/>
        </p:nvPicPr>
        <p:blipFill rotWithShape="1">
          <a:blip r:embed="rId3">
            <a:alphaModFix/>
          </a:blip>
          <a:srcRect b="16170"/>
          <a:stretch/>
        </p:blipFill>
        <p:spPr>
          <a:xfrm>
            <a:off x="0" y="2"/>
            <a:ext cx="9143999" cy="5189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Single Page Application &amp; </a:t>
            </a:r>
            <a:r>
              <a:rPr lang="en-GB" sz="4800"/>
              <a:t>F5</a:t>
            </a:r>
            <a:endParaRPr sz="4800"/>
          </a:p>
        </p:txBody>
      </p:sp>
      <p:sp>
        <p:nvSpPr>
          <p:cNvPr id="229" name="Google Shape;229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  <p:sp>
        <p:nvSpPr>
          <p:cNvPr id="65" name="Google Shape;65;p14"/>
          <p:cNvSpPr txBox="1"/>
          <p:nvPr/>
        </p:nvSpPr>
        <p:spPr>
          <a:xfrm>
            <a:off x="224650" y="218125"/>
            <a:ext cx="3462600" cy="9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Докучаев Сергей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i="1"/>
              <a:t>Тензор</a:t>
            </a:r>
            <a:endParaRPr sz="240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>
                <a:latin typeface="Consolas"/>
                <a:ea typeface="Consolas"/>
                <a:cs typeface="Consolas"/>
                <a:sym typeface="Consolas"/>
              </a:rPr>
              <a:t>t.me/m0racan</a:t>
            </a:r>
            <a:endParaRPr sz="2400" i="1"/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9711" y="218125"/>
            <a:ext cx="4946987" cy="4445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2"/>
          <p:cNvSpPr txBox="1">
            <a:spLocks noGrp="1"/>
          </p:cNvSpPr>
          <p:nvPr>
            <p:ph type="body" idx="1"/>
          </p:nvPr>
        </p:nvSpPr>
        <p:spPr>
          <a:xfrm>
            <a:off x="189400" y="1720350"/>
            <a:ext cx="8520600" cy="17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000">
                <a:solidFill>
                  <a:srgbClr val="000000"/>
                </a:solidFill>
              </a:rPr>
              <a:t>Задача: находить все критичные утечки памяти в выпускаемой версии</a:t>
            </a:r>
            <a:endParaRPr sz="3000">
              <a:solidFill>
                <a:srgbClr val="000000"/>
              </a:solidFill>
            </a:endParaRPr>
          </a:p>
        </p:txBody>
      </p:sp>
      <p:sp>
        <p:nvSpPr>
          <p:cNvPr id="235" name="Google Shape;235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3"/>
          <p:cNvSpPr txBox="1">
            <a:spLocks noGrp="1"/>
          </p:cNvSpPr>
          <p:nvPr>
            <p:ph type="body" idx="1"/>
          </p:nvPr>
        </p:nvSpPr>
        <p:spPr>
          <a:xfrm>
            <a:off x="189400" y="1720350"/>
            <a:ext cx="8520600" cy="17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000">
                <a:solidFill>
                  <a:srgbClr val="000000"/>
                </a:solidFill>
              </a:rPr>
              <a:t>Задача: находить все критичные утечки памяти в выпускаемой версии </a:t>
            </a:r>
            <a:r>
              <a:rPr lang="en-GB" sz="3000">
                <a:solidFill>
                  <a:srgbClr val="FF0000"/>
                </a:solidFill>
              </a:rPr>
              <a:t>автоматически</a:t>
            </a:r>
            <a:endParaRPr sz="3000">
              <a:solidFill>
                <a:srgbClr val="FF0000"/>
              </a:solidFill>
            </a:endParaRPr>
          </a:p>
        </p:txBody>
      </p:sp>
      <p:sp>
        <p:nvSpPr>
          <p:cNvPr id="241" name="Google Shape;241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В чем сложность</a:t>
            </a:r>
            <a:endParaRPr/>
          </a:p>
        </p:txBody>
      </p:sp>
      <p:sp>
        <p:nvSpPr>
          <p:cNvPr id="247" name="Google Shape;247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48" name="Google Shape;248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В чем сложность</a:t>
            </a:r>
            <a:endParaRPr/>
          </a:p>
        </p:txBody>
      </p:sp>
      <p:sp>
        <p:nvSpPr>
          <p:cNvPr id="254" name="Google Shape;254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 &gt; Не тривиально анализировать утечки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55" name="Google Shape;255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В чем сложность</a:t>
            </a:r>
            <a:endParaRPr/>
          </a:p>
        </p:txBody>
      </p:sp>
      <p:sp>
        <p:nvSpPr>
          <p:cNvPr id="261" name="Google Shape;261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 &gt; Не тривиально анализировать утечки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  &gt; Практически нет информации о поиске утечек</a:t>
            </a:r>
            <a:endParaRPr/>
          </a:p>
        </p:txBody>
      </p:sp>
      <p:sp>
        <p:nvSpPr>
          <p:cNvPr id="262" name="Google Shape;262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24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В чем сложность</a:t>
            </a:r>
            <a:endParaRPr/>
          </a:p>
        </p:txBody>
      </p:sp>
      <p:sp>
        <p:nvSpPr>
          <p:cNvPr id="268" name="Google Shape;268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 &gt; Не тривиально анализировать утечки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  &gt; Практически нет информации о поиске утечек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  &gt; Мало инструментов для автоматизации процесса</a:t>
            </a:r>
            <a:endParaRPr/>
          </a:p>
        </p:txBody>
      </p:sp>
      <p:sp>
        <p:nvSpPr>
          <p:cNvPr id="269" name="Google Shape;269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25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В чем сложность</a:t>
            </a:r>
            <a:endParaRPr/>
          </a:p>
        </p:txBody>
      </p:sp>
      <p:sp>
        <p:nvSpPr>
          <p:cNvPr id="275" name="Google Shape;275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 &gt; Не тривиально анализировать утечки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  &gt; Практически нет информации о поиске утечек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  &gt; Мало инструментов для автоматизации процесса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  &gt; Сложно обеспечить покрытие</a:t>
            </a:r>
            <a:endParaRPr/>
          </a:p>
        </p:txBody>
      </p:sp>
      <p:sp>
        <p:nvSpPr>
          <p:cNvPr id="276" name="Google Shape;276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26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39"/>
          <p:cNvPicPr preferRelativeResize="0"/>
          <p:nvPr/>
        </p:nvPicPr>
        <p:blipFill rotWithShape="1">
          <a:blip r:embed="rId3">
            <a:alphaModFix/>
          </a:blip>
          <a:srcRect r="-431" b="10007"/>
          <a:stretch/>
        </p:blipFill>
        <p:spPr>
          <a:xfrm>
            <a:off x="0" y="0"/>
            <a:ext cx="918327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9"/>
          <p:cNvSpPr txBox="1">
            <a:spLocks noGrp="1"/>
          </p:cNvSpPr>
          <p:nvPr>
            <p:ph type="title"/>
          </p:nvPr>
        </p:nvSpPr>
        <p:spPr>
          <a:xfrm>
            <a:off x="0" y="2150850"/>
            <a:ext cx="9144000" cy="841800"/>
          </a:xfrm>
          <a:prstGeom prst="rect">
            <a:avLst/>
          </a:prstGeom>
          <a:solidFill>
            <a:srgbClr val="312F30">
              <a:alpha val="2692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rgbClr val="FFFFFF"/>
                </a:solidFill>
              </a:rPr>
              <a:t>«Что такое утечка?»</a:t>
            </a:r>
            <a:endParaRPr sz="4800">
              <a:solidFill>
                <a:srgbClr val="FFFFFF"/>
              </a:solidFill>
            </a:endParaRPr>
          </a:p>
        </p:txBody>
      </p:sp>
      <p:sp>
        <p:nvSpPr>
          <p:cNvPr id="283" name="Google Shape;283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27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28</a:t>
            </a:fld>
            <a:endParaRPr/>
          </a:p>
        </p:txBody>
      </p:sp>
      <p:pic>
        <p:nvPicPr>
          <p:cNvPr id="289" name="Google Shape;28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3226" y="877025"/>
            <a:ext cx="5577524" cy="4179801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40"/>
          <p:cNvSpPr txBox="1"/>
          <p:nvPr/>
        </p:nvSpPr>
        <p:spPr>
          <a:xfrm>
            <a:off x="2295450" y="173975"/>
            <a:ext cx="4553100" cy="7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Было мало, стало много</a:t>
            </a:r>
            <a:endParaRPr sz="3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29</a:t>
            </a:fld>
            <a:endParaRPr/>
          </a:p>
        </p:txBody>
      </p:sp>
      <p:pic>
        <p:nvPicPr>
          <p:cNvPr id="296" name="Google Shape;29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5475" y="368800"/>
            <a:ext cx="3080027" cy="3064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8450" y="368800"/>
            <a:ext cx="4086667" cy="306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41"/>
          <p:cNvSpPr txBox="1"/>
          <p:nvPr/>
        </p:nvSpPr>
        <p:spPr>
          <a:xfrm>
            <a:off x="1762275" y="3614175"/>
            <a:ext cx="12264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/>
              <a:t>Стек</a:t>
            </a:r>
            <a:endParaRPr sz="3600"/>
          </a:p>
        </p:txBody>
      </p:sp>
      <p:sp>
        <p:nvSpPr>
          <p:cNvPr id="299" name="Google Shape;299;p41"/>
          <p:cNvSpPr txBox="1"/>
          <p:nvPr/>
        </p:nvSpPr>
        <p:spPr>
          <a:xfrm>
            <a:off x="5166599" y="3614175"/>
            <a:ext cx="26304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/>
              <a:t>Куча (heap)</a:t>
            </a:r>
            <a:endParaRPr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О чём будем говорить</a:t>
            </a:r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Память в JS, gc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Инструменты и методики для </a:t>
            </a:r>
            <a:r>
              <a:rPr lang="en-GB" b="1"/>
              <a:t>анализа</a:t>
            </a:r>
            <a:r>
              <a:rPr lang="en-GB"/>
              <a:t> утечек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b="1"/>
              <a:t>Автоматизация</a:t>
            </a:r>
            <a:r>
              <a:rPr lang="en-GB"/>
              <a:t> нахождения утечек, фреймворк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Покрытие</a:t>
            </a:r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30</a:t>
            </a:fld>
            <a:endParaRPr/>
          </a:p>
        </p:txBody>
      </p:sp>
      <p:graphicFrame>
        <p:nvGraphicFramePr>
          <p:cNvPr id="305" name="Google Shape;305;p42"/>
          <p:cNvGraphicFramePr/>
          <p:nvPr/>
        </p:nvGraphicFramePr>
        <p:xfrm>
          <a:off x="304800" y="366100"/>
          <a:ext cx="2977925" cy="2335276"/>
        </p:xfrm>
        <a:graphic>
          <a:graphicData uri="http://schemas.openxmlformats.org/drawingml/2006/table">
            <a:tbl>
              <a:tblPr>
                <a:noFill/>
                <a:tableStyleId>{331292FB-0CED-4E6A-9BBE-3E4A6EC604BF}</a:tableStyleId>
              </a:tblPr>
              <a:tblGrid>
                <a:gridCol w="2977925"/>
              </a:tblGrid>
              <a:tr h="23207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b="1">
                          <a:solidFill>
                            <a:srgbClr val="FF0000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&gt;</a:t>
                      </a:r>
                      <a:r>
                        <a:rPr lang="en-GB" b="1">
                          <a:solidFill>
                            <a:srgbClr val="006666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var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version = 24;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var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sqa = "days";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var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a = {b: {c: []}};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a.b.c.push(sqa, version);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a.b.c =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undefined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;</a:t>
                      </a:r>
                      <a:endParaRPr>
                        <a:solidFill>
                          <a:srgbClr val="999999"/>
                        </a:solidFill>
                      </a:endParaRPr>
                    </a:p>
                  </a:txBody>
                  <a:tcPr marL="63500" marR="63500" marT="63500" marB="63500">
                    <a:solidFill>
                      <a:srgbClr val="FEFBEC"/>
                    </a:solidFill>
                  </a:tcPr>
                </a:tc>
              </a:tr>
            </a:tbl>
          </a:graphicData>
        </a:graphic>
      </p:graphicFrame>
      <p:pic>
        <p:nvPicPr>
          <p:cNvPr id="306" name="Google Shape;30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0000" y="216000"/>
            <a:ext cx="3060002" cy="4584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0000" y="216000"/>
            <a:ext cx="3060002" cy="4589998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31</a:t>
            </a:fld>
            <a:endParaRPr/>
          </a:p>
        </p:txBody>
      </p:sp>
      <p:graphicFrame>
        <p:nvGraphicFramePr>
          <p:cNvPr id="313" name="Google Shape;313;p43"/>
          <p:cNvGraphicFramePr/>
          <p:nvPr/>
        </p:nvGraphicFramePr>
        <p:xfrm>
          <a:off x="304800" y="366100"/>
          <a:ext cx="2977925" cy="2335276"/>
        </p:xfrm>
        <a:graphic>
          <a:graphicData uri="http://schemas.openxmlformats.org/drawingml/2006/table">
            <a:tbl>
              <a:tblPr>
                <a:noFill/>
                <a:tableStyleId>{331292FB-0CED-4E6A-9BBE-3E4A6EC604BF}</a:tableStyleId>
              </a:tblPr>
              <a:tblGrid>
                <a:gridCol w="2977925"/>
              </a:tblGrid>
              <a:tr h="23207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b="1">
                          <a:solidFill>
                            <a:srgbClr val="006666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var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version = 24;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en-GB" b="1">
                          <a:solidFill>
                            <a:srgbClr val="FF0000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&gt;</a:t>
                      </a:r>
                      <a:r>
                        <a:rPr lang="en-GB" b="1">
                          <a:solidFill>
                            <a:srgbClr val="006666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var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sqa = </a:t>
                      </a:r>
                      <a:r>
                        <a:rPr lang="en-GB">
                          <a:solidFill>
                            <a:srgbClr val="0080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"days"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;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var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a = {b: {c: []}};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a.b.c.push(sqa, version);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a.b.c =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undefined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;</a:t>
                      </a:r>
                      <a:endParaRPr>
                        <a:solidFill>
                          <a:srgbClr val="999999"/>
                        </a:solidFill>
                      </a:endParaRPr>
                    </a:p>
                  </a:txBody>
                  <a:tcPr marL="63500" marR="63500" marT="63500" marB="63500">
                    <a:solidFill>
                      <a:srgbClr val="FEFBEC"/>
                    </a:solidFill>
                  </a:tcPr>
                </a:tc>
              </a:tr>
            </a:tbl>
          </a:graphicData>
        </a:graphic>
      </p:graphicFrame>
      <p:cxnSp>
        <p:nvCxnSpPr>
          <p:cNvPr id="314" name="Google Shape;314;p43"/>
          <p:cNvCxnSpPr>
            <a:stCxn id="315" idx="1"/>
          </p:cNvCxnSpPr>
          <p:nvPr/>
        </p:nvCxnSpPr>
        <p:spPr>
          <a:xfrm rot="10800000">
            <a:off x="5708850" y="1099950"/>
            <a:ext cx="942000" cy="5766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15" name="Google Shape;315;p43"/>
          <p:cNvSpPr txBox="1"/>
          <p:nvPr/>
        </p:nvSpPr>
        <p:spPr>
          <a:xfrm>
            <a:off x="6650850" y="1479750"/>
            <a:ext cx="1056600" cy="393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0000"/>
                </a:solidFill>
              </a:rPr>
              <a:t>Указатель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0000" y="216000"/>
            <a:ext cx="3060002" cy="4589998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32</a:t>
            </a:fld>
            <a:endParaRPr/>
          </a:p>
        </p:txBody>
      </p:sp>
      <p:graphicFrame>
        <p:nvGraphicFramePr>
          <p:cNvPr id="322" name="Google Shape;322;p44"/>
          <p:cNvGraphicFramePr/>
          <p:nvPr/>
        </p:nvGraphicFramePr>
        <p:xfrm>
          <a:off x="304800" y="366100"/>
          <a:ext cx="2977925" cy="2335276"/>
        </p:xfrm>
        <a:graphic>
          <a:graphicData uri="http://schemas.openxmlformats.org/drawingml/2006/table">
            <a:tbl>
              <a:tblPr>
                <a:noFill/>
                <a:tableStyleId>{331292FB-0CED-4E6A-9BBE-3E4A6EC604BF}</a:tableStyleId>
              </a:tblPr>
              <a:tblGrid>
                <a:gridCol w="2977925"/>
              </a:tblGrid>
              <a:tr h="23207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b="1">
                          <a:solidFill>
                            <a:srgbClr val="006666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var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version = 24;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en-GB" b="1">
                          <a:solidFill>
                            <a:srgbClr val="FF0000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&gt;</a:t>
                      </a:r>
                      <a:r>
                        <a:rPr lang="en-GB" b="1">
                          <a:solidFill>
                            <a:srgbClr val="006666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var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sqa = </a:t>
                      </a:r>
                      <a:r>
                        <a:rPr lang="en-GB">
                          <a:solidFill>
                            <a:srgbClr val="0080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"days"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;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var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a = {b: {c: []}};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a.b.c.push(sqa, version);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a.b.c =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undefined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;</a:t>
                      </a:r>
                      <a:endParaRPr>
                        <a:solidFill>
                          <a:srgbClr val="999999"/>
                        </a:solidFill>
                      </a:endParaRPr>
                    </a:p>
                  </a:txBody>
                  <a:tcPr marL="63500" marR="63500" marT="63500" marB="63500">
                    <a:solidFill>
                      <a:srgbClr val="FEFBEC"/>
                    </a:solidFill>
                  </a:tcPr>
                </a:tc>
              </a:tr>
            </a:tbl>
          </a:graphicData>
        </a:graphic>
      </p:graphicFrame>
      <p:cxnSp>
        <p:nvCxnSpPr>
          <p:cNvPr id="323" name="Google Shape;323;p44"/>
          <p:cNvCxnSpPr>
            <a:stCxn id="324" idx="0"/>
          </p:cNvCxnSpPr>
          <p:nvPr/>
        </p:nvCxnSpPr>
        <p:spPr>
          <a:xfrm rot="10800000">
            <a:off x="5445550" y="1711950"/>
            <a:ext cx="689400" cy="891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24" name="Google Shape;324;p44"/>
          <p:cNvSpPr txBox="1"/>
          <p:nvPr/>
        </p:nvSpPr>
        <p:spPr>
          <a:xfrm>
            <a:off x="5729050" y="2602950"/>
            <a:ext cx="811800" cy="393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0000"/>
                </a:solidFill>
              </a:rPr>
              <a:t>Объект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33</a:t>
            </a:fld>
            <a:endParaRPr/>
          </a:p>
        </p:txBody>
      </p:sp>
      <p:graphicFrame>
        <p:nvGraphicFramePr>
          <p:cNvPr id="330" name="Google Shape;330;p45"/>
          <p:cNvGraphicFramePr/>
          <p:nvPr/>
        </p:nvGraphicFramePr>
        <p:xfrm>
          <a:off x="304800" y="366100"/>
          <a:ext cx="2977925" cy="2335276"/>
        </p:xfrm>
        <a:graphic>
          <a:graphicData uri="http://schemas.openxmlformats.org/drawingml/2006/table">
            <a:tbl>
              <a:tblPr>
                <a:noFill/>
                <a:tableStyleId>{331292FB-0CED-4E6A-9BBE-3E4A6EC604BF}</a:tableStyleId>
              </a:tblPr>
              <a:tblGrid>
                <a:gridCol w="2977925"/>
              </a:tblGrid>
              <a:tr h="23207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b="1">
                          <a:solidFill>
                            <a:srgbClr val="006666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var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version = 24;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var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sqa = "days";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en-GB" b="1">
                          <a:solidFill>
                            <a:srgbClr val="FF0000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&gt;</a:t>
                      </a:r>
                      <a:r>
                        <a:rPr lang="en-GB" b="1">
                          <a:solidFill>
                            <a:srgbClr val="006666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var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a = {b: {c: []}};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a.b.c.push(sqa, version);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a.b.c =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undefined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;</a:t>
                      </a:r>
                      <a:endParaRPr>
                        <a:solidFill>
                          <a:srgbClr val="999999"/>
                        </a:solidFill>
                      </a:endParaRPr>
                    </a:p>
                  </a:txBody>
                  <a:tcPr marL="63500" marR="63500" marT="63500" marB="63500">
                    <a:solidFill>
                      <a:srgbClr val="FEFBEC"/>
                    </a:solidFill>
                  </a:tcPr>
                </a:tc>
              </a:tr>
            </a:tbl>
          </a:graphicData>
        </a:graphic>
      </p:graphicFrame>
      <p:pic>
        <p:nvPicPr>
          <p:cNvPr id="331" name="Google Shape;33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0000" y="216000"/>
            <a:ext cx="3060002" cy="4584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34</a:t>
            </a:fld>
            <a:endParaRPr/>
          </a:p>
        </p:txBody>
      </p:sp>
      <p:graphicFrame>
        <p:nvGraphicFramePr>
          <p:cNvPr id="337" name="Google Shape;337;p46"/>
          <p:cNvGraphicFramePr/>
          <p:nvPr/>
        </p:nvGraphicFramePr>
        <p:xfrm>
          <a:off x="304800" y="366100"/>
          <a:ext cx="2977925" cy="2335276"/>
        </p:xfrm>
        <a:graphic>
          <a:graphicData uri="http://schemas.openxmlformats.org/drawingml/2006/table">
            <a:tbl>
              <a:tblPr>
                <a:noFill/>
                <a:tableStyleId>{331292FB-0CED-4E6A-9BBE-3E4A6EC604BF}</a:tableStyleId>
              </a:tblPr>
              <a:tblGrid>
                <a:gridCol w="2977925"/>
              </a:tblGrid>
              <a:tr h="23207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b="1">
                          <a:solidFill>
                            <a:srgbClr val="006666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var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version = 24;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var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sqa = "days";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var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a = {b: {c: []}};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en-GB" b="1">
                          <a:solidFill>
                            <a:srgbClr val="FF0000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&gt;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a.b.c.push(sqa, version);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a.b.c =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undefined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;</a:t>
                      </a:r>
                      <a:endParaRPr>
                        <a:solidFill>
                          <a:srgbClr val="999999"/>
                        </a:solidFill>
                      </a:endParaRPr>
                    </a:p>
                  </a:txBody>
                  <a:tcPr marL="63500" marR="63500" marT="63500" marB="63500">
                    <a:solidFill>
                      <a:srgbClr val="FEFBEC"/>
                    </a:solidFill>
                  </a:tcPr>
                </a:tc>
              </a:tr>
            </a:tbl>
          </a:graphicData>
        </a:graphic>
      </p:graphicFrame>
      <p:pic>
        <p:nvPicPr>
          <p:cNvPr id="338" name="Google Shape;33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0000" y="216000"/>
            <a:ext cx="3060002" cy="4584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35</a:t>
            </a:fld>
            <a:endParaRPr/>
          </a:p>
        </p:txBody>
      </p:sp>
      <p:graphicFrame>
        <p:nvGraphicFramePr>
          <p:cNvPr id="344" name="Google Shape;344;p47"/>
          <p:cNvGraphicFramePr/>
          <p:nvPr/>
        </p:nvGraphicFramePr>
        <p:xfrm>
          <a:off x="304800" y="366100"/>
          <a:ext cx="2977925" cy="2335276"/>
        </p:xfrm>
        <a:graphic>
          <a:graphicData uri="http://schemas.openxmlformats.org/drawingml/2006/table">
            <a:tbl>
              <a:tblPr>
                <a:noFill/>
                <a:tableStyleId>{331292FB-0CED-4E6A-9BBE-3E4A6EC604BF}</a:tableStyleId>
              </a:tblPr>
              <a:tblGrid>
                <a:gridCol w="2977925"/>
              </a:tblGrid>
              <a:tr h="23207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b="1">
                          <a:solidFill>
                            <a:srgbClr val="006666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var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version = 24;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var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sqa = "days";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var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a = {b: {c: []}};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a.b.c.push(sqa, version);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en-GB" b="1">
                          <a:solidFill>
                            <a:srgbClr val="FF0000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&gt;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a.b.c = </a:t>
                      </a:r>
                      <a:r>
                        <a:rPr lang="en-GB" b="1">
                          <a:solidFill>
                            <a:srgbClr val="924B72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undefined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;</a:t>
                      </a:r>
                      <a:endParaRPr/>
                    </a:p>
                  </a:txBody>
                  <a:tcPr marL="63500" marR="63500" marT="63500" marB="63500">
                    <a:solidFill>
                      <a:srgbClr val="FEFBEC"/>
                    </a:solidFill>
                  </a:tcPr>
                </a:tc>
              </a:tr>
            </a:tbl>
          </a:graphicData>
        </a:graphic>
      </p:graphicFrame>
      <p:pic>
        <p:nvPicPr>
          <p:cNvPr id="345" name="Google Shape;34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0000" y="216000"/>
            <a:ext cx="3060002" cy="4589998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47"/>
          <p:cNvSpPr txBox="1"/>
          <p:nvPr/>
        </p:nvSpPr>
        <p:spPr>
          <a:xfrm>
            <a:off x="2913450" y="3208400"/>
            <a:ext cx="1841400" cy="3453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0000"/>
                </a:solidFill>
              </a:rPr>
              <a:t>Убираем эту связь</a:t>
            </a:r>
            <a:endParaRPr>
              <a:solidFill>
                <a:srgbClr val="FF0000"/>
              </a:solidFill>
            </a:endParaRPr>
          </a:p>
        </p:txBody>
      </p:sp>
      <p:cxnSp>
        <p:nvCxnSpPr>
          <p:cNvPr id="347" name="Google Shape;347;p47"/>
          <p:cNvCxnSpPr>
            <a:stCxn id="346" idx="3"/>
          </p:cNvCxnSpPr>
          <p:nvPr/>
        </p:nvCxnSpPr>
        <p:spPr>
          <a:xfrm rot="10800000" flipH="1">
            <a:off x="4754850" y="3292250"/>
            <a:ext cx="1256100" cy="888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36</a:t>
            </a:fld>
            <a:endParaRPr/>
          </a:p>
        </p:txBody>
      </p:sp>
      <p:graphicFrame>
        <p:nvGraphicFramePr>
          <p:cNvPr id="353" name="Google Shape;353;p48"/>
          <p:cNvGraphicFramePr/>
          <p:nvPr/>
        </p:nvGraphicFramePr>
        <p:xfrm>
          <a:off x="304800" y="366100"/>
          <a:ext cx="2977925" cy="2826004"/>
        </p:xfrm>
        <a:graphic>
          <a:graphicData uri="http://schemas.openxmlformats.org/drawingml/2006/table">
            <a:tbl>
              <a:tblPr>
                <a:noFill/>
                <a:tableStyleId>{331292FB-0CED-4E6A-9BBE-3E4A6EC604BF}</a:tableStyleId>
              </a:tblPr>
              <a:tblGrid>
                <a:gridCol w="2977925"/>
              </a:tblGrid>
              <a:tr h="23207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b="1">
                          <a:solidFill>
                            <a:srgbClr val="006666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var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version = 24;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</a:t>
                      </a:r>
                      <a:r>
                        <a:rPr lang="en-GB" b="1">
                          <a:solidFill>
                            <a:srgbClr val="006666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var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sqa = </a:t>
                      </a:r>
                      <a:r>
                        <a:rPr lang="en-GB">
                          <a:solidFill>
                            <a:srgbClr val="0080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"days"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;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</a:t>
                      </a:r>
                      <a:r>
                        <a:rPr lang="en-GB" b="1">
                          <a:solidFill>
                            <a:srgbClr val="006666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var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a = {b: {c: []}};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a.b.c.push(sqa, version);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a.b.c = </a:t>
                      </a:r>
                      <a:r>
                        <a:rPr lang="en-GB" b="1">
                          <a:solidFill>
                            <a:srgbClr val="924B72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undefined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;</a:t>
                      </a:r>
                      <a:endParaRPr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en-GB" b="1">
                          <a:solidFill>
                            <a:srgbClr val="FF0000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&gt;</a:t>
                      </a:r>
                      <a:endParaRPr b="1">
                        <a:solidFill>
                          <a:srgbClr val="FF0000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63500" marR="63500" marT="63500" marB="63500">
                    <a:solidFill>
                      <a:srgbClr val="FEFBEC"/>
                    </a:solidFill>
                  </a:tcPr>
                </a:tc>
              </a:tr>
            </a:tbl>
          </a:graphicData>
        </a:graphic>
      </p:graphicFrame>
      <p:pic>
        <p:nvPicPr>
          <p:cNvPr id="354" name="Google Shape;35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0000" y="216000"/>
            <a:ext cx="3060002" cy="4584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37</a:t>
            </a:fld>
            <a:endParaRPr/>
          </a:p>
        </p:txBody>
      </p:sp>
      <p:graphicFrame>
        <p:nvGraphicFramePr>
          <p:cNvPr id="360" name="Google Shape;360;p49"/>
          <p:cNvGraphicFramePr/>
          <p:nvPr/>
        </p:nvGraphicFramePr>
        <p:xfrm>
          <a:off x="304800" y="366100"/>
          <a:ext cx="2977925" cy="2826004"/>
        </p:xfrm>
        <a:graphic>
          <a:graphicData uri="http://schemas.openxmlformats.org/drawingml/2006/table">
            <a:tbl>
              <a:tblPr>
                <a:noFill/>
                <a:tableStyleId>{331292FB-0CED-4E6A-9BBE-3E4A6EC604BF}</a:tableStyleId>
              </a:tblPr>
              <a:tblGrid>
                <a:gridCol w="2977925"/>
              </a:tblGrid>
              <a:tr h="23207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b="1">
                          <a:solidFill>
                            <a:srgbClr val="006666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var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version = 24;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</a:t>
                      </a:r>
                      <a:r>
                        <a:rPr lang="en-GB" b="1">
                          <a:solidFill>
                            <a:srgbClr val="006666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var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sqa = </a:t>
                      </a:r>
                      <a:r>
                        <a:rPr lang="en-GB">
                          <a:solidFill>
                            <a:srgbClr val="0080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"days"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;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</a:t>
                      </a:r>
                      <a:r>
                        <a:rPr lang="en-GB" b="1">
                          <a:solidFill>
                            <a:srgbClr val="006666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var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a = {b: {c: []}};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a.b.c.push(sqa, version);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a.b.c = </a:t>
                      </a:r>
                      <a:r>
                        <a:rPr lang="en-GB" b="1">
                          <a:solidFill>
                            <a:srgbClr val="924B72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undefined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;</a:t>
                      </a:r>
                      <a:endParaRPr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b="1">
                          <a:solidFill>
                            <a:srgbClr val="FF0000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&gt;</a:t>
                      </a:r>
                      <a:endParaRPr b="1">
                        <a:solidFill>
                          <a:srgbClr val="FF0000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63500" marR="63500" marT="63500" marB="63500">
                    <a:solidFill>
                      <a:srgbClr val="FEFBEC"/>
                    </a:solidFill>
                  </a:tcPr>
                </a:tc>
              </a:tr>
            </a:tbl>
          </a:graphicData>
        </a:graphic>
      </p:graphicFrame>
      <p:pic>
        <p:nvPicPr>
          <p:cNvPr id="361" name="Google Shape;36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0000" y="216000"/>
            <a:ext cx="3060002" cy="4584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38</a:t>
            </a:fld>
            <a:endParaRPr/>
          </a:p>
        </p:txBody>
      </p:sp>
      <p:graphicFrame>
        <p:nvGraphicFramePr>
          <p:cNvPr id="367" name="Google Shape;367;p50"/>
          <p:cNvGraphicFramePr/>
          <p:nvPr/>
        </p:nvGraphicFramePr>
        <p:xfrm>
          <a:off x="304800" y="366100"/>
          <a:ext cx="2977925" cy="2826004"/>
        </p:xfrm>
        <a:graphic>
          <a:graphicData uri="http://schemas.openxmlformats.org/drawingml/2006/table">
            <a:tbl>
              <a:tblPr>
                <a:noFill/>
                <a:tableStyleId>{331292FB-0CED-4E6A-9BBE-3E4A6EC604BF}</a:tableStyleId>
              </a:tblPr>
              <a:tblGrid>
                <a:gridCol w="2977925"/>
              </a:tblGrid>
              <a:tr h="23207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b="1">
                          <a:solidFill>
                            <a:srgbClr val="006666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var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version = 24;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</a:t>
                      </a:r>
                      <a:r>
                        <a:rPr lang="en-GB" b="1">
                          <a:solidFill>
                            <a:srgbClr val="006666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var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sqa = </a:t>
                      </a:r>
                      <a:r>
                        <a:rPr lang="en-GB">
                          <a:solidFill>
                            <a:srgbClr val="0080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"days"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;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</a:t>
                      </a:r>
                      <a:r>
                        <a:rPr lang="en-GB" b="1">
                          <a:solidFill>
                            <a:srgbClr val="006666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var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a = {b: {c: []}};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a.b.c.push(sqa, version);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a.b.c = </a:t>
                      </a:r>
                      <a:r>
                        <a:rPr lang="en-GB" b="1">
                          <a:solidFill>
                            <a:srgbClr val="924B72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undefined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;</a:t>
                      </a:r>
                      <a:endParaRPr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b="1">
                          <a:solidFill>
                            <a:srgbClr val="FF0000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&gt;</a:t>
                      </a:r>
                      <a:endParaRPr b="1">
                        <a:solidFill>
                          <a:srgbClr val="FF0000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63500" marR="63500" marT="63500" marB="63500">
                    <a:solidFill>
                      <a:srgbClr val="FEFBEC"/>
                    </a:solidFill>
                  </a:tcPr>
                </a:tc>
              </a:tr>
            </a:tbl>
          </a:graphicData>
        </a:graphic>
      </p:graphicFrame>
      <p:sp>
        <p:nvSpPr>
          <p:cNvPr id="368" name="Google Shape;368;p50"/>
          <p:cNvSpPr txBox="1"/>
          <p:nvPr/>
        </p:nvSpPr>
        <p:spPr>
          <a:xfrm>
            <a:off x="411725" y="3628575"/>
            <a:ext cx="2871000" cy="1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malloc &amp; free</a:t>
            </a:r>
            <a:endParaRPr sz="2400"/>
          </a:p>
        </p:txBody>
      </p:sp>
      <p:pic>
        <p:nvPicPr>
          <p:cNvPr id="369" name="Google Shape;36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0000" y="216000"/>
            <a:ext cx="3060002" cy="4584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39</a:t>
            </a:fld>
            <a:endParaRPr/>
          </a:p>
        </p:txBody>
      </p:sp>
      <p:graphicFrame>
        <p:nvGraphicFramePr>
          <p:cNvPr id="375" name="Google Shape;375;p51"/>
          <p:cNvGraphicFramePr/>
          <p:nvPr/>
        </p:nvGraphicFramePr>
        <p:xfrm>
          <a:off x="304800" y="366100"/>
          <a:ext cx="2977925" cy="2826004"/>
        </p:xfrm>
        <a:graphic>
          <a:graphicData uri="http://schemas.openxmlformats.org/drawingml/2006/table">
            <a:tbl>
              <a:tblPr>
                <a:noFill/>
                <a:tableStyleId>{331292FB-0CED-4E6A-9BBE-3E4A6EC604BF}</a:tableStyleId>
              </a:tblPr>
              <a:tblGrid>
                <a:gridCol w="2977925"/>
              </a:tblGrid>
              <a:tr h="23207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b="1">
                          <a:solidFill>
                            <a:srgbClr val="006666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var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version = 24;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</a:t>
                      </a:r>
                      <a:r>
                        <a:rPr lang="en-GB" b="1">
                          <a:solidFill>
                            <a:srgbClr val="006666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var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sqa = </a:t>
                      </a:r>
                      <a:r>
                        <a:rPr lang="en-GB">
                          <a:solidFill>
                            <a:srgbClr val="0080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"days"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;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</a:t>
                      </a:r>
                      <a:r>
                        <a:rPr lang="en-GB" b="1">
                          <a:solidFill>
                            <a:srgbClr val="006666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var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a = {b: {c: []}};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a.b.c.push(sqa, version);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a.b.c = </a:t>
                      </a:r>
                      <a:r>
                        <a:rPr lang="en-GB" b="1">
                          <a:solidFill>
                            <a:srgbClr val="924B72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undefined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;</a:t>
                      </a:r>
                      <a:endParaRPr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en-GB" b="1">
                          <a:solidFill>
                            <a:srgbClr val="FF0000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&gt;</a:t>
                      </a:r>
                      <a:endParaRPr b="1">
                        <a:solidFill>
                          <a:srgbClr val="FF0000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63500" marR="63500" marT="63500" marB="63500">
                    <a:solidFill>
                      <a:srgbClr val="FEFBEC"/>
                    </a:solidFill>
                  </a:tcPr>
                </a:tc>
              </a:tr>
            </a:tbl>
          </a:graphicData>
        </a:graphic>
      </p:graphicFrame>
      <p:sp>
        <p:nvSpPr>
          <p:cNvPr id="376" name="Google Shape;376;p51"/>
          <p:cNvSpPr txBox="1"/>
          <p:nvPr/>
        </p:nvSpPr>
        <p:spPr>
          <a:xfrm>
            <a:off x="411725" y="3628575"/>
            <a:ext cx="2871000" cy="1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Garbage Collector</a:t>
            </a:r>
            <a:endParaRPr sz="2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(GC)</a:t>
            </a:r>
            <a:endParaRPr sz="2400"/>
          </a:p>
        </p:txBody>
      </p:sp>
      <p:pic>
        <p:nvPicPr>
          <p:cNvPr id="377" name="Google Shape;37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0000" y="216000"/>
            <a:ext cx="3060002" cy="4584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  <p:pic>
        <p:nvPicPr>
          <p:cNvPr id="79" name="Google Shape;7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25705" y="1614686"/>
            <a:ext cx="2368302" cy="1685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40</a:t>
            </a:fld>
            <a:endParaRPr/>
          </a:p>
        </p:txBody>
      </p:sp>
      <p:graphicFrame>
        <p:nvGraphicFramePr>
          <p:cNvPr id="383" name="Google Shape;383;p52"/>
          <p:cNvGraphicFramePr/>
          <p:nvPr/>
        </p:nvGraphicFramePr>
        <p:xfrm>
          <a:off x="304800" y="366100"/>
          <a:ext cx="2977925" cy="2826004"/>
        </p:xfrm>
        <a:graphic>
          <a:graphicData uri="http://schemas.openxmlformats.org/drawingml/2006/table">
            <a:tbl>
              <a:tblPr>
                <a:noFill/>
                <a:tableStyleId>{331292FB-0CED-4E6A-9BBE-3E4A6EC604BF}</a:tableStyleId>
              </a:tblPr>
              <a:tblGrid>
                <a:gridCol w="2977925"/>
              </a:tblGrid>
              <a:tr h="23207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b="1">
                          <a:solidFill>
                            <a:srgbClr val="006666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var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version = 24;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</a:t>
                      </a:r>
                      <a:r>
                        <a:rPr lang="en-GB" b="1">
                          <a:solidFill>
                            <a:srgbClr val="006666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var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sqa = </a:t>
                      </a:r>
                      <a:r>
                        <a:rPr lang="en-GB">
                          <a:solidFill>
                            <a:srgbClr val="0080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"days"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;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</a:t>
                      </a:r>
                      <a:r>
                        <a:rPr lang="en-GB" b="1">
                          <a:solidFill>
                            <a:srgbClr val="006666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var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a = {b: {c: []}};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a.b.c.push(sqa, version);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a.b.c = </a:t>
                      </a:r>
                      <a:r>
                        <a:rPr lang="en-GB" b="1">
                          <a:solidFill>
                            <a:srgbClr val="924B72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undefined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;</a:t>
                      </a:r>
                      <a:endParaRPr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en-GB" b="1">
                          <a:solidFill>
                            <a:srgbClr val="FF0000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&gt;</a:t>
                      </a:r>
                      <a:endParaRPr b="1">
                        <a:solidFill>
                          <a:srgbClr val="FF0000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63500" marR="63500" marT="63500" marB="63500">
                    <a:solidFill>
                      <a:srgbClr val="FEFBEC"/>
                    </a:solidFill>
                  </a:tcPr>
                </a:tc>
              </a:tr>
            </a:tbl>
          </a:graphicData>
        </a:graphic>
      </p:graphicFrame>
      <p:sp>
        <p:nvSpPr>
          <p:cNvPr id="384" name="Google Shape;384;p52"/>
          <p:cNvSpPr txBox="1"/>
          <p:nvPr/>
        </p:nvSpPr>
        <p:spPr>
          <a:xfrm>
            <a:off x="411725" y="3628575"/>
            <a:ext cx="2871000" cy="1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GC</a:t>
            </a:r>
            <a:endParaRPr sz="2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MARK &amp; SWEEP</a:t>
            </a:r>
            <a:endParaRPr sz="2400"/>
          </a:p>
        </p:txBody>
      </p:sp>
      <p:pic>
        <p:nvPicPr>
          <p:cNvPr id="385" name="Google Shape;38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0000" y="216000"/>
            <a:ext cx="3060002" cy="4584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41</a:t>
            </a:fld>
            <a:endParaRPr/>
          </a:p>
        </p:txBody>
      </p:sp>
      <p:graphicFrame>
        <p:nvGraphicFramePr>
          <p:cNvPr id="391" name="Google Shape;391;p53"/>
          <p:cNvGraphicFramePr/>
          <p:nvPr/>
        </p:nvGraphicFramePr>
        <p:xfrm>
          <a:off x="304800" y="366100"/>
          <a:ext cx="2977925" cy="2826004"/>
        </p:xfrm>
        <a:graphic>
          <a:graphicData uri="http://schemas.openxmlformats.org/drawingml/2006/table">
            <a:tbl>
              <a:tblPr>
                <a:noFill/>
                <a:tableStyleId>{331292FB-0CED-4E6A-9BBE-3E4A6EC604BF}</a:tableStyleId>
              </a:tblPr>
              <a:tblGrid>
                <a:gridCol w="2977925"/>
              </a:tblGrid>
              <a:tr h="23207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b="1">
                          <a:solidFill>
                            <a:srgbClr val="006666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var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version = 24;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</a:t>
                      </a:r>
                      <a:r>
                        <a:rPr lang="en-GB" b="1">
                          <a:solidFill>
                            <a:srgbClr val="006666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var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sqa = </a:t>
                      </a:r>
                      <a:r>
                        <a:rPr lang="en-GB">
                          <a:solidFill>
                            <a:srgbClr val="0080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"days"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;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</a:t>
                      </a:r>
                      <a:r>
                        <a:rPr lang="en-GB" b="1">
                          <a:solidFill>
                            <a:srgbClr val="006666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var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a = {b: {c: []}};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a.b.c.push(sqa, version);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a.b.c = </a:t>
                      </a:r>
                      <a:r>
                        <a:rPr lang="en-GB" b="1">
                          <a:solidFill>
                            <a:srgbClr val="924B72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undefined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;</a:t>
                      </a:r>
                      <a:endParaRPr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en-GB" b="1">
                          <a:solidFill>
                            <a:srgbClr val="FF0000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&gt;</a:t>
                      </a:r>
                      <a:endParaRPr b="1">
                        <a:solidFill>
                          <a:srgbClr val="FF0000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63500" marR="63500" marT="63500" marB="63500">
                    <a:solidFill>
                      <a:srgbClr val="FEFBEC"/>
                    </a:solidFill>
                  </a:tcPr>
                </a:tc>
              </a:tr>
            </a:tbl>
          </a:graphicData>
        </a:graphic>
      </p:graphicFrame>
      <p:sp>
        <p:nvSpPr>
          <p:cNvPr id="392" name="Google Shape;392;p53"/>
          <p:cNvSpPr txBox="1"/>
          <p:nvPr/>
        </p:nvSpPr>
        <p:spPr>
          <a:xfrm>
            <a:off x="411725" y="3628575"/>
            <a:ext cx="2871000" cy="1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GC</a:t>
            </a:r>
            <a:endParaRPr sz="2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F8620"/>
                </a:solidFill>
              </a:rPr>
              <a:t>MARK</a:t>
            </a:r>
            <a:r>
              <a:rPr lang="en-GB" sz="2400"/>
              <a:t> &amp; SWEEP</a:t>
            </a:r>
            <a:endParaRPr sz="2400"/>
          </a:p>
        </p:txBody>
      </p:sp>
      <p:pic>
        <p:nvPicPr>
          <p:cNvPr id="393" name="Google Shape;39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0000" y="216000"/>
            <a:ext cx="3060002" cy="4584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42</a:t>
            </a:fld>
            <a:endParaRPr/>
          </a:p>
        </p:txBody>
      </p:sp>
      <p:graphicFrame>
        <p:nvGraphicFramePr>
          <p:cNvPr id="399" name="Google Shape;399;p54"/>
          <p:cNvGraphicFramePr/>
          <p:nvPr/>
        </p:nvGraphicFramePr>
        <p:xfrm>
          <a:off x="304800" y="366100"/>
          <a:ext cx="2977925" cy="2826004"/>
        </p:xfrm>
        <a:graphic>
          <a:graphicData uri="http://schemas.openxmlformats.org/drawingml/2006/table">
            <a:tbl>
              <a:tblPr>
                <a:noFill/>
                <a:tableStyleId>{331292FB-0CED-4E6A-9BBE-3E4A6EC604BF}</a:tableStyleId>
              </a:tblPr>
              <a:tblGrid>
                <a:gridCol w="2977925"/>
              </a:tblGrid>
              <a:tr h="23207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b="1">
                          <a:solidFill>
                            <a:srgbClr val="006666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var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version = 24;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</a:t>
                      </a:r>
                      <a:r>
                        <a:rPr lang="en-GB" b="1">
                          <a:solidFill>
                            <a:srgbClr val="006666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var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sqa = </a:t>
                      </a:r>
                      <a:r>
                        <a:rPr lang="en-GB">
                          <a:solidFill>
                            <a:srgbClr val="0080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"days"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;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</a:t>
                      </a:r>
                      <a:r>
                        <a:rPr lang="en-GB" b="1">
                          <a:solidFill>
                            <a:srgbClr val="006666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var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a = {b: {c: []}};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a.b.c.push(sqa, version);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a.b.c = </a:t>
                      </a:r>
                      <a:r>
                        <a:rPr lang="en-GB" b="1">
                          <a:solidFill>
                            <a:srgbClr val="924B72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undefined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;</a:t>
                      </a:r>
                      <a:endParaRPr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en-GB" b="1">
                          <a:solidFill>
                            <a:srgbClr val="FF0000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&gt;</a:t>
                      </a:r>
                      <a:endParaRPr b="1">
                        <a:solidFill>
                          <a:srgbClr val="FF0000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63500" marR="63500" marT="63500" marB="63500">
                    <a:solidFill>
                      <a:srgbClr val="FEFBEC"/>
                    </a:solidFill>
                  </a:tcPr>
                </a:tc>
              </a:tr>
            </a:tbl>
          </a:graphicData>
        </a:graphic>
      </p:graphicFrame>
      <p:sp>
        <p:nvSpPr>
          <p:cNvPr id="400" name="Google Shape;400;p54"/>
          <p:cNvSpPr txBox="1"/>
          <p:nvPr/>
        </p:nvSpPr>
        <p:spPr>
          <a:xfrm>
            <a:off x="411725" y="3628575"/>
            <a:ext cx="2871000" cy="1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GC</a:t>
            </a:r>
            <a:endParaRPr sz="2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MARK &amp; SWEEP</a:t>
            </a:r>
            <a:endParaRPr sz="2400"/>
          </a:p>
        </p:txBody>
      </p:sp>
      <p:pic>
        <p:nvPicPr>
          <p:cNvPr id="401" name="Google Shape;40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0000" y="216000"/>
            <a:ext cx="3060002" cy="4584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43</a:t>
            </a:fld>
            <a:endParaRPr/>
          </a:p>
        </p:txBody>
      </p:sp>
      <p:graphicFrame>
        <p:nvGraphicFramePr>
          <p:cNvPr id="407" name="Google Shape;407;p55"/>
          <p:cNvGraphicFramePr/>
          <p:nvPr/>
        </p:nvGraphicFramePr>
        <p:xfrm>
          <a:off x="304800" y="366100"/>
          <a:ext cx="2977925" cy="2826004"/>
        </p:xfrm>
        <a:graphic>
          <a:graphicData uri="http://schemas.openxmlformats.org/drawingml/2006/table">
            <a:tbl>
              <a:tblPr>
                <a:noFill/>
                <a:tableStyleId>{331292FB-0CED-4E6A-9BBE-3E4A6EC604BF}</a:tableStyleId>
              </a:tblPr>
              <a:tblGrid>
                <a:gridCol w="2977925"/>
              </a:tblGrid>
              <a:tr h="23207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b="1">
                          <a:solidFill>
                            <a:srgbClr val="006666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var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version = 24;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</a:t>
                      </a:r>
                      <a:r>
                        <a:rPr lang="en-GB" b="1">
                          <a:solidFill>
                            <a:srgbClr val="006666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var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sqa = </a:t>
                      </a:r>
                      <a:r>
                        <a:rPr lang="en-GB">
                          <a:solidFill>
                            <a:srgbClr val="0080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"days"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;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</a:t>
                      </a:r>
                      <a:r>
                        <a:rPr lang="en-GB" b="1">
                          <a:solidFill>
                            <a:srgbClr val="006666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var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a = {b: {c: []}};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a.b.c.push(sqa, version);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a.b.c = </a:t>
                      </a:r>
                      <a:r>
                        <a:rPr lang="en-GB" b="1">
                          <a:solidFill>
                            <a:srgbClr val="924B72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undefined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;</a:t>
                      </a:r>
                      <a:endParaRPr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en-GB" b="1">
                          <a:solidFill>
                            <a:srgbClr val="FF0000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&gt;</a:t>
                      </a:r>
                      <a:endParaRPr b="1">
                        <a:solidFill>
                          <a:srgbClr val="FF0000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63500" marR="63500" marT="63500" marB="63500">
                    <a:solidFill>
                      <a:srgbClr val="FEFBEC"/>
                    </a:solidFill>
                  </a:tcPr>
                </a:tc>
              </a:tr>
            </a:tbl>
          </a:graphicData>
        </a:graphic>
      </p:graphicFrame>
      <p:sp>
        <p:nvSpPr>
          <p:cNvPr id="408" name="Google Shape;408;p55"/>
          <p:cNvSpPr txBox="1"/>
          <p:nvPr/>
        </p:nvSpPr>
        <p:spPr>
          <a:xfrm>
            <a:off x="411725" y="3628575"/>
            <a:ext cx="2871000" cy="1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GC</a:t>
            </a:r>
            <a:endParaRPr sz="2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MARK &amp; </a:t>
            </a:r>
            <a:r>
              <a:rPr lang="en-GB" sz="2400">
                <a:solidFill>
                  <a:srgbClr val="999999"/>
                </a:solidFill>
              </a:rPr>
              <a:t>SWEEP</a:t>
            </a:r>
            <a:endParaRPr sz="2400">
              <a:solidFill>
                <a:srgbClr val="999999"/>
              </a:solidFill>
            </a:endParaRPr>
          </a:p>
        </p:txBody>
      </p:sp>
      <p:pic>
        <p:nvPicPr>
          <p:cNvPr id="409" name="Google Shape;409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0000" y="216000"/>
            <a:ext cx="3060002" cy="4584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6"/>
          <p:cNvSpPr txBox="1">
            <a:spLocks noGrp="1"/>
          </p:cNvSpPr>
          <p:nvPr>
            <p:ph type="title"/>
          </p:nvPr>
        </p:nvSpPr>
        <p:spPr>
          <a:xfrm>
            <a:off x="311700" y="1731325"/>
            <a:ext cx="8520600" cy="1767300"/>
          </a:xfrm>
          <a:prstGeom prst="rect">
            <a:avLst/>
          </a:prstGeom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0000"/>
                </a:solidFill>
              </a:rPr>
              <a:t>Утечка памяти</a:t>
            </a:r>
            <a:r>
              <a:rPr lang="en-GB"/>
              <a:t> - ошибка, из-за которой в памяти остаются после gc объекты, не нужные для дальнейшей работы</a:t>
            </a:r>
            <a:endParaRPr/>
          </a:p>
        </p:txBody>
      </p:sp>
      <p:sp>
        <p:nvSpPr>
          <p:cNvPr id="415" name="Google Shape;415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/>
              <a:t>44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45</a:t>
            </a:fld>
            <a:endParaRPr/>
          </a:p>
        </p:txBody>
      </p:sp>
      <p:pic>
        <p:nvPicPr>
          <p:cNvPr id="421" name="Google Shape;42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0000" y="216000"/>
            <a:ext cx="3060002" cy="458488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22" name="Google Shape;422;p57"/>
          <p:cNvGraphicFramePr/>
          <p:nvPr/>
        </p:nvGraphicFramePr>
        <p:xfrm>
          <a:off x="304800" y="366100"/>
          <a:ext cx="3849375" cy="3071368"/>
        </p:xfrm>
        <a:graphic>
          <a:graphicData uri="http://schemas.openxmlformats.org/drawingml/2006/table">
            <a:tbl>
              <a:tblPr>
                <a:noFill/>
                <a:tableStyleId>{331292FB-0CED-4E6A-9BBE-3E4A6EC604BF}</a:tableStyleId>
              </a:tblPr>
              <a:tblGrid>
                <a:gridCol w="3849375"/>
              </a:tblGrid>
              <a:tr h="23207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b="1">
                          <a:solidFill>
                            <a:srgbClr val="FF0000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&gt;</a:t>
                      </a:r>
                      <a:r>
                        <a:rPr lang="en-GB" b="1">
                          <a:solidFill>
                            <a:srgbClr val="006666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var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elements = [];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function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deleteButton(){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var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button =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document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.getElementById('button');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elements.push(button)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document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.body.removeChild(button);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}</a:t>
                      </a:r>
                      <a:endParaRPr b="1">
                        <a:solidFill>
                          <a:srgbClr val="999999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63500" marR="63500" marT="63500" marB="63500">
                    <a:solidFill>
                      <a:srgbClr val="FEFBE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46</a:t>
            </a:fld>
            <a:endParaRPr/>
          </a:p>
        </p:txBody>
      </p:sp>
      <p:pic>
        <p:nvPicPr>
          <p:cNvPr id="428" name="Google Shape;42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0000" y="216000"/>
            <a:ext cx="3060002" cy="458488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29" name="Google Shape;429;p58"/>
          <p:cNvGraphicFramePr/>
          <p:nvPr/>
        </p:nvGraphicFramePr>
        <p:xfrm>
          <a:off x="304800" y="366100"/>
          <a:ext cx="3849375" cy="3071368"/>
        </p:xfrm>
        <a:graphic>
          <a:graphicData uri="http://schemas.openxmlformats.org/drawingml/2006/table">
            <a:tbl>
              <a:tblPr>
                <a:noFill/>
                <a:tableStyleId>{331292FB-0CED-4E6A-9BBE-3E4A6EC604BF}</a:tableStyleId>
              </a:tblPr>
              <a:tblGrid>
                <a:gridCol w="3849375"/>
              </a:tblGrid>
              <a:tr h="23207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var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elements = [];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 b="1">
                          <a:solidFill>
                            <a:srgbClr val="FF0000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&gt;</a:t>
                      </a:r>
                      <a:r>
                        <a:rPr lang="en-GB" b="1">
                          <a:solidFill>
                            <a:srgbClr val="006666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function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en-GB">
                          <a:solidFill>
                            <a:srgbClr val="006666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deleteButton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(){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var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button =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document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.getElementById('button');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elements.push(button)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document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.body.removeChild(button);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}</a:t>
                      </a:r>
                      <a:endParaRPr b="1">
                        <a:solidFill>
                          <a:srgbClr val="999999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63500" marR="63500" marT="63500" marB="63500">
                    <a:solidFill>
                      <a:srgbClr val="FEFBE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47</a:t>
            </a:fld>
            <a:endParaRPr/>
          </a:p>
        </p:txBody>
      </p:sp>
      <p:pic>
        <p:nvPicPr>
          <p:cNvPr id="435" name="Google Shape;435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0000" y="216000"/>
            <a:ext cx="3060002" cy="458488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36" name="Google Shape;436;p59"/>
          <p:cNvGraphicFramePr/>
          <p:nvPr/>
        </p:nvGraphicFramePr>
        <p:xfrm>
          <a:off x="304800" y="366100"/>
          <a:ext cx="3849375" cy="3071368"/>
        </p:xfrm>
        <a:graphic>
          <a:graphicData uri="http://schemas.openxmlformats.org/drawingml/2006/table">
            <a:tbl>
              <a:tblPr>
                <a:noFill/>
                <a:tableStyleId>{331292FB-0CED-4E6A-9BBE-3E4A6EC604BF}</a:tableStyleId>
              </a:tblPr>
              <a:tblGrid>
                <a:gridCol w="3849375"/>
              </a:tblGrid>
              <a:tr h="23207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var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elements = [];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function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deleteButton(){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 b="1">
                          <a:solidFill>
                            <a:srgbClr val="FF0000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&gt;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</a:t>
                      </a:r>
                      <a:r>
                        <a:rPr lang="en-GB" b="1">
                          <a:solidFill>
                            <a:srgbClr val="006666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var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button =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</a:t>
                      </a:r>
                      <a:r>
                        <a:rPr lang="en-GB" b="1">
                          <a:solidFill>
                            <a:srgbClr val="006666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document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.getElementById(</a:t>
                      </a:r>
                      <a:r>
                        <a:rPr lang="en-GB">
                          <a:solidFill>
                            <a:srgbClr val="0080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'button'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);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elements.push(button)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document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.body.removeChild(button);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}</a:t>
                      </a:r>
                      <a:endParaRPr b="1">
                        <a:solidFill>
                          <a:srgbClr val="999999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63500" marR="63500" marT="63500" marB="63500">
                    <a:solidFill>
                      <a:srgbClr val="FEFBE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6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48</a:t>
            </a:fld>
            <a:endParaRPr/>
          </a:p>
        </p:txBody>
      </p:sp>
      <p:pic>
        <p:nvPicPr>
          <p:cNvPr id="442" name="Google Shape;442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0000" y="216000"/>
            <a:ext cx="3060002" cy="458488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43" name="Google Shape;443;p60"/>
          <p:cNvGraphicFramePr/>
          <p:nvPr/>
        </p:nvGraphicFramePr>
        <p:xfrm>
          <a:off x="304800" y="366100"/>
          <a:ext cx="3849375" cy="3071368"/>
        </p:xfrm>
        <a:graphic>
          <a:graphicData uri="http://schemas.openxmlformats.org/drawingml/2006/table">
            <a:tbl>
              <a:tblPr>
                <a:noFill/>
                <a:tableStyleId>{331292FB-0CED-4E6A-9BBE-3E4A6EC604BF}</a:tableStyleId>
              </a:tblPr>
              <a:tblGrid>
                <a:gridCol w="3849375"/>
              </a:tblGrid>
              <a:tr h="23207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var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elements = [];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function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deleteButton(){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var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button =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document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.getElementById('button');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 b="1">
                          <a:solidFill>
                            <a:srgbClr val="FF0000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&gt;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elements.push(button)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document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.body.removeChild(button);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}</a:t>
                      </a:r>
                      <a:endParaRPr b="1">
                        <a:solidFill>
                          <a:srgbClr val="999999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63500" marR="63500" marT="63500" marB="63500">
                    <a:solidFill>
                      <a:srgbClr val="FEFBE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49</a:t>
            </a:fld>
            <a:endParaRPr/>
          </a:p>
        </p:txBody>
      </p:sp>
      <p:pic>
        <p:nvPicPr>
          <p:cNvPr id="449" name="Google Shape;449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0000" y="216000"/>
            <a:ext cx="3060002" cy="458488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50" name="Google Shape;450;p61"/>
          <p:cNvGraphicFramePr/>
          <p:nvPr/>
        </p:nvGraphicFramePr>
        <p:xfrm>
          <a:off x="304800" y="366100"/>
          <a:ext cx="3849375" cy="3071368"/>
        </p:xfrm>
        <a:graphic>
          <a:graphicData uri="http://schemas.openxmlformats.org/drawingml/2006/table">
            <a:tbl>
              <a:tblPr>
                <a:noFill/>
                <a:tableStyleId>{331292FB-0CED-4E6A-9BBE-3E4A6EC604BF}</a:tableStyleId>
              </a:tblPr>
              <a:tblGrid>
                <a:gridCol w="3849375"/>
              </a:tblGrid>
              <a:tr h="23207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var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elements = [];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function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deleteButton(){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var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button =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document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.getElementById('button');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elements.push(button)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 b="1">
                          <a:solidFill>
                            <a:srgbClr val="FF0000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&gt;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</a:t>
                      </a:r>
                      <a:r>
                        <a:rPr lang="en-GB" b="1">
                          <a:solidFill>
                            <a:srgbClr val="006666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document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.body.removeChild(button);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}</a:t>
                      </a:r>
                      <a:endParaRPr b="1">
                        <a:solidFill>
                          <a:srgbClr val="999999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63500" marR="63500" marT="63500" marB="63500">
                    <a:solidFill>
                      <a:srgbClr val="FEFBE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  <p:pic>
        <p:nvPicPr>
          <p:cNvPr id="85" name="Google Shape;8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25705" y="1614686"/>
            <a:ext cx="2368302" cy="16855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" name="Google Shape;86;p17"/>
          <p:cNvGrpSpPr/>
          <p:nvPr/>
        </p:nvGrpSpPr>
        <p:grpSpPr>
          <a:xfrm>
            <a:off x="561507" y="696599"/>
            <a:ext cx="2517103" cy="990000"/>
            <a:chOff x="561507" y="933583"/>
            <a:chExt cx="2517103" cy="990000"/>
          </a:xfrm>
        </p:grpSpPr>
        <p:sp>
          <p:nvSpPr>
            <p:cNvPr id="87" name="Google Shape;87;p17"/>
            <p:cNvSpPr/>
            <p:nvPr/>
          </p:nvSpPr>
          <p:spPr>
            <a:xfrm>
              <a:off x="1433410" y="933583"/>
              <a:ext cx="1645200" cy="990000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1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latin typeface="Tahoma"/>
                  <a:ea typeface="Tahoma"/>
                  <a:cs typeface="Tahoma"/>
                  <a:sym typeface="Tahoma"/>
                </a:rPr>
                <a:t>О</a:t>
              </a:r>
              <a:r>
                <a:rPr lang="en-GB" sz="1800" b="0" i="0" u="none" strike="noStrike" cap="none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тчетность</a:t>
              </a:r>
              <a:endParaRPr/>
            </a:p>
          </p:txBody>
        </p:sp>
        <p:pic>
          <p:nvPicPr>
            <p:cNvPr id="88" name="Google Shape;88;p17" descr="C:\Users\cheperegin\Downloads\el-71 (3)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61507" y="1041062"/>
              <a:ext cx="943842" cy="77513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50</a:t>
            </a:fld>
            <a:endParaRPr/>
          </a:p>
        </p:txBody>
      </p:sp>
      <p:pic>
        <p:nvPicPr>
          <p:cNvPr id="456" name="Google Shape;456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0000" y="216000"/>
            <a:ext cx="3060002" cy="458488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57" name="Google Shape;457;p62"/>
          <p:cNvGraphicFramePr/>
          <p:nvPr/>
        </p:nvGraphicFramePr>
        <p:xfrm>
          <a:off x="304800" y="366100"/>
          <a:ext cx="3849375" cy="3316732"/>
        </p:xfrm>
        <a:graphic>
          <a:graphicData uri="http://schemas.openxmlformats.org/drawingml/2006/table">
            <a:tbl>
              <a:tblPr>
                <a:noFill/>
                <a:tableStyleId>{331292FB-0CED-4E6A-9BBE-3E4A6EC604BF}</a:tableStyleId>
              </a:tblPr>
              <a:tblGrid>
                <a:gridCol w="3849375"/>
              </a:tblGrid>
              <a:tr h="23207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var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elements = [];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function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deleteButton(){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var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button =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document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.getElementById('button');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elements.push(button)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document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.body.removeChild(button);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}</a:t>
                      </a:r>
                      <a:endParaRPr>
                        <a:solidFill>
                          <a:srgbClr val="999999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b="1">
                          <a:solidFill>
                            <a:srgbClr val="FF0000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&gt;</a:t>
                      </a:r>
                      <a:endParaRPr b="1">
                        <a:solidFill>
                          <a:srgbClr val="FF0000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63500" marR="63500" marT="63500" marB="63500">
                    <a:solidFill>
                      <a:srgbClr val="FEFBE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6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51</a:t>
            </a:fld>
            <a:endParaRPr/>
          </a:p>
        </p:txBody>
      </p:sp>
      <p:pic>
        <p:nvPicPr>
          <p:cNvPr id="463" name="Google Shape;463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0000" y="216000"/>
            <a:ext cx="3060002" cy="458488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64" name="Google Shape;464;p63"/>
          <p:cNvGraphicFramePr/>
          <p:nvPr/>
        </p:nvGraphicFramePr>
        <p:xfrm>
          <a:off x="304800" y="366100"/>
          <a:ext cx="3849375" cy="3316732"/>
        </p:xfrm>
        <a:graphic>
          <a:graphicData uri="http://schemas.openxmlformats.org/drawingml/2006/table">
            <a:tbl>
              <a:tblPr>
                <a:noFill/>
                <a:tableStyleId>{331292FB-0CED-4E6A-9BBE-3E4A6EC604BF}</a:tableStyleId>
              </a:tblPr>
              <a:tblGrid>
                <a:gridCol w="3849375"/>
              </a:tblGrid>
              <a:tr h="23207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var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elements = [];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function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deleteButton(){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var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button =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document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.getElementById('button');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elements.push(button)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document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.body.removeChild(button);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}</a:t>
                      </a:r>
                      <a:endParaRPr>
                        <a:solidFill>
                          <a:srgbClr val="999999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b="1">
                          <a:solidFill>
                            <a:srgbClr val="FF0000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&gt;</a:t>
                      </a:r>
                      <a:endParaRPr b="1">
                        <a:solidFill>
                          <a:srgbClr val="FF0000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63500" marR="63500" marT="63500" marB="63500">
                    <a:solidFill>
                      <a:srgbClr val="FEFBE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6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52</a:t>
            </a:fld>
            <a:endParaRPr/>
          </a:p>
        </p:txBody>
      </p:sp>
      <p:pic>
        <p:nvPicPr>
          <p:cNvPr id="470" name="Google Shape;470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0000" y="216000"/>
            <a:ext cx="3060002" cy="458488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71" name="Google Shape;471;p64"/>
          <p:cNvGraphicFramePr/>
          <p:nvPr/>
        </p:nvGraphicFramePr>
        <p:xfrm>
          <a:off x="304800" y="366100"/>
          <a:ext cx="3849375" cy="3316732"/>
        </p:xfrm>
        <a:graphic>
          <a:graphicData uri="http://schemas.openxmlformats.org/drawingml/2006/table">
            <a:tbl>
              <a:tblPr>
                <a:noFill/>
                <a:tableStyleId>{331292FB-0CED-4E6A-9BBE-3E4A6EC604BF}</a:tableStyleId>
              </a:tblPr>
              <a:tblGrid>
                <a:gridCol w="3849375"/>
              </a:tblGrid>
              <a:tr h="23207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var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elements = [];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function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deleteButton(){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var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button =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document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.getElementById('button');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elements.push(button)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document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.body.removeChild(button);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}</a:t>
                      </a:r>
                      <a:endParaRPr>
                        <a:solidFill>
                          <a:srgbClr val="999999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b="1">
                          <a:solidFill>
                            <a:srgbClr val="FF0000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&gt;</a:t>
                      </a:r>
                      <a:endParaRPr b="1">
                        <a:solidFill>
                          <a:srgbClr val="FF0000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63500" marR="63500" marT="63500" marB="63500">
                    <a:solidFill>
                      <a:srgbClr val="FEFBE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6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53</a:t>
            </a:fld>
            <a:endParaRPr/>
          </a:p>
        </p:txBody>
      </p:sp>
      <p:pic>
        <p:nvPicPr>
          <p:cNvPr id="477" name="Google Shape;477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0000" y="216000"/>
            <a:ext cx="3060001" cy="457468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78" name="Google Shape;478;p65"/>
          <p:cNvGraphicFramePr/>
          <p:nvPr/>
        </p:nvGraphicFramePr>
        <p:xfrm>
          <a:off x="304800" y="366100"/>
          <a:ext cx="3849375" cy="3316732"/>
        </p:xfrm>
        <a:graphic>
          <a:graphicData uri="http://schemas.openxmlformats.org/drawingml/2006/table">
            <a:tbl>
              <a:tblPr>
                <a:noFill/>
                <a:tableStyleId>{331292FB-0CED-4E6A-9BBE-3E4A6EC604BF}</a:tableStyleId>
              </a:tblPr>
              <a:tblGrid>
                <a:gridCol w="3849375"/>
              </a:tblGrid>
              <a:tr h="23207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var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elements = [];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function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deleteButton(){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var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button =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document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.getElementById('button');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elements.push(button)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document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.body.removeChild(button);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}</a:t>
                      </a:r>
                      <a:endParaRPr>
                        <a:solidFill>
                          <a:srgbClr val="999999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b="1">
                          <a:solidFill>
                            <a:srgbClr val="FF0000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&gt;</a:t>
                      </a:r>
                      <a:endParaRPr b="1">
                        <a:solidFill>
                          <a:srgbClr val="FF0000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63500" marR="63500" marT="63500" marB="63500">
                    <a:solidFill>
                      <a:srgbClr val="FEFBE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66"/>
          <p:cNvPicPr preferRelativeResize="0"/>
          <p:nvPr/>
        </p:nvPicPr>
        <p:blipFill rotWithShape="1">
          <a:blip r:embed="rId3">
            <a:alphaModFix/>
          </a:blip>
          <a:srcRect r="-826" b="10007"/>
          <a:stretch/>
        </p:blipFill>
        <p:spPr>
          <a:xfrm>
            <a:off x="0" y="0"/>
            <a:ext cx="921934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66"/>
          <p:cNvSpPr txBox="1">
            <a:spLocks noGrp="1"/>
          </p:cNvSpPr>
          <p:nvPr>
            <p:ph type="title"/>
          </p:nvPr>
        </p:nvSpPr>
        <p:spPr>
          <a:xfrm>
            <a:off x="-12" y="2150850"/>
            <a:ext cx="9144000" cy="841800"/>
          </a:xfrm>
          <a:prstGeom prst="rect">
            <a:avLst/>
          </a:prstGeom>
          <a:solidFill>
            <a:srgbClr val="312F30">
              <a:alpha val="2692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rgbClr val="FFFFFF"/>
                </a:solidFill>
              </a:rPr>
              <a:t>«Инструменты»</a:t>
            </a:r>
            <a:endParaRPr sz="4800">
              <a:solidFill>
                <a:srgbClr val="FFFFFF"/>
              </a:solidFill>
            </a:endParaRPr>
          </a:p>
        </p:txBody>
      </p:sp>
      <p:sp>
        <p:nvSpPr>
          <p:cNvPr id="485" name="Google Shape;485;p6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54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6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55</a:t>
            </a:fld>
            <a:endParaRPr/>
          </a:p>
        </p:txBody>
      </p:sp>
      <p:pic>
        <p:nvPicPr>
          <p:cNvPr id="491" name="Google Shape;491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7525" y="580475"/>
            <a:ext cx="5348950" cy="398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6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56</a:t>
            </a:fld>
            <a:endParaRPr/>
          </a:p>
        </p:txBody>
      </p:sp>
      <p:pic>
        <p:nvPicPr>
          <p:cNvPr id="497" name="Google Shape;497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412" y="363700"/>
            <a:ext cx="7859175" cy="418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6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57</a:t>
            </a:fld>
            <a:endParaRPr/>
          </a:p>
        </p:txBody>
      </p:sp>
      <p:pic>
        <p:nvPicPr>
          <p:cNvPr id="503" name="Google Shape;503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70425"/>
            <a:ext cx="8839198" cy="3602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7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58</a:t>
            </a:fld>
            <a:endParaRPr/>
          </a:p>
        </p:txBody>
      </p:sp>
      <p:pic>
        <p:nvPicPr>
          <p:cNvPr id="509" name="Google Shape;509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70425"/>
            <a:ext cx="8839198" cy="3602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7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59</a:t>
            </a:fld>
            <a:endParaRPr/>
          </a:p>
        </p:txBody>
      </p:sp>
      <p:pic>
        <p:nvPicPr>
          <p:cNvPr id="515" name="Google Shape;515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70425"/>
            <a:ext cx="8839198" cy="3602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  <p:pic>
        <p:nvPicPr>
          <p:cNvPr id="94" name="Google Shape;9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25705" y="1614686"/>
            <a:ext cx="2368302" cy="16855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5" name="Google Shape;95;p18"/>
          <p:cNvGrpSpPr/>
          <p:nvPr/>
        </p:nvGrpSpPr>
        <p:grpSpPr>
          <a:xfrm>
            <a:off x="561507" y="696599"/>
            <a:ext cx="2517103" cy="990000"/>
            <a:chOff x="561507" y="933583"/>
            <a:chExt cx="2517103" cy="990000"/>
          </a:xfrm>
        </p:grpSpPr>
        <p:sp>
          <p:nvSpPr>
            <p:cNvPr id="96" name="Google Shape;96;p18"/>
            <p:cNvSpPr/>
            <p:nvPr/>
          </p:nvSpPr>
          <p:spPr>
            <a:xfrm>
              <a:off x="1433410" y="933583"/>
              <a:ext cx="1645200" cy="990000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1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latin typeface="Tahoma"/>
                  <a:ea typeface="Tahoma"/>
                  <a:cs typeface="Tahoma"/>
                  <a:sym typeface="Tahoma"/>
                </a:rPr>
                <a:t>О</a:t>
              </a:r>
              <a:r>
                <a:rPr lang="en-GB" sz="1800" b="0" i="0" u="none" strike="noStrike" cap="none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тчетность</a:t>
              </a:r>
              <a:endParaRPr/>
            </a:p>
          </p:txBody>
        </p:sp>
        <p:pic>
          <p:nvPicPr>
            <p:cNvPr id="97" name="Google Shape;97;p18" descr="C:\Users\cheperegin\Downloads\el-71 (3)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61507" y="1041062"/>
              <a:ext cx="943842" cy="77513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8" name="Google Shape;98;p18"/>
          <p:cNvGrpSpPr/>
          <p:nvPr/>
        </p:nvGrpSpPr>
        <p:grpSpPr>
          <a:xfrm>
            <a:off x="3234959" y="462558"/>
            <a:ext cx="2777189" cy="990000"/>
            <a:chOff x="2197390" y="3820831"/>
            <a:chExt cx="2777189" cy="990000"/>
          </a:xfrm>
        </p:grpSpPr>
        <p:sp>
          <p:nvSpPr>
            <p:cNvPr id="99" name="Google Shape;99;p18"/>
            <p:cNvSpPr/>
            <p:nvPr/>
          </p:nvSpPr>
          <p:spPr>
            <a:xfrm>
              <a:off x="2837979" y="3820831"/>
              <a:ext cx="2136600" cy="990000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1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Электронный документооборот</a:t>
              </a:r>
              <a:endParaRPr/>
            </a:p>
          </p:txBody>
        </p:sp>
        <p:pic>
          <p:nvPicPr>
            <p:cNvPr id="100" name="Google Shape;100;p18" descr="C:\Users\cheperegin\Downloads\el-74 (2)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97390" y="3853573"/>
              <a:ext cx="647439" cy="7830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7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60</a:t>
            </a:fld>
            <a:endParaRPr/>
          </a:p>
        </p:txBody>
      </p:sp>
      <p:pic>
        <p:nvPicPr>
          <p:cNvPr id="521" name="Google Shape;521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70425"/>
            <a:ext cx="8839198" cy="3602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7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61</a:t>
            </a:fld>
            <a:endParaRPr/>
          </a:p>
        </p:txBody>
      </p:sp>
      <p:pic>
        <p:nvPicPr>
          <p:cNvPr id="527" name="Google Shape;527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46925"/>
            <a:ext cx="8839200" cy="3649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7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62</a:t>
            </a:fld>
            <a:endParaRPr/>
          </a:p>
        </p:txBody>
      </p:sp>
      <p:pic>
        <p:nvPicPr>
          <p:cNvPr id="533" name="Google Shape;533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46925"/>
            <a:ext cx="8839200" cy="3649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7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63</a:t>
            </a:fld>
            <a:endParaRPr/>
          </a:p>
        </p:txBody>
      </p:sp>
      <p:pic>
        <p:nvPicPr>
          <p:cNvPr id="539" name="Google Shape;539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46925"/>
            <a:ext cx="8839200" cy="3649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7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64</a:t>
            </a:fld>
            <a:endParaRPr/>
          </a:p>
        </p:txBody>
      </p:sp>
      <p:pic>
        <p:nvPicPr>
          <p:cNvPr id="545" name="Google Shape;545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46925"/>
            <a:ext cx="8839200" cy="3649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7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65</a:t>
            </a:fld>
            <a:endParaRPr/>
          </a:p>
        </p:txBody>
      </p:sp>
      <p:pic>
        <p:nvPicPr>
          <p:cNvPr id="551" name="Google Shape;551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46925"/>
            <a:ext cx="8839200" cy="3649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7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66</a:t>
            </a:fld>
            <a:endParaRPr/>
          </a:p>
        </p:txBody>
      </p:sp>
      <p:pic>
        <p:nvPicPr>
          <p:cNvPr id="557" name="Google Shape;557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46925"/>
            <a:ext cx="8839200" cy="3649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Google Shape;562;p79"/>
          <p:cNvPicPr preferRelativeResize="0"/>
          <p:nvPr/>
        </p:nvPicPr>
        <p:blipFill rotWithShape="1">
          <a:blip r:embed="rId3">
            <a:alphaModFix/>
          </a:blip>
          <a:srcRect t="1232" b="8831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7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67</a:t>
            </a:fld>
            <a:endParaRPr/>
          </a:p>
        </p:txBody>
      </p:sp>
      <p:sp>
        <p:nvSpPr>
          <p:cNvPr id="564" name="Google Shape;564;p79"/>
          <p:cNvSpPr txBox="1"/>
          <p:nvPr/>
        </p:nvSpPr>
        <p:spPr>
          <a:xfrm>
            <a:off x="6102925" y="447250"/>
            <a:ext cx="15942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DevTools</a:t>
            </a:r>
            <a:endParaRPr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Google Shape;569;p80"/>
          <p:cNvPicPr preferRelativeResize="0"/>
          <p:nvPr/>
        </p:nvPicPr>
        <p:blipFill rotWithShape="1">
          <a:blip r:embed="rId3">
            <a:alphaModFix/>
          </a:blip>
          <a:srcRect t="1232" b="8831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8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68</a:t>
            </a:fld>
            <a:endParaRPr/>
          </a:p>
        </p:txBody>
      </p:sp>
      <p:sp>
        <p:nvSpPr>
          <p:cNvPr id="571" name="Google Shape;571;p80"/>
          <p:cNvSpPr txBox="1"/>
          <p:nvPr/>
        </p:nvSpPr>
        <p:spPr>
          <a:xfrm>
            <a:off x="6102925" y="447250"/>
            <a:ext cx="15942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DevTools</a:t>
            </a:r>
            <a:endParaRPr sz="2400"/>
          </a:p>
        </p:txBody>
      </p:sp>
      <p:sp>
        <p:nvSpPr>
          <p:cNvPr id="572" name="Google Shape;572;p80"/>
          <p:cNvSpPr txBox="1"/>
          <p:nvPr/>
        </p:nvSpPr>
        <p:spPr>
          <a:xfrm>
            <a:off x="5842825" y="2140700"/>
            <a:ext cx="3181200" cy="11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FFFFFF"/>
                </a:solidFill>
              </a:rPr>
              <a:t>chrome://tracing</a:t>
            </a:r>
            <a:endParaRPr sz="30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Google Shape;577;p81"/>
          <p:cNvPicPr preferRelativeResize="0"/>
          <p:nvPr/>
        </p:nvPicPr>
        <p:blipFill rotWithShape="1">
          <a:blip r:embed="rId3">
            <a:alphaModFix/>
          </a:blip>
          <a:srcRect t="1232" b="8831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8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69</a:t>
            </a:fld>
            <a:endParaRPr/>
          </a:p>
        </p:txBody>
      </p:sp>
      <p:sp>
        <p:nvSpPr>
          <p:cNvPr id="579" name="Google Shape;579;p81"/>
          <p:cNvSpPr txBox="1"/>
          <p:nvPr/>
        </p:nvSpPr>
        <p:spPr>
          <a:xfrm>
            <a:off x="6102925" y="447250"/>
            <a:ext cx="15942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DevTools</a:t>
            </a:r>
            <a:endParaRPr sz="2400"/>
          </a:p>
        </p:txBody>
      </p:sp>
      <p:sp>
        <p:nvSpPr>
          <p:cNvPr id="580" name="Google Shape;580;p81"/>
          <p:cNvSpPr txBox="1"/>
          <p:nvPr/>
        </p:nvSpPr>
        <p:spPr>
          <a:xfrm>
            <a:off x="5842825" y="2140700"/>
            <a:ext cx="3181200" cy="11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FFFFFF"/>
                </a:solidFill>
              </a:rPr>
              <a:t>chrome://tracing</a:t>
            </a:r>
            <a:endParaRPr sz="30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memory-infra</a:t>
            </a:r>
            <a:endParaRPr sz="2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  <p:pic>
        <p:nvPicPr>
          <p:cNvPr id="106" name="Google Shape;10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25705" y="1614686"/>
            <a:ext cx="2368302" cy="16855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" name="Google Shape;107;p19"/>
          <p:cNvGrpSpPr/>
          <p:nvPr/>
        </p:nvGrpSpPr>
        <p:grpSpPr>
          <a:xfrm>
            <a:off x="212699" y="1632703"/>
            <a:ext cx="2847180" cy="990000"/>
            <a:chOff x="328248" y="2830736"/>
            <a:chExt cx="2847180" cy="990000"/>
          </a:xfrm>
        </p:grpSpPr>
        <p:sp>
          <p:nvSpPr>
            <p:cNvPr id="108" name="Google Shape;108;p19"/>
            <p:cNvSpPr/>
            <p:nvPr/>
          </p:nvSpPr>
          <p:spPr>
            <a:xfrm>
              <a:off x="1033428" y="2830736"/>
              <a:ext cx="2142000" cy="990000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1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Персонал и учет рабочего времени</a:t>
              </a:r>
              <a:endParaRPr/>
            </a:p>
          </p:txBody>
        </p:sp>
        <p:pic>
          <p:nvPicPr>
            <p:cNvPr id="109" name="Google Shape;109;p19" descr="C:\Users\cheperegin\Downloads\el-116 (1)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28248" y="2949063"/>
              <a:ext cx="855674" cy="7027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0" name="Google Shape;110;p19"/>
          <p:cNvGrpSpPr/>
          <p:nvPr/>
        </p:nvGrpSpPr>
        <p:grpSpPr>
          <a:xfrm>
            <a:off x="561507" y="696599"/>
            <a:ext cx="2517103" cy="990000"/>
            <a:chOff x="561507" y="933583"/>
            <a:chExt cx="2517103" cy="990000"/>
          </a:xfrm>
        </p:grpSpPr>
        <p:sp>
          <p:nvSpPr>
            <p:cNvPr id="111" name="Google Shape;111;p19"/>
            <p:cNvSpPr/>
            <p:nvPr/>
          </p:nvSpPr>
          <p:spPr>
            <a:xfrm>
              <a:off x="1433410" y="933583"/>
              <a:ext cx="1645200" cy="990000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1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Бухгалтерия и отчетность</a:t>
              </a:r>
              <a:endParaRPr/>
            </a:p>
          </p:txBody>
        </p:sp>
        <p:pic>
          <p:nvPicPr>
            <p:cNvPr id="112" name="Google Shape;112;p19" descr="C:\Users\cheperegin\Downloads\el-71 (3)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61507" y="1041062"/>
              <a:ext cx="943842" cy="77513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3" name="Google Shape;113;p19"/>
          <p:cNvGrpSpPr/>
          <p:nvPr/>
        </p:nvGrpSpPr>
        <p:grpSpPr>
          <a:xfrm>
            <a:off x="747099" y="3342878"/>
            <a:ext cx="1755384" cy="990000"/>
            <a:chOff x="430916" y="1936973"/>
            <a:chExt cx="1755384" cy="990000"/>
          </a:xfrm>
        </p:grpSpPr>
        <p:sp>
          <p:nvSpPr>
            <p:cNvPr id="114" name="Google Shape;114;p19"/>
            <p:cNvSpPr/>
            <p:nvPr/>
          </p:nvSpPr>
          <p:spPr>
            <a:xfrm>
              <a:off x="971600" y="1936973"/>
              <a:ext cx="1214700" cy="990000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1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Задачи и проекты</a:t>
              </a:r>
              <a:endParaRPr/>
            </a:p>
          </p:txBody>
        </p:sp>
        <p:pic>
          <p:nvPicPr>
            <p:cNvPr id="115" name="Google Shape;115;p19" descr="C:\Users\cheperegin\Downloads\el-23 (3)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30916" y="2150036"/>
              <a:ext cx="519784" cy="53737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6" name="Google Shape;116;p19"/>
          <p:cNvGrpSpPr/>
          <p:nvPr/>
        </p:nvGrpSpPr>
        <p:grpSpPr>
          <a:xfrm>
            <a:off x="3234959" y="462558"/>
            <a:ext cx="2777189" cy="990000"/>
            <a:chOff x="2197390" y="3820831"/>
            <a:chExt cx="2777189" cy="990000"/>
          </a:xfrm>
        </p:grpSpPr>
        <p:sp>
          <p:nvSpPr>
            <p:cNvPr id="117" name="Google Shape;117;p19"/>
            <p:cNvSpPr/>
            <p:nvPr/>
          </p:nvSpPr>
          <p:spPr>
            <a:xfrm>
              <a:off x="2837979" y="3820831"/>
              <a:ext cx="2136600" cy="990000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1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Электронный документооборот</a:t>
              </a:r>
              <a:endParaRPr/>
            </a:p>
          </p:txBody>
        </p:sp>
        <p:pic>
          <p:nvPicPr>
            <p:cNvPr id="118" name="Google Shape;118;p19" descr="C:\Users\cheperegin\Downloads\el-74 (2).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197390" y="3853573"/>
              <a:ext cx="647439" cy="7830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9" name="Google Shape;119;p19"/>
          <p:cNvGrpSpPr/>
          <p:nvPr/>
        </p:nvGrpSpPr>
        <p:grpSpPr>
          <a:xfrm>
            <a:off x="6093266" y="1657732"/>
            <a:ext cx="2943356" cy="990000"/>
            <a:chOff x="5624708" y="4101935"/>
            <a:chExt cx="2943356" cy="990000"/>
          </a:xfrm>
        </p:grpSpPr>
        <p:sp>
          <p:nvSpPr>
            <p:cNvPr id="120" name="Google Shape;120;p19"/>
            <p:cNvSpPr/>
            <p:nvPr/>
          </p:nvSpPr>
          <p:spPr>
            <a:xfrm>
              <a:off x="6374164" y="4101935"/>
              <a:ext cx="2193900" cy="990000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1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CRM и управление call-центром</a:t>
              </a:r>
              <a:endParaRPr/>
            </a:p>
          </p:txBody>
        </p:sp>
        <p:pic>
          <p:nvPicPr>
            <p:cNvPr id="121" name="Google Shape;121;p19" descr="C:\Users\cheperegin\Downloads\el-112 (1).pn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24708" y="4248418"/>
              <a:ext cx="774959" cy="63643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8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70</a:t>
            </a:fld>
            <a:endParaRPr/>
          </a:p>
        </p:txBody>
      </p:sp>
      <p:pic>
        <p:nvPicPr>
          <p:cNvPr id="586" name="Google Shape;586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59350"/>
            <a:ext cx="8839201" cy="2846676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82"/>
          <p:cNvSpPr txBox="1"/>
          <p:nvPr/>
        </p:nvSpPr>
        <p:spPr>
          <a:xfrm>
            <a:off x="2337300" y="4104700"/>
            <a:ext cx="1262400" cy="3390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0000"/>
                </a:solidFill>
              </a:rPr>
              <a:t>Процессы</a:t>
            </a:r>
            <a:endParaRPr sz="1800">
              <a:solidFill>
                <a:srgbClr val="FF0000"/>
              </a:solidFill>
            </a:endParaRPr>
          </a:p>
        </p:txBody>
      </p:sp>
      <p:cxnSp>
        <p:nvCxnSpPr>
          <p:cNvPr id="588" name="Google Shape;588;p82"/>
          <p:cNvCxnSpPr>
            <a:stCxn id="587" idx="1"/>
          </p:cNvCxnSpPr>
          <p:nvPr/>
        </p:nvCxnSpPr>
        <p:spPr>
          <a:xfrm rot="10800000">
            <a:off x="981000" y="3736900"/>
            <a:ext cx="1356300" cy="537300"/>
          </a:xfrm>
          <a:prstGeom prst="curvedConnector3">
            <a:avLst>
              <a:gd name="adj1" fmla="val 93611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89" name="Google Shape;589;p82"/>
          <p:cNvSpPr txBox="1"/>
          <p:nvPr/>
        </p:nvSpPr>
        <p:spPr>
          <a:xfrm>
            <a:off x="4428225" y="65825"/>
            <a:ext cx="2408400" cy="3390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0000"/>
                </a:solidFill>
              </a:rPr>
              <a:t>Категории объектов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590" name="Google Shape;590;p82"/>
          <p:cNvSpPr/>
          <p:nvPr/>
        </p:nvSpPr>
        <p:spPr>
          <a:xfrm>
            <a:off x="3578075" y="418400"/>
            <a:ext cx="2034325" cy="432850"/>
          </a:xfrm>
          <a:custGeom>
            <a:avLst/>
            <a:gdLst/>
            <a:ahLst/>
            <a:cxnLst/>
            <a:rect l="l" t="t" r="r" b="b"/>
            <a:pathLst>
              <a:path w="81373" h="17314" extrusionOk="0">
                <a:moveTo>
                  <a:pt x="81373" y="0"/>
                </a:moveTo>
                <a:cubicBezTo>
                  <a:pt x="70023" y="962"/>
                  <a:pt x="26836" y="2885"/>
                  <a:pt x="13274" y="5771"/>
                </a:cubicBezTo>
                <a:cubicBezTo>
                  <a:pt x="-288" y="8657"/>
                  <a:pt x="2212" y="15390"/>
                  <a:pt x="0" y="17314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591" name="Google Shape;591;p82"/>
          <p:cNvSpPr/>
          <p:nvPr/>
        </p:nvSpPr>
        <p:spPr>
          <a:xfrm>
            <a:off x="4458175" y="411200"/>
            <a:ext cx="1175875" cy="440050"/>
          </a:xfrm>
          <a:custGeom>
            <a:avLst/>
            <a:gdLst/>
            <a:ahLst/>
            <a:cxnLst/>
            <a:rect l="l" t="t" r="r" b="b"/>
            <a:pathLst>
              <a:path w="47035" h="17602" extrusionOk="0">
                <a:moveTo>
                  <a:pt x="47035" y="0"/>
                </a:moveTo>
                <a:cubicBezTo>
                  <a:pt x="40639" y="1587"/>
                  <a:pt x="16496" y="6588"/>
                  <a:pt x="8657" y="9522"/>
                </a:cubicBezTo>
                <a:cubicBezTo>
                  <a:pt x="818" y="12456"/>
                  <a:pt x="1443" y="16255"/>
                  <a:pt x="0" y="17602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592" name="Google Shape;592;p82"/>
          <p:cNvSpPr/>
          <p:nvPr/>
        </p:nvSpPr>
        <p:spPr>
          <a:xfrm>
            <a:off x="5194000" y="403975"/>
            <a:ext cx="461675" cy="454475"/>
          </a:xfrm>
          <a:custGeom>
            <a:avLst/>
            <a:gdLst/>
            <a:ahLst/>
            <a:cxnLst/>
            <a:rect l="l" t="t" r="r" b="b"/>
            <a:pathLst>
              <a:path w="18467" h="18179" extrusionOk="0">
                <a:moveTo>
                  <a:pt x="18467" y="0"/>
                </a:moveTo>
                <a:cubicBezTo>
                  <a:pt x="15389" y="3030"/>
                  <a:pt x="3078" y="15149"/>
                  <a:pt x="0" y="18179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593" name="Google Shape;593;p82"/>
          <p:cNvSpPr/>
          <p:nvPr/>
        </p:nvSpPr>
        <p:spPr>
          <a:xfrm>
            <a:off x="5648475" y="418400"/>
            <a:ext cx="295775" cy="447275"/>
          </a:xfrm>
          <a:custGeom>
            <a:avLst/>
            <a:gdLst/>
            <a:ahLst/>
            <a:cxnLst/>
            <a:rect l="l" t="t" r="r" b="b"/>
            <a:pathLst>
              <a:path w="11831" h="17891" extrusionOk="0">
                <a:moveTo>
                  <a:pt x="0" y="0"/>
                </a:moveTo>
                <a:cubicBezTo>
                  <a:pt x="1972" y="2982"/>
                  <a:pt x="9859" y="14909"/>
                  <a:pt x="11831" y="17891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594" name="Google Shape;594;p82"/>
          <p:cNvSpPr/>
          <p:nvPr/>
        </p:nvSpPr>
        <p:spPr>
          <a:xfrm>
            <a:off x="5662900" y="425625"/>
            <a:ext cx="1161425" cy="432825"/>
          </a:xfrm>
          <a:custGeom>
            <a:avLst/>
            <a:gdLst/>
            <a:ahLst/>
            <a:cxnLst/>
            <a:rect l="l" t="t" r="r" b="b"/>
            <a:pathLst>
              <a:path w="46457" h="17313" extrusionOk="0">
                <a:moveTo>
                  <a:pt x="0" y="0"/>
                </a:moveTo>
                <a:cubicBezTo>
                  <a:pt x="5386" y="962"/>
                  <a:pt x="24575" y="2886"/>
                  <a:pt x="32318" y="5771"/>
                </a:cubicBezTo>
                <a:cubicBezTo>
                  <a:pt x="40061" y="8657"/>
                  <a:pt x="44101" y="15389"/>
                  <a:pt x="46457" y="17313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595" name="Google Shape;595;p82"/>
          <p:cNvSpPr/>
          <p:nvPr/>
        </p:nvSpPr>
        <p:spPr>
          <a:xfrm>
            <a:off x="5655675" y="418400"/>
            <a:ext cx="2171400" cy="454475"/>
          </a:xfrm>
          <a:custGeom>
            <a:avLst/>
            <a:gdLst/>
            <a:ahLst/>
            <a:cxnLst/>
            <a:rect l="l" t="t" r="r" b="b"/>
            <a:pathLst>
              <a:path w="86856" h="18179" extrusionOk="0">
                <a:moveTo>
                  <a:pt x="0" y="0"/>
                </a:moveTo>
                <a:cubicBezTo>
                  <a:pt x="11398" y="722"/>
                  <a:pt x="53912" y="1299"/>
                  <a:pt x="68388" y="4329"/>
                </a:cubicBezTo>
                <a:cubicBezTo>
                  <a:pt x="82864" y="7359"/>
                  <a:pt x="83778" y="15871"/>
                  <a:pt x="86856" y="18179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8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Инструменты</a:t>
            </a:r>
            <a:endParaRPr/>
          </a:p>
        </p:txBody>
      </p:sp>
      <p:sp>
        <p:nvSpPr>
          <p:cNvPr id="601" name="Google Shape;601;p8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b="1"/>
              <a:t>Диспетчер процессов</a:t>
            </a:r>
            <a:r>
              <a:rPr lang="en-GB"/>
              <a:t> Chrome - определить проблему “на глазок”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DevTools</a:t>
            </a:r>
            <a:r>
              <a:rPr lang="en-GB" b="1"/>
              <a:t> Memory Allocation</a:t>
            </a:r>
            <a:r>
              <a:rPr lang="en-GB"/>
              <a:t> и</a:t>
            </a:r>
            <a:r>
              <a:rPr lang="en-GB" b="1"/>
              <a:t> Heap Snapshot</a:t>
            </a:r>
            <a:r>
              <a:rPr lang="en-GB"/>
              <a:t> - взглянуть на объекты в куче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b="1"/>
              <a:t>chrome://tracing</a:t>
            </a:r>
            <a:r>
              <a:rPr lang="en-GB"/>
              <a:t> + </a:t>
            </a:r>
            <a:r>
              <a:rPr lang="en-GB" b="1"/>
              <a:t>memory-infra</a:t>
            </a:r>
            <a:r>
              <a:rPr lang="en-GB"/>
              <a:t> - все объекты браузера в памяти</a:t>
            </a:r>
            <a:endParaRPr/>
          </a:p>
        </p:txBody>
      </p:sp>
      <p:sp>
        <p:nvSpPr>
          <p:cNvPr id="602" name="Google Shape;602;p8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8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72</a:t>
            </a:fld>
            <a:endParaRPr/>
          </a:p>
        </p:txBody>
      </p:sp>
      <p:sp>
        <p:nvSpPr>
          <p:cNvPr id="608" name="Google Shape;608;p84"/>
          <p:cNvSpPr txBox="1"/>
          <p:nvPr/>
        </p:nvSpPr>
        <p:spPr>
          <a:xfrm>
            <a:off x="2053500" y="1529375"/>
            <a:ext cx="5037000" cy="2344500"/>
          </a:xfrm>
          <a:prstGeom prst="rect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>
                <a:solidFill>
                  <a:srgbClr val="333336"/>
                </a:solidFill>
              </a:rPr>
              <a:t>BloatBusters</a:t>
            </a:r>
            <a:r>
              <a:rPr lang="en-GB" sz="4000">
                <a:solidFill>
                  <a:srgbClr val="333336"/>
                </a:solidFill>
              </a:rPr>
              <a:t>:</a:t>
            </a:r>
            <a:endParaRPr sz="4000">
              <a:solidFill>
                <a:srgbClr val="333336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333336"/>
                </a:solidFill>
              </a:rPr>
              <a:t>Eliminating memory leaks in Gmail</a:t>
            </a:r>
            <a:endParaRPr sz="2400">
              <a:solidFill>
                <a:srgbClr val="333336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>
              <a:solidFill>
                <a:srgbClr val="333336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i="1">
                <a:solidFill>
                  <a:srgbClr val="5F6165"/>
                </a:solidFill>
              </a:rPr>
              <a:t>Loreena Lee, Robert Hundt</a:t>
            </a:r>
            <a:endParaRPr sz="1800" i="1"/>
          </a:p>
        </p:txBody>
      </p:sp>
      <p:sp>
        <p:nvSpPr>
          <p:cNvPr id="609" name="Google Shape;609;p84"/>
          <p:cNvSpPr txBox="1"/>
          <p:nvPr/>
        </p:nvSpPr>
        <p:spPr>
          <a:xfrm>
            <a:off x="2220300" y="259700"/>
            <a:ext cx="4792200" cy="8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/>
              <a:t>Техника 3 снапшотов</a:t>
            </a:r>
            <a:endParaRPr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8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73</a:t>
            </a:fld>
            <a:endParaRPr/>
          </a:p>
        </p:txBody>
      </p:sp>
      <p:pic>
        <p:nvPicPr>
          <p:cNvPr id="615" name="Google Shape;615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8250" y="152400"/>
            <a:ext cx="7087494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p86"/>
          <p:cNvPicPr preferRelativeResize="0"/>
          <p:nvPr/>
        </p:nvPicPr>
        <p:blipFill rotWithShape="1">
          <a:blip r:embed="rId3">
            <a:alphaModFix/>
          </a:blip>
          <a:srcRect r="-431" b="10007"/>
          <a:stretch/>
        </p:blipFill>
        <p:spPr>
          <a:xfrm>
            <a:off x="0" y="0"/>
            <a:ext cx="918327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86"/>
          <p:cNvSpPr txBox="1">
            <a:spLocks noGrp="1"/>
          </p:cNvSpPr>
          <p:nvPr>
            <p:ph type="title"/>
          </p:nvPr>
        </p:nvSpPr>
        <p:spPr>
          <a:xfrm>
            <a:off x="0" y="2150850"/>
            <a:ext cx="9144000" cy="841800"/>
          </a:xfrm>
          <a:prstGeom prst="rect">
            <a:avLst/>
          </a:prstGeom>
          <a:solidFill>
            <a:srgbClr val="312F30">
              <a:alpha val="2692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rgbClr val="FFFFFF"/>
                </a:solidFill>
              </a:rPr>
              <a:t>«Автоматизация»</a:t>
            </a:r>
            <a:endParaRPr sz="4800">
              <a:solidFill>
                <a:srgbClr val="FFFFFF"/>
              </a:solidFill>
            </a:endParaRPr>
          </a:p>
        </p:txBody>
      </p:sp>
      <p:sp>
        <p:nvSpPr>
          <p:cNvPr id="622" name="Google Shape;622;p8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74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8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75</a:t>
            </a:fld>
            <a:endParaRPr/>
          </a:p>
        </p:txBody>
      </p:sp>
      <p:cxnSp>
        <p:nvCxnSpPr>
          <p:cNvPr id="628" name="Google Shape;628;p87"/>
          <p:cNvCxnSpPr/>
          <p:nvPr/>
        </p:nvCxnSpPr>
        <p:spPr>
          <a:xfrm>
            <a:off x="3791925" y="2571750"/>
            <a:ext cx="2237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29" name="Google Shape;629;p87"/>
          <p:cNvSpPr txBox="1"/>
          <p:nvPr/>
        </p:nvSpPr>
        <p:spPr>
          <a:xfrm>
            <a:off x="3872025" y="2261525"/>
            <a:ext cx="2076900" cy="7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Chrome Devtools Protocol</a:t>
            </a:r>
            <a:endParaRPr/>
          </a:p>
        </p:txBody>
      </p:sp>
      <p:pic>
        <p:nvPicPr>
          <p:cNvPr id="630" name="Google Shape;630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2175" y="1987425"/>
            <a:ext cx="1168650" cy="116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87" descr="ÐÐ°ÑÑÐ¸Ð½ÐºÐ¸ Ð¿Ð¾ Ð·Ð°Ð¿ÑÐ¾ÑÑ chrome devtools logo &lt;&gt;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3175" y="1924300"/>
            <a:ext cx="2108750" cy="129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8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76</a:t>
            </a:fld>
            <a:endParaRPr/>
          </a:p>
        </p:txBody>
      </p:sp>
      <p:cxnSp>
        <p:nvCxnSpPr>
          <p:cNvPr id="637" name="Google Shape;637;p88"/>
          <p:cNvCxnSpPr/>
          <p:nvPr/>
        </p:nvCxnSpPr>
        <p:spPr>
          <a:xfrm>
            <a:off x="3791925" y="2571750"/>
            <a:ext cx="2237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38" name="Google Shape;638;p88"/>
          <p:cNvSpPr txBox="1"/>
          <p:nvPr/>
        </p:nvSpPr>
        <p:spPr>
          <a:xfrm>
            <a:off x="3872025" y="2261525"/>
            <a:ext cx="2076900" cy="7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Chrome Devtools Protocol</a:t>
            </a:r>
            <a:endParaRPr/>
          </a:p>
        </p:txBody>
      </p:sp>
      <p:pic>
        <p:nvPicPr>
          <p:cNvPr id="639" name="Google Shape;639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2175" y="1987425"/>
            <a:ext cx="1168650" cy="116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88" descr="ÐÐ°ÑÑÐ¸Ð½ÐºÐ¸ Ð¿Ð¾ Ð·Ð°Ð¿ÑÐ¾ÑÑ chrome devtools logo &lt;&gt;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3175" y="1924300"/>
            <a:ext cx="2108750" cy="129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1225" y="210101"/>
            <a:ext cx="1070775" cy="1558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8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31214" y="3375225"/>
            <a:ext cx="1070775" cy="103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8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77</a:t>
            </a:fld>
            <a:endParaRPr/>
          </a:p>
        </p:txBody>
      </p:sp>
      <p:cxnSp>
        <p:nvCxnSpPr>
          <p:cNvPr id="648" name="Google Shape;648;p89"/>
          <p:cNvCxnSpPr/>
          <p:nvPr/>
        </p:nvCxnSpPr>
        <p:spPr>
          <a:xfrm>
            <a:off x="3791925" y="2571750"/>
            <a:ext cx="2237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49" name="Google Shape;649;p89"/>
          <p:cNvSpPr txBox="1"/>
          <p:nvPr/>
        </p:nvSpPr>
        <p:spPr>
          <a:xfrm>
            <a:off x="3872025" y="2261525"/>
            <a:ext cx="2076900" cy="7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Chrome Devtools Protocol</a:t>
            </a:r>
            <a:endParaRPr/>
          </a:p>
        </p:txBody>
      </p:sp>
      <p:pic>
        <p:nvPicPr>
          <p:cNvPr id="650" name="Google Shape;650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2175" y="1987425"/>
            <a:ext cx="1168650" cy="116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89" descr="ÐÐ°ÑÑÐ¸Ð½ÐºÐ¸ Ð¿Ð¾ Ð·Ð°Ð¿ÑÐ¾ÑÑ chrome devtools logo &lt;&gt;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3175" y="1924300"/>
            <a:ext cx="2108750" cy="129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1225" y="210101"/>
            <a:ext cx="1070775" cy="1558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31214" y="3375225"/>
            <a:ext cx="1070775" cy="103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8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75400" y="602788"/>
            <a:ext cx="1165499" cy="116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8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04075" y="1987425"/>
            <a:ext cx="1168648" cy="1168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8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75400" y="3272675"/>
            <a:ext cx="1165500" cy="1242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9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78</a:t>
            </a:fld>
            <a:endParaRPr/>
          </a:p>
        </p:txBody>
      </p:sp>
      <p:cxnSp>
        <p:nvCxnSpPr>
          <p:cNvPr id="662" name="Google Shape;662;p90"/>
          <p:cNvCxnSpPr/>
          <p:nvPr/>
        </p:nvCxnSpPr>
        <p:spPr>
          <a:xfrm>
            <a:off x="3791925" y="2571750"/>
            <a:ext cx="2237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63" name="Google Shape;663;p90"/>
          <p:cNvSpPr txBox="1"/>
          <p:nvPr/>
        </p:nvSpPr>
        <p:spPr>
          <a:xfrm>
            <a:off x="3872025" y="2261525"/>
            <a:ext cx="2076900" cy="7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Chrome Devtools Protocol</a:t>
            </a:r>
            <a:endParaRPr/>
          </a:p>
        </p:txBody>
      </p:sp>
      <p:pic>
        <p:nvPicPr>
          <p:cNvPr id="664" name="Google Shape;664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2175" y="1987425"/>
            <a:ext cx="1168650" cy="116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90" descr="ÐÐ°ÑÑÐ¸Ð½ÐºÐ¸ Ð¿Ð¾ Ð·Ð°Ð¿ÑÐ¾ÑÑ chrome devtools logo &lt;&gt;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3175" y="1924300"/>
            <a:ext cx="2108750" cy="129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1225" y="210101"/>
            <a:ext cx="1070775" cy="1558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9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31214" y="3375225"/>
            <a:ext cx="1070775" cy="103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9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75400" y="602788"/>
            <a:ext cx="1165499" cy="116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9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04075" y="1987425"/>
            <a:ext cx="1168648" cy="1168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9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75400" y="3272675"/>
            <a:ext cx="1165500" cy="1242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9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4882" y="1987425"/>
            <a:ext cx="1558192" cy="116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9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79</a:t>
            </a:fld>
            <a:endParaRPr/>
          </a:p>
        </p:txBody>
      </p:sp>
      <p:cxnSp>
        <p:nvCxnSpPr>
          <p:cNvPr id="677" name="Google Shape;677;p91"/>
          <p:cNvCxnSpPr/>
          <p:nvPr/>
        </p:nvCxnSpPr>
        <p:spPr>
          <a:xfrm>
            <a:off x="3791925" y="2571750"/>
            <a:ext cx="2237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78" name="Google Shape;678;p91"/>
          <p:cNvSpPr txBox="1"/>
          <p:nvPr/>
        </p:nvSpPr>
        <p:spPr>
          <a:xfrm>
            <a:off x="3872025" y="2261525"/>
            <a:ext cx="2076900" cy="7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Chrome Devtools Protocol</a:t>
            </a:r>
            <a:endParaRPr/>
          </a:p>
        </p:txBody>
      </p:sp>
      <p:pic>
        <p:nvPicPr>
          <p:cNvPr id="679" name="Google Shape;679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2175" y="1987425"/>
            <a:ext cx="1168650" cy="116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91" descr="ÐÐ°ÑÑÐ¸Ð½ÐºÐ¸ Ð¿Ð¾ Ð·Ð°Ð¿ÑÐ¾ÑÑ chrome devtools logo &lt;&gt;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3175" y="1924300"/>
            <a:ext cx="2108750" cy="129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1225" y="210101"/>
            <a:ext cx="1070775" cy="1558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9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31214" y="3375225"/>
            <a:ext cx="1070775" cy="103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9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75400" y="602788"/>
            <a:ext cx="1165499" cy="116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9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04075" y="1987425"/>
            <a:ext cx="1168648" cy="1168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9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75400" y="3272675"/>
            <a:ext cx="1165500" cy="1242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9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4882" y="1987425"/>
            <a:ext cx="1558192" cy="1168650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91"/>
          <p:cNvSpPr txBox="1"/>
          <p:nvPr/>
        </p:nvSpPr>
        <p:spPr>
          <a:xfrm>
            <a:off x="2645325" y="3547325"/>
            <a:ext cx="4530300" cy="8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11"/>
              </a:rPr>
              <a:t>https://chromedevtools.github.io/devtools-protocol/1-3/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  <p:pic>
        <p:nvPicPr>
          <p:cNvPr id="127" name="Google Shape;12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25705" y="1614686"/>
            <a:ext cx="2368302" cy="16855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8" name="Google Shape;128;p20"/>
          <p:cNvGrpSpPr/>
          <p:nvPr/>
        </p:nvGrpSpPr>
        <p:grpSpPr>
          <a:xfrm>
            <a:off x="2316128" y="3720935"/>
            <a:ext cx="3371813" cy="990000"/>
            <a:chOff x="3288379" y="835620"/>
            <a:chExt cx="3371813" cy="990000"/>
          </a:xfrm>
        </p:grpSpPr>
        <p:pic>
          <p:nvPicPr>
            <p:cNvPr id="129" name="Google Shape;129;p20" descr="C:\Users\cheperegin\Downloads\el-95 (1)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288379" y="881990"/>
              <a:ext cx="926257" cy="7629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0" name="Google Shape;130;p20"/>
            <p:cNvSpPr/>
            <p:nvPr/>
          </p:nvSpPr>
          <p:spPr>
            <a:xfrm>
              <a:off x="4044792" y="835620"/>
              <a:ext cx="2615400" cy="990000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1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ОФД, автоматизация розницы и общепита </a:t>
              </a:r>
              <a:endParaRPr/>
            </a:p>
          </p:txBody>
        </p:sp>
      </p:grpSp>
      <p:grpSp>
        <p:nvGrpSpPr>
          <p:cNvPr id="131" name="Google Shape;131;p20"/>
          <p:cNvGrpSpPr/>
          <p:nvPr/>
        </p:nvGrpSpPr>
        <p:grpSpPr>
          <a:xfrm>
            <a:off x="5613670" y="3432903"/>
            <a:ext cx="3267784" cy="990000"/>
            <a:chOff x="5912751" y="2927068"/>
            <a:chExt cx="3267784" cy="990000"/>
          </a:xfrm>
        </p:grpSpPr>
        <p:sp>
          <p:nvSpPr>
            <p:cNvPr id="132" name="Google Shape;132;p20"/>
            <p:cNvSpPr/>
            <p:nvPr/>
          </p:nvSpPr>
          <p:spPr>
            <a:xfrm>
              <a:off x="6461035" y="2927068"/>
              <a:ext cx="2719500" cy="990000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1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Коммуникации и корпоративная соцсеть</a:t>
              </a:r>
              <a:endPara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pic>
          <p:nvPicPr>
            <p:cNvPr id="133" name="Google Shape;133;p20" descr="C:\Users\cheperegin\Downloads\el-43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912751" y="3127510"/>
              <a:ext cx="486916" cy="58921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4" name="Google Shape;134;p20"/>
          <p:cNvGrpSpPr/>
          <p:nvPr/>
        </p:nvGrpSpPr>
        <p:grpSpPr>
          <a:xfrm>
            <a:off x="212699" y="1632703"/>
            <a:ext cx="2847180" cy="990000"/>
            <a:chOff x="328248" y="2830736"/>
            <a:chExt cx="2847180" cy="990000"/>
          </a:xfrm>
        </p:grpSpPr>
        <p:sp>
          <p:nvSpPr>
            <p:cNvPr id="135" name="Google Shape;135;p20"/>
            <p:cNvSpPr/>
            <p:nvPr/>
          </p:nvSpPr>
          <p:spPr>
            <a:xfrm>
              <a:off x="1033428" y="2830736"/>
              <a:ext cx="2142000" cy="990000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1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Персонал и учет рабочего времени</a:t>
              </a:r>
              <a:endParaRPr/>
            </a:p>
          </p:txBody>
        </p:sp>
        <p:pic>
          <p:nvPicPr>
            <p:cNvPr id="136" name="Google Shape;136;p20" descr="C:\Users\cheperegin\Downloads\el-116 (1)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28248" y="2949063"/>
              <a:ext cx="855674" cy="7027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7" name="Google Shape;137;p20"/>
          <p:cNvGrpSpPr/>
          <p:nvPr/>
        </p:nvGrpSpPr>
        <p:grpSpPr>
          <a:xfrm>
            <a:off x="5868144" y="696599"/>
            <a:ext cx="2681126" cy="990000"/>
            <a:chOff x="6931496" y="971231"/>
            <a:chExt cx="2681126" cy="990000"/>
          </a:xfrm>
        </p:grpSpPr>
        <p:sp>
          <p:nvSpPr>
            <p:cNvPr id="138" name="Google Shape;138;p20"/>
            <p:cNvSpPr/>
            <p:nvPr/>
          </p:nvSpPr>
          <p:spPr>
            <a:xfrm>
              <a:off x="7673722" y="971231"/>
              <a:ext cx="1938900" cy="990000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1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Заказы и </a:t>
              </a:r>
              <a:endPara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0" marR="0" lvl="1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поставки (EDI)</a:t>
              </a:r>
              <a:endParaRPr sz="1800" b="0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pic>
          <p:nvPicPr>
            <p:cNvPr id="139" name="Google Shape;139;p20" descr="C:\Users\cheperegin\Downloads\el-133.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931496" y="1000712"/>
              <a:ext cx="791814" cy="83853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0" name="Google Shape;140;p20"/>
          <p:cNvGrpSpPr/>
          <p:nvPr/>
        </p:nvGrpSpPr>
        <p:grpSpPr>
          <a:xfrm>
            <a:off x="5940152" y="2620459"/>
            <a:ext cx="3012387" cy="990000"/>
            <a:chOff x="-756592" y="4104273"/>
            <a:chExt cx="3012387" cy="990000"/>
          </a:xfrm>
        </p:grpSpPr>
        <p:sp>
          <p:nvSpPr>
            <p:cNvPr id="141" name="Google Shape;141;p20"/>
            <p:cNvSpPr/>
            <p:nvPr/>
          </p:nvSpPr>
          <p:spPr>
            <a:xfrm>
              <a:off x="-41905" y="4104273"/>
              <a:ext cx="2297700" cy="990000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1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Управление </a:t>
              </a:r>
              <a:endParaRPr/>
            </a:p>
            <a:p>
              <a:pPr marL="0" marR="0" lvl="1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бизнес-процессами</a:t>
              </a:r>
              <a:endParaRPr/>
            </a:p>
          </p:txBody>
        </p:sp>
        <p:pic>
          <p:nvPicPr>
            <p:cNvPr id="142" name="Google Shape;142;p20" descr="C:\Users\cheperegin\Downloads\el-107.pn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756592" y="4299942"/>
              <a:ext cx="786695" cy="59392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3" name="Google Shape;143;p20"/>
          <p:cNvGrpSpPr/>
          <p:nvPr/>
        </p:nvGrpSpPr>
        <p:grpSpPr>
          <a:xfrm>
            <a:off x="561507" y="696599"/>
            <a:ext cx="2517103" cy="990000"/>
            <a:chOff x="561507" y="933583"/>
            <a:chExt cx="2517103" cy="990000"/>
          </a:xfrm>
        </p:grpSpPr>
        <p:sp>
          <p:nvSpPr>
            <p:cNvPr id="144" name="Google Shape;144;p20"/>
            <p:cNvSpPr/>
            <p:nvPr/>
          </p:nvSpPr>
          <p:spPr>
            <a:xfrm>
              <a:off x="1433410" y="933583"/>
              <a:ext cx="1645200" cy="990000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1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Бухгалтерия и отчетность</a:t>
              </a:r>
              <a:endParaRPr/>
            </a:p>
          </p:txBody>
        </p:sp>
        <p:pic>
          <p:nvPicPr>
            <p:cNvPr id="145" name="Google Shape;145;p20" descr="C:\Users\cheperegin\Downloads\el-71 (3).p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61507" y="1041062"/>
              <a:ext cx="943842" cy="77513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6" name="Google Shape;146;p20"/>
          <p:cNvGrpSpPr/>
          <p:nvPr/>
        </p:nvGrpSpPr>
        <p:grpSpPr>
          <a:xfrm>
            <a:off x="203530" y="2496799"/>
            <a:ext cx="2856432" cy="990000"/>
            <a:chOff x="5365907" y="1923678"/>
            <a:chExt cx="2856432" cy="990000"/>
          </a:xfrm>
        </p:grpSpPr>
        <p:sp>
          <p:nvSpPr>
            <p:cNvPr id="147" name="Google Shape;147;p20"/>
            <p:cNvSpPr/>
            <p:nvPr/>
          </p:nvSpPr>
          <p:spPr>
            <a:xfrm>
              <a:off x="6123839" y="1923678"/>
              <a:ext cx="2098500" cy="990000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1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Все о компаниях, закупках и торгах</a:t>
              </a:r>
              <a:endParaRPr sz="1800" b="0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pic>
          <p:nvPicPr>
            <p:cNvPr id="148" name="Google Shape;148;p20" descr="C:\Users\cheperegin\Downloads\el-98 (2).pn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365907" y="1971951"/>
              <a:ext cx="849925" cy="9000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9" name="Google Shape;149;p20"/>
          <p:cNvGrpSpPr/>
          <p:nvPr/>
        </p:nvGrpSpPr>
        <p:grpSpPr>
          <a:xfrm>
            <a:off x="747099" y="3342878"/>
            <a:ext cx="1755384" cy="990000"/>
            <a:chOff x="430916" y="1936973"/>
            <a:chExt cx="1755384" cy="990000"/>
          </a:xfrm>
        </p:grpSpPr>
        <p:sp>
          <p:nvSpPr>
            <p:cNvPr id="150" name="Google Shape;150;p20"/>
            <p:cNvSpPr/>
            <p:nvPr/>
          </p:nvSpPr>
          <p:spPr>
            <a:xfrm>
              <a:off x="971600" y="1936973"/>
              <a:ext cx="1214700" cy="990000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1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Задачи и проекты</a:t>
              </a:r>
              <a:endParaRPr/>
            </a:p>
          </p:txBody>
        </p:sp>
        <p:pic>
          <p:nvPicPr>
            <p:cNvPr id="151" name="Google Shape;151;p20" descr="C:\Users\cheperegin\Downloads\el-23 (3).png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430916" y="2150036"/>
              <a:ext cx="519784" cy="53737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2" name="Google Shape;152;p20"/>
          <p:cNvGrpSpPr/>
          <p:nvPr/>
        </p:nvGrpSpPr>
        <p:grpSpPr>
          <a:xfrm>
            <a:off x="3234959" y="462558"/>
            <a:ext cx="2777189" cy="990000"/>
            <a:chOff x="2197390" y="3820831"/>
            <a:chExt cx="2777189" cy="990000"/>
          </a:xfrm>
        </p:grpSpPr>
        <p:sp>
          <p:nvSpPr>
            <p:cNvPr id="153" name="Google Shape;153;p20"/>
            <p:cNvSpPr/>
            <p:nvPr/>
          </p:nvSpPr>
          <p:spPr>
            <a:xfrm>
              <a:off x="2837979" y="3820831"/>
              <a:ext cx="2136600" cy="990000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1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Электронный документооборот</a:t>
              </a:r>
              <a:endParaRPr/>
            </a:p>
          </p:txBody>
        </p:sp>
        <p:pic>
          <p:nvPicPr>
            <p:cNvPr id="154" name="Google Shape;154;p20" descr="C:\Users\cheperegin\Downloads\el-74 (2).png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2197390" y="3853573"/>
              <a:ext cx="647439" cy="7830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5" name="Google Shape;155;p20"/>
          <p:cNvGrpSpPr/>
          <p:nvPr/>
        </p:nvGrpSpPr>
        <p:grpSpPr>
          <a:xfrm>
            <a:off x="6093266" y="1657732"/>
            <a:ext cx="2943356" cy="990000"/>
            <a:chOff x="5624708" y="4101935"/>
            <a:chExt cx="2943356" cy="990000"/>
          </a:xfrm>
        </p:grpSpPr>
        <p:sp>
          <p:nvSpPr>
            <p:cNvPr id="156" name="Google Shape;156;p20"/>
            <p:cNvSpPr/>
            <p:nvPr/>
          </p:nvSpPr>
          <p:spPr>
            <a:xfrm>
              <a:off x="6374164" y="4101935"/>
              <a:ext cx="2193900" cy="990000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1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CRM и управление call-центром</a:t>
              </a:r>
              <a:endParaRPr/>
            </a:p>
          </p:txBody>
        </p:sp>
        <p:pic>
          <p:nvPicPr>
            <p:cNvPr id="157" name="Google Shape;157;p20" descr="C:\Users\cheperegin\Downloads\el-112 (1).png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5624708" y="4248418"/>
              <a:ext cx="774959" cy="63643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9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80</a:t>
            </a:fld>
            <a:endParaRPr/>
          </a:p>
        </p:txBody>
      </p:sp>
      <p:cxnSp>
        <p:nvCxnSpPr>
          <p:cNvPr id="693" name="Google Shape;693;p92"/>
          <p:cNvCxnSpPr/>
          <p:nvPr/>
        </p:nvCxnSpPr>
        <p:spPr>
          <a:xfrm rot="10800000" flipH="1">
            <a:off x="6575150" y="1019850"/>
            <a:ext cx="906900" cy="7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94" name="Google Shape;694;p92"/>
          <p:cNvSpPr txBox="1"/>
          <p:nvPr/>
        </p:nvSpPr>
        <p:spPr>
          <a:xfrm>
            <a:off x="6633050" y="693400"/>
            <a:ext cx="7911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CDP</a:t>
            </a:r>
            <a:endParaRPr/>
          </a:p>
        </p:txBody>
      </p:sp>
      <p:pic>
        <p:nvPicPr>
          <p:cNvPr id="695" name="Google Shape;695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0200" y="549088"/>
            <a:ext cx="888174" cy="941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8251" y="587900"/>
            <a:ext cx="888743" cy="863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5632" y="544725"/>
            <a:ext cx="1274046" cy="950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9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92771" y="313338"/>
            <a:ext cx="1420225" cy="1420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9" name="Google Shape;699;p92"/>
          <p:cNvCxnSpPr/>
          <p:nvPr/>
        </p:nvCxnSpPr>
        <p:spPr>
          <a:xfrm rot="10800000" flipH="1">
            <a:off x="1920813" y="1019850"/>
            <a:ext cx="906900" cy="7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00" name="Google Shape;700;p92"/>
          <p:cNvCxnSpPr/>
          <p:nvPr/>
        </p:nvCxnSpPr>
        <p:spPr>
          <a:xfrm rot="10800000" flipH="1">
            <a:off x="4280550" y="1016225"/>
            <a:ext cx="906900" cy="7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01" name="Google Shape;701;p92"/>
          <p:cNvSpPr txBox="1"/>
          <p:nvPr/>
        </p:nvSpPr>
        <p:spPr>
          <a:xfrm>
            <a:off x="845150" y="1614525"/>
            <a:ext cx="6750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Тест</a:t>
            </a:r>
            <a:endParaRPr sz="1800"/>
          </a:p>
        </p:txBody>
      </p:sp>
      <p:sp>
        <p:nvSpPr>
          <p:cNvPr id="702" name="Google Shape;702;p92"/>
          <p:cNvSpPr txBox="1"/>
          <p:nvPr/>
        </p:nvSpPr>
        <p:spPr>
          <a:xfrm>
            <a:off x="2892788" y="1614525"/>
            <a:ext cx="14202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Фреймворк</a:t>
            </a:r>
            <a:endParaRPr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9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81</a:t>
            </a:fld>
            <a:endParaRPr/>
          </a:p>
        </p:txBody>
      </p:sp>
      <p:cxnSp>
        <p:nvCxnSpPr>
          <p:cNvPr id="708" name="Google Shape;708;p93"/>
          <p:cNvCxnSpPr/>
          <p:nvPr/>
        </p:nvCxnSpPr>
        <p:spPr>
          <a:xfrm rot="10800000" flipH="1">
            <a:off x="6575150" y="1019850"/>
            <a:ext cx="906900" cy="7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09" name="Google Shape;709;p93"/>
          <p:cNvSpPr txBox="1"/>
          <p:nvPr/>
        </p:nvSpPr>
        <p:spPr>
          <a:xfrm>
            <a:off x="6633050" y="693400"/>
            <a:ext cx="7911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CDP</a:t>
            </a:r>
            <a:endParaRPr/>
          </a:p>
        </p:txBody>
      </p:sp>
      <p:pic>
        <p:nvPicPr>
          <p:cNvPr id="710" name="Google Shape;710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0200" y="549088"/>
            <a:ext cx="888174" cy="941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8251" y="587900"/>
            <a:ext cx="888743" cy="863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5632" y="544725"/>
            <a:ext cx="1274046" cy="950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9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92771" y="313338"/>
            <a:ext cx="1420225" cy="1420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4" name="Google Shape;714;p93"/>
          <p:cNvCxnSpPr/>
          <p:nvPr/>
        </p:nvCxnSpPr>
        <p:spPr>
          <a:xfrm rot="10800000" flipH="1">
            <a:off x="1920813" y="1019850"/>
            <a:ext cx="906900" cy="7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15" name="Google Shape;715;p93"/>
          <p:cNvCxnSpPr/>
          <p:nvPr/>
        </p:nvCxnSpPr>
        <p:spPr>
          <a:xfrm rot="10800000" flipH="1">
            <a:off x="4280550" y="1016225"/>
            <a:ext cx="906900" cy="7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16" name="Google Shape;716;p93"/>
          <p:cNvSpPr txBox="1"/>
          <p:nvPr/>
        </p:nvSpPr>
        <p:spPr>
          <a:xfrm>
            <a:off x="845150" y="1614525"/>
            <a:ext cx="6750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Тест</a:t>
            </a:r>
            <a:endParaRPr sz="1800"/>
          </a:p>
        </p:txBody>
      </p:sp>
      <p:sp>
        <p:nvSpPr>
          <p:cNvPr id="717" name="Google Shape;717;p93"/>
          <p:cNvSpPr txBox="1"/>
          <p:nvPr/>
        </p:nvSpPr>
        <p:spPr>
          <a:xfrm>
            <a:off x="2892788" y="1614525"/>
            <a:ext cx="14202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Фреймворк</a:t>
            </a:r>
            <a:endParaRPr sz="1800"/>
          </a:p>
        </p:txBody>
      </p:sp>
      <p:sp>
        <p:nvSpPr>
          <p:cNvPr id="718" name="Google Shape;718;p93"/>
          <p:cNvSpPr txBox="1"/>
          <p:nvPr/>
        </p:nvSpPr>
        <p:spPr>
          <a:xfrm>
            <a:off x="832650" y="2726850"/>
            <a:ext cx="7478700" cy="7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Chrome 63 - много клиентов при отладке</a:t>
            </a:r>
            <a:endParaRPr sz="3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9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82</a:t>
            </a:fld>
            <a:endParaRPr/>
          </a:p>
        </p:txBody>
      </p:sp>
      <p:cxnSp>
        <p:nvCxnSpPr>
          <p:cNvPr id="724" name="Google Shape;724;p94"/>
          <p:cNvCxnSpPr/>
          <p:nvPr/>
        </p:nvCxnSpPr>
        <p:spPr>
          <a:xfrm rot="10800000" flipH="1">
            <a:off x="6575150" y="1019850"/>
            <a:ext cx="906900" cy="7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25" name="Google Shape;725;p94"/>
          <p:cNvSpPr txBox="1"/>
          <p:nvPr/>
        </p:nvSpPr>
        <p:spPr>
          <a:xfrm>
            <a:off x="6633050" y="693400"/>
            <a:ext cx="7911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CDP</a:t>
            </a:r>
            <a:endParaRPr/>
          </a:p>
        </p:txBody>
      </p:sp>
      <p:pic>
        <p:nvPicPr>
          <p:cNvPr id="726" name="Google Shape;726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0200" y="549088"/>
            <a:ext cx="888174" cy="941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8251" y="587900"/>
            <a:ext cx="888743" cy="863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5632" y="544725"/>
            <a:ext cx="1274046" cy="950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9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92771" y="313338"/>
            <a:ext cx="1420225" cy="1420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0" name="Google Shape;730;p94"/>
          <p:cNvCxnSpPr/>
          <p:nvPr/>
        </p:nvCxnSpPr>
        <p:spPr>
          <a:xfrm rot="10800000" flipH="1">
            <a:off x="1920813" y="1019850"/>
            <a:ext cx="906900" cy="7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31" name="Google Shape;731;p94"/>
          <p:cNvCxnSpPr/>
          <p:nvPr/>
        </p:nvCxnSpPr>
        <p:spPr>
          <a:xfrm rot="10800000" flipH="1">
            <a:off x="4280550" y="1016225"/>
            <a:ext cx="906900" cy="7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32" name="Google Shape;732;p94"/>
          <p:cNvSpPr txBox="1"/>
          <p:nvPr/>
        </p:nvSpPr>
        <p:spPr>
          <a:xfrm>
            <a:off x="845150" y="1614525"/>
            <a:ext cx="6750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Тест</a:t>
            </a:r>
            <a:endParaRPr sz="1800"/>
          </a:p>
        </p:txBody>
      </p:sp>
      <p:sp>
        <p:nvSpPr>
          <p:cNvPr id="733" name="Google Shape;733;p94"/>
          <p:cNvSpPr txBox="1"/>
          <p:nvPr/>
        </p:nvSpPr>
        <p:spPr>
          <a:xfrm>
            <a:off x="2892788" y="1614525"/>
            <a:ext cx="14202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Фреймворк</a:t>
            </a:r>
            <a:endParaRPr sz="1800"/>
          </a:p>
        </p:txBody>
      </p:sp>
      <p:pic>
        <p:nvPicPr>
          <p:cNvPr id="734" name="Google Shape;734;p9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89625" y="2127375"/>
            <a:ext cx="888750" cy="888750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p94"/>
          <p:cNvSpPr txBox="1"/>
          <p:nvPr/>
        </p:nvSpPr>
        <p:spPr>
          <a:xfrm>
            <a:off x="4243500" y="3118475"/>
            <a:ext cx="11445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Sealant*</a:t>
            </a:r>
            <a:endParaRPr sz="1800"/>
          </a:p>
        </p:txBody>
      </p:sp>
      <p:sp>
        <p:nvSpPr>
          <p:cNvPr id="736" name="Google Shape;736;p94"/>
          <p:cNvSpPr txBox="1"/>
          <p:nvPr/>
        </p:nvSpPr>
        <p:spPr>
          <a:xfrm>
            <a:off x="5272975" y="2251625"/>
            <a:ext cx="3748200" cy="11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latin typeface="Consolas"/>
                <a:ea typeface="Consolas"/>
                <a:cs typeface="Consolas"/>
                <a:sym typeface="Consolas"/>
              </a:rPr>
              <a:t>*</a:t>
            </a:r>
            <a:r>
              <a:rPr lang="en-GB" sz="1800"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-GB" sz="1800" b="1"/>
              <a:t>sea lant</a:t>
            </a:r>
            <a:r>
              <a:rPr lang="en-GB" sz="1800"/>
              <a:t>ern - морской фонарь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    </a:t>
            </a:r>
            <a:r>
              <a:rPr lang="en-GB" sz="1800" b="1"/>
              <a:t>sealant</a:t>
            </a:r>
            <a:r>
              <a:rPr lang="en-GB" sz="1800"/>
              <a:t> - герметик</a:t>
            </a:r>
            <a:endParaRPr sz="1800"/>
          </a:p>
        </p:txBody>
      </p:sp>
      <p:sp>
        <p:nvSpPr>
          <p:cNvPr id="737" name="Google Shape;737;p94"/>
          <p:cNvSpPr txBox="1"/>
          <p:nvPr/>
        </p:nvSpPr>
        <p:spPr>
          <a:xfrm>
            <a:off x="1096500" y="3816150"/>
            <a:ext cx="27414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8"/>
              </a:rPr>
              <a:t>https://github.com/saby/SeaLant</a:t>
            </a:r>
            <a:endParaRPr/>
          </a:p>
        </p:txBody>
      </p:sp>
      <p:pic>
        <p:nvPicPr>
          <p:cNvPr id="738" name="Google Shape;738;p9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62350" y="2251625"/>
            <a:ext cx="1409700" cy="140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9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83</a:t>
            </a:fld>
            <a:endParaRPr/>
          </a:p>
        </p:txBody>
      </p:sp>
      <p:cxnSp>
        <p:nvCxnSpPr>
          <p:cNvPr id="744" name="Google Shape;744;p95"/>
          <p:cNvCxnSpPr/>
          <p:nvPr/>
        </p:nvCxnSpPr>
        <p:spPr>
          <a:xfrm rot="10800000" flipH="1">
            <a:off x="6575150" y="1019850"/>
            <a:ext cx="906900" cy="7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45" name="Google Shape;745;p95"/>
          <p:cNvSpPr txBox="1"/>
          <p:nvPr/>
        </p:nvSpPr>
        <p:spPr>
          <a:xfrm>
            <a:off x="6633050" y="693400"/>
            <a:ext cx="7911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CDP</a:t>
            </a:r>
            <a:endParaRPr/>
          </a:p>
        </p:txBody>
      </p:sp>
      <p:pic>
        <p:nvPicPr>
          <p:cNvPr id="746" name="Google Shape;746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0200" y="549088"/>
            <a:ext cx="888174" cy="941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8251" y="587900"/>
            <a:ext cx="888743" cy="863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5632" y="544725"/>
            <a:ext cx="1274046" cy="950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92771" y="313338"/>
            <a:ext cx="1420225" cy="1420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0" name="Google Shape;750;p95"/>
          <p:cNvCxnSpPr/>
          <p:nvPr/>
        </p:nvCxnSpPr>
        <p:spPr>
          <a:xfrm rot="10800000" flipH="1">
            <a:off x="1920813" y="1019850"/>
            <a:ext cx="906900" cy="7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51" name="Google Shape;751;p95"/>
          <p:cNvCxnSpPr/>
          <p:nvPr/>
        </p:nvCxnSpPr>
        <p:spPr>
          <a:xfrm rot="10800000" flipH="1">
            <a:off x="4280550" y="1016225"/>
            <a:ext cx="906900" cy="7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52" name="Google Shape;752;p95"/>
          <p:cNvSpPr txBox="1"/>
          <p:nvPr/>
        </p:nvSpPr>
        <p:spPr>
          <a:xfrm>
            <a:off x="845150" y="1614525"/>
            <a:ext cx="6750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Тест</a:t>
            </a:r>
            <a:endParaRPr sz="1800"/>
          </a:p>
        </p:txBody>
      </p:sp>
      <p:sp>
        <p:nvSpPr>
          <p:cNvPr id="753" name="Google Shape;753;p95"/>
          <p:cNvSpPr txBox="1"/>
          <p:nvPr/>
        </p:nvSpPr>
        <p:spPr>
          <a:xfrm>
            <a:off x="2892788" y="1614525"/>
            <a:ext cx="14202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Фреймворк</a:t>
            </a:r>
            <a:endParaRPr sz="1800"/>
          </a:p>
        </p:txBody>
      </p:sp>
      <p:pic>
        <p:nvPicPr>
          <p:cNvPr id="754" name="Google Shape;754;p9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89625" y="2127375"/>
            <a:ext cx="888750" cy="888750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95"/>
          <p:cNvSpPr txBox="1"/>
          <p:nvPr/>
        </p:nvSpPr>
        <p:spPr>
          <a:xfrm>
            <a:off x="4243500" y="3118475"/>
            <a:ext cx="9810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Sealant</a:t>
            </a:r>
            <a:endParaRPr sz="1800"/>
          </a:p>
        </p:txBody>
      </p:sp>
      <p:sp>
        <p:nvSpPr>
          <p:cNvPr id="756" name="Google Shape;756;p95"/>
          <p:cNvSpPr txBox="1"/>
          <p:nvPr/>
        </p:nvSpPr>
        <p:spPr>
          <a:xfrm>
            <a:off x="2961201" y="2628550"/>
            <a:ext cx="1351800" cy="4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6666"/>
                </a:solidFill>
                <a:latin typeface="Consolas"/>
                <a:ea typeface="Consolas"/>
                <a:cs typeface="Consolas"/>
                <a:sym typeface="Consolas"/>
              </a:rPr>
              <a:t>хост:порт</a:t>
            </a:r>
            <a:endParaRPr sz="1800">
              <a:solidFill>
                <a:srgbClr val="006666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cxnSp>
        <p:nvCxnSpPr>
          <p:cNvPr id="757" name="Google Shape;757;p95"/>
          <p:cNvCxnSpPr>
            <a:stCxn id="752" idx="2"/>
            <a:endCxn id="754" idx="1"/>
          </p:cNvCxnSpPr>
          <p:nvPr/>
        </p:nvCxnSpPr>
        <p:spPr>
          <a:xfrm rot="-5400000" flipH="1">
            <a:off x="2408150" y="690225"/>
            <a:ext cx="656100" cy="3107100"/>
          </a:xfrm>
          <a:prstGeom prst="curvedConnector2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9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84</a:t>
            </a:fld>
            <a:endParaRPr/>
          </a:p>
        </p:txBody>
      </p:sp>
      <p:cxnSp>
        <p:nvCxnSpPr>
          <p:cNvPr id="763" name="Google Shape;763;p96"/>
          <p:cNvCxnSpPr/>
          <p:nvPr/>
        </p:nvCxnSpPr>
        <p:spPr>
          <a:xfrm rot="10800000" flipH="1">
            <a:off x="6575150" y="1019850"/>
            <a:ext cx="906900" cy="7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64" name="Google Shape;764;p96"/>
          <p:cNvSpPr txBox="1"/>
          <p:nvPr/>
        </p:nvSpPr>
        <p:spPr>
          <a:xfrm>
            <a:off x="6633050" y="693400"/>
            <a:ext cx="7911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CDP</a:t>
            </a:r>
            <a:endParaRPr/>
          </a:p>
        </p:txBody>
      </p:sp>
      <p:pic>
        <p:nvPicPr>
          <p:cNvPr id="765" name="Google Shape;765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0200" y="549088"/>
            <a:ext cx="888174" cy="941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8251" y="587900"/>
            <a:ext cx="888743" cy="863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5632" y="544725"/>
            <a:ext cx="1274046" cy="950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9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92771" y="313338"/>
            <a:ext cx="1420225" cy="1420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9" name="Google Shape;769;p96"/>
          <p:cNvCxnSpPr/>
          <p:nvPr/>
        </p:nvCxnSpPr>
        <p:spPr>
          <a:xfrm rot="10800000" flipH="1">
            <a:off x="1920813" y="1019850"/>
            <a:ext cx="906900" cy="7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70" name="Google Shape;770;p96"/>
          <p:cNvCxnSpPr/>
          <p:nvPr/>
        </p:nvCxnSpPr>
        <p:spPr>
          <a:xfrm rot="10800000" flipH="1">
            <a:off x="4280550" y="1016225"/>
            <a:ext cx="906900" cy="7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71" name="Google Shape;771;p96"/>
          <p:cNvSpPr txBox="1"/>
          <p:nvPr/>
        </p:nvSpPr>
        <p:spPr>
          <a:xfrm>
            <a:off x="845150" y="1614525"/>
            <a:ext cx="6750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Тест</a:t>
            </a:r>
            <a:endParaRPr sz="1800"/>
          </a:p>
        </p:txBody>
      </p:sp>
      <p:sp>
        <p:nvSpPr>
          <p:cNvPr id="772" name="Google Shape;772;p96"/>
          <p:cNvSpPr txBox="1"/>
          <p:nvPr/>
        </p:nvSpPr>
        <p:spPr>
          <a:xfrm>
            <a:off x="2892788" y="1614525"/>
            <a:ext cx="14202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Фреймворк</a:t>
            </a:r>
            <a:endParaRPr sz="1800"/>
          </a:p>
        </p:txBody>
      </p:sp>
      <p:pic>
        <p:nvPicPr>
          <p:cNvPr id="773" name="Google Shape;773;p9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89625" y="2127375"/>
            <a:ext cx="888750" cy="888750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96"/>
          <p:cNvSpPr txBox="1"/>
          <p:nvPr/>
        </p:nvSpPr>
        <p:spPr>
          <a:xfrm>
            <a:off x="4243500" y="3118475"/>
            <a:ext cx="9810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Sealant</a:t>
            </a:r>
            <a:endParaRPr sz="1800"/>
          </a:p>
        </p:txBody>
      </p:sp>
      <p:sp>
        <p:nvSpPr>
          <p:cNvPr id="775" name="Google Shape;775;p96"/>
          <p:cNvSpPr txBox="1"/>
          <p:nvPr/>
        </p:nvSpPr>
        <p:spPr>
          <a:xfrm>
            <a:off x="5178372" y="2628538"/>
            <a:ext cx="3806100" cy="4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6666"/>
                </a:solidFill>
                <a:latin typeface="Consolas"/>
                <a:ea typeface="Consolas"/>
                <a:cs typeface="Consolas"/>
                <a:sym typeface="Consolas"/>
              </a:rPr>
              <a:t>HeapProfiler.enable</a:t>
            </a:r>
            <a:endParaRPr sz="1800">
              <a:solidFill>
                <a:srgbClr val="006666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cxnSp>
        <p:nvCxnSpPr>
          <p:cNvPr id="776" name="Google Shape;776;p96"/>
          <p:cNvCxnSpPr/>
          <p:nvPr/>
        </p:nvCxnSpPr>
        <p:spPr>
          <a:xfrm rot="5400000">
            <a:off x="6184512" y="592802"/>
            <a:ext cx="981900" cy="2976000"/>
          </a:xfrm>
          <a:prstGeom prst="curvedConnector2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9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85</a:t>
            </a:fld>
            <a:endParaRPr/>
          </a:p>
        </p:txBody>
      </p:sp>
      <p:cxnSp>
        <p:nvCxnSpPr>
          <p:cNvPr id="782" name="Google Shape;782;p97"/>
          <p:cNvCxnSpPr/>
          <p:nvPr/>
        </p:nvCxnSpPr>
        <p:spPr>
          <a:xfrm rot="10800000" flipH="1">
            <a:off x="6575150" y="1019850"/>
            <a:ext cx="906900" cy="7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83" name="Google Shape;783;p97"/>
          <p:cNvSpPr txBox="1"/>
          <p:nvPr/>
        </p:nvSpPr>
        <p:spPr>
          <a:xfrm>
            <a:off x="6633050" y="693400"/>
            <a:ext cx="7911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CDP</a:t>
            </a:r>
            <a:endParaRPr/>
          </a:p>
        </p:txBody>
      </p:sp>
      <p:pic>
        <p:nvPicPr>
          <p:cNvPr id="784" name="Google Shape;784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0200" y="549088"/>
            <a:ext cx="888174" cy="941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8251" y="587900"/>
            <a:ext cx="888743" cy="863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5632" y="544725"/>
            <a:ext cx="1274046" cy="950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9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92771" y="313338"/>
            <a:ext cx="1420225" cy="1420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88" name="Google Shape;788;p97"/>
          <p:cNvCxnSpPr/>
          <p:nvPr/>
        </p:nvCxnSpPr>
        <p:spPr>
          <a:xfrm rot="10800000" flipH="1">
            <a:off x="1920813" y="1019850"/>
            <a:ext cx="906900" cy="7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89" name="Google Shape;789;p97"/>
          <p:cNvCxnSpPr/>
          <p:nvPr/>
        </p:nvCxnSpPr>
        <p:spPr>
          <a:xfrm rot="10800000" flipH="1">
            <a:off x="4280550" y="1016225"/>
            <a:ext cx="906900" cy="7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90" name="Google Shape;790;p97"/>
          <p:cNvSpPr txBox="1"/>
          <p:nvPr/>
        </p:nvSpPr>
        <p:spPr>
          <a:xfrm>
            <a:off x="845150" y="1614525"/>
            <a:ext cx="6750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Тест</a:t>
            </a:r>
            <a:endParaRPr sz="1800"/>
          </a:p>
        </p:txBody>
      </p:sp>
      <p:sp>
        <p:nvSpPr>
          <p:cNvPr id="791" name="Google Shape;791;p97"/>
          <p:cNvSpPr txBox="1"/>
          <p:nvPr/>
        </p:nvSpPr>
        <p:spPr>
          <a:xfrm>
            <a:off x="2892788" y="1614525"/>
            <a:ext cx="14202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Фреймворк</a:t>
            </a:r>
            <a:endParaRPr sz="1800"/>
          </a:p>
        </p:txBody>
      </p:sp>
      <p:pic>
        <p:nvPicPr>
          <p:cNvPr id="792" name="Google Shape;792;p9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89625" y="2127375"/>
            <a:ext cx="888750" cy="888750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97"/>
          <p:cNvSpPr txBox="1"/>
          <p:nvPr/>
        </p:nvSpPr>
        <p:spPr>
          <a:xfrm>
            <a:off x="4243500" y="3118475"/>
            <a:ext cx="9810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Sealant</a:t>
            </a:r>
            <a:endParaRPr sz="1800"/>
          </a:p>
        </p:txBody>
      </p:sp>
      <p:sp>
        <p:nvSpPr>
          <p:cNvPr id="794" name="Google Shape;794;p97"/>
          <p:cNvSpPr txBox="1"/>
          <p:nvPr/>
        </p:nvSpPr>
        <p:spPr>
          <a:xfrm>
            <a:off x="5178375" y="2628550"/>
            <a:ext cx="3911100" cy="4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rgbClr val="006666"/>
                </a:solidFill>
                <a:latin typeface="Consolas"/>
                <a:ea typeface="Consolas"/>
                <a:cs typeface="Consolas"/>
                <a:sym typeface="Consolas"/>
              </a:rPr>
              <a:t>HeapProfiler.takeHeapSnapshot</a:t>
            </a:r>
            <a:endParaRPr sz="1800">
              <a:solidFill>
                <a:srgbClr val="006666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cxnSp>
        <p:nvCxnSpPr>
          <p:cNvPr id="795" name="Google Shape;795;p97"/>
          <p:cNvCxnSpPr/>
          <p:nvPr/>
        </p:nvCxnSpPr>
        <p:spPr>
          <a:xfrm rot="5400000">
            <a:off x="6184512" y="592802"/>
            <a:ext cx="981900" cy="2976000"/>
          </a:xfrm>
          <a:prstGeom prst="curvedConnector2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9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86</a:t>
            </a:fld>
            <a:endParaRPr/>
          </a:p>
        </p:txBody>
      </p:sp>
      <p:cxnSp>
        <p:nvCxnSpPr>
          <p:cNvPr id="801" name="Google Shape;801;p98"/>
          <p:cNvCxnSpPr/>
          <p:nvPr/>
        </p:nvCxnSpPr>
        <p:spPr>
          <a:xfrm rot="10800000" flipH="1">
            <a:off x="6575150" y="1019850"/>
            <a:ext cx="906900" cy="7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02" name="Google Shape;802;p98"/>
          <p:cNvSpPr txBox="1"/>
          <p:nvPr/>
        </p:nvSpPr>
        <p:spPr>
          <a:xfrm>
            <a:off x="6633050" y="693400"/>
            <a:ext cx="7911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CDP</a:t>
            </a:r>
            <a:endParaRPr/>
          </a:p>
        </p:txBody>
      </p:sp>
      <p:pic>
        <p:nvPicPr>
          <p:cNvPr id="803" name="Google Shape;803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0200" y="549088"/>
            <a:ext cx="888174" cy="941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8251" y="587900"/>
            <a:ext cx="888743" cy="863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5632" y="544725"/>
            <a:ext cx="1274046" cy="950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9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92771" y="313338"/>
            <a:ext cx="1420225" cy="1420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7" name="Google Shape;807;p98"/>
          <p:cNvCxnSpPr/>
          <p:nvPr/>
        </p:nvCxnSpPr>
        <p:spPr>
          <a:xfrm rot="10800000" flipH="1">
            <a:off x="1920813" y="1019850"/>
            <a:ext cx="906900" cy="7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08" name="Google Shape;808;p98"/>
          <p:cNvCxnSpPr/>
          <p:nvPr/>
        </p:nvCxnSpPr>
        <p:spPr>
          <a:xfrm rot="10800000" flipH="1">
            <a:off x="4280550" y="1016225"/>
            <a:ext cx="906900" cy="7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09" name="Google Shape;809;p98"/>
          <p:cNvSpPr txBox="1"/>
          <p:nvPr/>
        </p:nvSpPr>
        <p:spPr>
          <a:xfrm>
            <a:off x="845150" y="1614525"/>
            <a:ext cx="6750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Тест</a:t>
            </a:r>
            <a:endParaRPr sz="1800"/>
          </a:p>
        </p:txBody>
      </p:sp>
      <p:sp>
        <p:nvSpPr>
          <p:cNvPr id="810" name="Google Shape;810;p98"/>
          <p:cNvSpPr txBox="1"/>
          <p:nvPr/>
        </p:nvSpPr>
        <p:spPr>
          <a:xfrm>
            <a:off x="2892788" y="1614525"/>
            <a:ext cx="14202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Фреймворк</a:t>
            </a:r>
            <a:endParaRPr sz="1800"/>
          </a:p>
        </p:txBody>
      </p:sp>
      <p:pic>
        <p:nvPicPr>
          <p:cNvPr id="811" name="Google Shape;811;p9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89625" y="2127375"/>
            <a:ext cx="888750" cy="888750"/>
          </a:xfrm>
          <a:prstGeom prst="rect">
            <a:avLst/>
          </a:prstGeom>
          <a:noFill/>
          <a:ln>
            <a:noFill/>
          </a:ln>
        </p:spPr>
      </p:pic>
      <p:sp>
        <p:nvSpPr>
          <p:cNvPr id="812" name="Google Shape;812;p98"/>
          <p:cNvSpPr txBox="1"/>
          <p:nvPr/>
        </p:nvSpPr>
        <p:spPr>
          <a:xfrm>
            <a:off x="4243500" y="3118475"/>
            <a:ext cx="9810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Sealant</a:t>
            </a:r>
            <a:endParaRPr sz="1800"/>
          </a:p>
        </p:txBody>
      </p:sp>
      <p:sp>
        <p:nvSpPr>
          <p:cNvPr id="813" name="Google Shape;813;p98"/>
          <p:cNvSpPr txBox="1"/>
          <p:nvPr/>
        </p:nvSpPr>
        <p:spPr>
          <a:xfrm>
            <a:off x="5178375" y="2628550"/>
            <a:ext cx="3911100" cy="4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6666"/>
                </a:solidFill>
                <a:latin typeface="Consolas"/>
                <a:ea typeface="Consolas"/>
                <a:cs typeface="Consolas"/>
                <a:sym typeface="Consolas"/>
              </a:rPr>
              <a:t>chunks</a:t>
            </a:r>
            <a:endParaRPr sz="1800">
              <a:solidFill>
                <a:srgbClr val="006666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cxnSp>
        <p:nvCxnSpPr>
          <p:cNvPr id="814" name="Google Shape;814;p98"/>
          <p:cNvCxnSpPr/>
          <p:nvPr/>
        </p:nvCxnSpPr>
        <p:spPr>
          <a:xfrm rot="5400000">
            <a:off x="6184512" y="592802"/>
            <a:ext cx="981900" cy="2976000"/>
          </a:xfrm>
          <a:prstGeom prst="curvedConnector2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9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87</a:t>
            </a:fld>
            <a:endParaRPr/>
          </a:p>
        </p:txBody>
      </p:sp>
      <p:cxnSp>
        <p:nvCxnSpPr>
          <p:cNvPr id="820" name="Google Shape;820;p99"/>
          <p:cNvCxnSpPr/>
          <p:nvPr/>
        </p:nvCxnSpPr>
        <p:spPr>
          <a:xfrm rot="10800000" flipH="1">
            <a:off x="6575150" y="1019850"/>
            <a:ext cx="906900" cy="7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21" name="Google Shape;821;p99"/>
          <p:cNvSpPr txBox="1"/>
          <p:nvPr/>
        </p:nvSpPr>
        <p:spPr>
          <a:xfrm>
            <a:off x="6633050" y="693400"/>
            <a:ext cx="7911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CDP</a:t>
            </a:r>
            <a:endParaRPr/>
          </a:p>
        </p:txBody>
      </p:sp>
      <p:pic>
        <p:nvPicPr>
          <p:cNvPr id="822" name="Google Shape;822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0200" y="549088"/>
            <a:ext cx="888174" cy="941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8251" y="587900"/>
            <a:ext cx="888743" cy="863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5632" y="544725"/>
            <a:ext cx="1274046" cy="950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92771" y="313338"/>
            <a:ext cx="1420225" cy="1420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6" name="Google Shape;826;p99"/>
          <p:cNvCxnSpPr/>
          <p:nvPr/>
        </p:nvCxnSpPr>
        <p:spPr>
          <a:xfrm rot="10800000" flipH="1">
            <a:off x="1920813" y="1019850"/>
            <a:ext cx="906900" cy="7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27" name="Google Shape;827;p99"/>
          <p:cNvCxnSpPr/>
          <p:nvPr/>
        </p:nvCxnSpPr>
        <p:spPr>
          <a:xfrm rot="10800000" flipH="1">
            <a:off x="4280550" y="1016225"/>
            <a:ext cx="906900" cy="7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28" name="Google Shape;828;p99"/>
          <p:cNvSpPr txBox="1"/>
          <p:nvPr/>
        </p:nvSpPr>
        <p:spPr>
          <a:xfrm>
            <a:off x="845150" y="1614525"/>
            <a:ext cx="6750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Тест</a:t>
            </a:r>
            <a:endParaRPr sz="1800"/>
          </a:p>
        </p:txBody>
      </p:sp>
      <p:sp>
        <p:nvSpPr>
          <p:cNvPr id="829" name="Google Shape;829;p99"/>
          <p:cNvSpPr txBox="1"/>
          <p:nvPr/>
        </p:nvSpPr>
        <p:spPr>
          <a:xfrm>
            <a:off x="2892788" y="1614525"/>
            <a:ext cx="14202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Фреймворк</a:t>
            </a:r>
            <a:endParaRPr sz="1800"/>
          </a:p>
        </p:txBody>
      </p:sp>
      <p:pic>
        <p:nvPicPr>
          <p:cNvPr id="830" name="Google Shape;830;p9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89625" y="2127375"/>
            <a:ext cx="888750" cy="888750"/>
          </a:xfrm>
          <a:prstGeom prst="rect">
            <a:avLst/>
          </a:prstGeom>
          <a:noFill/>
          <a:ln>
            <a:noFill/>
          </a:ln>
        </p:spPr>
      </p:pic>
      <p:sp>
        <p:nvSpPr>
          <p:cNvPr id="831" name="Google Shape;831;p99"/>
          <p:cNvSpPr txBox="1"/>
          <p:nvPr/>
        </p:nvSpPr>
        <p:spPr>
          <a:xfrm>
            <a:off x="4243500" y="3118475"/>
            <a:ext cx="9810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Sealant</a:t>
            </a:r>
            <a:endParaRPr sz="1800"/>
          </a:p>
        </p:txBody>
      </p:sp>
      <p:sp>
        <p:nvSpPr>
          <p:cNvPr id="832" name="Google Shape;832;p99"/>
          <p:cNvSpPr txBox="1"/>
          <p:nvPr/>
        </p:nvSpPr>
        <p:spPr>
          <a:xfrm>
            <a:off x="5178375" y="2628550"/>
            <a:ext cx="3911100" cy="4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6666"/>
                </a:solidFill>
                <a:latin typeface="Consolas"/>
                <a:ea typeface="Consolas"/>
                <a:cs typeface="Consolas"/>
                <a:sym typeface="Consolas"/>
              </a:rPr>
              <a:t>chunks</a:t>
            </a:r>
            <a:endParaRPr sz="1800">
              <a:solidFill>
                <a:srgbClr val="006666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cxnSp>
        <p:nvCxnSpPr>
          <p:cNvPr id="833" name="Google Shape;833;p99"/>
          <p:cNvCxnSpPr/>
          <p:nvPr/>
        </p:nvCxnSpPr>
        <p:spPr>
          <a:xfrm rot="5400000">
            <a:off x="6184512" y="592802"/>
            <a:ext cx="981900" cy="2976000"/>
          </a:xfrm>
          <a:prstGeom prst="curvedConnector2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34" name="Google Shape;834;p99"/>
          <p:cNvSpPr/>
          <p:nvPr/>
        </p:nvSpPr>
        <p:spPr>
          <a:xfrm>
            <a:off x="4459650" y="3686300"/>
            <a:ext cx="548700" cy="649200"/>
          </a:xfrm>
          <a:prstGeom prst="snip1Rect">
            <a:avLst>
              <a:gd name="adj" fmla="val 16667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/>
              <a:t>S</a:t>
            </a:r>
            <a:endParaRPr sz="3600"/>
          </a:p>
        </p:txBody>
      </p:sp>
      <p:sp>
        <p:nvSpPr>
          <p:cNvPr id="835" name="Google Shape;835;p99"/>
          <p:cNvSpPr txBox="1"/>
          <p:nvPr/>
        </p:nvSpPr>
        <p:spPr>
          <a:xfrm>
            <a:off x="5008350" y="3802250"/>
            <a:ext cx="1374000" cy="4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6666"/>
                </a:solidFill>
              </a:rPr>
              <a:t>Snapshot</a:t>
            </a:r>
            <a:endParaRPr sz="1800">
              <a:solidFill>
                <a:srgbClr val="0066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10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88</a:t>
            </a:fld>
            <a:endParaRPr/>
          </a:p>
        </p:txBody>
      </p:sp>
      <p:cxnSp>
        <p:nvCxnSpPr>
          <p:cNvPr id="841" name="Google Shape;841;p100"/>
          <p:cNvCxnSpPr/>
          <p:nvPr/>
        </p:nvCxnSpPr>
        <p:spPr>
          <a:xfrm rot="10800000" flipH="1">
            <a:off x="6575150" y="1019850"/>
            <a:ext cx="906900" cy="7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42" name="Google Shape;842;p100"/>
          <p:cNvSpPr txBox="1"/>
          <p:nvPr/>
        </p:nvSpPr>
        <p:spPr>
          <a:xfrm>
            <a:off x="6633050" y="693400"/>
            <a:ext cx="7911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CDP</a:t>
            </a:r>
            <a:endParaRPr/>
          </a:p>
        </p:txBody>
      </p:sp>
      <p:pic>
        <p:nvPicPr>
          <p:cNvPr id="843" name="Google Shape;843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0200" y="549088"/>
            <a:ext cx="888174" cy="941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8251" y="587900"/>
            <a:ext cx="888743" cy="863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p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5632" y="544725"/>
            <a:ext cx="1274046" cy="950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Google Shape;846;p1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92771" y="313338"/>
            <a:ext cx="1420225" cy="1420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7" name="Google Shape;847;p100"/>
          <p:cNvCxnSpPr/>
          <p:nvPr/>
        </p:nvCxnSpPr>
        <p:spPr>
          <a:xfrm rot="10800000" flipH="1">
            <a:off x="1920813" y="1019850"/>
            <a:ext cx="906900" cy="7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48" name="Google Shape;848;p100"/>
          <p:cNvCxnSpPr/>
          <p:nvPr/>
        </p:nvCxnSpPr>
        <p:spPr>
          <a:xfrm rot="10800000" flipH="1">
            <a:off x="4280550" y="1016225"/>
            <a:ext cx="906900" cy="7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49" name="Google Shape;849;p100"/>
          <p:cNvSpPr txBox="1"/>
          <p:nvPr/>
        </p:nvSpPr>
        <p:spPr>
          <a:xfrm>
            <a:off x="845150" y="1614525"/>
            <a:ext cx="6750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Тест</a:t>
            </a:r>
            <a:endParaRPr sz="1800"/>
          </a:p>
        </p:txBody>
      </p:sp>
      <p:sp>
        <p:nvSpPr>
          <p:cNvPr id="850" name="Google Shape;850;p100"/>
          <p:cNvSpPr txBox="1"/>
          <p:nvPr/>
        </p:nvSpPr>
        <p:spPr>
          <a:xfrm>
            <a:off x="2892788" y="1614525"/>
            <a:ext cx="14202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Фреймворк</a:t>
            </a:r>
            <a:endParaRPr sz="1800"/>
          </a:p>
        </p:txBody>
      </p:sp>
      <p:pic>
        <p:nvPicPr>
          <p:cNvPr id="851" name="Google Shape;851;p1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89625" y="2127375"/>
            <a:ext cx="888750" cy="888750"/>
          </a:xfrm>
          <a:prstGeom prst="rect">
            <a:avLst/>
          </a:prstGeom>
          <a:noFill/>
          <a:ln>
            <a:noFill/>
          </a:ln>
        </p:spPr>
      </p:pic>
      <p:sp>
        <p:nvSpPr>
          <p:cNvPr id="852" name="Google Shape;852;p100"/>
          <p:cNvSpPr txBox="1"/>
          <p:nvPr/>
        </p:nvSpPr>
        <p:spPr>
          <a:xfrm>
            <a:off x="4243500" y="3118475"/>
            <a:ext cx="9810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Sealant</a:t>
            </a:r>
            <a:endParaRPr sz="1800"/>
          </a:p>
        </p:txBody>
      </p:sp>
      <p:sp>
        <p:nvSpPr>
          <p:cNvPr id="853" name="Google Shape;853;p100"/>
          <p:cNvSpPr/>
          <p:nvPr/>
        </p:nvSpPr>
        <p:spPr>
          <a:xfrm>
            <a:off x="4459650" y="3686300"/>
            <a:ext cx="548700" cy="649200"/>
          </a:xfrm>
          <a:prstGeom prst="snip1Rect">
            <a:avLst>
              <a:gd name="adj" fmla="val 16667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/>
              <a:t>S</a:t>
            </a:r>
            <a:endParaRPr sz="3600"/>
          </a:p>
        </p:txBody>
      </p:sp>
      <p:sp>
        <p:nvSpPr>
          <p:cNvPr id="854" name="Google Shape;854;p100"/>
          <p:cNvSpPr txBox="1"/>
          <p:nvPr/>
        </p:nvSpPr>
        <p:spPr>
          <a:xfrm>
            <a:off x="5008350" y="3802250"/>
            <a:ext cx="1374000" cy="4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6666"/>
                </a:solidFill>
              </a:rPr>
              <a:t>Snapshot</a:t>
            </a:r>
            <a:endParaRPr sz="1800">
              <a:solidFill>
                <a:srgbClr val="006666"/>
              </a:solidFill>
            </a:endParaRPr>
          </a:p>
        </p:txBody>
      </p:sp>
      <p:cxnSp>
        <p:nvCxnSpPr>
          <p:cNvPr id="855" name="Google Shape;855;p100"/>
          <p:cNvCxnSpPr/>
          <p:nvPr/>
        </p:nvCxnSpPr>
        <p:spPr>
          <a:xfrm flipH="1">
            <a:off x="3337800" y="2841525"/>
            <a:ext cx="784200" cy="14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56" name="Google Shape;856;p100"/>
          <p:cNvSpPr txBox="1"/>
          <p:nvPr/>
        </p:nvSpPr>
        <p:spPr>
          <a:xfrm>
            <a:off x="1424475" y="2698125"/>
            <a:ext cx="17457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6666"/>
                </a:solidFill>
              </a:rPr>
              <a:t>Объём памяти</a:t>
            </a:r>
            <a:endParaRPr sz="1800">
              <a:solidFill>
                <a:srgbClr val="0066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10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89</a:t>
            </a:fld>
            <a:endParaRPr/>
          </a:p>
        </p:txBody>
      </p:sp>
      <p:pic>
        <p:nvPicPr>
          <p:cNvPr id="862" name="Google Shape;862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0400" y="218125"/>
            <a:ext cx="6458525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  <p:pic>
        <p:nvPicPr>
          <p:cNvPr id="163" name="Google Shape;163;p21"/>
          <p:cNvPicPr preferRelativeResize="0"/>
          <p:nvPr/>
        </p:nvPicPr>
        <p:blipFill rotWithShape="1">
          <a:blip r:embed="rId3">
            <a:alphaModFix/>
          </a:blip>
          <a:srcRect b="15633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10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90</a:t>
            </a:fld>
            <a:endParaRPr/>
          </a:p>
        </p:txBody>
      </p:sp>
      <p:pic>
        <p:nvPicPr>
          <p:cNvPr id="868" name="Google Shape;868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7050" y="218125"/>
            <a:ext cx="643775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10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91</a:t>
            </a:fld>
            <a:endParaRPr/>
          </a:p>
        </p:txBody>
      </p:sp>
      <p:graphicFrame>
        <p:nvGraphicFramePr>
          <p:cNvPr id="874" name="Google Shape;874;p103"/>
          <p:cNvGraphicFramePr/>
          <p:nvPr/>
        </p:nvGraphicFramePr>
        <p:xfrm>
          <a:off x="950888" y="1022350"/>
          <a:ext cx="7242225" cy="3071368"/>
        </p:xfrm>
        <a:graphic>
          <a:graphicData uri="http://schemas.openxmlformats.org/drawingml/2006/table">
            <a:tbl>
              <a:tblPr>
                <a:noFill/>
                <a:tableStyleId>{331292FB-0CED-4E6A-9BBE-3E4A6EC604BF}</a:tableStyleId>
              </a:tblPr>
              <a:tblGrid>
                <a:gridCol w="7242225"/>
              </a:tblGrid>
              <a:tr h="23207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b="1">
                          <a:solidFill>
                            <a:srgbClr val="006666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from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selene.driver </a:t>
                      </a:r>
                      <a:r>
                        <a:rPr lang="en-GB" b="1">
                          <a:solidFill>
                            <a:srgbClr val="006666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import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SeleneDriver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 b="1">
                          <a:solidFill>
                            <a:srgbClr val="006666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from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selenium.webdriver </a:t>
                      </a:r>
                      <a:r>
                        <a:rPr lang="en-GB" b="1">
                          <a:solidFill>
                            <a:srgbClr val="006666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import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Chrome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 b="1">
                          <a:solidFill>
                            <a:srgbClr val="006666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from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selene.support.conditions </a:t>
                      </a:r>
                      <a:r>
                        <a:rPr lang="en-GB" b="1">
                          <a:solidFill>
                            <a:srgbClr val="006666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import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have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driver = SeleneDriver.wrap(Chrome())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driver.get(</a:t>
                      </a:r>
                      <a:r>
                        <a:rPr lang="en-GB">
                          <a:solidFill>
                            <a:srgbClr val="0080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'http://todomvc4tasj.herokuapp.com'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)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def test_selene_demo():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tasks = driver.all(</a:t>
                      </a:r>
                      <a:r>
                        <a:rPr lang="en-GB">
                          <a:solidFill>
                            <a:srgbClr val="0080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"#todo-list&gt;li"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)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</a:t>
                      </a:r>
                      <a:r>
                        <a:rPr lang="en-GB" b="1">
                          <a:solidFill>
                            <a:srgbClr val="006666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for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task_text </a:t>
                      </a:r>
                      <a:r>
                        <a:rPr lang="en-GB" b="1">
                          <a:solidFill>
                            <a:srgbClr val="006666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in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[</a:t>
                      </a:r>
                      <a:r>
                        <a:rPr lang="en-GB">
                          <a:solidFill>
                            <a:srgbClr val="0080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"1"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, </a:t>
                      </a:r>
                      <a:r>
                        <a:rPr lang="en-GB">
                          <a:solidFill>
                            <a:srgbClr val="0080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"2"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, </a:t>
                      </a:r>
                      <a:r>
                        <a:rPr lang="en-GB">
                          <a:solidFill>
                            <a:srgbClr val="0080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"3"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]: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    driver.element(</a:t>
                      </a:r>
                      <a:r>
                        <a:rPr lang="en-GB">
                          <a:solidFill>
                            <a:srgbClr val="0080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"#new-todo"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).set_value(task_text).press_enter()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tasks.should(have.texts(</a:t>
                      </a:r>
                      <a:r>
                        <a:rPr lang="en-GB">
                          <a:solidFill>
                            <a:srgbClr val="0080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"1"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, </a:t>
                      </a:r>
                      <a:r>
                        <a:rPr lang="en-GB">
                          <a:solidFill>
                            <a:srgbClr val="0080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"2"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, </a:t>
                      </a:r>
                      <a:r>
                        <a:rPr lang="en-GB">
                          <a:solidFill>
                            <a:srgbClr val="0080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"3"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))</a:t>
                      </a:r>
                      <a:endParaRPr b="1">
                        <a:solidFill>
                          <a:srgbClr val="FF0000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63500" marR="63500" marT="63500" marB="63500">
                    <a:solidFill>
                      <a:srgbClr val="FEFBE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0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92</a:t>
            </a:fld>
            <a:endParaRPr/>
          </a:p>
        </p:txBody>
      </p:sp>
      <p:graphicFrame>
        <p:nvGraphicFramePr>
          <p:cNvPr id="880" name="Google Shape;880;p104"/>
          <p:cNvGraphicFramePr/>
          <p:nvPr/>
        </p:nvGraphicFramePr>
        <p:xfrm>
          <a:off x="950875" y="650875"/>
          <a:ext cx="7242225" cy="3807460"/>
        </p:xfrm>
        <a:graphic>
          <a:graphicData uri="http://schemas.openxmlformats.org/drawingml/2006/table">
            <a:tbl>
              <a:tblPr>
                <a:noFill/>
                <a:tableStyleId>{331292FB-0CED-4E6A-9BBE-3E4A6EC604BF}</a:tableStyleId>
              </a:tblPr>
              <a:tblGrid>
                <a:gridCol w="7242225"/>
              </a:tblGrid>
              <a:tr h="23207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from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selene.driver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import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SeleneDriver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from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selenium.webdriver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import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Chrome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from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selene.support.conditions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import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have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From sealant </a:t>
                      </a:r>
                      <a:r>
                        <a:rPr lang="en-GB" b="1">
                          <a:solidFill>
                            <a:srgbClr val="006666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import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Sealant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driver = SeleneDriver.wrap(Chrome())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driver.get("http://todomvc4tasj.herokuapp.com")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sl = Sealant(</a:t>
                      </a:r>
                      <a:r>
                        <a:rPr lang="en-GB">
                          <a:solidFill>
                            <a:srgbClr val="0080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"localhost"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, 9221)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/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@sl.memory_leak()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def test_selene_demo():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tasks = driver.all("#todo-list&gt;li")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for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task_text </a:t>
                      </a:r>
                      <a:r>
                        <a:rPr lang="en-GB" b="1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in</a:t>
                      </a: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["1", "2", "3"]: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    driver.element("#new-todo").set_value(task_text).press_enter()</a:t>
                      </a:r>
                      <a:b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-GB">
                          <a:solidFill>
                            <a:srgbClr val="999999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tasks.should(have.texts("1", "2", "3"))</a:t>
                      </a:r>
                      <a:endParaRPr b="1">
                        <a:solidFill>
                          <a:srgbClr val="FF0000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63500" marR="63500" marT="63500" marB="63500">
                    <a:solidFill>
                      <a:srgbClr val="FEFBE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105"/>
          <p:cNvSpPr txBox="1">
            <a:spLocks noGrp="1"/>
          </p:cNvSpPr>
          <p:nvPr>
            <p:ph type="body" idx="1"/>
          </p:nvPr>
        </p:nvSpPr>
        <p:spPr>
          <a:xfrm>
            <a:off x="311700" y="5176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latin typeface="Consolas"/>
                <a:ea typeface="Consolas"/>
                <a:cs typeface="Consolas"/>
                <a:sym typeface="Consolas"/>
              </a:rPr>
              <a:t>Утечка памяти: +673 КБ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latin typeface="Consolas"/>
                <a:ea typeface="Consolas"/>
                <a:cs typeface="Consolas"/>
                <a:sym typeface="Consolas"/>
              </a:rPr>
              <a:t>----------------------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latin typeface="Consolas"/>
                <a:ea typeface="Consolas"/>
                <a:cs typeface="Consolas"/>
                <a:sym typeface="Consolas"/>
              </a:rPr>
              <a:t> &gt; DOM nodes:        +1033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latin typeface="Consolas"/>
                <a:ea typeface="Consolas"/>
                <a:cs typeface="Consolas"/>
                <a:sym typeface="Consolas"/>
              </a:rPr>
              <a:t> &gt; event listeners:  -2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latin typeface="Consolas"/>
                <a:ea typeface="Consolas"/>
                <a:cs typeface="Consolas"/>
                <a:sym typeface="Consolas"/>
              </a:rPr>
              <a:t> &gt; local.storage:    0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latin typeface="Consolas"/>
                <a:ea typeface="Consolas"/>
                <a:cs typeface="Consolas"/>
                <a:sym typeface="Consolas"/>
              </a:rPr>
              <a:t> &gt; http сache:       +4303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latin typeface="Consolas"/>
                <a:ea typeface="Consolas"/>
                <a:cs typeface="Consolas"/>
                <a:sym typeface="Consolas"/>
              </a:rPr>
              <a:t> &gt; window.config:    +10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86" name="Google Shape;886;p10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1" name="Google Shape;891;p106"/>
          <p:cNvPicPr preferRelativeResize="0"/>
          <p:nvPr/>
        </p:nvPicPr>
        <p:blipFill rotWithShape="1">
          <a:blip r:embed="rId3">
            <a:alphaModFix/>
          </a:blip>
          <a:srcRect t="12648"/>
          <a:stretch/>
        </p:blipFill>
        <p:spPr>
          <a:xfrm>
            <a:off x="0" y="0"/>
            <a:ext cx="9144000" cy="5258250"/>
          </a:xfrm>
          <a:prstGeom prst="rect">
            <a:avLst/>
          </a:prstGeom>
          <a:noFill/>
          <a:ln>
            <a:noFill/>
          </a:ln>
        </p:spPr>
      </p:pic>
      <p:sp>
        <p:nvSpPr>
          <p:cNvPr id="892" name="Google Shape;892;p106"/>
          <p:cNvSpPr txBox="1">
            <a:spLocks noGrp="1"/>
          </p:cNvSpPr>
          <p:nvPr>
            <p:ph type="title"/>
          </p:nvPr>
        </p:nvSpPr>
        <p:spPr>
          <a:xfrm>
            <a:off x="0" y="4330150"/>
            <a:ext cx="9144000" cy="1276200"/>
          </a:xfrm>
          <a:prstGeom prst="rect">
            <a:avLst/>
          </a:prstGeom>
          <a:solidFill>
            <a:srgbClr val="262527">
              <a:alpha val="3846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rgbClr val="FFFFFF"/>
                </a:solidFill>
              </a:rPr>
              <a:t>Теперь мы вооружены!</a:t>
            </a:r>
            <a:endParaRPr sz="4800">
              <a:solidFill>
                <a:srgbClr val="FFFFFF"/>
              </a:solidFill>
            </a:endParaRPr>
          </a:p>
        </p:txBody>
      </p:sp>
      <p:sp>
        <p:nvSpPr>
          <p:cNvPr id="893" name="Google Shape;893;p10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94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8" name="Google Shape;898;p107"/>
          <p:cNvPicPr preferRelativeResize="0"/>
          <p:nvPr/>
        </p:nvPicPr>
        <p:blipFill rotWithShape="1">
          <a:blip r:embed="rId3">
            <a:alphaModFix/>
          </a:blip>
          <a:srcRect r="-431" b="10007"/>
          <a:stretch/>
        </p:blipFill>
        <p:spPr>
          <a:xfrm>
            <a:off x="0" y="0"/>
            <a:ext cx="918327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99" name="Google Shape;899;p107"/>
          <p:cNvSpPr txBox="1">
            <a:spLocks noGrp="1"/>
          </p:cNvSpPr>
          <p:nvPr>
            <p:ph type="title"/>
          </p:nvPr>
        </p:nvSpPr>
        <p:spPr>
          <a:xfrm>
            <a:off x="0" y="2150850"/>
            <a:ext cx="9144000" cy="841800"/>
          </a:xfrm>
          <a:prstGeom prst="rect">
            <a:avLst/>
          </a:prstGeom>
          <a:solidFill>
            <a:srgbClr val="312F30">
              <a:alpha val="2692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rgbClr val="FFFFFF"/>
                </a:solidFill>
              </a:rPr>
              <a:t>«Покрытие»</a:t>
            </a:r>
            <a:endParaRPr sz="4800">
              <a:solidFill>
                <a:srgbClr val="FFFFFF"/>
              </a:solidFill>
            </a:endParaRPr>
          </a:p>
        </p:txBody>
      </p:sp>
      <p:sp>
        <p:nvSpPr>
          <p:cNvPr id="900" name="Google Shape;900;p10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95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10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96</a:t>
            </a:fld>
            <a:endParaRPr/>
          </a:p>
        </p:txBody>
      </p:sp>
      <p:pic>
        <p:nvPicPr>
          <p:cNvPr id="906" name="Google Shape;906;p108"/>
          <p:cNvPicPr preferRelativeResize="0"/>
          <p:nvPr/>
        </p:nvPicPr>
        <p:blipFill rotWithShape="1">
          <a:blip r:embed="rId3">
            <a:alphaModFix/>
          </a:blip>
          <a:srcRect l="9641" t="830" r="9268" b="-830"/>
          <a:stretch/>
        </p:blipFill>
        <p:spPr>
          <a:xfrm>
            <a:off x="-61572" y="0"/>
            <a:ext cx="9205570" cy="5221626"/>
          </a:xfrm>
          <a:prstGeom prst="rect">
            <a:avLst/>
          </a:prstGeom>
          <a:noFill/>
          <a:ln>
            <a:noFill/>
          </a:ln>
        </p:spPr>
      </p:pic>
      <p:sp>
        <p:nvSpPr>
          <p:cNvPr id="907" name="Google Shape;907;p108"/>
          <p:cNvSpPr txBox="1"/>
          <p:nvPr/>
        </p:nvSpPr>
        <p:spPr>
          <a:xfrm>
            <a:off x="-61537" y="0"/>
            <a:ext cx="9205500" cy="697800"/>
          </a:xfrm>
          <a:prstGeom prst="rect">
            <a:avLst/>
          </a:prstGeom>
          <a:solidFill>
            <a:srgbClr val="000000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FFFF"/>
                </a:solidFill>
              </a:rPr>
              <a:t>«Течь» может любой сценарий</a:t>
            </a:r>
            <a:endParaRPr sz="36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10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Сценарии утечек</a:t>
            </a:r>
            <a:endParaRPr/>
          </a:p>
        </p:txBody>
      </p:sp>
      <p:sp>
        <p:nvSpPr>
          <p:cNvPr id="913" name="Google Shape;913;p10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914" name="Google Shape;914;p10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97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1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Сценарии утечек</a:t>
            </a:r>
            <a:endParaRPr/>
          </a:p>
        </p:txBody>
      </p:sp>
      <p:sp>
        <p:nvSpPr>
          <p:cNvPr id="920" name="Google Shape;920;p11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  &gt; Не JS утечки</a:t>
            </a:r>
            <a:endParaRPr/>
          </a:p>
        </p:txBody>
      </p:sp>
      <p:sp>
        <p:nvSpPr>
          <p:cNvPr id="921" name="Google Shape;921;p1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98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1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99</a:t>
            </a:fld>
            <a:endParaRPr/>
          </a:p>
        </p:txBody>
      </p:sp>
      <p:sp>
        <p:nvSpPr>
          <p:cNvPr id="927" name="Google Shape;927;p111"/>
          <p:cNvSpPr/>
          <p:nvPr/>
        </p:nvSpPr>
        <p:spPr>
          <a:xfrm>
            <a:off x="1341775" y="1751950"/>
            <a:ext cx="6294173" cy="922400"/>
          </a:xfrm>
          <a:custGeom>
            <a:avLst/>
            <a:gdLst/>
            <a:ahLst/>
            <a:cxnLst/>
            <a:rect l="l" t="t" r="r" b="b"/>
            <a:pathLst>
              <a:path w="255083" h="36896" extrusionOk="0">
                <a:moveTo>
                  <a:pt x="0" y="36687"/>
                </a:moveTo>
                <a:cubicBezTo>
                  <a:pt x="3608" y="33085"/>
                  <a:pt x="10265" y="37523"/>
                  <a:pt x="15294" y="36687"/>
                </a:cubicBezTo>
                <a:cubicBezTo>
                  <a:pt x="18380" y="36174"/>
                  <a:pt x="18845" y="30565"/>
                  <a:pt x="21931" y="30050"/>
                </a:cubicBezTo>
                <a:cubicBezTo>
                  <a:pt x="29049" y="28862"/>
                  <a:pt x="36454" y="28285"/>
                  <a:pt x="43572" y="29473"/>
                </a:cubicBezTo>
                <a:cubicBezTo>
                  <a:pt x="46163" y="29906"/>
                  <a:pt x="48194" y="33078"/>
                  <a:pt x="50786" y="32647"/>
                </a:cubicBezTo>
                <a:cubicBezTo>
                  <a:pt x="55706" y="31829"/>
                  <a:pt x="55677" y="22957"/>
                  <a:pt x="60308" y="21105"/>
                </a:cubicBezTo>
                <a:cubicBezTo>
                  <a:pt x="62468" y="20241"/>
                  <a:pt x="64907" y="21971"/>
                  <a:pt x="67234" y="21971"/>
                </a:cubicBezTo>
                <a:cubicBezTo>
                  <a:pt x="76000" y="21971"/>
                  <a:pt x="84846" y="24858"/>
                  <a:pt x="93492" y="23414"/>
                </a:cubicBezTo>
                <a:cubicBezTo>
                  <a:pt x="98267" y="22617"/>
                  <a:pt x="99682" y="14688"/>
                  <a:pt x="104457" y="13891"/>
                </a:cubicBezTo>
                <a:cubicBezTo>
                  <a:pt x="115598" y="12031"/>
                  <a:pt x="126923" y="16777"/>
                  <a:pt x="138218" y="16777"/>
                </a:cubicBezTo>
                <a:cubicBezTo>
                  <a:pt x="140713" y="16777"/>
                  <a:pt x="139732" y="11699"/>
                  <a:pt x="141681" y="10140"/>
                </a:cubicBezTo>
                <a:cubicBezTo>
                  <a:pt x="145585" y="7018"/>
                  <a:pt x="151398" y="7255"/>
                  <a:pt x="156397" y="7255"/>
                </a:cubicBezTo>
                <a:cubicBezTo>
                  <a:pt x="164390" y="7255"/>
                  <a:pt x="172926" y="5441"/>
                  <a:pt x="180348" y="8409"/>
                </a:cubicBezTo>
                <a:cubicBezTo>
                  <a:pt x="182607" y="9312"/>
                  <a:pt x="184873" y="11116"/>
                  <a:pt x="187273" y="10717"/>
                </a:cubicBezTo>
                <a:cubicBezTo>
                  <a:pt x="193064" y="9754"/>
                  <a:pt x="196132" y="2474"/>
                  <a:pt x="201701" y="618"/>
                </a:cubicBezTo>
                <a:cubicBezTo>
                  <a:pt x="206740" y="-1062"/>
                  <a:pt x="212332" y="1186"/>
                  <a:pt x="217571" y="2061"/>
                </a:cubicBezTo>
                <a:cubicBezTo>
                  <a:pt x="229905" y="4120"/>
                  <a:pt x="242579" y="2349"/>
                  <a:pt x="255083" y="2349"/>
                </a:cubicBezTo>
              </a:path>
            </a:pathLst>
          </a:custGeom>
          <a:noFill/>
          <a:ln w="3810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928" name="Google Shape;928;p111"/>
          <p:cNvCxnSpPr/>
          <p:nvPr/>
        </p:nvCxnSpPr>
        <p:spPr>
          <a:xfrm rot="10800000">
            <a:off x="1341775" y="936350"/>
            <a:ext cx="0" cy="255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29" name="Google Shape;929;p111"/>
          <p:cNvCxnSpPr/>
          <p:nvPr/>
        </p:nvCxnSpPr>
        <p:spPr>
          <a:xfrm rot="10800000" flipH="1">
            <a:off x="1341763" y="3489950"/>
            <a:ext cx="6377100" cy="7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30" name="Google Shape;930;p111"/>
          <p:cNvSpPr txBox="1"/>
          <p:nvPr/>
        </p:nvSpPr>
        <p:spPr>
          <a:xfrm rot="-5400000">
            <a:off x="-185225" y="2058350"/>
            <a:ext cx="2553300" cy="3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Объём памяти</a:t>
            </a:r>
            <a:endParaRPr/>
          </a:p>
        </p:txBody>
      </p:sp>
      <p:sp>
        <p:nvSpPr>
          <p:cNvPr id="931" name="Google Shape;931;p111"/>
          <p:cNvSpPr txBox="1"/>
          <p:nvPr/>
        </p:nvSpPr>
        <p:spPr>
          <a:xfrm>
            <a:off x="4172250" y="3544250"/>
            <a:ext cx="799500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Время</a:t>
            </a:r>
            <a:endParaRPr/>
          </a:p>
        </p:txBody>
      </p:sp>
      <p:sp>
        <p:nvSpPr>
          <p:cNvPr id="932" name="Google Shape;932;p111"/>
          <p:cNvSpPr txBox="1"/>
          <p:nvPr/>
        </p:nvSpPr>
        <p:spPr>
          <a:xfrm>
            <a:off x="2708700" y="216125"/>
            <a:ext cx="3726600" cy="5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microsoft.com, IE 10</a:t>
            </a:r>
            <a:endParaRPr sz="3000"/>
          </a:p>
        </p:txBody>
      </p:sp>
      <p:sp>
        <p:nvSpPr>
          <p:cNvPr id="933" name="Google Shape;933;p111"/>
          <p:cNvSpPr/>
          <p:nvPr/>
        </p:nvSpPr>
        <p:spPr>
          <a:xfrm>
            <a:off x="1563225" y="2473050"/>
            <a:ext cx="360000" cy="3600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111"/>
          <p:cNvSpPr/>
          <p:nvPr/>
        </p:nvSpPr>
        <p:spPr>
          <a:xfrm>
            <a:off x="2407150" y="2314350"/>
            <a:ext cx="360000" cy="3600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111"/>
          <p:cNvSpPr/>
          <p:nvPr/>
        </p:nvSpPr>
        <p:spPr>
          <a:xfrm>
            <a:off x="3496075" y="2113050"/>
            <a:ext cx="360000" cy="3600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111"/>
          <p:cNvSpPr/>
          <p:nvPr/>
        </p:nvSpPr>
        <p:spPr>
          <a:xfrm>
            <a:off x="4585000" y="1950388"/>
            <a:ext cx="360000" cy="3600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111"/>
          <p:cNvSpPr/>
          <p:nvPr/>
        </p:nvSpPr>
        <p:spPr>
          <a:xfrm>
            <a:off x="5803500" y="1809575"/>
            <a:ext cx="360000" cy="3600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1077</Words>
  <Application>Microsoft Office PowerPoint</Application>
  <PresentationFormat>Экран (16:9)</PresentationFormat>
  <Paragraphs>380</Paragraphs>
  <Slides>117</Slides>
  <Notes>117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117</vt:i4>
      </vt:variant>
    </vt:vector>
  </HeadingPairs>
  <TitlesOfParts>
    <vt:vector size="123" baseType="lpstr">
      <vt:lpstr>Arial</vt:lpstr>
      <vt:lpstr>Tahoma</vt:lpstr>
      <vt:lpstr>Roboto</vt:lpstr>
      <vt:lpstr>Consolas</vt:lpstr>
      <vt:lpstr>Verdana</vt:lpstr>
      <vt:lpstr>Simple Light</vt:lpstr>
      <vt:lpstr>Автоматизация поиска утечек памяти в JavaScript. Не дайте своему приложению</vt:lpstr>
      <vt:lpstr>Презентация PowerPoint</vt:lpstr>
      <vt:lpstr>О чём будем говорить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&lt; 4 ГБ памяти у ~20% пользователей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Single Page Application &amp; F5</vt:lpstr>
      <vt:lpstr>Презентация PowerPoint</vt:lpstr>
      <vt:lpstr>Презентация PowerPoint</vt:lpstr>
      <vt:lpstr>В чем сложность</vt:lpstr>
      <vt:lpstr>В чем сложность</vt:lpstr>
      <vt:lpstr>В чем сложность</vt:lpstr>
      <vt:lpstr>В чем сложность</vt:lpstr>
      <vt:lpstr>В чем сложность</vt:lpstr>
      <vt:lpstr>«Что такое утечка?»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Утечка памяти - ошибка, из-за которой в памяти остаются после gc объекты, не нужные для дальнейшей работы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«Инструменты»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Инструменты</vt:lpstr>
      <vt:lpstr>Презентация PowerPoint</vt:lpstr>
      <vt:lpstr>Презентация PowerPoint</vt:lpstr>
      <vt:lpstr>«Автоматизация»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Теперь мы вооружены!</vt:lpstr>
      <vt:lpstr>«Покрытие»</vt:lpstr>
      <vt:lpstr>Презентация PowerPoint</vt:lpstr>
      <vt:lpstr>Сценарии утечек</vt:lpstr>
      <vt:lpstr>Сценарии утечек</vt:lpstr>
      <vt:lpstr>Презентация PowerPoint</vt:lpstr>
      <vt:lpstr>Презентация PowerPoint</vt:lpstr>
      <vt:lpstr>Сценарии утечек</vt:lpstr>
      <vt:lpstr>Сценарии утечек</vt:lpstr>
      <vt:lpstr>Циклический сценарий - последовательность действий, которая много раз повторяется без перезагрузки страницы</vt:lpstr>
      <vt:lpstr>Фильтруем по сессии</vt:lpstr>
      <vt:lpstr>Фильтруем по сессии</vt:lpstr>
      <vt:lpstr>Фильтруем по сессии</vt:lpstr>
      <vt:lpstr>Находим группу запросов с одной страницы</vt:lpstr>
      <vt:lpstr>Находим группу запросов с одной страницы</vt:lpstr>
      <vt:lpstr>Находим группу запросов с одной страницы</vt:lpstr>
      <vt:lpstr>Выделяем повторяющиеся группы запросов</vt:lpstr>
      <vt:lpstr>Выделяем повторяющиеся группы запросов</vt:lpstr>
      <vt:lpstr>Выделяем повторяющиеся группы запросов</vt:lpstr>
      <vt:lpstr>Реверсинжиниринг</vt:lpstr>
      <vt:lpstr>Реверсинжиниринг</vt:lpstr>
      <vt:lpstr>Итого</vt:lpstr>
      <vt:lpstr>А у вас течет память?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Автоматизация поиска утечек памяти в JavaScript. Не дайте своему приложению</dc:title>
  <cp:lastModifiedBy>Юлия</cp:lastModifiedBy>
  <cp:revision>3</cp:revision>
  <dcterms:modified xsi:type="dcterms:W3CDTF">2018-11-24T08:21:56Z</dcterms:modified>
</cp:coreProperties>
</file>