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5"/>
  </p:notesMasterIdLst>
  <p:sldIdLst>
    <p:sldId id="335" r:id="rId2"/>
    <p:sldId id="256" r:id="rId3"/>
    <p:sldId id="257" r:id="rId4"/>
    <p:sldId id="259" r:id="rId5"/>
    <p:sldId id="260"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 id="284" r:id="rId23"/>
    <p:sldId id="285" r:id="rId24"/>
    <p:sldId id="290" r:id="rId25"/>
    <p:sldId id="294" r:id="rId26"/>
    <p:sldId id="295" r:id="rId27"/>
    <p:sldId id="298"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34" r:id="rId42"/>
    <p:sldId id="315" r:id="rId43"/>
    <p:sldId id="317" r:id="rId44"/>
    <p:sldId id="318" r:id="rId45"/>
    <p:sldId id="319" r:id="rId46"/>
    <p:sldId id="321" r:id="rId47"/>
    <p:sldId id="322" r:id="rId48"/>
    <p:sldId id="323" r:id="rId49"/>
    <p:sldId id="324" r:id="rId50"/>
    <p:sldId id="325" r:id="rId51"/>
    <p:sldId id="326" r:id="rId52"/>
    <p:sldId id="327" r:id="rId53"/>
    <p:sldId id="329" r:id="rId54"/>
  </p:sldIdLst>
  <p:sldSz cx="9144000" cy="5143500" type="screen16x9"/>
  <p:notesSz cx="6858000" cy="9144000"/>
  <p:embeddedFontLst>
    <p:embeddedFont>
      <p:font typeface="Georgia" panose="02040502050405020303" pitchFamily="18" charset="0"/>
      <p:regular r:id="rId56"/>
      <p:bold r:id="rId57"/>
      <p:italic r:id="rId58"/>
      <p:boldItalic r:id="rId59"/>
    </p:embeddedFont>
    <p:embeddedFont>
      <p:font typeface="Nunito"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7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54478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f056e900f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f056e900f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f056e900f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f056e900f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f056e900f_0_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f056e900f_0_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f056e900f_0_6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f056e900f_0_6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f056e900f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f056e900f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f056e900f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f056e900f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f056e900f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f056e900f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f056e900f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f056e900f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f056e900f_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f056e900f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f056e900f_0_6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f056e900f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085fcac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085fcac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f056e900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f056e900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f056e900f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f056e900f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f056e900f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f056e900f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f056e900f_0_10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f056e900f_0_10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f056e900f_0_1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f056e900f_0_1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f056e900f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f056e900f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3f056e900f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3f056e900f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f056e900f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f056e900f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f056e900f_0_1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f056e900f_0_1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f056e900f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f056e900f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f056e900f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f056e900f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f056e900f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f056e900f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3f056e900f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3f056e900f_0_10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f056e900f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f056e900f_0_1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f056e900f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f056e900f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f056e900f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3f056e900f_0_1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f056e900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f056e900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f056e900f_0_1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f056e900f_0_1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f056e900f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f056e900f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f056e900f_0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f056e900f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3f056e900f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3f056e900f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f056e900f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f056e900f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f056e900f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f056e900f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f056e900f_0_1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f056e900f_0_1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f056e900f_0_1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f056e900f_0_1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f056e900f_0_1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3f056e900f_0_1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f056e900f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f056e900f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f056e900f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f056e900f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f056e900f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3f056e900f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f056e900f_0_1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3f056e900f_0_1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f056e900f_0_1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3f056e900f_0_1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f056e900f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3f056e900f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ff253efce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ff253efce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f056e900f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f056e900f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f056e900f_0_1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f056e900f_0_1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f056e900f_0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f056e900f_0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f056e900f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f056e900f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f056e900f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f056e900f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f056e900f_0_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f056e900f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 name="Picture 2" descr="C:\Users\Design\Desktop\verity-logo.png"/>
          <p:cNvPicPr>
            <a:picLocks noChangeAspect="1" noChangeArrowheads="1"/>
          </p:cNvPicPr>
          <p:nvPr userDrawn="1"/>
        </p:nvPicPr>
        <p:blipFill>
          <a:blip r:embed="rId13" cstate="print"/>
          <a:srcRect/>
          <a:stretch>
            <a:fillRect/>
          </a:stretch>
        </p:blipFill>
        <p:spPr bwMode="auto">
          <a:xfrm>
            <a:off x="427767" y="4753181"/>
            <a:ext cx="651860" cy="349084"/>
          </a:xfrm>
          <a:prstGeom prst="rect">
            <a:avLst/>
          </a:prstGeom>
          <a:noFill/>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innovation.uci.edu/2017/08/husky-or-wolf-using-a-black-box-learning-model-to-avoid-adoption-errors/"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wired.com/story/uber-self-driving-crash-explanation-lidar-sensors/"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tone-analyzer-demo.ng.bluemix.net/"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genius.com/Bill-gates-bill-gates-speech-at-stanford-university-annotated"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hyperlink" Target="https://www.infoq.com/presentations/candy-crush-ai-test"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hyperlink" Target="https://www.infoq.com/news/2018/06/testing-artificial-intelligenc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kaspersky.com/blog/ai-fails/18318/"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s://www.npr.org/sections/thetwo-way/2017/04/13/523740193/ok-google-burger-king-hijacked-your-speakers-and-failed-pretty-quickly" TargetMode="External"/><Relationship Id="rId5" Type="http://schemas.openxmlformats.org/officeDocument/2006/relationships/hyperlink" Target="https://www.theverge.com/2018/1/12/16882408/google-racist-gorillas-photo-recognition-algorithm-ai" TargetMode="External"/><Relationship Id="rId4" Type="http://schemas.openxmlformats.org/officeDocument/2006/relationships/hyperlink" Target="http://www.sciencemag.org/news/2016/04/artificial-intelligence-steals-money-banking-customers"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ckinsey.com/business-functions/mckinsey-analytics/our-insights/an-executives-guide-to-a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p:cNvSpPr txBox="1">
            <a:spLocks noChangeArrowheads="1"/>
          </p:cNvSpPr>
          <p:nvPr/>
        </p:nvSpPr>
        <p:spPr bwMode="auto">
          <a:xfrm>
            <a:off x="4195747" y="1973733"/>
            <a:ext cx="57956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2000" dirty="0">
                <a:solidFill>
                  <a:schemeClr val="tx1">
                    <a:lumMod val="75000"/>
                    <a:lumOff val="25000"/>
                  </a:schemeClr>
                </a:solidFill>
                <a:latin typeface="Lato" pitchFamily="34" charset="0"/>
                <a:cs typeface="Arial" panose="020B0604020202020204" pitchFamily="34" charset="0"/>
              </a:rPr>
              <a:t>Verity Software</a:t>
            </a:r>
            <a:endParaRPr lang="en-US" sz="2000" dirty="0">
              <a:solidFill>
                <a:srgbClr val="92D050"/>
              </a:solidFill>
              <a:latin typeface="Lato" pitchFamily="34" charset="0"/>
              <a:cs typeface="Arial" panose="020B0604020202020204" pitchFamily="34" charset="0"/>
            </a:endParaRPr>
          </a:p>
        </p:txBody>
      </p:sp>
      <p:sp>
        <p:nvSpPr>
          <p:cNvPr id="6" name="TextBox 27"/>
          <p:cNvSpPr txBox="1">
            <a:spLocks noChangeArrowheads="1"/>
          </p:cNvSpPr>
          <p:nvPr/>
        </p:nvSpPr>
        <p:spPr bwMode="auto">
          <a:xfrm>
            <a:off x="4184800" y="2339161"/>
            <a:ext cx="36624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Calibri" panose="020F0502020204030204" pitchFamily="34" charset="0"/>
              </a:defRPr>
            </a:lvl1pPr>
            <a:lvl2pPr marL="742950" indent="-285750">
              <a:defRPr sz="1000">
                <a:solidFill>
                  <a:schemeClr val="tx1"/>
                </a:solidFill>
                <a:latin typeface="Calibri" panose="020F0502020204030204" pitchFamily="34" charset="0"/>
              </a:defRPr>
            </a:lvl2pPr>
            <a:lvl3pPr marL="1143000" indent="-228600">
              <a:defRPr sz="1000">
                <a:solidFill>
                  <a:schemeClr val="tx1"/>
                </a:solidFill>
                <a:latin typeface="Calibri" panose="020F0502020204030204" pitchFamily="34" charset="0"/>
              </a:defRPr>
            </a:lvl3pPr>
            <a:lvl4pPr marL="1600200" indent="-228600">
              <a:defRPr sz="1000">
                <a:solidFill>
                  <a:schemeClr val="tx1"/>
                </a:solidFill>
                <a:latin typeface="Calibri" panose="020F0502020204030204" pitchFamily="34" charset="0"/>
              </a:defRPr>
            </a:lvl4pPr>
            <a:lvl5pPr marL="2057400" indent="-228600">
              <a:defRPr sz="1000">
                <a:solidFill>
                  <a:schemeClr val="tx1"/>
                </a:solidFill>
                <a:latin typeface="Calibri" panose="020F0502020204030204" pitchFamily="34" charset="0"/>
              </a:defRPr>
            </a:lvl5pPr>
            <a:lvl6pPr marL="2514600" indent="-228600" defTabSz="522288" eaLnBrk="0" fontAlgn="base" hangingPunct="0">
              <a:spcBef>
                <a:spcPct val="0"/>
              </a:spcBef>
              <a:spcAft>
                <a:spcPct val="0"/>
              </a:spcAft>
              <a:defRPr sz="1000">
                <a:solidFill>
                  <a:schemeClr val="tx1"/>
                </a:solidFill>
                <a:latin typeface="Calibri" panose="020F0502020204030204" pitchFamily="34" charset="0"/>
              </a:defRPr>
            </a:lvl6pPr>
            <a:lvl7pPr marL="2971800" indent="-228600" defTabSz="522288" eaLnBrk="0" fontAlgn="base" hangingPunct="0">
              <a:spcBef>
                <a:spcPct val="0"/>
              </a:spcBef>
              <a:spcAft>
                <a:spcPct val="0"/>
              </a:spcAft>
              <a:defRPr sz="1000">
                <a:solidFill>
                  <a:schemeClr val="tx1"/>
                </a:solidFill>
                <a:latin typeface="Calibri" panose="020F0502020204030204" pitchFamily="34" charset="0"/>
              </a:defRPr>
            </a:lvl7pPr>
            <a:lvl8pPr marL="3429000" indent="-228600" defTabSz="522288" eaLnBrk="0" fontAlgn="base" hangingPunct="0">
              <a:spcBef>
                <a:spcPct val="0"/>
              </a:spcBef>
              <a:spcAft>
                <a:spcPct val="0"/>
              </a:spcAft>
              <a:defRPr sz="1000">
                <a:solidFill>
                  <a:schemeClr val="tx1"/>
                </a:solidFill>
                <a:latin typeface="Calibri" panose="020F0502020204030204" pitchFamily="34" charset="0"/>
              </a:defRPr>
            </a:lvl8pPr>
            <a:lvl9pPr marL="3886200" indent="-228600" defTabSz="522288" eaLnBrk="0" fontAlgn="base" hangingPunct="0">
              <a:spcBef>
                <a:spcPct val="0"/>
              </a:spcBef>
              <a:spcAft>
                <a:spcPct val="0"/>
              </a:spcAft>
              <a:defRPr sz="1000">
                <a:solidFill>
                  <a:schemeClr val="tx1"/>
                </a:solidFill>
                <a:latin typeface="Calibri" panose="020F0502020204030204" pitchFamily="34" charset="0"/>
              </a:defRPr>
            </a:lvl9pPr>
          </a:lstStyle>
          <a:p>
            <a:pPr eaLnBrk="1" hangingPunct="1"/>
            <a:r>
              <a:rPr lang="en-US" sz="1200" dirty="0">
                <a:solidFill>
                  <a:srgbClr val="E8325D"/>
                </a:solidFill>
                <a:latin typeface="Lato" pitchFamily="34" charset="0"/>
                <a:ea typeface="Open Sans" panose="020B0606030504020204" pitchFamily="34" charset="0"/>
                <a:cs typeface="Arial" panose="020B0604020202020204" pitchFamily="34" charset="0"/>
              </a:rPr>
              <a:t>www.veritysoftware.in</a:t>
            </a:r>
          </a:p>
        </p:txBody>
      </p:sp>
      <p:cxnSp>
        <p:nvCxnSpPr>
          <p:cNvPr id="7" name="Straight Connector 6"/>
          <p:cNvCxnSpPr/>
          <p:nvPr/>
        </p:nvCxnSpPr>
        <p:spPr>
          <a:xfrm>
            <a:off x="3943790" y="1879194"/>
            <a:ext cx="0" cy="93865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C:\Users\Design\Desktop\verity-logo.png"/>
          <p:cNvPicPr>
            <a:picLocks noChangeAspect="1" noChangeArrowheads="1"/>
          </p:cNvPicPr>
          <p:nvPr/>
        </p:nvPicPr>
        <p:blipFill>
          <a:blip r:embed="rId2" cstate="print"/>
          <a:srcRect/>
          <a:stretch>
            <a:fillRect/>
          </a:stretch>
        </p:blipFill>
        <p:spPr bwMode="auto">
          <a:xfrm>
            <a:off x="2503562" y="1932317"/>
            <a:ext cx="1270271" cy="680254"/>
          </a:xfrm>
          <a:prstGeom prst="rect">
            <a:avLst/>
          </a:prstGeom>
          <a:noFill/>
        </p:spPr>
      </p:pic>
    </p:spTree>
    <p:extLst>
      <p:ext uri="{BB962C8B-B14F-4D97-AF65-F5344CB8AC3E}">
        <p14:creationId xmlns:p14="http://schemas.microsoft.com/office/powerpoint/2010/main" val="202864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Skills for an AI Professional</a:t>
            </a:r>
            <a:endParaRPr/>
          </a:p>
        </p:txBody>
      </p:sp>
      <p:sp>
        <p:nvSpPr>
          <p:cNvPr id="126" name="Google Shape;12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and Mathematics knowledge</a:t>
            </a:r>
            <a:endParaRPr/>
          </a:p>
          <a:p>
            <a:pPr marL="0" lvl="0" indent="0" algn="l" rtl="0">
              <a:spcBef>
                <a:spcPts val="1600"/>
              </a:spcBef>
              <a:spcAft>
                <a:spcPts val="0"/>
              </a:spcAft>
              <a:buNone/>
            </a:pPr>
            <a:r>
              <a:rPr lang="en"/>
              <a:t>Technology and programing knowledge - Algorithms, model representation, programming, various existing technologies</a:t>
            </a:r>
            <a:endParaRPr/>
          </a:p>
          <a:p>
            <a:pPr marL="0" lvl="0" indent="0" algn="l" rtl="0">
              <a:spcBef>
                <a:spcPts val="1600"/>
              </a:spcBef>
              <a:spcAft>
                <a:spcPts val="1600"/>
              </a:spcAft>
              <a:buNone/>
            </a:pPr>
            <a:r>
              <a:rPr lang="en"/>
              <a:t>Testing -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AI-ML Fundamentals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in Machine Learning</a:t>
            </a:r>
            <a:endParaRPr/>
          </a:p>
        </p:txBody>
      </p:sp>
      <p:sp>
        <p:nvSpPr>
          <p:cNvPr id="137" name="Google Shape;13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Supervised/Directed</a:t>
            </a:r>
            <a:endParaRPr/>
          </a:p>
          <a:p>
            <a:pPr marL="914400" lvl="1" indent="-317500" algn="l" rtl="0">
              <a:spcBef>
                <a:spcPts val="0"/>
              </a:spcBef>
              <a:spcAft>
                <a:spcPts val="0"/>
              </a:spcAft>
              <a:buSzPts val="1400"/>
              <a:buChar char="○"/>
            </a:pPr>
            <a:r>
              <a:rPr lang="en"/>
              <a:t>Classification</a:t>
            </a:r>
            <a:endParaRPr/>
          </a:p>
          <a:p>
            <a:pPr marL="914400" lvl="1" indent="-317500" algn="l" rtl="0">
              <a:spcBef>
                <a:spcPts val="0"/>
              </a:spcBef>
              <a:spcAft>
                <a:spcPts val="0"/>
              </a:spcAft>
              <a:buSzPts val="1400"/>
              <a:buChar char="○"/>
            </a:pPr>
            <a:r>
              <a:rPr lang="en"/>
              <a:t>Regression</a:t>
            </a:r>
            <a:endParaRPr/>
          </a:p>
          <a:p>
            <a:pPr marL="457200" lvl="0" indent="-342900" algn="l" rtl="0">
              <a:spcBef>
                <a:spcPts val="0"/>
              </a:spcBef>
              <a:spcAft>
                <a:spcPts val="0"/>
              </a:spcAft>
              <a:buSzPts val="1800"/>
              <a:buChar char="●"/>
            </a:pPr>
            <a:r>
              <a:rPr lang="en"/>
              <a:t>Unsupervised/Undirected</a:t>
            </a:r>
            <a:endParaRPr/>
          </a:p>
          <a:p>
            <a:pPr marL="914400" lvl="1" indent="-317500" algn="l" rtl="0">
              <a:spcBef>
                <a:spcPts val="0"/>
              </a:spcBef>
              <a:spcAft>
                <a:spcPts val="0"/>
              </a:spcAft>
              <a:buSzPts val="1400"/>
              <a:buChar char="○"/>
            </a:pPr>
            <a:r>
              <a:rPr lang="en"/>
              <a:t>Clustering</a:t>
            </a:r>
            <a:endParaRPr/>
          </a:p>
          <a:p>
            <a:pPr marL="914400" lvl="1" indent="-317500" algn="l" rtl="0">
              <a:spcBef>
                <a:spcPts val="0"/>
              </a:spcBef>
              <a:spcAft>
                <a:spcPts val="0"/>
              </a:spcAft>
              <a:buSzPts val="1400"/>
              <a:buChar char="○"/>
            </a:pPr>
            <a:r>
              <a:rPr lang="en"/>
              <a:t>Association</a:t>
            </a:r>
            <a:endParaRPr/>
          </a:p>
          <a:p>
            <a:pPr marL="914400" lvl="1" indent="-317500" algn="l" rtl="0">
              <a:spcBef>
                <a:spcPts val="0"/>
              </a:spcBef>
              <a:spcAft>
                <a:spcPts val="0"/>
              </a:spcAft>
              <a:buSzPts val="1400"/>
              <a:buChar char="○"/>
            </a:pPr>
            <a:r>
              <a:rPr lang="en"/>
              <a:t>Dimensionality reduction...</a:t>
            </a:r>
            <a:endParaRPr/>
          </a:p>
          <a:p>
            <a:pPr marL="457200" lvl="0" indent="-342900" algn="l" rtl="0">
              <a:spcBef>
                <a:spcPts val="0"/>
              </a:spcBef>
              <a:spcAft>
                <a:spcPts val="0"/>
              </a:spcAft>
              <a:buSzPts val="1800"/>
              <a:buChar char="●"/>
            </a:pPr>
            <a:r>
              <a:rPr lang="en"/>
              <a:t>Semi-supervised</a:t>
            </a:r>
            <a:endParaRPr/>
          </a:p>
          <a:p>
            <a:pPr marL="457200" lvl="0" indent="-342900" algn="l" rtl="0">
              <a:spcBef>
                <a:spcPts val="0"/>
              </a:spcBef>
              <a:spcAft>
                <a:spcPts val="0"/>
              </a:spcAft>
              <a:buSzPts val="1800"/>
              <a:buChar char="●"/>
            </a:pPr>
            <a:r>
              <a:rPr lang="en"/>
              <a:t>Reinforcement</a:t>
            </a:r>
            <a:endParaRPr/>
          </a:p>
          <a:p>
            <a:pPr marL="457200" lvl="0" indent="-342900" algn="l" rtl="0">
              <a:spcBef>
                <a:spcPts val="0"/>
              </a:spcBef>
              <a:spcAft>
                <a:spcPts val="0"/>
              </a:spcAft>
              <a:buSzPts val="1800"/>
              <a:buChar char="●"/>
            </a:pPr>
            <a:r>
              <a:rPr lang="en"/>
              <a:t>Natural process based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Supervised Learning</a:t>
            </a:r>
            <a:endParaRPr/>
          </a:p>
        </p:txBody>
      </p:sp>
      <p:sp>
        <p:nvSpPr>
          <p:cNvPr id="143" name="Google Shape;143;p27"/>
          <p:cNvSpPr txBox="1">
            <a:spLocks noGrp="1"/>
          </p:cNvSpPr>
          <p:nvPr>
            <p:ph type="body" idx="1"/>
          </p:nvPr>
        </p:nvSpPr>
        <p:spPr>
          <a:xfrm>
            <a:off x="311700" y="923875"/>
            <a:ext cx="8520600" cy="3965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Learning Process - The model learns through input sample data (Training Data) with its output defined and the system tries to learn a function that can define the input/output relationship.</a:t>
            </a:r>
            <a:endParaRPr dirty="0"/>
          </a:p>
          <a:p>
            <a:pPr marL="457200" lvl="0" indent="-342900" algn="l" rtl="0">
              <a:spcBef>
                <a:spcPts val="0"/>
              </a:spcBef>
              <a:spcAft>
                <a:spcPts val="0"/>
              </a:spcAft>
              <a:buSzPts val="1800"/>
              <a:buChar char="●"/>
            </a:pPr>
            <a:r>
              <a:rPr lang="en" dirty="0"/>
              <a:t>The model/algorithm should to be able to generalize to predict results in the face of new data, with some level of accuracy</a:t>
            </a:r>
            <a:endParaRPr dirty="0"/>
          </a:p>
          <a:p>
            <a:pPr marL="457200" lvl="0" indent="-342900" algn="l" rtl="0">
              <a:spcBef>
                <a:spcPts val="0"/>
              </a:spcBef>
              <a:spcAft>
                <a:spcPts val="0"/>
              </a:spcAft>
              <a:buSzPts val="1800"/>
              <a:buChar char="●"/>
            </a:pPr>
            <a:r>
              <a:rPr lang="en" dirty="0"/>
              <a:t>Two types of outputs </a:t>
            </a:r>
            <a:endParaRPr dirty="0"/>
          </a:p>
          <a:p>
            <a:pPr marL="914400" lvl="1" indent="-317500" algn="l" rtl="0">
              <a:spcBef>
                <a:spcPts val="0"/>
              </a:spcBef>
              <a:spcAft>
                <a:spcPts val="0"/>
              </a:spcAft>
              <a:buSzPts val="1400"/>
              <a:buChar char="○"/>
            </a:pPr>
            <a:r>
              <a:rPr lang="en" sz="1200" dirty="0"/>
              <a:t>Classification</a:t>
            </a:r>
            <a:endParaRPr sz="1200" dirty="0"/>
          </a:p>
          <a:p>
            <a:pPr marL="914400" lvl="1" indent="-304800" algn="l" rtl="0">
              <a:spcBef>
                <a:spcPts val="0"/>
              </a:spcBef>
              <a:spcAft>
                <a:spcPts val="0"/>
              </a:spcAft>
              <a:buSzPts val="1200"/>
              <a:buChar char="○"/>
            </a:pPr>
            <a:r>
              <a:rPr lang="en" sz="1200" dirty="0"/>
              <a:t>Regression</a:t>
            </a:r>
            <a:endParaRPr sz="1200" dirty="0"/>
          </a:p>
          <a:p>
            <a:pPr marL="457200" lvl="0" indent="-342900" algn="l" rtl="0">
              <a:spcBef>
                <a:spcPts val="0"/>
              </a:spcBef>
              <a:spcAft>
                <a:spcPts val="0"/>
              </a:spcAft>
              <a:buSzPts val="1800"/>
              <a:buChar char="●"/>
            </a:pPr>
            <a:r>
              <a:rPr lang="en" dirty="0"/>
              <a:t>Used in predictive modeling</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Supervised Learning - Classification</a:t>
            </a:r>
            <a:endParaRPr/>
          </a:p>
        </p:txBody>
      </p:sp>
      <p:sp>
        <p:nvSpPr>
          <p:cNvPr id="150" name="Google Shape;150;p28"/>
          <p:cNvSpPr txBox="1">
            <a:spLocks noGrp="1"/>
          </p:cNvSpPr>
          <p:nvPr>
            <p:ph type="body" idx="1"/>
          </p:nvPr>
        </p:nvSpPr>
        <p:spPr>
          <a:xfrm>
            <a:off x="311700" y="1152475"/>
            <a:ext cx="50445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Classify the output for a given input of n features into one of the M possible classes </a:t>
            </a:r>
            <a:endParaRPr/>
          </a:p>
          <a:p>
            <a:pPr marL="457200" lvl="0" indent="-342900" algn="l" rtl="0">
              <a:lnSpc>
                <a:spcPct val="100000"/>
              </a:lnSpc>
              <a:spcBef>
                <a:spcPts val="0"/>
              </a:spcBef>
              <a:spcAft>
                <a:spcPts val="0"/>
              </a:spcAft>
              <a:buSzPts val="1800"/>
              <a:buChar char="●"/>
            </a:pPr>
            <a:r>
              <a:rPr lang="en"/>
              <a:t>Apple or an Orange?</a:t>
            </a:r>
            <a:endParaRPr/>
          </a:p>
          <a:p>
            <a:pPr marL="457200" lvl="0" indent="-342900" algn="l" rtl="0">
              <a:lnSpc>
                <a:spcPct val="100000"/>
              </a:lnSpc>
              <a:spcBef>
                <a:spcPts val="0"/>
              </a:spcBef>
              <a:spcAft>
                <a:spcPts val="0"/>
              </a:spcAft>
              <a:buSzPts val="1800"/>
              <a:buChar char="●"/>
            </a:pPr>
            <a:r>
              <a:rPr lang="en"/>
              <a:t>Spam or no-spam or appropriate labeling of an email</a:t>
            </a:r>
            <a:endParaRPr/>
          </a:p>
          <a:p>
            <a:pPr marL="457200" lvl="0" indent="-342900" algn="l" rtl="0">
              <a:lnSpc>
                <a:spcPct val="100000"/>
              </a:lnSpc>
              <a:spcBef>
                <a:spcPts val="0"/>
              </a:spcBef>
              <a:spcAft>
                <a:spcPts val="0"/>
              </a:spcAft>
              <a:buSzPts val="1800"/>
              <a:buChar char="●"/>
            </a:pPr>
            <a:r>
              <a:rPr lang="en"/>
              <a:t>Patient diagnosis</a:t>
            </a:r>
            <a:endParaRPr/>
          </a:p>
          <a:p>
            <a:pPr marL="0" lvl="0" indent="0" algn="l" rtl="0">
              <a:lnSpc>
                <a:spcPct val="100000"/>
              </a:lnSpc>
              <a:spcBef>
                <a:spcPts val="1600"/>
              </a:spcBef>
              <a:spcAft>
                <a:spcPts val="0"/>
              </a:spcAft>
              <a:buNone/>
            </a:pPr>
            <a:r>
              <a:rPr lang="en" b="1"/>
              <a:t>Common Algorithms</a:t>
            </a:r>
            <a:endParaRPr b="1"/>
          </a:p>
          <a:p>
            <a:pPr marL="457200" lvl="0" indent="-342900" algn="l" rtl="0">
              <a:lnSpc>
                <a:spcPct val="100000"/>
              </a:lnSpc>
              <a:spcBef>
                <a:spcPts val="0"/>
              </a:spcBef>
              <a:spcAft>
                <a:spcPts val="0"/>
              </a:spcAft>
              <a:buSzPts val="1800"/>
              <a:buChar char="●"/>
            </a:pPr>
            <a:r>
              <a:rPr lang="en"/>
              <a:t>Decision trees</a:t>
            </a:r>
            <a:endParaRPr/>
          </a:p>
          <a:p>
            <a:pPr marL="457200" lvl="0" indent="-342900" algn="l" rtl="0">
              <a:lnSpc>
                <a:spcPct val="100000"/>
              </a:lnSpc>
              <a:spcBef>
                <a:spcPts val="0"/>
              </a:spcBef>
              <a:spcAft>
                <a:spcPts val="0"/>
              </a:spcAft>
              <a:buSzPts val="1800"/>
              <a:buChar char="●"/>
            </a:pPr>
            <a:r>
              <a:rPr lang="en"/>
              <a:t>Random forests</a:t>
            </a:r>
            <a:endParaRPr/>
          </a:p>
          <a:p>
            <a:pPr marL="457200" lvl="0" indent="-342900" algn="l" rtl="0">
              <a:lnSpc>
                <a:spcPct val="100000"/>
              </a:lnSpc>
              <a:spcBef>
                <a:spcPts val="0"/>
              </a:spcBef>
              <a:spcAft>
                <a:spcPts val="0"/>
              </a:spcAft>
              <a:buSzPts val="1800"/>
              <a:buChar char="●"/>
            </a:pPr>
            <a:r>
              <a:rPr lang="en"/>
              <a:t>Support Vector Machines (SVM)</a:t>
            </a:r>
            <a:endParaRPr/>
          </a:p>
        </p:txBody>
      </p:sp>
      <p:pic>
        <p:nvPicPr>
          <p:cNvPr id="151" name="Google Shape;151;p28"/>
          <p:cNvPicPr preferRelativeResize="0"/>
          <p:nvPr/>
        </p:nvPicPr>
        <p:blipFill>
          <a:blip r:embed="rId3">
            <a:alphaModFix/>
          </a:blip>
          <a:stretch>
            <a:fillRect/>
          </a:stretch>
        </p:blipFill>
        <p:spPr>
          <a:xfrm>
            <a:off x="5508600" y="1170125"/>
            <a:ext cx="3483000" cy="3444084"/>
          </a:xfrm>
          <a:prstGeom prst="rect">
            <a:avLst/>
          </a:prstGeom>
          <a:noFill/>
          <a:ln>
            <a:noFill/>
          </a:ln>
        </p:spPr>
      </p:pic>
      <p:sp>
        <p:nvSpPr>
          <p:cNvPr id="152" name="Google Shape;152;p28"/>
          <p:cNvSpPr txBox="1"/>
          <p:nvPr/>
        </p:nvSpPr>
        <p:spPr>
          <a:xfrm>
            <a:off x="5822550" y="4568875"/>
            <a:ext cx="3072000" cy="22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t>https://towardsdatascience.com/supervised-vs-unsupervised-learning-14f68e32ea8d</a:t>
            </a:r>
            <a:endParaRPr sz="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Supervised Learning - Regression</a:t>
            </a:r>
            <a:endParaRPr/>
          </a:p>
          <a:p>
            <a:pPr marL="0" lvl="0" indent="0" algn="l" rtl="0">
              <a:spcBef>
                <a:spcPts val="0"/>
              </a:spcBef>
              <a:spcAft>
                <a:spcPts val="0"/>
              </a:spcAft>
              <a:buNone/>
            </a:pPr>
            <a:endParaRPr/>
          </a:p>
        </p:txBody>
      </p:sp>
      <p:sp>
        <p:nvSpPr>
          <p:cNvPr id="158" name="Google Shape;158;p29"/>
          <p:cNvSpPr txBox="1">
            <a:spLocks noGrp="1"/>
          </p:cNvSpPr>
          <p:nvPr>
            <p:ph type="body" idx="1"/>
          </p:nvPr>
        </p:nvSpPr>
        <p:spPr>
          <a:xfrm>
            <a:off x="311700" y="1152475"/>
            <a:ext cx="5325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Inputs are a set of regressors and the output is a continuous quantity</a:t>
            </a:r>
            <a:endParaRPr dirty="0"/>
          </a:p>
          <a:p>
            <a:pPr marL="457200" lvl="0" indent="-342900" algn="l" rtl="0">
              <a:spcBef>
                <a:spcPts val="1600"/>
              </a:spcBef>
              <a:spcAft>
                <a:spcPts val="0"/>
              </a:spcAft>
              <a:buSzPts val="1800"/>
              <a:buChar char="●"/>
            </a:pPr>
            <a:r>
              <a:rPr lang="en" dirty="0"/>
              <a:t>Predicting </a:t>
            </a:r>
            <a:r>
              <a:rPr lang="en-US" dirty="0"/>
              <a:t>sales,</a:t>
            </a:r>
            <a:r>
              <a:rPr lang="en" dirty="0"/>
              <a:t> pricing </a:t>
            </a:r>
            <a:r>
              <a:rPr lang="en-US" dirty="0"/>
              <a:t>etc.</a:t>
            </a:r>
            <a:endParaRPr dirty="0"/>
          </a:p>
          <a:p>
            <a:pPr marL="0" lvl="0" indent="0" algn="l" rtl="0">
              <a:spcBef>
                <a:spcPts val="1600"/>
              </a:spcBef>
              <a:spcAft>
                <a:spcPts val="0"/>
              </a:spcAft>
              <a:buNone/>
            </a:pPr>
            <a:r>
              <a:rPr lang="en" b="1" dirty="0"/>
              <a:t>Common algorithm</a:t>
            </a:r>
            <a:r>
              <a:rPr lang="en" dirty="0"/>
              <a:t> </a:t>
            </a:r>
            <a:endParaRPr dirty="0"/>
          </a:p>
          <a:p>
            <a:pPr marL="457200" lvl="0" indent="-342900" algn="l" rtl="0">
              <a:spcBef>
                <a:spcPts val="0"/>
              </a:spcBef>
              <a:spcAft>
                <a:spcPts val="0"/>
              </a:spcAft>
              <a:buSzPts val="1800"/>
              <a:buChar char="●"/>
            </a:pPr>
            <a:r>
              <a:rPr lang="en" dirty="0"/>
              <a:t>Linear regression</a:t>
            </a:r>
            <a:endParaRPr dirty="0"/>
          </a:p>
          <a:p>
            <a:pPr marL="457200" lvl="0" indent="-342900" algn="l" rtl="0">
              <a:spcBef>
                <a:spcPts val="0"/>
              </a:spcBef>
              <a:spcAft>
                <a:spcPts val="0"/>
              </a:spcAft>
              <a:buSzPts val="1800"/>
              <a:buChar char="●"/>
            </a:pPr>
            <a:r>
              <a:rPr lang="en" dirty="0"/>
              <a:t>Multivariate regression</a:t>
            </a:r>
            <a:endParaRPr dirty="0"/>
          </a:p>
          <a:p>
            <a:pPr marL="457200" lvl="0" indent="-342900" algn="l" rtl="0">
              <a:spcBef>
                <a:spcPts val="0"/>
              </a:spcBef>
              <a:spcAft>
                <a:spcPts val="0"/>
              </a:spcAft>
              <a:buSzPts val="1800"/>
              <a:buChar char="●"/>
            </a:pPr>
            <a:r>
              <a:rPr lang="en" dirty="0"/>
              <a:t>Regression trees etc.</a:t>
            </a:r>
            <a:endParaRPr dirty="0"/>
          </a:p>
        </p:txBody>
      </p:sp>
      <p:pic>
        <p:nvPicPr>
          <p:cNvPr id="159" name="Google Shape;159;p29"/>
          <p:cNvPicPr preferRelativeResize="0"/>
          <p:nvPr/>
        </p:nvPicPr>
        <p:blipFill>
          <a:blip r:embed="rId3">
            <a:alphaModFix/>
          </a:blip>
          <a:stretch>
            <a:fillRect/>
          </a:stretch>
        </p:blipFill>
        <p:spPr>
          <a:xfrm>
            <a:off x="5790000" y="1170125"/>
            <a:ext cx="3201600" cy="3163711"/>
          </a:xfrm>
          <a:prstGeom prst="rect">
            <a:avLst/>
          </a:prstGeom>
          <a:noFill/>
          <a:ln>
            <a:noFill/>
          </a:ln>
        </p:spPr>
      </p:pic>
      <p:sp>
        <p:nvSpPr>
          <p:cNvPr id="160" name="Google Shape;160;p29"/>
          <p:cNvSpPr txBox="1"/>
          <p:nvPr/>
        </p:nvSpPr>
        <p:spPr>
          <a:xfrm>
            <a:off x="5854800" y="4333825"/>
            <a:ext cx="3072000" cy="229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t>https://towardsdatascience.com/supervised-vs-unsupervised-learning-14f68e32ea8d</a:t>
            </a:r>
            <a:endParaRPr sz="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Unsupervised Learning</a:t>
            </a:r>
            <a:endParaRPr/>
          </a:p>
        </p:txBody>
      </p:sp>
      <p:sp>
        <p:nvSpPr>
          <p:cNvPr id="166" name="Google Shape;166;p30"/>
          <p:cNvSpPr txBox="1">
            <a:spLocks noGrp="1"/>
          </p:cNvSpPr>
          <p:nvPr>
            <p:ph type="body" idx="1"/>
          </p:nvPr>
        </p:nvSpPr>
        <p:spPr>
          <a:xfrm>
            <a:off x="311700" y="1152475"/>
            <a:ext cx="37899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model learns without labels in the training data</a:t>
            </a:r>
            <a:endParaRPr/>
          </a:p>
          <a:p>
            <a:pPr marL="457200" lvl="0" indent="-342900" algn="l" rtl="0">
              <a:spcBef>
                <a:spcPts val="0"/>
              </a:spcBef>
              <a:spcAft>
                <a:spcPts val="0"/>
              </a:spcAft>
              <a:buSzPts val="1800"/>
              <a:buChar char="●"/>
            </a:pPr>
            <a:r>
              <a:rPr lang="en"/>
              <a:t>Purpose is to learn the patterns and structure of the data without associated labels</a:t>
            </a:r>
            <a:endParaRPr/>
          </a:p>
          <a:p>
            <a:pPr marL="457200" lvl="0" indent="-342900" algn="l" rtl="0">
              <a:spcBef>
                <a:spcPts val="0"/>
              </a:spcBef>
              <a:spcAft>
                <a:spcPts val="0"/>
              </a:spcAft>
              <a:buSzPts val="1800"/>
              <a:buChar char="●"/>
            </a:pPr>
            <a:r>
              <a:rPr lang="en"/>
              <a:t>Used in </a:t>
            </a:r>
            <a:endParaRPr/>
          </a:p>
          <a:p>
            <a:pPr marL="914400" lvl="1" indent="-317500" algn="l" rtl="0">
              <a:spcBef>
                <a:spcPts val="0"/>
              </a:spcBef>
              <a:spcAft>
                <a:spcPts val="0"/>
              </a:spcAft>
              <a:buSzPts val="1400"/>
              <a:buChar char="○"/>
            </a:pPr>
            <a:r>
              <a:rPr lang="en"/>
              <a:t>Pattern detection </a:t>
            </a:r>
            <a:endParaRPr/>
          </a:p>
          <a:p>
            <a:pPr marL="914400" lvl="1" indent="-317500" algn="l" rtl="0">
              <a:spcBef>
                <a:spcPts val="0"/>
              </a:spcBef>
              <a:spcAft>
                <a:spcPts val="0"/>
              </a:spcAft>
              <a:buSzPts val="1400"/>
              <a:buChar char="○"/>
            </a:pPr>
            <a:r>
              <a:rPr lang="en"/>
              <a:t>Descriptive modeling</a:t>
            </a:r>
            <a:endParaRPr/>
          </a:p>
        </p:txBody>
      </p:sp>
      <p:pic>
        <p:nvPicPr>
          <p:cNvPr id="167" name="Google Shape;167;p30"/>
          <p:cNvPicPr preferRelativeResize="0"/>
          <p:nvPr/>
        </p:nvPicPr>
        <p:blipFill>
          <a:blip r:embed="rId3">
            <a:alphaModFix/>
          </a:blip>
          <a:stretch>
            <a:fillRect/>
          </a:stretch>
        </p:blipFill>
        <p:spPr>
          <a:xfrm>
            <a:off x="3951075" y="1153513"/>
            <a:ext cx="4957425" cy="2836475"/>
          </a:xfrm>
          <a:prstGeom prst="rect">
            <a:avLst/>
          </a:prstGeom>
          <a:noFill/>
          <a:ln>
            <a:noFill/>
          </a:ln>
        </p:spPr>
      </p:pic>
      <p:sp>
        <p:nvSpPr>
          <p:cNvPr id="168" name="Google Shape;168;p30"/>
          <p:cNvSpPr txBox="1"/>
          <p:nvPr/>
        </p:nvSpPr>
        <p:spPr>
          <a:xfrm>
            <a:off x="4037438" y="4046150"/>
            <a:ext cx="4632300" cy="256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600">
                <a:solidFill>
                  <a:schemeClr val="dk2"/>
                </a:solidFill>
              </a:rPr>
              <a:t>http://bigdata-madesimple.com/machine-learning-explained-understanding-supervised-unsupervised-and-reinforcement-learning/</a:t>
            </a:r>
            <a:endParaRPr sz="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Unsupervised Learning - Clustering</a:t>
            </a:r>
            <a:endParaRPr/>
          </a:p>
        </p:txBody>
      </p:sp>
      <p:sp>
        <p:nvSpPr>
          <p:cNvPr id="174" name="Google Shape;174;p31"/>
          <p:cNvSpPr txBox="1">
            <a:spLocks noGrp="1"/>
          </p:cNvSpPr>
          <p:nvPr>
            <p:ph type="body" idx="1"/>
          </p:nvPr>
        </p:nvSpPr>
        <p:spPr>
          <a:xfrm>
            <a:off x="311700" y="1152475"/>
            <a:ext cx="51120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outputs are clusters of the input data </a:t>
            </a:r>
            <a:endParaRPr/>
          </a:p>
          <a:p>
            <a:pPr marL="457200" lvl="0" indent="-342900" algn="l" rtl="0">
              <a:spcBef>
                <a:spcPts val="0"/>
              </a:spcBef>
              <a:spcAft>
                <a:spcPts val="0"/>
              </a:spcAft>
              <a:buSzPts val="1800"/>
              <a:buChar char="●"/>
            </a:pPr>
            <a:r>
              <a:rPr lang="en"/>
              <a:t>Clustering is done on the basis of statistical properties of input</a:t>
            </a:r>
            <a:endParaRPr/>
          </a:p>
          <a:p>
            <a:pPr marL="457200" marR="0" lvl="0" indent="-342900" algn="l" rtl="0">
              <a:lnSpc>
                <a:spcPct val="115000"/>
              </a:lnSpc>
              <a:spcBef>
                <a:spcPts val="0"/>
              </a:spcBef>
              <a:spcAft>
                <a:spcPts val="0"/>
              </a:spcAft>
              <a:buSzPts val="1800"/>
              <a:buChar char="●"/>
            </a:pPr>
            <a:r>
              <a:rPr lang="en"/>
              <a:t>Example Uses</a:t>
            </a:r>
            <a:endParaRPr/>
          </a:p>
          <a:p>
            <a:pPr marL="914400" marR="0" lvl="1" indent="-317500" algn="l" rtl="0">
              <a:lnSpc>
                <a:spcPct val="115000"/>
              </a:lnSpc>
              <a:spcBef>
                <a:spcPts val="0"/>
              </a:spcBef>
              <a:spcAft>
                <a:spcPts val="0"/>
              </a:spcAft>
              <a:buSzPts val="1400"/>
              <a:buChar char="○"/>
            </a:pPr>
            <a:r>
              <a:rPr lang="en"/>
              <a:t>Social network analysis</a:t>
            </a:r>
            <a:endParaRPr/>
          </a:p>
          <a:p>
            <a:pPr marL="914400" marR="0" lvl="1" indent="-317500" algn="l" rtl="0">
              <a:lnSpc>
                <a:spcPct val="115000"/>
              </a:lnSpc>
              <a:spcBef>
                <a:spcPts val="0"/>
              </a:spcBef>
              <a:spcAft>
                <a:spcPts val="0"/>
              </a:spcAft>
              <a:buSzPts val="1400"/>
              <a:buChar char="○"/>
            </a:pPr>
            <a:r>
              <a:rPr lang="en"/>
              <a:t>Image segmentation </a:t>
            </a:r>
            <a:endParaRPr/>
          </a:p>
          <a:p>
            <a:pPr marL="914400" marR="0" lvl="1" indent="-317500" algn="l" rtl="0">
              <a:lnSpc>
                <a:spcPct val="115000"/>
              </a:lnSpc>
              <a:spcBef>
                <a:spcPts val="0"/>
              </a:spcBef>
              <a:spcAft>
                <a:spcPts val="0"/>
              </a:spcAft>
              <a:buSzPts val="1400"/>
              <a:buChar char="○"/>
            </a:pPr>
            <a:r>
              <a:rPr lang="en"/>
              <a:t>Customer segmentation </a:t>
            </a:r>
            <a:endParaRPr/>
          </a:p>
          <a:p>
            <a:pPr marL="914400" marR="0" lvl="1" indent="-317500" algn="l" rtl="0">
              <a:lnSpc>
                <a:spcPct val="115000"/>
              </a:lnSpc>
              <a:spcBef>
                <a:spcPts val="0"/>
              </a:spcBef>
              <a:spcAft>
                <a:spcPts val="0"/>
              </a:spcAft>
              <a:buSzPts val="1400"/>
              <a:buChar char="○"/>
            </a:pPr>
            <a:r>
              <a:rPr lang="en"/>
              <a:t>Portfolio analysis etc.</a:t>
            </a:r>
            <a:endParaRPr/>
          </a:p>
          <a:p>
            <a:pPr marL="457200" marR="0" lvl="0" indent="-342900" algn="l" rtl="0">
              <a:lnSpc>
                <a:spcPct val="115000"/>
              </a:lnSpc>
              <a:spcBef>
                <a:spcPts val="0"/>
              </a:spcBef>
              <a:spcAft>
                <a:spcPts val="0"/>
              </a:spcAft>
              <a:buSzPts val="1800"/>
              <a:buChar char="●"/>
            </a:pPr>
            <a:r>
              <a:rPr lang="en"/>
              <a:t>Some algorithms</a:t>
            </a:r>
            <a:endParaRPr/>
          </a:p>
          <a:p>
            <a:pPr marL="914400" marR="0" lvl="1" indent="-317500" algn="l" rtl="0">
              <a:lnSpc>
                <a:spcPct val="115000"/>
              </a:lnSpc>
              <a:spcBef>
                <a:spcPts val="0"/>
              </a:spcBef>
              <a:spcAft>
                <a:spcPts val="0"/>
              </a:spcAft>
              <a:buSzPts val="1400"/>
              <a:buChar char="○"/>
            </a:pPr>
            <a:r>
              <a:rPr lang="en"/>
              <a:t>Hierarchical clustering</a:t>
            </a:r>
            <a:endParaRPr/>
          </a:p>
          <a:p>
            <a:pPr marL="914400" lvl="1" indent="-317500" algn="l" rtl="0">
              <a:spcBef>
                <a:spcPts val="0"/>
              </a:spcBef>
              <a:spcAft>
                <a:spcPts val="0"/>
              </a:spcAft>
              <a:buSzPts val="1400"/>
              <a:buChar char="○"/>
            </a:pPr>
            <a:r>
              <a:rPr lang="en"/>
              <a:t>K-means clustering</a:t>
            </a:r>
            <a:endParaRPr/>
          </a:p>
          <a:p>
            <a:pPr marL="914400" lvl="1" indent="-317500" algn="l" rtl="0">
              <a:spcBef>
                <a:spcPts val="0"/>
              </a:spcBef>
              <a:spcAft>
                <a:spcPts val="0"/>
              </a:spcAft>
              <a:buSzPts val="1400"/>
              <a:buChar char="○"/>
            </a:pPr>
            <a:r>
              <a:rPr lang="en"/>
              <a:t>K-NN (k nearest neighbors)</a:t>
            </a:r>
            <a:endParaRPr/>
          </a:p>
          <a:p>
            <a:pPr marL="914400" lvl="1" indent="-317500" algn="l" rtl="0">
              <a:spcBef>
                <a:spcPts val="0"/>
              </a:spcBef>
              <a:spcAft>
                <a:spcPts val="0"/>
              </a:spcAft>
              <a:buSzPts val="1400"/>
              <a:buChar char="○"/>
            </a:pPr>
            <a:r>
              <a:rPr lang="en"/>
              <a:t>Neural networks / Deep Learning</a:t>
            </a:r>
            <a:endParaRPr/>
          </a:p>
        </p:txBody>
      </p:sp>
      <p:pic>
        <p:nvPicPr>
          <p:cNvPr id="175" name="Google Shape;175;p31"/>
          <p:cNvPicPr preferRelativeResize="0"/>
          <p:nvPr/>
        </p:nvPicPr>
        <p:blipFill>
          <a:blip r:embed="rId3">
            <a:alphaModFix/>
          </a:blip>
          <a:stretch>
            <a:fillRect/>
          </a:stretch>
        </p:blipFill>
        <p:spPr>
          <a:xfrm>
            <a:off x="5423625" y="1938175"/>
            <a:ext cx="3327101" cy="1481099"/>
          </a:xfrm>
          <a:prstGeom prst="rect">
            <a:avLst/>
          </a:prstGeom>
          <a:noFill/>
          <a:ln>
            <a:noFill/>
          </a:ln>
        </p:spPr>
      </p:pic>
      <p:sp>
        <p:nvSpPr>
          <p:cNvPr id="176" name="Google Shape;176;p31"/>
          <p:cNvSpPr txBox="1"/>
          <p:nvPr/>
        </p:nvSpPr>
        <p:spPr>
          <a:xfrm>
            <a:off x="5943200" y="3474225"/>
            <a:ext cx="2509200" cy="19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t>https://en.proft.me/2015/12/24/types-machine-learning-algorithms/</a:t>
            </a:r>
            <a:endParaRPr sz="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Unsupervised Learning - Association</a:t>
            </a:r>
            <a:endParaRPr/>
          </a:p>
          <a:p>
            <a:pPr marL="0" lvl="0" indent="0" algn="l" rtl="0">
              <a:spcBef>
                <a:spcPts val="0"/>
              </a:spcBef>
              <a:spcAft>
                <a:spcPts val="0"/>
              </a:spcAft>
              <a:buNone/>
            </a:pPr>
            <a:endParaRPr/>
          </a:p>
        </p:txBody>
      </p:sp>
      <p:sp>
        <p:nvSpPr>
          <p:cNvPr id="182" name="Google Shape;18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Used to discover patterns/interesting relationships in the data </a:t>
            </a:r>
            <a:endParaRPr/>
          </a:p>
          <a:p>
            <a:pPr marL="457200" lvl="0" indent="-342900" algn="l" rtl="0">
              <a:spcBef>
                <a:spcPts val="0"/>
              </a:spcBef>
              <a:spcAft>
                <a:spcPts val="0"/>
              </a:spcAft>
              <a:buSzPts val="1800"/>
              <a:buChar char="●"/>
            </a:pPr>
            <a:r>
              <a:rPr lang="en"/>
              <a:t>Example uses include</a:t>
            </a:r>
            <a:endParaRPr/>
          </a:p>
          <a:p>
            <a:pPr marL="914400" lvl="1" indent="-317500" algn="l" rtl="0">
              <a:spcBef>
                <a:spcPts val="0"/>
              </a:spcBef>
              <a:spcAft>
                <a:spcPts val="0"/>
              </a:spcAft>
              <a:buSzPts val="1400"/>
              <a:buChar char="○"/>
            </a:pPr>
            <a:r>
              <a:rPr lang="en"/>
              <a:t>Market Basket Analysis (MBA)</a:t>
            </a:r>
            <a:endParaRPr/>
          </a:p>
          <a:p>
            <a:pPr marL="914400" lvl="1" indent="-317500" algn="l" rtl="0">
              <a:spcBef>
                <a:spcPts val="0"/>
              </a:spcBef>
              <a:spcAft>
                <a:spcPts val="0"/>
              </a:spcAft>
              <a:buSzPts val="1400"/>
              <a:buChar char="○"/>
            </a:pPr>
            <a:r>
              <a:rPr lang="en"/>
              <a:t>Recommendation engine</a:t>
            </a:r>
            <a:endParaRPr/>
          </a:p>
          <a:p>
            <a:pPr marL="914400" lvl="1" indent="-317500" algn="l" rtl="0">
              <a:spcBef>
                <a:spcPts val="0"/>
              </a:spcBef>
              <a:spcAft>
                <a:spcPts val="0"/>
              </a:spcAft>
              <a:buSzPts val="1400"/>
              <a:buChar char="○"/>
            </a:pPr>
            <a:r>
              <a:rPr lang="en"/>
              <a:t>Medical diagnosis</a:t>
            </a:r>
            <a:endParaRPr/>
          </a:p>
          <a:p>
            <a:pPr marL="914400" lvl="1" indent="-317500" algn="l" rtl="0">
              <a:spcBef>
                <a:spcPts val="0"/>
              </a:spcBef>
              <a:spcAft>
                <a:spcPts val="0"/>
              </a:spcAft>
              <a:buSzPts val="1400"/>
              <a:buChar char="○"/>
            </a:pPr>
            <a:r>
              <a:rPr lang="en"/>
              <a:t>Web mining</a:t>
            </a:r>
            <a:endParaRPr/>
          </a:p>
          <a:p>
            <a:pPr marL="457200" lvl="0" indent="-342900" algn="l" rtl="0">
              <a:spcBef>
                <a:spcPts val="0"/>
              </a:spcBef>
              <a:spcAft>
                <a:spcPts val="0"/>
              </a:spcAft>
              <a:buSzPts val="1800"/>
              <a:buChar char="●"/>
            </a:pPr>
            <a:r>
              <a:rPr lang="en"/>
              <a:t>Some algorithms</a:t>
            </a:r>
            <a:endParaRPr/>
          </a:p>
          <a:p>
            <a:pPr marL="914400" lvl="1" indent="-317500" algn="l" rtl="0">
              <a:spcBef>
                <a:spcPts val="0"/>
              </a:spcBef>
              <a:spcAft>
                <a:spcPts val="0"/>
              </a:spcAft>
              <a:buSzPts val="1400"/>
              <a:buChar char="○"/>
            </a:pPr>
            <a:r>
              <a:rPr lang="en"/>
              <a:t>Apriori</a:t>
            </a:r>
            <a:endParaRPr/>
          </a:p>
          <a:p>
            <a:pPr marL="914400" lvl="1" indent="-317500" algn="l" rtl="0">
              <a:spcBef>
                <a:spcPts val="0"/>
              </a:spcBef>
              <a:spcAft>
                <a:spcPts val="0"/>
              </a:spcAft>
              <a:buSzPts val="1400"/>
              <a:buChar char="○"/>
            </a:pPr>
            <a:r>
              <a:rPr lang="en"/>
              <a:t>Association rules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Semi-Supervised Learning</a:t>
            </a:r>
            <a:endParaRPr/>
          </a:p>
        </p:txBody>
      </p:sp>
      <p:sp>
        <p:nvSpPr>
          <p:cNvPr id="188" name="Google Shape;188;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Some data labels are present in otherwise unlabeled data</a:t>
            </a:r>
            <a:endParaRPr/>
          </a:p>
          <a:p>
            <a:pPr marL="457200" lvl="0" indent="-342900" algn="l" rtl="0">
              <a:spcBef>
                <a:spcPts val="0"/>
              </a:spcBef>
              <a:spcAft>
                <a:spcPts val="0"/>
              </a:spcAft>
              <a:buSzPts val="1800"/>
              <a:buChar char="●"/>
            </a:pPr>
            <a:r>
              <a:rPr lang="en"/>
              <a:t>Labeling of data is costly, human-intervention exercise hence this type of learning is very useful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AI in Testing</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Reinforcement Learning (RL)</a:t>
            </a:r>
            <a:endParaRPr/>
          </a:p>
        </p:txBody>
      </p:sp>
      <p:sp>
        <p:nvSpPr>
          <p:cNvPr id="194" name="Google Shape;19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This type of learning uses reward/risk minimization for the observations of the system’s interaction with the environment </a:t>
            </a:r>
            <a:endParaRPr/>
          </a:p>
          <a:p>
            <a:pPr marL="457200" lvl="0" indent="-342900" algn="l" rtl="0">
              <a:spcBef>
                <a:spcPts val="0"/>
              </a:spcBef>
              <a:spcAft>
                <a:spcPts val="0"/>
              </a:spcAft>
              <a:buSzPts val="1800"/>
              <a:buChar char="●"/>
            </a:pPr>
            <a:r>
              <a:rPr lang="en"/>
              <a:t>The algorithm (Agent) learns from the environment in an iterative manner</a:t>
            </a:r>
            <a:endParaRPr/>
          </a:p>
          <a:p>
            <a:pPr marL="457200" lvl="0" indent="-342900" algn="l" rtl="0">
              <a:spcBef>
                <a:spcPts val="0"/>
              </a:spcBef>
              <a:spcAft>
                <a:spcPts val="0"/>
              </a:spcAft>
              <a:buSzPts val="1800"/>
              <a:buChar char="●"/>
            </a:pPr>
            <a:r>
              <a:rPr lang="en"/>
              <a:t>Used for decision making</a:t>
            </a:r>
            <a:endParaRPr/>
          </a:p>
          <a:p>
            <a:pPr marL="914400" lvl="1" indent="-317500" algn="l" rtl="0">
              <a:spcBef>
                <a:spcPts val="0"/>
              </a:spcBef>
              <a:spcAft>
                <a:spcPts val="0"/>
              </a:spcAft>
              <a:buSzPts val="1400"/>
              <a:buChar char="○"/>
            </a:pPr>
            <a:r>
              <a:rPr lang="en"/>
              <a:t>Robotic vision </a:t>
            </a:r>
            <a:endParaRPr/>
          </a:p>
          <a:p>
            <a:pPr marL="914400" lvl="1" indent="-317500" algn="l" rtl="0">
              <a:spcBef>
                <a:spcPts val="0"/>
              </a:spcBef>
              <a:spcAft>
                <a:spcPts val="0"/>
              </a:spcAft>
              <a:buSzPts val="1400"/>
              <a:buChar char="○"/>
            </a:pPr>
            <a:r>
              <a:rPr lang="en"/>
              <a:t>Playing games </a:t>
            </a:r>
            <a:endParaRPr/>
          </a:p>
          <a:p>
            <a:pPr marL="914400" lvl="1" indent="-317500" algn="l" rtl="0">
              <a:spcBef>
                <a:spcPts val="0"/>
              </a:spcBef>
              <a:spcAft>
                <a:spcPts val="0"/>
              </a:spcAft>
              <a:buSzPts val="1400"/>
              <a:buChar char="○"/>
            </a:pPr>
            <a:r>
              <a:rPr lang="en"/>
              <a:t>Driverless cars etc.</a:t>
            </a:r>
            <a:endParaRPr/>
          </a:p>
          <a:p>
            <a:pPr marL="457200" lvl="0" indent="-342900" algn="l" rtl="0">
              <a:spcBef>
                <a:spcPts val="0"/>
              </a:spcBef>
              <a:spcAft>
                <a:spcPts val="0"/>
              </a:spcAft>
              <a:buSzPts val="1800"/>
              <a:buChar char="●"/>
            </a:pPr>
            <a:r>
              <a:rPr lang="en"/>
              <a:t>Some algorithms</a:t>
            </a:r>
            <a:endParaRPr/>
          </a:p>
          <a:p>
            <a:pPr marL="914400" lvl="1" indent="-317500" algn="l" rtl="0">
              <a:spcBef>
                <a:spcPts val="0"/>
              </a:spcBef>
              <a:spcAft>
                <a:spcPts val="0"/>
              </a:spcAft>
              <a:buSzPts val="1400"/>
              <a:buChar char="○"/>
            </a:pPr>
            <a:r>
              <a:rPr lang="en"/>
              <a:t>Q-Learning</a:t>
            </a:r>
            <a:endParaRPr/>
          </a:p>
          <a:p>
            <a:pPr marL="914400" lvl="1" indent="-317500" algn="l" rtl="0">
              <a:spcBef>
                <a:spcPts val="0"/>
              </a:spcBef>
              <a:spcAft>
                <a:spcPts val="0"/>
              </a:spcAft>
              <a:buSzPts val="1400"/>
              <a:buChar char="○"/>
            </a:pPr>
            <a:r>
              <a:rPr lang="en"/>
              <a:t>Temporal Difference (TD)</a:t>
            </a:r>
            <a:endParaRPr/>
          </a:p>
          <a:p>
            <a:pPr marL="914400" lvl="1" indent="-317500" algn="l" rtl="0">
              <a:spcBef>
                <a:spcPts val="0"/>
              </a:spcBef>
              <a:spcAft>
                <a:spcPts val="0"/>
              </a:spcAft>
              <a:buSzPts val="1400"/>
              <a:buChar char="○"/>
            </a:pPr>
            <a:r>
              <a:rPr lang="en"/>
              <a:t>Deep Adversarial Networks</a:t>
            </a:r>
            <a:endParaRPr/>
          </a:p>
        </p:txBody>
      </p:sp>
      <p:sp>
        <p:nvSpPr>
          <p:cNvPr id="195" name="Google Shape;195;p34"/>
          <p:cNvSpPr txBox="1"/>
          <p:nvPr/>
        </p:nvSpPr>
        <p:spPr>
          <a:xfrm>
            <a:off x="5064250" y="4019300"/>
            <a:ext cx="3757800" cy="386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t>https://towardsdatascience.com/types-of-machine-learning-algorithms-you-should-know-953a08248861</a:t>
            </a:r>
            <a:endParaRPr sz="600"/>
          </a:p>
        </p:txBody>
      </p:sp>
      <p:pic>
        <p:nvPicPr>
          <p:cNvPr id="196" name="Google Shape;196;p34"/>
          <p:cNvPicPr preferRelativeResize="0"/>
          <p:nvPr/>
        </p:nvPicPr>
        <p:blipFill>
          <a:blip r:embed="rId3">
            <a:alphaModFix/>
          </a:blip>
          <a:stretch>
            <a:fillRect/>
          </a:stretch>
        </p:blipFill>
        <p:spPr>
          <a:xfrm>
            <a:off x="5103737" y="2428780"/>
            <a:ext cx="3374025" cy="1590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Artificial Neural Network</a:t>
            </a:r>
            <a:endParaRPr/>
          </a:p>
        </p:txBody>
      </p:sp>
      <p:pic>
        <p:nvPicPr>
          <p:cNvPr id="208" name="Google Shape;208;p36"/>
          <p:cNvPicPr preferRelativeResize="0"/>
          <p:nvPr/>
        </p:nvPicPr>
        <p:blipFill rotWithShape="1">
          <a:blip r:embed="rId3">
            <a:alphaModFix/>
          </a:blip>
          <a:srcRect/>
          <a:stretch/>
        </p:blipFill>
        <p:spPr>
          <a:xfrm>
            <a:off x="1391541" y="1133605"/>
            <a:ext cx="5698133" cy="3418880"/>
          </a:xfrm>
          <a:prstGeom prst="rect">
            <a:avLst/>
          </a:prstGeom>
          <a:noFill/>
          <a:ln>
            <a:noFill/>
          </a:ln>
        </p:spPr>
      </p:pic>
      <p:sp>
        <p:nvSpPr>
          <p:cNvPr id="209" name="Google Shape;209;p36"/>
          <p:cNvSpPr txBox="1"/>
          <p:nvPr/>
        </p:nvSpPr>
        <p:spPr>
          <a:xfrm>
            <a:off x="1453414" y="4552485"/>
            <a:ext cx="5611528" cy="33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dirty="0"/>
              <a:t>https://towardsdatascience.com/visualizing-artificial-neural-networks-anns-with-just-one-line-of-code-b4233607209e</a:t>
            </a:r>
            <a:endParaRPr sz="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Terms</a:t>
            </a:r>
            <a:endParaRPr/>
          </a:p>
        </p:txBody>
      </p:sp>
      <p:sp>
        <p:nvSpPr>
          <p:cNvPr id="240" name="Google Shape;240;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Structured Data - Unambiguous, pre-defined format (eg. mm/dd/yy)</a:t>
            </a:r>
            <a:endParaRPr/>
          </a:p>
          <a:p>
            <a:pPr marL="0" lvl="0" indent="0" algn="l" rtl="0">
              <a:spcBef>
                <a:spcPts val="1600"/>
              </a:spcBef>
              <a:spcAft>
                <a:spcPts val="0"/>
              </a:spcAft>
              <a:buNone/>
            </a:pPr>
            <a:r>
              <a:rPr lang="en"/>
              <a:t>Unstructured Data - Data without any predefined structure (most of the data)</a:t>
            </a:r>
            <a:endParaRPr/>
          </a:p>
          <a:p>
            <a:pPr marL="0" lvl="0" indent="0" algn="l" rtl="0">
              <a:spcBef>
                <a:spcPts val="1600"/>
              </a:spcBef>
              <a:spcAft>
                <a:spcPts val="0"/>
              </a:spcAft>
              <a:buNone/>
            </a:pPr>
            <a:r>
              <a:rPr lang="en"/>
              <a:t>Underfitting - When a model cannot fit the training data well</a:t>
            </a:r>
            <a:endParaRPr/>
          </a:p>
          <a:p>
            <a:pPr marL="0" lvl="0" indent="0" algn="l" rtl="0">
              <a:spcBef>
                <a:spcPts val="1600"/>
              </a:spcBef>
              <a:spcAft>
                <a:spcPts val="1600"/>
              </a:spcAft>
              <a:buNone/>
            </a:pPr>
            <a:r>
              <a:rPr lang="en"/>
              <a:t>Overfitting - When a model captures the noise of the data and fits the training data too well</a:t>
            </a:r>
            <a:endParaRPr/>
          </a:p>
        </p:txBody>
      </p:sp>
      <p:pic>
        <p:nvPicPr>
          <p:cNvPr id="241" name="Google Shape;241;p41"/>
          <p:cNvPicPr preferRelativeResize="0"/>
          <p:nvPr/>
        </p:nvPicPr>
        <p:blipFill>
          <a:blip r:embed="rId3">
            <a:alphaModFix/>
          </a:blip>
          <a:stretch>
            <a:fillRect/>
          </a:stretch>
        </p:blipFill>
        <p:spPr>
          <a:xfrm>
            <a:off x="2308150" y="3149106"/>
            <a:ext cx="4431251" cy="1466450"/>
          </a:xfrm>
          <a:prstGeom prst="rect">
            <a:avLst/>
          </a:prstGeom>
          <a:noFill/>
          <a:ln>
            <a:noFill/>
          </a:ln>
        </p:spPr>
      </p:pic>
      <p:sp>
        <p:nvSpPr>
          <p:cNvPr id="242" name="Google Shape;242;p41"/>
          <p:cNvSpPr txBox="1"/>
          <p:nvPr/>
        </p:nvSpPr>
        <p:spPr>
          <a:xfrm>
            <a:off x="2199500" y="4615550"/>
            <a:ext cx="4539900" cy="23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t>https://medium.com/greyatom/what-is-underfitting-and-overfitting-in-machine-learning-and-how-to-deal-with-it-6803a989c76</a:t>
            </a:r>
            <a:endParaRPr sz="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AI-Testing-AI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 Application in Testing</a:t>
            </a:r>
            <a:endParaRPr/>
          </a:p>
        </p:txBody>
      </p:sp>
      <p:sp>
        <p:nvSpPr>
          <p:cNvPr id="276" name="Google Shape;276;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Functional testing</a:t>
            </a:r>
            <a:endParaRPr/>
          </a:p>
          <a:p>
            <a:pPr marL="457200" lvl="0" indent="-342900" algn="l" rtl="0">
              <a:spcBef>
                <a:spcPts val="0"/>
              </a:spcBef>
              <a:spcAft>
                <a:spcPts val="0"/>
              </a:spcAft>
              <a:buSzPts val="1800"/>
              <a:buAutoNum type="arabicPeriod"/>
            </a:pPr>
            <a:r>
              <a:rPr lang="en"/>
              <a:t>User-interface testing</a:t>
            </a:r>
            <a:endParaRPr/>
          </a:p>
          <a:p>
            <a:pPr marL="457200" lvl="0" indent="-342900" algn="l" rtl="0">
              <a:spcBef>
                <a:spcPts val="0"/>
              </a:spcBef>
              <a:spcAft>
                <a:spcPts val="0"/>
              </a:spcAft>
              <a:buSzPts val="1800"/>
              <a:buAutoNum type="arabicPeriod"/>
            </a:pPr>
            <a:r>
              <a:rPr lang="en"/>
              <a:t>AI in traditional Automation</a:t>
            </a:r>
            <a:endParaRPr/>
          </a:p>
          <a:p>
            <a:pPr marL="457200" lvl="0" indent="-342900" algn="l" rtl="0">
              <a:spcBef>
                <a:spcPts val="0"/>
              </a:spcBef>
              <a:spcAft>
                <a:spcPts val="0"/>
              </a:spcAft>
              <a:buSzPts val="1800"/>
              <a:buAutoNum type="arabicPeriod"/>
            </a:pPr>
            <a:r>
              <a:rPr lang="en"/>
              <a:t>AI in defect analysis and prediction</a:t>
            </a:r>
            <a:endParaRPr/>
          </a:p>
          <a:p>
            <a:pPr marL="457200" lvl="0" indent="-342900" algn="l" rtl="0">
              <a:spcBef>
                <a:spcPts val="0"/>
              </a:spcBef>
              <a:spcAft>
                <a:spcPts val="0"/>
              </a:spcAft>
              <a:buSzPts val="1800"/>
              <a:buAutoNum type="arabicPeriod"/>
            </a:pPr>
            <a:r>
              <a:rPr lang="en"/>
              <a:t>AI to Test AI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Tools...</a:t>
            </a:r>
            <a:endParaRPr/>
          </a:p>
        </p:txBody>
      </p:sp>
      <p:sp>
        <p:nvSpPr>
          <p:cNvPr id="300" name="Google Shape;300;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Visual, automated UI testing </a:t>
            </a:r>
            <a:endParaRPr dirty="0"/>
          </a:p>
          <a:p>
            <a:pPr marL="914400" lvl="1" indent="-317500" algn="l" rtl="0">
              <a:spcBef>
                <a:spcPts val="0"/>
              </a:spcBef>
              <a:spcAft>
                <a:spcPts val="0"/>
              </a:spcAft>
              <a:buSzPts val="1400"/>
              <a:buChar char="○"/>
            </a:pPr>
            <a:r>
              <a:rPr lang="en" dirty="0"/>
              <a:t>Using image processing technology instead of pixel comparison</a:t>
            </a:r>
            <a:endParaRPr dirty="0"/>
          </a:p>
          <a:p>
            <a:pPr marL="914400" lvl="1" indent="-317500" algn="l" rtl="0">
              <a:spcBef>
                <a:spcPts val="0"/>
              </a:spcBef>
              <a:spcAft>
                <a:spcPts val="0"/>
              </a:spcAft>
              <a:buSzPts val="1400"/>
              <a:buChar char="○"/>
            </a:pPr>
            <a:r>
              <a:rPr lang="en" dirty="0"/>
              <a:t>Can check various UI attributes such as color, positioning, size etc. </a:t>
            </a:r>
            <a:endParaRPr dirty="0"/>
          </a:p>
          <a:p>
            <a:pPr marL="914400" lvl="1" indent="-317500" algn="l" rtl="0">
              <a:spcBef>
                <a:spcPts val="0"/>
              </a:spcBef>
              <a:spcAft>
                <a:spcPts val="0"/>
              </a:spcAft>
              <a:buSzPts val="1400"/>
              <a:buChar char="○"/>
            </a:pPr>
            <a:r>
              <a:rPr lang="en" dirty="0"/>
              <a:t>It can find differences that are likely to be missed by testers</a:t>
            </a:r>
            <a:endParaRPr dirty="0"/>
          </a:p>
          <a:p>
            <a:pPr marL="457200" lvl="0" indent="-342900" algn="l" rtl="0">
              <a:spcBef>
                <a:spcPts val="0"/>
              </a:spcBef>
              <a:spcAft>
                <a:spcPts val="0"/>
              </a:spcAft>
              <a:buSzPts val="1800"/>
              <a:buChar char="●"/>
            </a:pPr>
            <a:r>
              <a:rPr lang="en" dirty="0"/>
              <a:t>GUI </a:t>
            </a:r>
            <a:r>
              <a:rPr lang="en-US" dirty="0"/>
              <a:t>testing</a:t>
            </a:r>
            <a:endParaRPr dirty="0"/>
          </a:p>
          <a:p>
            <a:pPr marL="914400" lvl="1" indent="-317500" algn="l" rtl="0">
              <a:spcBef>
                <a:spcPts val="0"/>
              </a:spcBef>
              <a:spcAft>
                <a:spcPts val="0"/>
              </a:spcAft>
              <a:buSzPts val="1400"/>
              <a:buChar char="○"/>
            </a:pPr>
            <a:r>
              <a:rPr lang="en" dirty="0"/>
              <a:t>Using ML walk the GUI and </a:t>
            </a:r>
            <a:r>
              <a:rPr lang="en-US" dirty="0"/>
              <a:t>record </a:t>
            </a:r>
            <a:r>
              <a:rPr lang="en" dirty="0"/>
              <a:t>the app</a:t>
            </a:r>
            <a:endParaRPr dirty="0"/>
          </a:p>
          <a:p>
            <a:pPr marL="914400" lvl="1" indent="-317500" algn="l" rtl="0">
              <a:spcBef>
                <a:spcPts val="0"/>
              </a:spcBef>
              <a:spcAft>
                <a:spcPts val="0"/>
              </a:spcAft>
              <a:buSzPts val="1400"/>
              <a:buChar char="○"/>
            </a:pPr>
            <a:r>
              <a:rPr lang="en" dirty="0"/>
              <a:t>Over iterations it is able to learn, compare and identify bugs</a:t>
            </a:r>
            <a:endParaRPr dirty="0"/>
          </a:p>
          <a:p>
            <a:pPr marL="914400" lvl="1" indent="-317500" algn="l" rtl="0">
              <a:spcBef>
                <a:spcPts val="0"/>
              </a:spcBef>
              <a:spcAft>
                <a:spcPts val="0"/>
              </a:spcAft>
              <a:buSzPts val="1400"/>
              <a:buChar char="○"/>
            </a:pPr>
            <a:r>
              <a:rPr lang="en" dirty="0"/>
              <a:t>May include GUI, DOM, performance etc.</a:t>
            </a:r>
            <a:endParaRPr dirty="0"/>
          </a:p>
          <a:p>
            <a:pPr marL="457200" lvl="0" indent="-342900" algn="l" rtl="0">
              <a:spcBef>
                <a:spcPts val="0"/>
              </a:spcBef>
              <a:spcAft>
                <a:spcPts val="0"/>
              </a:spcAft>
              <a:buSzPts val="1800"/>
              <a:buChar char="●"/>
            </a:pPr>
            <a:r>
              <a:rPr lang="en" dirty="0"/>
              <a:t>API testing </a:t>
            </a:r>
            <a:endParaRPr dirty="0"/>
          </a:p>
          <a:p>
            <a:pPr marL="914400" lvl="1" indent="-317500" algn="l" rtl="0">
              <a:spcBef>
                <a:spcPts val="0"/>
              </a:spcBef>
              <a:spcAft>
                <a:spcPts val="0"/>
              </a:spcAft>
              <a:buSzPts val="1400"/>
              <a:buChar char="○"/>
            </a:pPr>
            <a:r>
              <a:rPr lang="en" dirty="0"/>
              <a:t>Tools learn the APIs, the parameter variation and also sequences etc.</a:t>
            </a:r>
            <a:endParaRPr dirty="0"/>
          </a:p>
          <a:p>
            <a:pPr marL="914400" lvl="1" indent="-317500" algn="l" rtl="0">
              <a:spcBef>
                <a:spcPts val="0"/>
              </a:spcBef>
              <a:spcAft>
                <a:spcPts val="0"/>
              </a:spcAft>
              <a:buSzPts val="1400"/>
              <a:buChar char="○"/>
            </a:pPr>
            <a:r>
              <a:rPr lang="en" dirty="0"/>
              <a:t>Esp. when there is no GUI to be tested</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Tools</a:t>
            </a:r>
            <a:endParaRPr/>
          </a:p>
        </p:txBody>
      </p:sp>
      <p:sp>
        <p:nvSpPr>
          <p:cNvPr id="306" name="Google Shape;306;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Coverage analysis</a:t>
            </a:r>
            <a:endParaRPr dirty="0"/>
          </a:p>
          <a:p>
            <a:pPr marL="914400" lvl="1" indent="-317500" algn="l" rtl="0">
              <a:spcBef>
                <a:spcPts val="0"/>
              </a:spcBef>
              <a:spcAft>
                <a:spcPts val="0"/>
              </a:spcAft>
              <a:buSzPts val="1400"/>
              <a:buChar char="○"/>
            </a:pPr>
            <a:r>
              <a:rPr lang="en" dirty="0"/>
              <a:t>Using ML tools can learn which tests yield best coverage and hence the optimum number of tests to be run</a:t>
            </a:r>
            <a:endParaRPr dirty="0"/>
          </a:p>
          <a:p>
            <a:pPr marL="914400" lvl="1" indent="-317500" algn="l" rtl="0">
              <a:spcBef>
                <a:spcPts val="0"/>
              </a:spcBef>
              <a:spcAft>
                <a:spcPts val="0"/>
              </a:spcAft>
              <a:buSzPts val="1400"/>
              <a:buChar char="○"/>
            </a:pPr>
            <a:r>
              <a:rPr lang="en" dirty="0"/>
              <a:t>Identify least covered areas</a:t>
            </a:r>
            <a:endParaRPr dirty="0"/>
          </a:p>
          <a:p>
            <a:pPr marL="914400" lvl="1" indent="-317500" algn="l" rtl="0">
              <a:spcBef>
                <a:spcPts val="0"/>
              </a:spcBef>
              <a:spcAft>
                <a:spcPts val="0"/>
              </a:spcAft>
              <a:buSzPts val="1400"/>
              <a:buChar char="○"/>
            </a:pPr>
            <a:r>
              <a:rPr lang="en" dirty="0"/>
              <a:t>Identify duplicate tests and failures</a:t>
            </a:r>
            <a:endParaRPr dirty="0"/>
          </a:p>
          <a:p>
            <a:pPr marL="457200" lvl="0" indent="-342900" algn="l" rtl="0">
              <a:spcBef>
                <a:spcPts val="0"/>
              </a:spcBef>
              <a:spcAft>
                <a:spcPts val="0"/>
              </a:spcAft>
              <a:buSzPts val="1800"/>
              <a:buChar char="●"/>
            </a:pPr>
            <a:r>
              <a:rPr lang="en" dirty="0"/>
              <a:t>Automation</a:t>
            </a:r>
            <a:endParaRPr dirty="0"/>
          </a:p>
          <a:p>
            <a:pPr marL="914400" lvl="1" indent="-317500" algn="l" rtl="0">
              <a:spcBef>
                <a:spcPts val="0"/>
              </a:spcBef>
              <a:spcAft>
                <a:spcPts val="0"/>
              </a:spcAft>
              <a:buSzPts val="1400"/>
              <a:buChar char="○"/>
            </a:pPr>
            <a:r>
              <a:rPr lang="en" dirty="0"/>
              <a:t>Combine elements from visual GUI tests</a:t>
            </a:r>
            <a:endParaRPr dirty="0"/>
          </a:p>
          <a:p>
            <a:pPr marL="914400" lvl="1" indent="-317500" algn="l" rtl="0">
              <a:spcBef>
                <a:spcPts val="0"/>
              </a:spcBef>
              <a:spcAft>
                <a:spcPts val="0"/>
              </a:spcAft>
              <a:buSzPts val="1400"/>
              <a:buChar char="○"/>
            </a:pPr>
            <a:r>
              <a:rPr lang="en" dirty="0"/>
              <a:t>Use ML to figure out changes and possible correlation between locators and elements and whether change is a bug or </a:t>
            </a:r>
            <a:r>
              <a:rPr lang="en-US" dirty="0"/>
              <a:t>an </a:t>
            </a:r>
            <a:r>
              <a:rPr lang="en" dirty="0"/>
              <a:t>expected </a:t>
            </a:r>
            <a:r>
              <a:rPr lang="en-US" dirty="0"/>
              <a:t>change</a:t>
            </a:r>
            <a:endParaRPr dirty="0"/>
          </a:p>
          <a:p>
            <a:pPr marL="914400" lvl="1" indent="-317500" algn="l" rtl="0">
              <a:spcBef>
                <a:spcPts val="0"/>
              </a:spcBef>
              <a:spcAft>
                <a:spcPts val="0"/>
              </a:spcAft>
              <a:buSzPts val="1400"/>
              <a:buChar char="○"/>
            </a:pPr>
            <a:r>
              <a:rPr lang="en" dirty="0"/>
              <a:t>Drive existing automation tools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Challenges</a:t>
            </a:r>
            <a:endParaRPr/>
          </a:p>
        </p:txBody>
      </p:sp>
      <p:sp>
        <p:nvSpPr>
          <p:cNvPr id="324" name="Google Shape;324;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With large number of tests how does one verify correctness of tests?</a:t>
            </a:r>
            <a:endParaRPr/>
          </a:p>
          <a:p>
            <a:pPr marL="457200" lvl="0" indent="-342900" algn="l" rtl="0">
              <a:spcBef>
                <a:spcPts val="0"/>
              </a:spcBef>
              <a:spcAft>
                <a:spcPts val="0"/>
              </a:spcAft>
              <a:buSzPts val="1800"/>
              <a:buChar char="●"/>
            </a:pPr>
            <a:r>
              <a:rPr lang="en"/>
              <a:t>How does one know there are no false positives and false negatives? After all test results are generally a probability</a:t>
            </a:r>
            <a:endParaRPr/>
          </a:p>
          <a:p>
            <a:pPr marL="457200" lvl="0" indent="-342900" algn="l" rtl="0">
              <a:spcBef>
                <a:spcPts val="0"/>
              </a:spcBef>
              <a:spcAft>
                <a:spcPts val="0"/>
              </a:spcAft>
              <a:buSzPts val="1800"/>
              <a:buChar char="●"/>
            </a:pPr>
            <a:r>
              <a:rPr lang="en"/>
              <a:t>How to ensure there are no missing tests?</a:t>
            </a:r>
            <a:endParaRPr/>
          </a:p>
          <a:p>
            <a:pPr marL="457200" lvl="0" indent="-342900" algn="l" rtl="0">
              <a:spcBef>
                <a:spcPts val="0"/>
              </a:spcBef>
              <a:spcAft>
                <a:spcPts val="0"/>
              </a:spcAft>
              <a:buSzPts val="1800"/>
              <a:buChar char="●"/>
            </a:pPr>
            <a:r>
              <a:rPr lang="en"/>
              <a:t>For complex applications the resource need might be huge (meaning expensive testing). How does one calculate the cost of testing?</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Testing The AI</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Need for Testing the AI</a:t>
            </a:r>
            <a:endParaRPr/>
          </a:p>
        </p:txBody>
      </p:sp>
      <p:sp>
        <p:nvSpPr>
          <p:cNvPr id="353" name="Google Shape;353;p60"/>
          <p:cNvSpPr txBox="1">
            <a:spLocks noGrp="1"/>
          </p:cNvSpPr>
          <p:nvPr>
            <p:ph type="body" idx="1"/>
          </p:nvPr>
        </p:nvSpPr>
        <p:spPr>
          <a:xfrm>
            <a:off x="311700" y="1152475"/>
            <a:ext cx="5717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Use of AI in various walks of life is increasing</a:t>
            </a:r>
            <a:endParaRPr/>
          </a:p>
          <a:p>
            <a:pPr marL="457200" lvl="0" indent="-342900" algn="l" rtl="0">
              <a:spcBef>
                <a:spcPts val="0"/>
              </a:spcBef>
              <a:spcAft>
                <a:spcPts val="0"/>
              </a:spcAft>
              <a:buSzPts val="1800"/>
              <a:buChar char="●"/>
            </a:pPr>
            <a:r>
              <a:rPr lang="en"/>
              <a:t>The theory around how to test AI is in nascent stage</a:t>
            </a:r>
            <a:endParaRPr/>
          </a:p>
          <a:p>
            <a:pPr marL="457200" lvl="0" indent="-342900" algn="l" rtl="0">
              <a:spcBef>
                <a:spcPts val="0"/>
              </a:spcBef>
              <a:spcAft>
                <a:spcPts val="0"/>
              </a:spcAft>
              <a:buSzPts val="1800"/>
              <a:buChar char="●"/>
            </a:pPr>
            <a:r>
              <a:rPr lang="en"/>
              <a:t>Testing could be performed at the stage of training the algorithm, as in the design cycle OR as part of system testing</a:t>
            </a:r>
            <a:endParaRPr/>
          </a:p>
          <a:p>
            <a:pPr marL="457200" lvl="0" indent="-342900" algn="l" rtl="0">
              <a:spcBef>
                <a:spcPts val="0"/>
              </a:spcBef>
              <a:spcAft>
                <a:spcPts val="0"/>
              </a:spcAft>
              <a:buSzPts val="1800"/>
              <a:buChar char="●"/>
            </a:pPr>
            <a:r>
              <a:rPr lang="en"/>
              <a:t>We will treat the Algorithm as black-box and look at testing as part of system testing</a:t>
            </a:r>
            <a:endParaRPr/>
          </a:p>
          <a:p>
            <a:pPr marL="457200" lvl="0" indent="-342900" algn="l" rtl="0">
              <a:spcBef>
                <a:spcPts val="0"/>
              </a:spcBef>
              <a:spcAft>
                <a:spcPts val="0"/>
              </a:spcAft>
              <a:buSzPts val="1800"/>
              <a:buChar char="●"/>
            </a:pPr>
            <a:r>
              <a:rPr lang="en"/>
              <a:t>Let us take a stab at it</a:t>
            </a:r>
            <a:endParaRPr/>
          </a:p>
        </p:txBody>
      </p:sp>
      <p:pic>
        <p:nvPicPr>
          <p:cNvPr id="354" name="Google Shape;354;p60"/>
          <p:cNvPicPr preferRelativeResize="0"/>
          <p:nvPr/>
        </p:nvPicPr>
        <p:blipFill>
          <a:blip r:embed="rId3">
            <a:alphaModFix/>
          </a:blip>
          <a:stretch>
            <a:fillRect/>
          </a:stretch>
        </p:blipFill>
        <p:spPr>
          <a:xfrm>
            <a:off x="6223529" y="1152475"/>
            <a:ext cx="2495025" cy="3178600"/>
          </a:xfrm>
          <a:prstGeom prst="rect">
            <a:avLst/>
          </a:prstGeom>
          <a:noFill/>
          <a:ln>
            <a:noFill/>
          </a:ln>
        </p:spPr>
      </p:pic>
      <p:sp>
        <p:nvSpPr>
          <p:cNvPr id="355" name="Google Shape;355;p60"/>
          <p:cNvSpPr txBox="1"/>
          <p:nvPr/>
        </p:nvSpPr>
        <p:spPr>
          <a:xfrm>
            <a:off x="5965200" y="4331075"/>
            <a:ext cx="2867100" cy="237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600">
                <a:solidFill>
                  <a:schemeClr val="dk2"/>
                </a:solidFill>
              </a:rPr>
              <a:t>*https://people.cs.pitt.edu/~milos/courses/cs2750-Spring03/lectures/class2.pdf</a:t>
            </a:r>
            <a:endParaRPr sz="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Coverage/Agenda...</a:t>
            </a:r>
            <a:endParaRPr/>
          </a:p>
        </p:txBody>
      </p:sp>
      <p:sp>
        <p:nvSpPr>
          <p:cNvPr id="61" name="Google Shape;61;p14"/>
          <p:cNvSpPr txBox="1">
            <a:spLocks noGrp="1"/>
          </p:cNvSpPr>
          <p:nvPr>
            <p:ph type="body" idx="1"/>
          </p:nvPr>
        </p:nvSpPr>
        <p:spPr>
          <a:xfrm>
            <a:off x="311700" y="980450"/>
            <a:ext cx="8520600" cy="35883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dirty="0"/>
              <a:t>Introduction</a:t>
            </a:r>
            <a:endParaRPr sz="1400" dirty="0"/>
          </a:p>
          <a:p>
            <a:pPr marL="914400" marR="0" lvl="1" indent="-304800" algn="l" rtl="0">
              <a:lnSpc>
                <a:spcPct val="115000"/>
              </a:lnSpc>
              <a:spcBef>
                <a:spcPts val="0"/>
              </a:spcBef>
              <a:spcAft>
                <a:spcPts val="0"/>
              </a:spcAft>
              <a:buSzPts val="1200"/>
              <a:buChar char="○"/>
            </a:pPr>
            <a:r>
              <a:rPr lang="en" sz="1200" dirty="0"/>
              <a:t>Definition of AI</a:t>
            </a:r>
            <a:endParaRPr sz="1200" dirty="0"/>
          </a:p>
          <a:p>
            <a:pPr marL="914400" marR="0" lvl="1" indent="-304800" algn="l" rtl="0">
              <a:lnSpc>
                <a:spcPct val="115000"/>
              </a:lnSpc>
              <a:spcBef>
                <a:spcPts val="0"/>
              </a:spcBef>
              <a:spcAft>
                <a:spcPts val="0"/>
              </a:spcAft>
              <a:buSzPts val="1200"/>
              <a:buChar char="○"/>
            </a:pPr>
            <a:r>
              <a:rPr lang="en" sz="1200" dirty="0"/>
              <a:t>AI History</a:t>
            </a:r>
            <a:endParaRPr sz="1200" dirty="0"/>
          </a:p>
          <a:p>
            <a:pPr marL="914400" marR="0" lvl="1" indent="-304800" algn="l" rtl="0">
              <a:lnSpc>
                <a:spcPct val="115000"/>
              </a:lnSpc>
              <a:spcBef>
                <a:spcPts val="0"/>
              </a:spcBef>
              <a:spcAft>
                <a:spcPts val="0"/>
              </a:spcAft>
              <a:buSzPts val="1200"/>
              <a:buChar char="○"/>
            </a:pPr>
            <a:r>
              <a:rPr lang="en" sz="1200" dirty="0"/>
              <a:t>AI v/s ML v/s Deep Learning (DL)</a:t>
            </a:r>
            <a:endParaRPr sz="1200" dirty="0"/>
          </a:p>
          <a:p>
            <a:pPr marL="457200" lvl="0" indent="-317500" algn="l" rtl="0">
              <a:spcBef>
                <a:spcPts val="0"/>
              </a:spcBef>
              <a:spcAft>
                <a:spcPts val="0"/>
              </a:spcAft>
              <a:buSzPts val="1400"/>
              <a:buChar char="●"/>
            </a:pPr>
            <a:r>
              <a:rPr lang="en" sz="1400" dirty="0"/>
              <a:t>AI-ML Fundamentals</a:t>
            </a:r>
            <a:endParaRPr sz="1400" dirty="0"/>
          </a:p>
          <a:p>
            <a:pPr marL="914400" lvl="1" indent="-304800" algn="l" rtl="0">
              <a:spcBef>
                <a:spcPts val="0"/>
              </a:spcBef>
              <a:spcAft>
                <a:spcPts val="0"/>
              </a:spcAft>
              <a:buSzPts val="1200"/>
              <a:buChar char="○"/>
            </a:pPr>
            <a:r>
              <a:rPr lang="en" sz="1200" dirty="0"/>
              <a:t>Machine Learning</a:t>
            </a:r>
            <a:endParaRPr sz="1200" dirty="0"/>
          </a:p>
          <a:p>
            <a:pPr marL="914400" lvl="1" indent="-304800" algn="l" rtl="0">
              <a:spcBef>
                <a:spcPts val="0"/>
              </a:spcBef>
              <a:spcAft>
                <a:spcPts val="0"/>
              </a:spcAft>
              <a:buSzPts val="1200"/>
              <a:buChar char="○"/>
            </a:pPr>
            <a:r>
              <a:rPr lang="en" sz="1200" dirty="0"/>
              <a:t>Learning</a:t>
            </a:r>
            <a:endParaRPr sz="1200" dirty="0"/>
          </a:p>
          <a:p>
            <a:pPr marL="1371600" lvl="2" indent="-292100" algn="l" rtl="0">
              <a:spcBef>
                <a:spcPts val="0"/>
              </a:spcBef>
              <a:spcAft>
                <a:spcPts val="0"/>
              </a:spcAft>
              <a:buSzPts val="1000"/>
              <a:buChar char="■"/>
            </a:pPr>
            <a:r>
              <a:rPr lang="en" sz="1000" dirty="0"/>
              <a:t>Supervised/Directed</a:t>
            </a:r>
            <a:endParaRPr sz="1000" dirty="0"/>
          </a:p>
          <a:p>
            <a:pPr marL="1371600" lvl="2" indent="-292100" algn="l" rtl="0">
              <a:spcBef>
                <a:spcPts val="0"/>
              </a:spcBef>
              <a:spcAft>
                <a:spcPts val="0"/>
              </a:spcAft>
              <a:buSzPts val="1000"/>
              <a:buChar char="■"/>
            </a:pPr>
            <a:r>
              <a:rPr lang="en" sz="1000" dirty="0"/>
              <a:t>Unsupervised/Undirected</a:t>
            </a:r>
            <a:endParaRPr sz="1000" dirty="0"/>
          </a:p>
          <a:p>
            <a:pPr marL="1371600" lvl="2" indent="-292100" algn="l" rtl="0">
              <a:spcBef>
                <a:spcPts val="0"/>
              </a:spcBef>
              <a:spcAft>
                <a:spcPts val="0"/>
              </a:spcAft>
              <a:buSzPts val="1000"/>
              <a:buChar char="■"/>
            </a:pPr>
            <a:r>
              <a:rPr lang="en" sz="1000" dirty="0"/>
              <a:t>Reinforcement</a:t>
            </a:r>
          </a:p>
          <a:p>
            <a:pPr lvl="0"/>
            <a:r>
              <a:rPr lang="en-US" sz="1400" dirty="0"/>
              <a:t>AI in testing – various applications</a:t>
            </a:r>
          </a:p>
          <a:p>
            <a:pPr lvl="0"/>
            <a:r>
              <a:rPr lang="en-US" sz="1400" dirty="0"/>
              <a:t>Testing AI</a:t>
            </a:r>
          </a:p>
          <a:p>
            <a:pPr lvl="1">
              <a:spcBef>
                <a:spcPts val="0"/>
              </a:spcBef>
            </a:pPr>
            <a:r>
              <a:rPr lang="en-US" sz="1100" dirty="0"/>
              <a:t>Challenges to test AI-based SW</a:t>
            </a:r>
          </a:p>
          <a:p>
            <a:pPr lvl="1">
              <a:spcBef>
                <a:spcPts val="0"/>
              </a:spcBef>
            </a:pPr>
            <a:r>
              <a:rPr lang="en-US" sz="1100" dirty="0"/>
              <a:t>Testing AI-based application vs traditional SW</a:t>
            </a:r>
          </a:p>
          <a:p>
            <a:pPr lvl="1">
              <a:spcBef>
                <a:spcPts val="0"/>
              </a:spcBef>
            </a:pPr>
            <a:r>
              <a:rPr lang="en-US" sz="1100" dirty="0"/>
              <a:t>Strategies to tackle testing of AI applications</a:t>
            </a:r>
          </a:p>
          <a:p>
            <a:pPr lvl="1">
              <a:spcBef>
                <a:spcPts val="0"/>
              </a:spcBef>
            </a:pPr>
            <a:r>
              <a:rPr lang="en-US" sz="1100" dirty="0"/>
              <a:t>What to test in an AI app?</a:t>
            </a:r>
          </a:p>
          <a:p>
            <a:pPr lvl="0"/>
            <a:r>
              <a:rPr lang="en-US" sz="1400" dirty="0"/>
              <a:t>AI Driven Testing tools</a:t>
            </a:r>
          </a:p>
          <a:p>
            <a:pPr indent="-292100">
              <a:buSzPts val="1000"/>
              <a:buChar char="■"/>
            </a:pPr>
            <a:endParaRPr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Evaluating Learning</a:t>
            </a:r>
            <a:endParaRPr/>
          </a:p>
        </p:txBody>
      </p:sp>
      <p:sp>
        <p:nvSpPr>
          <p:cNvPr id="361" name="Google Shape;361;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of the parameters on which learning systems can be evaluated are	</a:t>
            </a:r>
            <a:endParaRPr/>
          </a:p>
          <a:p>
            <a:pPr marL="457200" lvl="0" indent="-342900" algn="l" rtl="0">
              <a:spcBef>
                <a:spcPts val="1600"/>
              </a:spcBef>
              <a:spcAft>
                <a:spcPts val="0"/>
              </a:spcAft>
              <a:buSzPts val="1800"/>
              <a:buChar char="●"/>
            </a:pPr>
            <a:r>
              <a:rPr lang="en"/>
              <a:t>Accuracy</a:t>
            </a:r>
            <a:endParaRPr/>
          </a:p>
          <a:p>
            <a:pPr marL="457200" lvl="0" indent="-342900" algn="l" rtl="0">
              <a:spcBef>
                <a:spcPts val="0"/>
              </a:spcBef>
              <a:spcAft>
                <a:spcPts val="0"/>
              </a:spcAft>
              <a:buSzPts val="1800"/>
              <a:buChar char="●"/>
            </a:pPr>
            <a:r>
              <a:rPr lang="en"/>
              <a:t>Robustness</a:t>
            </a:r>
            <a:endParaRPr/>
          </a:p>
          <a:p>
            <a:pPr marL="457200" lvl="0" indent="-342900" algn="l" rtl="0">
              <a:spcBef>
                <a:spcPts val="0"/>
              </a:spcBef>
              <a:spcAft>
                <a:spcPts val="0"/>
              </a:spcAft>
              <a:buSzPts val="1800"/>
              <a:buChar char="●"/>
            </a:pPr>
            <a:r>
              <a:rPr lang="en"/>
              <a:t>Speed and complexity</a:t>
            </a:r>
            <a:endParaRPr/>
          </a:p>
          <a:p>
            <a:pPr marL="457200" lvl="0" indent="-342900" algn="l" rtl="0">
              <a:spcBef>
                <a:spcPts val="0"/>
              </a:spcBef>
              <a:spcAft>
                <a:spcPts val="0"/>
              </a:spcAft>
              <a:buSzPts val="1800"/>
              <a:buChar char="●"/>
            </a:pPr>
            <a:r>
              <a:rPr lang="en"/>
              <a:t>Continuous Learning</a:t>
            </a:r>
            <a:endParaRPr/>
          </a:p>
          <a:p>
            <a:pPr marL="457200" lvl="0" indent="-342900" algn="l" rtl="0">
              <a:spcBef>
                <a:spcPts val="0"/>
              </a:spcBef>
              <a:spcAft>
                <a:spcPts val="0"/>
              </a:spcAft>
              <a:buSzPts val="1800"/>
              <a:buChar char="●"/>
            </a:pPr>
            <a:r>
              <a:rPr lang="en"/>
              <a:t>Scalability</a:t>
            </a:r>
            <a:endParaRPr/>
          </a:p>
          <a:p>
            <a:pPr marL="457200" lvl="0" indent="-342900" algn="l" rtl="0">
              <a:spcBef>
                <a:spcPts val="0"/>
              </a:spcBef>
              <a:spcAft>
                <a:spcPts val="0"/>
              </a:spcAft>
              <a:buSzPts val="1800"/>
              <a:buChar char="●"/>
            </a:pPr>
            <a:r>
              <a:rPr lang="en"/>
              <a:t>Testability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Accuracy</a:t>
            </a:r>
            <a:endParaRPr/>
          </a:p>
        </p:txBody>
      </p:sp>
      <p:sp>
        <p:nvSpPr>
          <p:cNvPr id="367" name="Google Shape;367;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It is the most important parameter for the acceptance of a solution</a:t>
            </a:r>
            <a:endParaRPr/>
          </a:p>
          <a:p>
            <a:pPr marL="457200" lvl="0" indent="-342900" algn="l" rtl="0">
              <a:spcBef>
                <a:spcPts val="0"/>
              </a:spcBef>
              <a:spcAft>
                <a:spcPts val="0"/>
              </a:spcAft>
              <a:buSzPts val="1800"/>
              <a:buChar char="●"/>
            </a:pPr>
            <a:r>
              <a:rPr lang="en"/>
              <a:t>It is the ability of the system to generalize, to deal with unknown data, based on training data </a:t>
            </a:r>
            <a:endParaRPr/>
          </a:p>
          <a:p>
            <a:pPr marL="457200" lvl="0" indent="-342900" algn="l" rtl="0">
              <a:spcBef>
                <a:spcPts val="0"/>
              </a:spcBef>
              <a:spcAft>
                <a:spcPts val="0"/>
              </a:spcAft>
              <a:buSzPts val="1800"/>
              <a:buChar char="●"/>
            </a:pPr>
            <a:r>
              <a:rPr lang="en"/>
              <a:t>Mathematical precision may not be required and a “good enough” solution is often desired</a:t>
            </a:r>
            <a:endParaRPr/>
          </a:p>
          <a:p>
            <a:pPr marL="457200" lvl="0" indent="-342900" algn="l" rtl="0">
              <a:spcBef>
                <a:spcPts val="0"/>
              </a:spcBef>
              <a:spcAft>
                <a:spcPts val="0"/>
              </a:spcAft>
              <a:buSzPts val="1800"/>
              <a:buChar char="●"/>
            </a:pPr>
            <a:r>
              <a:rPr lang="en"/>
              <a:t>Some sort of “error estimation” is required to quantitatively measure the generalization capability of the system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Robustness</a:t>
            </a:r>
            <a:endParaRPr/>
          </a:p>
        </p:txBody>
      </p:sp>
      <p:sp>
        <p:nvSpPr>
          <p:cNvPr id="373" name="Google Shape;373;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Ability of the system to handle “noise” in the data</a:t>
            </a:r>
            <a:endParaRPr/>
          </a:p>
          <a:p>
            <a:pPr marL="914400" lvl="1" indent="-317500" algn="l" rtl="0">
              <a:spcBef>
                <a:spcPts val="0"/>
              </a:spcBef>
              <a:spcAft>
                <a:spcPts val="0"/>
              </a:spcAft>
              <a:buSzPts val="1400"/>
              <a:buChar char="○"/>
            </a:pPr>
            <a:r>
              <a:rPr lang="en"/>
              <a:t>Corrupt data</a:t>
            </a:r>
            <a:endParaRPr/>
          </a:p>
          <a:p>
            <a:pPr marL="914400" lvl="1" indent="-317500" algn="l" rtl="0">
              <a:spcBef>
                <a:spcPts val="0"/>
              </a:spcBef>
              <a:spcAft>
                <a:spcPts val="0"/>
              </a:spcAft>
              <a:buSzPts val="1400"/>
              <a:buChar char="○"/>
            </a:pPr>
            <a:r>
              <a:rPr lang="en"/>
              <a:t>Incomplete data</a:t>
            </a:r>
            <a:endParaRPr/>
          </a:p>
          <a:p>
            <a:pPr marL="914400" lvl="1" indent="-317500" algn="l" rtl="0">
              <a:spcBef>
                <a:spcPts val="0"/>
              </a:spcBef>
              <a:spcAft>
                <a:spcPts val="0"/>
              </a:spcAft>
              <a:buSzPts val="1400"/>
              <a:buChar char="○"/>
            </a:pPr>
            <a:r>
              <a:rPr lang="en"/>
              <a:t>Irrelevant data</a:t>
            </a:r>
            <a:endParaRPr/>
          </a:p>
          <a:p>
            <a:pPr marL="457200" lvl="0" indent="-342900" algn="l" rtl="0">
              <a:spcBef>
                <a:spcPts val="0"/>
              </a:spcBef>
              <a:spcAft>
                <a:spcPts val="0"/>
              </a:spcAft>
              <a:buSzPts val="1800"/>
              <a:buChar char="●"/>
            </a:pPr>
            <a:r>
              <a:rPr lang="en"/>
              <a:t>Typically tested using synthetic data with increasing degree of inconsistency in the data</a:t>
            </a:r>
            <a:endParaRPr/>
          </a:p>
          <a:p>
            <a:pPr marL="0" lvl="0" indent="0" algn="l" rtl="0">
              <a:spcBef>
                <a:spcPts val="1600"/>
              </a:spcBef>
              <a:spcAft>
                <a:spcPts val="160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Speed and complexity</a:t>
            </a:r>
            <a:endParaRPr/>
          </a:p>
        </p:txBody>
      </p:sp>
      <p:sp>
        <p:nvSpPr>
          <p:cNvPr id="379" name="Google Shape;379;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Performance of the system is an important parameter</a:t>
            </a:r>
            <a:endParaRPr/>
          </a:p>
          <a:p>
            <a:pPr marL="457200" lvl="0" indent="-342900" algn="l" rtl="0">
              <a:spcBef>
                <a:spcPts val="0"/>
              </a:spcBef>
              <a:spcAft>
                <a:spcPts val="0"/>
              </a:spcAft>
              <a:buSzPts val="1800"/>
              <a:buChar char="●"/>
            </a:pPr>
            <a:r>
              <a:rPr lang="en"/>
              <a:t>Some of the aspects of performance are</a:t>
            </a:r>
            <a:endParaRPr/>
          </a:p>
          <a:p>
            <a:pPr marL="914400" lvl="1" indent="-317500" algn="l" rtl="0">
              <a:spcBef>
                <a:spcPts val="0"/>
              </a:spcBef>
              <a:spcAft>
                <a:spcPts val="0"/>
              </a:spcAft>
              <a:buSzPts val="1400"/>
              <a:buChar char="○"/>
            </a:pPr>
            <a:r>
              <a:rPr lang="en"/>
              <a:t>Speed</a:t>
            </a:r>
            <a:endParaRPr/>
          </a:p>
          <a:p>
            <a:pPr marL="914400" lvl="1" indent="-317500" algn="l" rtl="0">
              <a:spcBef>
                <a:spcPts val="0"/>
              </a:spcBef>
              <a:spcAft>
                <a:spcPts val="0"/>
              </a:spcAft>
              <a:buSzPts val="1400"/>
              <a:buChar char="○"/>
            </a:pPr>
            <a:r>
              <a:rPr lang="en"/>
              <a:t>Processor utilization</a:t>
            </a:r>
            <a:endParaRPr/>
          </a:p>
          <a:p>
            <a:pPr marL="914400" lvl="1" indent="-317500" algn="l" rtl="0">
              <a:spcBef>
                <a:spcPts val="0"/>
              </a:spcBef>
              <a:spcAft>
                <a:spcPts val="0"/>
              </a:spcAft>
              <a:buSzPts val="1400"/>
              <a:buChar char="○"/>
            </a:pPr>
            <a:r>
              <a:rPr lang="en"/>
              <a:t>Memory utilization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Continuous Learning</a:t>
            </a:r>
            <a:endParaRPr/>
          </a:p>
        </p:txBody>
      </p:sp>
      <p:sp>
        <p:nvSpPr>
          <p:cNvPr id="385" name="Google Shape;385;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Ability of the system to incorporate learning from new data, esp. From a real time environment</a:t>
            </a:r>
            <a:endParaRPr/>
          </a:p>
          <a:p>
            <a:pPr marL="0" lvl="0" indent="0" algn="l" rtl="0">
              <a:spcBef>
                <a:spcPts val="16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Scalability </a:t>
            </a:r>
            <a:endParaRPr/>
          </a:p>
        </p:txBody>
      </p:sp>
      <p:sp>
        <p:nvSpPr>
          <p:cNvPr id="391" name="Google Shape;391;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Ability of the system to handle large volume of data</a:t>
            </a:r>
            <a:endParaRPr/>
          </a:p>
          <a:p>
            <a:pPr marL="457200" lvl="0" indent="-342900" algn="l" rtl="0">
              <a:spcBef>
                <a:spcPts val="0"/>
              </a:spcBef>
              <a:spcAft>
                <a:spcPts val="0"/>
              </a:spcAft>
              <a:buSzPts val="1800"/>
              <a:buChar char="●"/>
            </a:pPr>
            <a:r>
              <a:rPr lang="en"/>
              <a:t>Can be tested using a series of datasets of increasing volume/size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Testability</a:t>
            </a:r>
            <a:endParaRPr/>
          </a:p>
        </p:txBody>
      </p:sp>
      <p:sp>
        <p:nvSpPr>
          <p:cNvPr id="397" name="Google Shape;397;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What features does the implementation provide for</a:t>
            </a:r>
            <a:endParaRPr/>
          </a:p>
          <a:p>
            <a:pPr marL="914400" lvl="1" indent="-317500" algn="l" rtl="0">
              <a:spcBef>
                <a:spcPts val="0"/>
              </a:spcBef>
              <a:spcAft>
                <a:spcPts val="0"/>
              </a:spcAft>
              <a:buSzPts val="1400"/>
              <a:buChar char="○"/>
            </a:pPr>
            <a:r>
              <a:rPr lang="en"/>
              <a:t>Observability</a:t>
            </a:r>
            <a:endParaRPr/>
          </a:p>
          <a:p>
            <a:pPr marL="914400" lvl="1" indent="-317500" algn="l" rtl="0">
              <a:spcBef>
                <a:spcPts val="0"/>
              </a:spcBef>
              <a:spcAft>
                <a:spcPts val="0"/>
              </a:spcAft>
              <a:buSzPts val="1400"/>
              <a:buChar char="○"/>
            </a:pPr>
            <a:r>
              <a:rPr lang="en"/>
              <a:t>Controllability</a:t>
            </a:r>
            <a:endParaRPr/>
          </a:p>
          <a:p>
            <a:pPr marL="0" lvl="0" indent="0" algn="l" rtl="0">
              <a:spcBef>
                <a:spcPts val="1600"/>
              </a:spcBef>
              <a:spcAft>
                <a:spcPts val="16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a:t>
            </a:r>
            <a:endParaRPr/>
          </a:p>
        </p:txBody>
      </p:sp>
      <p:sp>
        <p:nvSpPr>
          <p:cNvPr id="403" name="Google Shape;403;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555759"/>
              </a:buClr>
              <a:buSzPts val="1800"/>
              <a:buAutoNum type="arabicPeriod"/>
            </a:pPr>
            <a:r>
              <a:rPr lang="en">
                <a:solidFill>
                  <a:srgbClr val="555759"/>
                </a:solidFill>
                <a:highlight>
                  <a:srgbClr val="FFFFFF"/>
                </a:highlight>
              </a:rPr>
              <a:t>How do we know what is the ML algorithm doing? Do we understand it?</a:t>
            </a:r>
            <a:endParaRPr>
              <a:solidFill>
                <a:srgbClr val="555759"/>
              </a:solidFill>
              <a:highlight>
                <a:srgbClr val="FFFFFF"/>
              </a:highlight>
            </a:endParaRPr>
          </a:p>
          <a:p>
            <a:pPr marL="457200" lvl="0" indent="-342900" algn="l" rtl="0">
              <a:spcBef>
                <a:spcPts val="0"/>
              </a:spcBef>
              <a:spcAft>
                <a:spcPts val="0"/>
              </a:spcAft>
              <a:buClr>
                <a:srgbClr val="555759"/>
              </a:buClr>
              <a:buSzPts val="1800"/>
              <a:buAutoNum type="arabicPeriod"/>
            </a:pPr>
            <a:r>
              <a:rPr lang="en">
                <a:solidFill>
                  <a:srgbClr val="555759"/>
                </a:solidFill>
                <a:highlight>
                  <a:srgbClr val="FFFFFF"/>
                </a:highlight>
              </a:rPr>
              <a:t>Can we use our understanding as an Oracle for the ML algorithm?</a:t>
            </a:r>
            <a:endParaRPr>
              <a:solidFill>
                <a:srgbClr val="555759"/>
              </a:solidFill>
              <a:highlight>
                <a:srgbClr val="FFFFFF"/>
              </a:highlight>
            </a:endParaRPr>
          </a:p>
          <a:p>
            <a:pPr marL="457200" lvl="0" indent="-342900" algn="l" rtl="0">
              <a:spcBef>
                <a:spcPts val="0"/>
              </a:spcBef>
              <a:spcAft>
                <a:spcPts val="0"/>
              </a:spcAft>
              <a:buClr>
                <a:srgbClr val="555759"/>
              </a:buClr>
              <a:buSzPts val="1800"/>
              <a:buAutoNum type="arabicPeriod"/>
            </a:pPr>
            <a:r>
              <a:rPr lang="en">
                <a:solidFill>
                  <a:srgbClr val="555759"/>
                </a:solidFill>
                <a:highlight>
                  <a:srgbClr val="FFFFFF"/>
                </a:highlight>
              </a:rPr>
              <a:t>How can we find out “corner” cases?</a:t>
            </a:r>
            <a:endParaRPr>
              <a:solidFill>
                <a:srgbClr val="555759"/>
              </a:solidFill>
              <a:highlight>
                <a:srgbClr val="FFFFFF"/>
              </a:highlight>
            </a:endParaRPr>
          </a:p>
          <a:p>
            <a:pPr marL="457200" lvl="0" indent="-342900" algn="l" rtl="0">
              <a:spcBef>
                <a:spcPts val="0"/>
              </a:spcBef>
              <a:spcAft>
                <a:spcPts val="0"/>
              </a:spcAft>
              <a:buClr>
                <a:srgbClr val="555759"/>
              </a:buClr>
              <a:buSzPts val="1800"/>
              <a:buAutoNum type="arabicPeriod"/>
            </a:pPr>
            <a:r>
              <a:rPr lang="en">
                <a:solidFill>
                  <a:srgbClr val="555759"/>
                </a:solidFill>
                <a:highlight>
                  <a:srgbClr val="FFFFFF"/>
                </a:highlight>
              </a:rPr>
              <a:t>By doing all of the above can we improve the ML algorithm? </a:t>
            </a:r>
            <a:endParaRPr>
              <a:solidFill>
                <a:srgbClr val="555759"/>
              </a:solidFill>
              <a:highlight>
                <a:srgbClr val="FFFFFF"/>
              </a:highlight>
            </a:endParaRPr>
          </a:p>
          <a:p>
            <a:pPr marL="457200" lvl="0" indent="-342900" algn="l" rtl="0">
              <a:spcBef>
                <a:spcPts val="0"/>
              </a:spcBef>
              <a:spcAft>
                <a:spcPts val="0"/>
              </a:spcAft>
              <a:buClr>
                <a:srgbClr val="555759"/>
              </a:buClr>
              <a:buSzPts val="1800"/>
              <a:buAutoNum type="arabicPeriod"/>
            </a:pPr>
            <a:r>
              <a:rPr lang="en">
                <a:solidFill>
                  <a:srgbClr val="555759"/>
                </a:solidFill>
                <a:highlight>
                  <a:srgbClr val="FFFFFF"/>
                </a:highlight>
              </a:rPr>
              <a:t>How do we test the improved algorithm?</a:t>
            </a:r>
            <a:endParaRPr>
              <a:solidFill>
                <a:srgbClr val="555759"/>
              </a:solidFill>
              <a:highlight>
                <a:srgbClr val="FFFFFF"/>
              </a:highlight>
            </a:endParaRPr>
          </a:p>
          <a:p>
            <a:pPr marL="457200" lvl="0" indent="-342900" algn="l" rtl="0">
              <a:spcBef>
                <a:spcPts val="0"/>
              </a:spcBef>
              <a:spcAft>
                <a:spcPts val="0"/>
              </a:spcAft>
              <a:buClr>
                <a:srgbClr val="555759"/>
              </a:buClr>
              <a:buSzPts val="1800"/>
              <a:buAutoNum type="arabicPeriod"/>
            </a:pPr>
            <a:r>
              <a:rPr lang="en">
                <a:solidFill>
                  <a:srgbClr val="555759"/>
                </a:solidFill>
                <a:highlight>
                  <a:srgbClr val="FFFFFF"/>
                </a:highlight>
              </a:rPr>
              <a:t>Does our approach work with ML or DL as well? (Hint: Complexity of data/structure and (non)visibility of patterns)</a:t>
            </a:r>
            <a:endParaRPr>
              <a:solidFill>
                <a:srgbClr val="555759"/>
              </a:solidFill>
              <a:highlight>
                <a:srgbClr val="FFFFFF"/>
              </a:highlight>
            </a:endParaRPr>
          </a:p>
          <a:p>
            <a:pPr marL="0" lvl="0" indent="0" algn="l" rtl="0">
              <a:spcBef>
                <a:spcPts val="1600"/>
              </a:spcBef>
              <a:spcAft>
                <a:spcPts val="1600"/>
              </a:spcAft>
              <a:buNone/>
            </a:pPr>
            <a:r>
              <a:rPr lang="en">
                <a:solidFill>
                  <a:srgbClr val="555759"/>
                </a:solidFill>
                <a:highlight>
                  <a:srgbClr val="FFFFFF"/>
                </a:highlight>
              </a:rPr>
              <a:t>“</a:t>
            </a:r>
            <a:r>
              <a:rPr lang="en" sz="1500" i="1">
                <a:solidFill>
                  <a:srgbClr val="404040"/>
                </a:solidFill>
                <a:highlight>
                  <a:srgbClr val="FFFFFF"/>
                </a:highlight>
              </a:rPr>
              <a:t>Despite the fact that many machine learning models are black boxes, understanding the rationale behind the model's predictions would certainly help users decide when to trust or not to trust their predictions</a:t>
            </a:r>
            <a:r>
              <a:rPr lang="en" sz="1500">
                <a:solidFill>
                  <a:srgbClr val="404040"/>
                </a:solidFill>
                <a:highlight>
                  <a:srgbClr val="FFFFFF"/>
                </a:highlight>
              </a:rPr>
              <a:t>” - </a:t>
            </a:r>
            <a:r>
              <a:rPr lang="en" sz="1000">
                <a:solidFill>
                  <a:srgbClr val="404040"/>
                </a:solidFill>
                <a:highlight>
                  <a:srgbClr val="FFFFFF"/>
                </a:highlight>
              </a:rPr>
              <a:t>From “Introduction to Local Interpretable Model-Agnostic Explanations (LIME) A technique to explain the predictions of any machine learning classifier. By Marco Tulio Ribeiro, Sameer Singh, Carlos Guestrin August”</a:t>
            </a:r>
            <a:endParaRPr sz="1000">
              <a:solidFill>
                <a:srgbClr val="404040"/>
              </a:solidFill>
              <a:highlight>
                <a:srgbClr val="FFFFFF"/>
              </a:high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6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Let’s Learn By Examples</a:t>
            </a:r>
            <a:endParaRPr/>
          </a:p>
          <a:p>
            <a:pPr marL="0" lvl="0" indent="0" algn="ctr" rtl="0">
              <a:spcBef>
                <a:spcPts val="0"/>
              </a:spcBef>
              <a:spcAft>
                <a:spcPts val="0"/>
              </a:spcAft>
              <a:buNone/>
            </a:pPr>
            <a:r>
              <a:rPr lang="en"/>
              <a:t>Isn’t that Supervised Learning?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70"/>
          <p:cNvSpPr txBox="1">
            <a:spLocks noGrp="1"/>
          </p:cNvSpPr>
          <p:nvPr>
            <p:ph type="title"/>
          </p:nvPr>
        </p:nvSpPr>
        <p:spPr>
          <a:xfrm>
            <a:off x="311700" y="4369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ML Mistakes - Learning Through Examples</a:t>
            </a:r>
            <a:endParaRPr/>
          </a:p>
        </p:txBody>
      </p:sp>
      <p:sp>
        <p:nvSpPr>
          <p:cNvPr id="414" name="Google Shape;414;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Classification of Wolf and Husky worked with first image </a:t>
            </a:r>
            <a:endParaRPr/>
          </a:p>
          <a:p>
            <a:pPr marL="457200" lvl="0" indent="-342900" algn="l" rtl="0">
              <a:spcBef>
                <a:spcPts val="0"/>
              </a:spcBef>
              <a:spcAft>
                <a:spcPts val="0"/>
              </a:spcAft>
              <a:buSzPts val="1800"/>
              <a:buChar char="●"/>
            </a:pPr>
            <a:r>
              <a:rPr lang="en"/>
              <a:t>Failed when provided second wolf image </a:t>
            </a:r>
            <a:endParaRPr/>
          </a:p>
          <a:p>
            <a:pPr marL="457200" lvl="0" indent="-342900" algn="l" rtl="0">
              <a:spcBef>
                <a:spcPts val="0"/>
              </a:spcBef>
              <a:spcAft>
                <a:spcPts val="0"/>
              </a:spcAft>
              <a:buSzPts val="1800"/>
              <a:buChar char="●"/>
            </a:pPr>
            <a:r>
              <a:rPr lang="en"/>
              <a:t>Why?</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r>
              <a:rPr lang="en" sz="800" u="sng">
                <a:solidFill>
                  <a:schemeClr val="hlink"/>
                </a:solidFill>
                <a:hlinkClick r:id="rId3"/>
              </a:rPr>
              <a:t>http://innovation.uci.edu/2017/08/husky-or-wolf-using-a-black-box-learning-model-to-avoid-adoption-errors/</a:t>
            </a:r>
            <a:endParaRPr sz="800"/>
          </a:p>
          <a:p>
            <a:pPr marL="0" lvl="0" indent="0" algn="l" rtl="0">
              <a:spcBef>
                <a:spcPts val="1600"/>
              </a:spcBef>
              <a:spcAft>
                <a:spcPts val="0"/>
              </a:spcAft>
              <a:buNone/>
            </a:pPr>
            <a:r>
              <a:rPr lang="en" sz="800"/>
              <a:t>https://www.videoblocks.com/video/wolf-in-forest-watching-walking-away-rjq5xnejisirb1f6</a:t>
            </a:r>
            <a:endParaRPr sz="800"/>
          </a:p>
          <a:p>
            <a:pPr marL="0" lvl="0" indent="0" algn="l" rtl="0">
              <a:spcBef>
                <a:spcPts val="1600"/>
              </a:spcBef>
              <a:spcAft>
                <a:spcPts val="1600"/>
              </a:spcAft>
              <a:buNone/>
            </a:pPr>
            <a:endParaRPr/>
          </a:p>
        </p:txBody>
      </p:sp>
      <p:pic>
        <p:nvPicPr>
          <p:cNvPr id="415" name="Google Shape;415;p70"/>
          <p:cNvPicPr preferRelativeResize="0"/>
          <p:nvPr/>
        </p:nvPicPr>
        <p:blipFill>
          <a:blip r:embed="rId4">
            <a:alphaModFix/>
          </a:blip>
          <a:stretch>
            <a:fillRect/>
          </a:stretch>
        </p:blipFill>
        <p:spPr>
          <a:xfrm>
            <a:off x="6710225" y="1009675"/>
            <a:ext cx="2286000" cy="1524000"/>
          </a:xfrm>
          <a:prstGeom prst="rect">
            <a:avLst/>
          </a:prstGeom>
          <a:noFill/>
          <a:ln>
            <a:noFill/>
          </a:ln>
        </p:spPr>
      </p:pic>
      <p:pic>
        <p:nvPicPr>
          <p:cNvPr id="416" name="Google Shape;416;p70"/>
          <p:cNvPicPr preferRelativeResize="0"/>
          <p:nvPr/>
        </p:nvPicPr>
        <p:blipFill>
          <a:blip r:embed="rId5">
            <a:alphaModFix/>
          </a:blip>
          <a:stretch>
            <a:fillRect/>
          </a:stretch>
        </p:blipFill>
        <p:spPr>
          <a:xfrm>
            <a:off x="6710225" y="2571748"/>
            <a:ext cx="2354200" cy="13183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AI?</a:t>
            </a:r>
            <a:endParaRPr/>
          </a:p>
        </p:txBody>
      </p:sp>
      <p:sp>
        <p:nvSpPr>
          <p:cNvPr id="73" name="Google Shape;7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AI is a branch of Science which deals with helping machines find solutions to complex problems in a more human-like fashion*</a:t>
            </a:r>
            <a:endParaRPr/>
          </a:p>
          <a:p>
            <a:pPr marL="457200" lvl="0" indent="-342900" algn="l" rtl="0">
              <a:spcBef>
                <a:spcPts val="0"/>
              </a:spcBef>
              <a:spcAft>
                <a:spcPts val="0"/>
              </a:spcAft>
              <a:buSzPts val="1800"/>
              <a:buChar char="●"/>
            </a:pPr>
            <a:r>
              <a:rPr lang="en"/>
              <a:t>The art of creating machines that perform functions that require intelligence when performed by people. - Kurzweil,1990</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
              <a:t>Thinking? Acting? Like humans? Which</a:t>
            </a:r>
            <a:endParaRPr/>
          </a:p>
          <a:p>
            <a:pPr marL="457200" lvl="0" indent="-342900" algn="l" rtl="0">
              <a:spcBef>
                <a:spcPts val="0"/>
              </a:spcBef>
              <a:spcAft>
                <a:spcPts val="0"/>
              </a:spcAft>
              <a:buSzPts val="1800"/>
              <a:buChar char="●"/>
            </a:pPr>
            <a:r>
              <a:rPr lang="en"/>
              <a:t>How about rational thinking?</a:t>
            </a:r>
            <a:endParaRPr sz="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LIME</a:t>
            </a:r>
            <a:endParaRPr/>
          </a:p>
        </p:txBody>
      </p:sp>
      <p:sp>
        <p:nvSpPr>
          <p:cNvPr id="422" name="Google Shape;422;p7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Local Interpretable Model-Agnostic Explanations (LIME) algorithms can help</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sz="800"/>
          </a:p>
          <a:p>
            <a:pPr marL="0" lvl="0" indent="0" algn="l" rtl="0">
              <a:spcBef>
                <a:spcPts val="1600"/>
              </a:spcBef>
              <a:spcAft>
                <a:spcPts val="1600"/>
              </a:spcAft>
              <a:buNone/>
            </a:pPr>
            <a:r>
              <a:rPr lang="en" sz="800"/>
              <a:t>*https://www.oreilly.com/learning/introduction-to-local-interpretable-model-agnostic-explanations-lime</a:t>
            </a:r>
            <a:endParaRPr sz="800"/>
          </a:p>
        </p:txBody>
      </p:sp>
      <p:pic>
        <p:nvPicPr>
          <p:cNvPr id="423" name="Google Shape;423;p71"/>
          <p:cNvPicPr preferRelativeResize="0"/>
          <p:nvPr/>
        </p:nvPicPr>
        <p:blipFill>
          <a:blip r:embed="rId3">
            <a:alphaModFix/>
          </a:blip>
          <a:stretch>
            <a:fillRect/>
          </a:stretch>
        </p:blipFill>
        <p:spPr>
          <a:xfrm>
            <a:off x="458425" y="1727424"/>
            <a:ext cx="4008676" cy="950625"/>
          </a:xfrm>
          <a:prstGeom prst="rect">
            <a:avLst/>
          </a:prstGeom>
          <a:noFill/>
          <a:ln>
            <a:noFill/>
          </a:ln>
        </p:spPr>
      </p:pic>
      <p:pic>
        <p:nvPicPr>
          <p:cNvPr id="424" name="Google Shape;424;p71"/>
          <p:cNvPicPr preferRelativeResize="0"/>
          <p:nvPr/>
        </p:nvPicPr>
        <p:blipFill>
          <a:blip r:embed="rId4">
            <a:alphaModFix/>
          </a:blip>
          <a:stretch>
            <a:fillRect/>
          </a:stretch>
        </p:blipFill>
        <p:spPr>
          <a:xfrm>
            <a:off x="694526" y="3030324"/>
            <a:ext cx="3019748" cy="1449475"/>
          </a:xfrm>
          <a:prstGeom prst="rect">
            <a:avLst/>
          </a:prstGeom>
          <a:noFill/>
          <a:ln>
            <a:noFill/>
          </a:ln>
        </p:spPr>
      </p:pic>
      <p:pic>
        <p:nvPicPr>
          <p:cNvPr id="425" name="Google Shape;425;p71"/>
          <p:cNvPicPr preferRelativeResize="0"/>
          <p:nvPr/>
        </p:nvPicPr>
        <p:blipFill>
          <a:blip r:embed="rId5">
            <a:alphaModFix/>
          </a:blip>
          <a:stretch>
            <a:fillRect/>
          </a:stretch>
        </p:blipFill>
        <p:spPr>
          <a:xfrm>
            <a:off x="5163100" y="2860450"/>
            <a:ext cx="3232177" cy="1632224"/>
          </a:xfrm>
          <a:prstGeom prst="rect">
            <a:avLst/>
          </a:prstGeom>
          <a:noFill/>
          <a:ln>
            <a:noFill/>
          </a:ln>
        </p:spPr>
      </p:pic>
      <p:pic>
        <p:nvPicPr>
          <p:cNvPr id="426" name="Google Shape;426;p71"/>
          <p:cNvPicPr preferRelativeResize="0"/>
          <p:nvPr/>
        </p:nvPicPr>
        <p:blipFill>
          <a:blip r:embed="rId6">
            <a:alphaModFix/>
          </a:blip>
          <a:stretch>
            <a:fillRect/>
          </a:stretch>
        </p:blipFill>
        <p:spPr>
          <a:xfrm>
            <a:off x="4572000" y="1727425"/>
            <a:ext cx="4307076" cy="9506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E46F-18AA-438E-BFC2-D3FEA7877494}"/>
              </a:ext>
            </a:extLst>
          </p:cNvPr>
          <p:cNvSpPr>
            <a:spLocks noGrp="1"/>
          </p:cNvSpPr>
          <p:nvPr>
            <p:ph type="title"/>
          </p:nvPr>
        </p:nvSpPr>
        <p:spPr/>
        <p:txBody>
          <a:bodyPr/>
          <a:lstStyle/>
          <a:p>
            <a:r>
              <a:rPr lang="en-US" dirty="0"/>
              <a:t>More Model Agnostic Methods</a:t>
            </a:r>
          </a:p>
        </p:txBody>
      </p:sp>
      <p:sp>
        <p:nvSpPr>
          <p:cNvPr id="3" name="Text Placeholder 2">
            <a:extLst>
              <a:ext uri="{FF2B5EF4-FFF2-40B4-BE49-F238E27FC236}">
                <a16:creationId xmlns:a16="http://schemas.microsoft.com/office/drawing/2014/main" id="{6CCD2C2C-F776-4E34-BE15-E1BF5C40A89A}"/>
              </a:ext>
            </a:extLst>
          </p:cNvPr>
          <p:cNvSpPr>
            <a:spLocks noGrp="1"/>
          </p:cNvSpPr>
          <p:nvPr>
            <p:ph type="body" idx="1"/>
          </p:nvPr>
        </p:nvSpPr>
        <p:spPr/>
        <p:txBody>
          <a:bodyPr/>
          <a:lstStyle/>
          <a:p>
            <a:r>
              <a:rPr lang="en-US" dirty="0"/>
              <a:t>Surrogate Models – Train a simple model on the output of your system under test and use that information to interpret what is happening</a:t>
            </a:r>
          </a:p>
          <a:p>
            <a:r>
              <a:rPr lang="en-US" dirty="0"/>
              <a:t>Feature importance – Measure a feature’s importance. Change the feature value and if it increases error then the feature is considered important else is not important because the model uses/doesn’t use the feature</a:t>
            </a:r>
          </a:p>
          <a:p>
            <a:endParaRPr lang="en-US" dirty="0"/>
          </a:p>
          <a:p>
            <a:r>
              <a:rPr lang="en-US" dirty="0"/>
              <a:t>For details and more such methods a good resource is - https://christophm.github.io/interpretable-ml-book/global.html</a:t>
            </a:r>
          </a:p>
        </p:txBody>
      </p:sp>
    </p:spTree>
    <p:extLst>
      <p:ext uri="{BB962C8B-B14F-4D97-AF65-F5344CB8AC3E}">
        <p14:creationId xmlns:p14="http://schemas.microsoft.com/office/powerpoint/2010/main" val="2756774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7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Black-Box </a:t>
            </a:r>
            <a:endParaRPr/>
          </a:p>
        </p:txBody>
      </p:sp>
      <p:sp>
        <p:nvSpPr>
          <p:cNvPr id="432" name="Google Shape;432;p7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my opinion the questions raised by the authors of lime* are very important -</a:t>
            </a:r>
            <a:endParaRPr/>
          </a:p>
          <a:p>
            <a:pPr marL="457200" lvl="0" indent="-342900" algn="l" rtl="0">
              <a:spcBef>
                <a:spcPts val="1600"/>
              </a:spcBef>
              <a:spcAft>
                <a:spcPts val="0"/>
              </a:spcAft>
              <a:buSzPts val="1800"/>
              <a:buChar char="●"/>
            </a:pPr>
            <a:r>
              <a:rPr lang="en" i="1"/>
              <a:t>Can we understand what the machine learning algorithms are doing?</a:t>
            </a:r>
            <a:endParaRPr i="1"/>
          </a:p>
          <a:p>
            <a:pPr marL="457200" lvl="0" indent="-342900" algn="l" rtl="0">
              <a:spcBef>
                <a:spcPts val="0"/>
              </a:spcBef>
              <a:spcAft>
                <a:spcPts val="0"/>
              </a:spcAft>
              <a:buSzPts val="1800"/>
              <a:buChar char="●"/>
            </a:pPr>
            <a:r>
              <a:rPr lang="en" i="1"/>
              <a:t>Can we compare different machine learning algorithms?</a:t>
            </a:r>
            <a:endParaRPr i="1"/>
          </a:p>
          <a:p>
            <a:pPr marL="457200" lvl="0" indent="-342900" algn="l" rtl="0">
              <a:spcBef>
                <a:spcPts val="0"/>
              </a:spcBef>
              <a:spcAft>
                <a:spcPts val="0"/>
              </a:spcAft>
              <a:buSzPts val="1800"/>
              <a:buChar char="●"/>
            </a:pPr>
            <a:r>
              <a:rPr lang="en" i="1"/>
              <a:t>Can we improve the existing machine learning algorithms?</a:t>
            </a:r>
            <a:endParaRPr i="1"/>
          </a:p>
          <a:p>
            <a:pPr marL="457200" lvl="0" indent="-342900" algn="l" rtl="0">
              <a:spcBef>
                <a:spcPts val="0"/>
              </a:spcBef>
              <a:spcAft>
                <a:spcPts val="0"/>
              </a:spcAft>
              <a:buSzPts val="1800"/>
              <a:buChar char="●"/>
            </a:pPr>
            <a:r>
              <a:rPr lang="en" i="1"/>
              <a:t>And can we predict how machine learning will behave on new data?</a:t>
            </a:r>
            <a:endParaRPr i="1"/>
          </a:p>
          <a:p>
            <a:pPr marL="0" lvl="0" indent="0" algn="l" rtl="0">
              <a:spcBef>
                <a:spcPts val="1600"/>
              </a:spcBef>
              <a:spcAft>
                <a:spcPts val="0"/>
              </a:spcAft>
              <a:buNone/>
            </a:pPr>
            <a:r>
              <a:rPr lang="en"/>
              <a:t>The best way today to test AI apps is to test them in black-box/grey-box manner</a:t>
            </a:r>
            <a:endParaRPr/>
          </a:p>
          <a:p>
            <a:pPr marL="0" lvl="0" indent="0" algn="l" rtl="0">
              <a:spcBef>
                <a:spcPts val="1600"/>
              </a:spcBef>
              <a:spcAft>
                <a:spcPts val="0"/>
              </a:spcAft>
              <a:buClr>
                <a:schemeClr val="dk1"/>
              </a:buClr>
              <a:buSzPts val="1100"/>
              <a:buFont typeface="Arial"/>
              <a:buNone/>
            </a:pPr>
            <a:endParaRPr/>
          </a:p>
          <a:p>
            <a:pPr marL="0" lvl="0" indent="0" algn="l" rtl="0">
              <a:spcBef>
                <a:spcPts val="1600"/>
              </a:spcBef>
              <a:spcAft>
                <a:spcPts val="1600"/>
              </a:spcAft>
              <a:buNone/>
            </a:pPr>
            <a:r>
              <a:rPr lang="en" sz="800" i="1"/>
              <a:t>* http://innovation.uci.edu/2017/08/husky-or-wolf-using-a-black-box-learning-model-to-avoid-adoption-errors/</a:t>
            </a:r>
            <a:endParaRPr sz="800" i="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Uber Accident</a:t>
            </a:r>
            <a:endParaRPr/>
          </a:p>
        </p:txBody>
      </p:sp>
      <p:sp>
        <p:nvSpPr>
          <p:cNvPr id="444" name="Google Shape;444;p74"/>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t>A woman in Arizona, USA died when a self-driving car hit her. Let us look at the series of events</a:t>
            </a:r>
            <a:endParaRPr dirty="0"/>
          </a:p>
          <a:p>
            <a:pPr marL="457200" lvl="0" indent="-342900" algn="l" rtl="0">
              <a:lnSpc>
                <a:spcPct val="100000"/>
              </a:lnSpc>
              <a:spcBef>
                <a:spcPts val="0"/>
              </a:spcBef>
              <a:spcAft>
                <a:spcPts val="0"/>
              </a:spcAft>
              <a:buSzPts val="1800"/>
              <a:buAutoNum type="arabicPeriod"/>
            </a:pPr>
            <a:r>
              <a:rPr lang="en" dirty="0"/>
              <a:t>The Uber vehicle  had been in autonomous mode for 19 minutes and was driving at about 40 mph </a:t>
            </a:r>
            <a:endParaRPr dirty="0"/>
          </a:p>
          <a:p>
            <a:pPr marL="457200" lvl="0" indent="-342900" algn="l" rtl="0">
              <a:lnSpc>
                <a:spcPct val="100000"/>
              </a:lnSpc>
              <a:spcBef>
                <a:spcPts val="0"/>
              </a:spcBef>
              <a:spcAft>
                <a:spcPts val="0"/>
              </a:spcAft>
              <a:buSzPts val="1800"/>
              <a:buAutoNum type="arabicPeriod"/>
            </a:pPr>
            <a:r>
              <a:rPr lang="en" u="sng" dirty="0">
                <a:hlinkClick r:id="rId3"/>
              </a:rPr>
              <a:t>Elaine Herzberg</a:t>
            </a:r>
            <a:r>
              <a:rPr lang="en" dirty="0"/>
              <a:t> was walking her bike across the street</a:t>
            </a:r>
            <a:endParaRPr dirty="0"/>
          </a:p>
          <a:p>
            <a:pPr marL="457200" lvl="0" indent="-342900" algn="l" rtl="0">
              <a:lnSpc>
                <a:spcPct val="100000"/>
              </a:lnSpc>
              <a:spcBef>
                <a:spcPts val="0"/>
              </a:spcBef>
              <a:spcAft>
                <a:spcPts val="0"/>
              </a:spcAft>
              <a:buSzPts val="1800"/>
              <a:buAutoNum type="arabicPeriod"/>
            </a:pPr>
            <a:r>
              <a:rPr lang="en" dirty="0"/>
              <a:t>The car’s radar and lidar sensors detected Herzberg about six seconds before the crash</a:t>
            </a:r>
            <a:endParaRPr dirty="0"/>
          </a:p>
          <a:p>
            <a:pPr marL="914400" lvl="1" indent="-317500" algn="l" rtl="0">
              <a:lnSpc>
                <a:spcPct val="100000"/>
              </a:lnSpc>
              <a:spcBef>
                <a:spcPts val="0"/>
              </a:spcBef>
              <a:spcAft>
                <a:spcPts val="0"/>
              </a:spcAft>
              <a:buSzPts val="1400"/>
              <a:buAutoNum type="alphaLcPeriod"/>
            </a:pPr>
            <a:r>
              <a:rPr lang="en" dirty="0"/>
              <a:t>first identifying her as an unknown object</a:t>
            </a:r>
            <a:endParaRPr dirty="0"/>
          </a:p>
          <a:p>
            <a:pPr marL="914400" lvl="1" indent="-317500" algn="l" rtl="0">
              <a:lnSpc>
                <a:spcPct val="100000"/>
              </a:lnSpc>
              <a:spcBef>
                <a:spcPts val="0"/>
              </a:spcBef>
              <a:spcAft>
                <a:spcPts val="0"/>
              </a:spcAft>
              <a:buSzPts val="1400"/>
              <a:buAutoNum type="alphaLcPeriod"/>
            </a:pPr>
            <a:r>
              <a:rPr lang="en" dirty="0"/>
              <a:t>Then as a vehicle</a:t>
            </a:r>
            <a:endParaRPr dirty="0"/>
          </a:p>
          <a:p>
            <a:pPr marL="914400" lvl="1" indent="-317500" algn="l" rtl="0">
              <a:lnSpc>
                <a:spcPct val="100000"/>
              </a:lnSpc>
              <a:spcBef>
                <a:spcPts val="0"/>
              </a:spcBef>
              <a:spcAft>
                <a:spcPts val="0"/>
              </a:spcAft>
              <a:buSzPts val="1400"/>
              <a:buAutoNum type="alphaLcPeriod"/>
            </a:pPr>
            <a:r>
              <a:rPr lang="en" dirty="0"/>
              <a:t>Then as a bicycle, each time adjusting its expectations for her path of travel</a:t>
            </a:r>
            <a:endParaRPr dirty="0"/>
          </a:p>
          <a:p>
            <a:pPr marL="457200" lvl="0" indent="-342900" algn="l" rtl="0">
              <a:lnSpc>
                <a:spcPct val="100000"/>
              </a:lnSpc>
              <a:spcBef>
                <a:spcPts val="0"/>
              </a:spcBef>
              <a:spcAft>
                <a:spcPts val="0"/>
              </a:spcAft>
              <a:buSzPts val="1800"/>
              <a:buAutoNum type="arabicPeriod"/>
            </a:pPr>
            <a:r>
              <a:rPr lang="en" dirty="0"/>
              <a:t>About a second before impact the self-driving system determined that an emergency braking maneuver was needed to mitigate a collision</a:t>
            </a:r>
            <a:endParaRPr dirty="0"/>
          </a:p>
          <a:p>
            <a:pPr marL="0" lvl="0" indent="0" algn="l" rtl="0">
              <a:lnSpc>
                <a:spcPct val="100000"/>
              </a:lnSpc>
              <a:spcBef>
                <a:spcPts val="1000"/>
              </a:spcBef>
              <a:spcAft>
                <a:spcPts val="0"/>
              </a:spcAft>
              <a:buNone/>
            </a:pPr>
            <a:r>
              <a:rPr lang="en" dirty="0"/>
              <a:t>WHAT WENT WRONG?</a:t>
            </a:r>
            <a:endParaRPr dirty="0"/>
          </a:p>
        </p:txBody>
      </p:sp>
      <p:sp>
        <p:nvSpPr>
          <p:cNvPr id="2" name="Rectangle 1">
            <a:extLst>
              <a:ext uri="{FF2B5EF4-FFF2-40B4-BE49-F238E27FC236}">
                <a16:creationId xmlns:a16="http://schemas.microsoft.com/office/drawing/2014/main" id="{3A1C285A-206C-411F-9E45-9FCF202473F1}"/>
              </a:ext>
            </a:extLst>
          </p:cNvPr>
          <p:cNvSpPr/>
          <p:nvPr/>
        </p:nvSpPr>
        <p:spPr>
          <a:xfrm>
            <a:off x="2889546" y="4812592"/>
            <a:ext cx="3518912" cy="215444"/>
          </a:xfrm>
          <a:prstGeom prst="rect">
            <a:avLst/>
          </a:prstGeom>
        </p:spPr>
        <p:txBody>
          <a:bodyPr wrap="none">
            <a:spAutoFit/>
          </a:bodyPr>
          <a:lstStyle/>
          <a:p>
            <a:pPr lvl="0"/>
            <a:r>
              <a:rPr lang="en-US" sz="800" dirty="0"/>
              <a:t>* https://www.wired.com/story/uber-self-driving-crash-arizona-ntsb-report/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Tests First</a:t>
            </a:r>
            <a:endParaRPr/>
          </a:p>
        </p:txBody>
      </p:sp>
      <p:sp>
        <p:nvSpPr>
          <p:cNvPr id="450" name="Google Shape;450;p7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The victim suddenly emerging from darkness on the side of the road</a:t>
            </a:r>
            <a:endParaRPr/>
          </a:p>
          <a:p>
            <a:pPr marL="457200" lvl="0" indent="-342900" algn="l" rtl="0">
              <a:spcBef>
                <a:spcPts val="0"/>
              </a:spcBef>
              <a:spcAft>
                <a:spcPts val="0"/>
              </a:spcAft>
              <a:buSzPts val="1800"/>
              <a:buAutoNum type="arabicPeriod"/>
            </a:pPr>
            <a:r>
              <a:rPr lang="en"/>
              <a:t>Being perpendicular to the lidar creates visibility issues</a:t>
            </a:r>
            <a:endParaRPr/>
          </a:p>
          <a:p>
            <a:pPr marL="457200" lvl="0" indent="-342900" algn="l" rtl="0">
              <a:spcBef>
                <a:spcPts val="0"/>
              </a:spcBef>
              <a:spcAft>
                <a:spcPts val="0"/>
              </a:spcAft>
              <a:buSzPts val="1800"/>
              <a:buAutoNum type="arabicPeriod"/>
            </a:pPr>
            <a:r>
              <a:rPr lang="en"/>
              <a:t>The woman with the bicycle image wasn’t used enough to train the s/w</a:t>
            </a:r>
            <a:endParaRPr/>
          </a:p>
          <a:p>
            <a:pPr marL="457200" lvl="0" indent="-342900" algn="l" rtl="0">
              <a:spcBef>
                <a:spcPts val="0"/>
              </a:spcBef>
              <a:spcAft>
                <a:spcPts val="0"/>
              </a:spcAft>
              <a:buSzPts val="1800"/>
              <a:buAutoNum type="arabicPeriod"/>
            </a:pPr>
            <a:r>
              <a:rPr lang="en"/>
              <a:t>Vehicle speed was high</a:t>
            </a:r>
            <a:endParaRPr/>
          </a:p>
          <a:p>
            <a:pPr marL="457200" lvl="0" indent="-342900" algn="l" rtl="0">
              <a:spcBef>
                <a:spcPts val="0"/>
              </a:spcBef>
              <a:spcAft>
                <a:spcPts val="0"/>
              </a:spcAft>
              <a:buSzPts val="1800"/>
              <a:buAutoNum type="arabicPeriod"/>
            </a:pPr>
            <a:r>
              <a:rPr lang="en"/>
              <a:t>The woman was moving/not-moving/moving erratically</a:t>
            </a:r>
            <a:endParaRPr/>
          </a:p>
          <a:p>
            <a:pPr marL="457200" lvl="0" indent="-342900" algn="l" rtl="0">
              <a:spcBef>
                <a:spcPts val="0"/>
              </a:spcBef>
              <a:spcAft>
                <a:spcPts val="0"/>
              </a:spcAft>
              <a:buSzPts val="1800"/>
              <a:buAutoNum type="arabicPeriod"/>
            </a:pPr>
            <a:r>
              <a:rPr lang="en"/>
              <a:t>The woman had sudden movements</a:t>
            </a:r>
            <a:endParaRPr/>
          </a:p>
          <a:p>
            <a:pPr marL="457200" lvl="0" indent="-342900" algn="l" rtl="0">
              <a:spcBef>
                <a:spcPts val="0"/>
              </a:spcBef>
              <a:spcAft>
                <a:spcPts val="0"/>
              </a:spcAft>
              <a:buSzPts val="1800"/>
              <a:buAutoNum type="arabicPeriod"/>
            </a:pPr>
            <a:r>
              <a:rPr lang="en"/>
              <a:t>There were items on the bicycle that looked like plastic/hay</a:t>
            </a:r>
            <a:endParaRPr/>
          </a:p>
          <a:p>
            <a:pPr marL="457200" lvl="0" indent="-342900" algn="l" rtl="0">
              <a:spcBef>
                <a:spcPts val="0"/>
              </a:spcBef>
              <a:spcAft>
                <a:spcPts val="0"/>
              </a:spcAft>
              <a:buSzPts val="1800"/>
              <a:buAutoNum type="arabicPeriod"/>
            </a:pPr>
            <a:r>
              <a:rPr lang="en"/>
              <a:t>Fog/exhaust fumes caused distortion</a:t>
            </a:r>
            <a:endParaRPr/>
          </a:p>
          <a:p>
            <a:pPr marL="457200" lvl="0" indent="-342900" algn="l" rtl="0">
              <a:spcBef>
                <a:spcPts val="0"/>
              </a:spcBef>
              <a:spcAft>
                <a:spcPts val="0"/>
              </a:spcAft>
              <a:buSzPts val="1800"/>
              <a:buAutoNum type="arabicPeriod"/>
            </a:pPr>
            <a:r>
              <a:rPr lang="en"/>
              <a:t>Dress of the woman matched the road or plants or plastic bag...</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It Happened...</a:t>
            </a:r>
            <a:endParaRPr/>
          </a:p>
        </p:txBody>
      </p:sp>
      <p:sp>
        <p:nvSpPr>
          <p:cNvPr id="456" name="Google Shape;456;p7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Clr>
                <a:schemeClr val="dk1"/>
              </a:buClr>
              <a:buSzPts val="1350"/>
              <a:buFont typeface="Georgia"/>
              <a:buAutoNum type="arabicPeriod"/>
            </a:pPr>
            <a:r>
              <a:rPr lang="en" sz="1350">
                <a:solidFill>
                  <a:schemeClr val="dk1"/>
                </a:solidFill>
                <a:latin typeface="Georgia"/>
                <a:ea typeface="Georgia"/>
                <a:cs typeface="Georgia"/>
                <a:sym typeface="Georgia"/>
              </a:rPr>
              <a:t>Uber, however, does not allow its system to make emergency braking maneuvers on its own - rather than risk “erratic vehicle behavior”—like slamming on the brakes or swerving to avoid a plastic bag—Uber relies on its human operator to watch the road and take control when trouble arises.</a:t>
            </a:r>
            <a:endParaRPr sz="1350">
              <a:solidFill>
                <a:schemeClr val="dk1"/>
              </a:solidFill>
              <a:latin typeface="Georgia"/>
              <a:ea typeface="Georgia"/>
              <a:cs typeface="Georgia"/>
              <a:sym typeface="Georgia"/>
            </a:endParaRPr>
          </a:p>
          <a:p>
            <a:pPr marL="457200" lvl="0" indent="-314325" algn="l" rtl="0">
              <a:spcBef>
                <a:spcPts val="0"/>
              </a:spcBef>
              <a:spcAft>
                <a:spcPts val="0"/>
              </a:spcAft>
              <a:buClr>
                <a:schemeClr val="dk1"/>
              </a:buClr>
              <a:buSzPts val="1350"/>
              <a:buFont typeface="Georgia"/>
              <a:buAutoNum type="arabicPeriod"/>
            </a:pPr>
            <a:r>
              <a:rPr lang="en" sz="1350">
                <a:solidFill>
                  <a:schemeClr val="dk1"/>
                </a:solidFill>
                <a:latin typeface="Georgia"/>
                <a:ea typeface="Georgia"/>
                <a:cs typeface="Georgia"/>
                <a:sym typeface="Georgia"/>
              </a:rPr>
              <a:t>Furthermore, Uber had turned off the Volvo’s built-in automatic emergency braking system to avoid clashes with its own tech. This is standard practice, experts say. “The vehicle needs one master”</a:t>
            </a:r>
            <a:endParaRPr sz="1350">
              <a:solidFill>
                <a:schemeClr val="dk1"/>
              </a:solidFill>
              <a:latin typeface="Georgia"/>
              <a:ea typeface="Georgia"/>
              <a:cs typeface="Georgia"/>
              <a:sym typeface="Georgia"/>
            </a:endParaRPr>
          </a:p>
          <a:p>
            <a:pPr marL="457200" lvl="0" indent="-314325" algn="l" rtl="0">
              <a:spcBef>
                <a:spcPts val="0"/>
              </a:spcBef>
              <a:spcAft>
                <a:spcPts val="0"/>
              </a:spcAft>
              <a:buClr>
                <a:schemeClr val="dk1"/>
              </a:buClr>
              <a:buSzPts val="1350"/>
              <a:buFont typeface="Georgia"/>
              <a:buAutoNum type="arabicPeriod"/>
            </a:pPr>
            <a:r>
              <a:rPr lang="en" sz="1350">
                <a:solidFill>
                  <a:schemeClr val="dk1"/>
                </a:solidFill>
                <a:latin typeface="Georgia"/>
                <a:ea typeface="Georgia"/>
                <a:cs typeface="Georgia"/>
                <a:sym typeface="Georgia"/>
              </a:rPr>
              <a:t>However the human operator  was looking somewhere else..</a:t>
            </a:r>
            <a:endParaRPr sz="1350">
              <a:solidFill>
                <a:schemeClr val="dk1"/>
              </a:solidFill>
              <a:latin typeface="Georgia"/>
              <a:ea typeface="Georgia"/>
              <a:cs typeface="Georgia"/>
              <a:sym typeface="Georgia"/>
            </a:endParaRPr>
          </a:p>
        </p:txBody>
      </p:sp>
      <p:pic>
        <p:nvPicPr>
          <p:cNvPr id="457" name="Google Shape;457;p76"/>
          <p:cNvPicPr preferRelativeResize="0"/>
          <p:nvPr/>
        </p:nvPicPr>
        <p:blipFill>
          <a:blip r:embed="rId3">
            <a:alphaModFix/>
          </a:blip>
          <a:stretch>
            <a:fillRect/>
          </a:stretch>
        </p:blipFill>
        <p:spPr>
          <a:xfrm>
            <a:off x="3310275" y="2686050"/>
            <a:ext cx="3385800" cy="2100275"/>
          </a:xfrm>
          <a:prstGeom prst="rect">
            <a:avLst/>
          </a:prstGeom>
          <a:noFill/>
          <a:ln>
            <a:noFill/>
          </a:ln>
        </p:spPr>
      </p:pic>
      <p:sp>
        <p:nvSpPr>
          <p:cNvPr id="458" name="Google Shape;458;p76"/>
          <p:cNvSpPr txBox="1"/>
          <p:nvPr/>
        </p:nvSpPr>
        <p:spPr>
          <a:xfrm>
            <a:off x="3600450" y="4786325"/>
            <a:ext cx="2667000" cy="22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t>https://www.wired.com/story/uber-self-driving-crash-arizona-ntsb-report/</a:t>
            </a:r>
            <a:endParaRPr sz="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Test</a:t>
            </a:r>
            <a:endParaRPr/>
          </a:p>
        </p:txBody>
      </p:sp>
      <p:sp>
        <p:nvSpPr>
          <p:cNvPr id="470" name="Google Shape;470;p7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https://tone-analyzer-demo.ng.bluemix.net/</a:t>
            </a:r>
            <a:r>
              <a:rPr lang="en"/>
              <a:t> analyzes tones. This is an IBM product.</a:t>
            </a:r>
            <a:endParaRPr/>
          </a:p>
          <a:p>
            <a:pPr marL="0" lvl="0" indent="0" algn="l" rtl="0">
              <a:spcBef>
                <a:spcPts val="1600"/>
              </a:spcBef>
              <a:spcAft>
                <a:spcPts val="1600"/>
              </a:spcAft>
              <a:buNone/>
            </a:pPr>
            <a:r>
              <a:rPr lang="en"/>
              <a:t>How will you test it?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
            </a:r>
            <a:endParaRPr/>
          </a:p>
        </p:txBody>
      </p:sp>
      <p:pic>
        <p:nvPicPr>
          <p:cNvPr id="476" name="Google Shape;476;p79"/>
          <p:cNvPicPr preferRelativeResize="0"/>
          <p:nvPr/>
        </p:nvPicPr>
        <p:blipFill>
          <a:blip r:embed="rId3">
            <a:alphaModFix/>
          </a:blip>
          <a:stretch>
            <a:fillRect/>
          </a:stretch>
        </p:blipFill>
        <p:spPr>
          <a:xfrm>
            <a:off x="152400" y="1170125"/>
            <a:ext cx="8839200" cy="2363661"/>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8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Test Case</a:t>
            </a:r>
            <a:endParaRPr/>
          </a:p>
        </p:txBody>
      </p:sp>
      <p:sp>
        <p:nvSpPr>
          <p:cNvPr id="482" name="Google Shape;482;p80"/>
          <p:cNvSpPr txBox="1">
            <a:spLocks noGrp="1"/>
          </p:cNvSpPr>
          <p:nvPr>
            <p:ph type="body" idx="1"/>
          </p:nvPr>
        </p:nvSpPr>
        <p:spPr>
          <a:xfrm>
            <a:off x="311700" y="1125925"/>
            <a:ext cx="8520600" cy="184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u="sng">
                <a:solidFill>
                  <a:schemeClr val="hlink"/>
                </a:solidFill>
                <a:hlinkClick r:id="rId3"/>
              </a:rPr>
              <a:t>https://genius.com/Bill-gates-bill-gates-speech-at-stanford-university-annotated</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Clr>
                <a:schemeClr val="dk1"/>
              </a:buClr>
              <a:buSzPts val="1100"/>
              <a:buFont typeface="Arial"/>
              <a:buNone/>
            </a:pPr>
            <a:r>
              <a:rPr lang="en"/>
              <a:t>Well, it's great to be back here at Stanford. You may know that Microsoft's CEO went to Stanford, but I induced him to drop out. So, he never got a degree from Stanford. He did get an undergraduate degree, but I still think of him as a fellow dropout. (Laughter.)</a:t>
            </a:r>
            <a:endParaRPr/>
          </a:p>
          <a:p>
            <a:pPr marL="0" lvl="0" indent="0" algn="l" rtl="0">
              <a:lnSpc>
                <a:spcPct val="100000"/>
              </a:lnSpc>
              <a:spcBef>
                <a:spcPts val="0"/>
              </a:spcBef>
              <a:spcAft>
                <a:spcPts val="0"/>
              </a:spcAft>
              <a:buNone/>
            </a:pPr>
            <a:endParaRPr/>
          </a:p>
        </p:txBody>
      </p:sp>
      <p:pic>
        <p:nvPicPr>
          <p:cNvPr id="483" name="Google Shape;483;p80"/>
          <p:cNvPicPr preferRelativeResize="0"/>
          <p:nvPr/>
        </p:nvPicPr>
        <p:blipFill>
          <a:blip r:embed="rId4">
            <a:alphaModFix/>
          </a:blip>
          <a:stretch>
            <a:fillRect/>
          </a:stretch>
        </p:blipFill>
        <p:spPr>
          <a:xfrm>
            <a:off x="1101400" y="2822525"/>
            <a:ext cx="6273283" cy="18629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8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Testing Candy Crush</a:t>
            </a:r>
            <a:endParaRPr/>
          </a:p>
        </p:txBody>
      </p:sp>
      <p:sp>
        <p:nvSpPr>
          <p:cNvPr id="489" name="Google Shape;489;p8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Test goal - To understand whether a level is solvable, and how difficult it it. </a:t>
            </a:r>
            <a:endParaRPr/>
          </a:p>
          <a:p>
            <a:pPr marL="457200" lvl="0" indent="-342900" algn="l" rtl="0">
              <a:spcBef>
                <a:spcPts val="0"/>
              </a:spcBef>
              <a:spcAft>
                <a:spcPts val="0"/>
              </a:spcAft>
              <a:buSzPts val="1800"/>
              <a:buChar char="●"/>
            </a:pPr>
            <a:r>
              <a:rPr lang="en"/>
              <a:t>Brute force technique which tried all paths, and checked how many of them lead to success worked but took hours</a:t>
            </a:r>
            <a:endParaRPr/>
          </a:p>
          <a:p>
            <a:pPr marL="457200" lvl="0" indent="-342900" algn="l" rtl="0">
              <a:spcBef>
                <a:spcPts val="0"/>
              </a:spcBef>
              <a:spcAft>
                <a:spcPts val="0"/>
              </a:spcAft>
              <a:buSzPts val="1800"/>
              <a:buChar char="●"/>
            </a:pPr>
            <a:r>
              <a:rPr lang="en"/>
              <a:t>Genetic Algorithms - Start with a few algorithms with fixed premises and choose the ones that produced best results and mix them and continue till you have the best results</a:t>
            </a:r>
            <a:endParaRPr/>
          </a:p>
          <a:p>
            <a:pPr marL="0" lvl="0" indent="0" algn="l" rtl="0">
              <a:spcBef>
                <a:spcPts val="1600"/>
              </a:spcBef>
              <a:spcAft>
                <a:spcPts val="0"/>
              </a:spcAft>
              <a:buNone/>
            </a:pPr>
            <a:r>
              <a:rPr lang="en" sz="1200" u="sng">
                <a:solidFill>
                  <a:schemeClr val="accent5"/>
                </a:solidFill>
                <a:hlinkClick r:id="rId3"/>
              </a:rPr>
              <a:t>https://www.infoq.com/presentations/candy-crush-ai-test</a:t>
            </a:r>
            <a:endParaRPr sz="1200"/>
          </a:p>
          <a:p>
            <a:pPr marL="0" lvl="0" indent="0" algn="l" rtl="0">
              <a:spcBef>
                <a:spcPts val="1600"/>
              </a:spcBef>
              <a:spcAft>
                <a:spcPts val="1600"/>
              </a:spcAft>
              <a:buNone/>
            </a:pPr>
            <a:r>
              <a:rPr lang="en" sz="1200" u="sng">
                <a:solidFill>
                  <a:schemeClr val="accent5"/>
                </a:solidFill>
                <a:hlinkClick r:id="rId4"/>
              </a:rPr>
              <a:t>https://www.infoq.com/news/2018/06/testing-artificial-intelligence</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Types of AI</a:t>
            </a: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Narrow</a:t>
            </a:r>
            <a:endParaRPr/>
          </a:p>
          <a:p>
            <a:pPr marL="457200" lvl="0" indent="-342900" algn="l" rtl="0">
              <a:spcBef>
                <a:spcPts val="0"/>
              </a:spcBef>
              <a:spcAft>
                <a:spcPts val="0"/>
              </a:spcAft>
              <a:buSzPts val="1800"/>
              <a:buChar char="●"/>
            </a:pPr>
            <a:r>
              <a:rPr lang="en"/>
              <a:t>General</a:t>
            </a:r>
            <a:endParaRPr/>
          </a:p>
          <a:p>
            <a:pPr marL="0" lvl="0" indent="0" algn="l" rtl="0">
              <a:spcBef>
                <a:spcPts val="1600"/>
              </a:spcBef>
              <a:spcAft>
                <a:spcPts val="1600"/>
              </a:spcAft>
              <a:buNone/>
            </a:pPr>
            <a:r>
              <a:rPr lang="en"/>
              <a:t>Let us not talk about Super/Sentient conscious AI</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8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Problems you can try out</a:t>
            </a:r>
            <a:endParaRPr/>
          </a:p>
        </p:txBody>
      </p:sp>
      <p:sp>
        <p:nvSpPr>
          <p:cNvPr id="495" name="Google Shape;495;p8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Facebook friend recommendation</a:t>
            </a:r>
            <a:endParaRPr/>
          </a:p>
          <a:p>
            <a:pPr marL="0" lvl="0" indent="0" algn="l" rtl="0">
              <a:spcBef>
                <a:spcPts val="1600"/>
              </a:spcBef>
              <a:spcAft>
                <a:spcPts val="0"/>
              </a:spcAft>
              <a:buNone/>
            </a:pPr>
            <a:r>
              <a:rPr lang="en"/>
              <a:t>Gmail Spam filtering</a:t>
            </a:r>
            <a:endParaRPr/>
          </a:p>
          <a:p>
            <a:pPr marL="0" lvl="0" indent="0" algn="l" rtl="0">
              <a:spcBef>
                <a:spcPts val="1600"/>
              </a:spcBef>
              <a:spcAft>
                <a:spcPts val="160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Lookup These Cases</a:t>
            </a:r>
            <a:endParaRPr/>
          </a:p>
        </p:txBody>
      </p:sp>
      <p:sp>
        <p:nvSpPr>
          <p:cNvPr id="501" name="Google Shape;501;p8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And ask yourself how would you have tested these?</a:t>
            </a:r>
            <a:endParaRPr/>
          </a:p>
          <a:p>
            <a:pPr marL="457200" lvl="0" indent="-342900" algn="l" rtl="0">
              <a:lnSpc>
                <a:spcPct val="100000"/>
              </a:lnSpc>
              <a:spcBef>
                <a:spcPts val="0"/>
              </a:spcBef>
              <a:spcAft>
                <a:spcPts val="0"/>
              </a:spcAft>
              <a:buSzPts val="1800"/>
              <a:buChar char="●"/>
            </a:pPr>
            <a:r>
              <a:rPr lang="en"/>
              <a:t>Dollhouse debacle -</a:t>
            </a:r>
            <a:r>
              <a:rPr lang="en" sz="1200">
                <a:solidFill>
                  <a:srgbClr val="1E2423"/>
                </a:solidFill>
                <a:highlight>
                  <a:srgbClr val="FFFFFF"/>
                </a:highlight>
              </a:rPr>
              <a:t> </a:t>
            </a:r>
            <a:r>
              <a:rPr lang="en" u="sng">
                <a:solidFill>
                  <a:schemeClr val="hlink"/>
                </a:solidFill>
                <a:hlinkClick r:id="rId3"/>
              </a:rPr>
              <a:t>https://www.kaspersky.com/blog/ai-fails/18318/</a:t>
            </a:r>
            <a:r>
              <a:rPr lang="en"/>
              <a:t> </a:t>
            </a:r>
            <a:endParaRPr/>
          </a:p>
          <a:p>
            <a:pPr marL="457200" lvl="0" indent="-342900" algn="l" rtl="0">
              <a:lnSpc>
                <a:spcPct val="100000"/>
              </a:lnSpc>
              <a:spcBef>
                <a:spcPts val="0"/>
              </a:spcBef>
              <a:spcAft>
                <a:spcPts val="0"/>
              </a:spcAft>
              <a:buSzPts val="1800"/>
              <a:buChar char="●"/>
            </a:pPr>
            <a:r>
              <a:rPr lang="en"/>
              <a:t>Computer program steals money - </a:t>
            </a:r>
            <a:r>
              <a:rPr lang="en" u="sng">
                <a:solidFill>
                  <a:schemeClr val="hlink"/>
                </a:solidFill>
                <a:hlinkClick r:id="rId4"/>
              </a:rPr>
              <a:t>http://www.sciencemag.org/news/2016/04/artificial-intelligence-steals-money-banking-customers</a:t>
            </a:r>
            <a:r>
              <a:rPr lang="en"/>
              <a:t> </a:t>
            </a:r>
            <a:endParaRPr/>
          </a:p>
          <a:p>
            <a:pPr marL="457200" lvl="0" indent="-342900" algn="l" rtl="0">
              <a:spcBef>
                <a:spcPts val="0"/>
              </a:spcBef>
              <a:spcAft>
                <a:spcPts val="0"/>
              </a:spcAft>
              <a:buSzPts val="1800"/>
              <a:buChar char="●"/>
            </a:pPr>
            <a:r>
              <a:rPr lang="en"/>
              <a:t>Racist image labeling algorithm - </a:t>
            </a:r>
            <a:r>
              <a:rPr lang="en" u="sng">
                <a:solidFill>
                  <a:schemeClr val="hlink"/>
                </a:solidFill>
                <a:hlinkClick r:id="rId5"/>
              </a:rPr>
              <a:t>https://www.theverge.com/2018/1/12/16882408/google-racist-gorillas-photo-recognition-algorithm-ai</a:t>
            </a:r>
            <a:r>
              <a:rPr lang="en"/>
              <a:t> </a:t>
            </a:r>
            <a:endParaRPr/>
          </a:p>
          <a:p>
            <a:pPr marL="457200" lvl="0" indent="-342900" algn="l" rtl="0">
              <a:spcBef>
                <a:spcPts val="0"/>
              </a:spcBef>
              <a:spcAft>
                <a:spcPts val="0"/>
              </a:spcAft>
              <a:buSzPts val="1800"/>
              <a:buChar char="●"/>
            </a:pPr>
            <a:r>
              <a:rPr lang="en"/>
              <a:t>Burger king - </a:t>
            </a:r>
            <a:r>
              <a:rPr lang="en" u="sng">
                <a:solidFill>
                  <a:schemeClr val="hlink"/>
                </a:solidFill>
                <a:hlinkClick r:id="rId6"/>
              </a:rPr>
              <a:t>https://www.npr.org/sections/thetwo-way/2017/04/13/523740193/ok-google-burger-king-hijacked-your-speakers-and-failed-pretty-quickly</a:t>
            </a:r>
            <a:endParaRPr/>
          </a:p>
          <a:p>
            <a:pPr marL="457200" lvl="0" indent="-342900" algn="l" rtl="0">
              <a:spcBef>
                <a:spcPts val="0"/>
              </a:spcBef>
              <a:spcAft>
                <a:spcPts val="0"/>
              </a:spcAft>
              <a:buSzPts val="1800"/>
              <a:buChar char="●"/>
            </a:pPr>
            <a:r>
              <a:rPr lang="en"/>
              <a:t> </a:t>
            </a:r>
            <a:endParaRPr/>
          </a:p>
          <a:p>
            <a:pPr marL="0" lvl="0" indent="0" algn="l" rtl="0">
              <a:spcBef>
                <a:spcPts val="1600"/>
              </a:spcBef>
              <a:spcAft>
                <a:spcPts val="160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Think of Corner Cases</a:t>
            </a:r>
            <a:endParaRPr/>
          </a:p>
        </p:txBody>
      </p:sp>
      <p:sp>
        <p:nvSpPr>
          <p:cNvPr id="507" name="Google Shape;507;p8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Let us take a look at my technique - “Ext. to Noun-and-verb”</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8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 History</a:t>
            </a:r>
            <a:endParaRPr/>
          </a:p>
        </p:txBody>
      </p:sp>
      <p:sp>
        <p:nvSpPr>
          <p:cNvPr id="92" name="Google Shape;9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424242"/>
              </a:buClr>
              <a:buSzPts val="1800"/>
              <a:buFont typeface="Nunito"/>
              <a:buChar char="●"/>
            </a:pPr>
            <a:r>
              <a:rPr lang="en" dirty="0">
                <a:solidFill>
                  <a:srgbClr val="424242"/>
                </a:solidFill>
                <a:latin typeface="Nunito"/>
                <a:ea typeface="Nunito"/>
                <a:cs typeface="Nunito"/>
                <a:sym typeface="Nunito"/>
              </a:rPr>
              <a:t>1950s</a:t>
            </a:r>
            <a:endParaRPr dirty="0">
              <a:solidFill>
                <a:srgbClr val="424242"/>
              </a:solidFill>
              <a:latin typeface="Nunito"/>
              <a:ea typeface="Nunito"/>
              <a:cs typeface="Nunito"/>
              <a:sym typeface="Nunito"/>
            </a:endParaRPr>
          </a:p>
          <a:p>
            <a:pPr marL="914400" lvl="1" indent="-317500" algn="l" rtl="0">
              <a:spcBef>
                <a:spcPts val="0"/>
              </a:spcBef>
              <a:spcAft>
                <a:spcPts val="0"/>
              </a:spcAft>
              <a:buClr>
                <a:srgbClr val="424242"/>
              </a:buClr>
              <a:buSzPts val="1400"/>
              <a:buFont typeface="Nunito"/>
              <a:buChar char="○"/>
            </a:pPr>
            <a:r>
              <a:rPr lang="en" dirty="0">
                <a:solidFill>
                  <a:srgbClr val="424242"/>
                </a:solidFill>
                <a:latin typeface="Nunito"/>
                <a:ea typeface="Nunito"/>
                <a:cs typeface="Nunito"/>
                <a:sym typeface="Nunito"/>
              </a:rPr>
              <a:t>Goal was to create an artificial brain</a:t>
            </a:r>
            <a:endParaRPr dirty="0">
              <a:solidFill>
                <a:srgbClr val="424242"/>
              </a:solidFill>
              <a:latin typeface="Nunito"/>
              <a:ea typeface="Nunito"/>
              <a:cs typeface="Nunito"/>
              <a:sym typeface="Nunito"/>
            </a:endParaRPr>
          </a:p>
          <a:p>
            <a:pPr marL="914400" lvl="1" indent="-317500" algn="l" rtl="0">
              <a:spcBef>
                <a:spcPts val="0"/>
              </a:spcBef>
              <a:spcAft>
                <a:spcPts val="0"/>
              </a:spcAft>
              <a:buClr>
                <a:srgbClr val="424242"/>
              </a:buClr>
              <a:buSzPts val="1400"/>
              <a:buFont typeface="Nunito"/>
              <a:buChar char="○"/>
            </a:pPr>
            <a:r>
              <a:rPr lang="en" dirty="0">
                <a:solidFill>
                  <a:srgbClr val="424242"/>
                </a:solidFill>
                <a:latin typeface="Nunito"/>
                <a:ea typeface="Nunito"/>
                <a:cs typeface="Nunito"/>
                <a:sym typeface="Nunito"/>
              </a:rPr>
              <a:t>The term AI was proposed in Dartmouth Artificial Intelligence conference</a:t>
            </a:r>
            <a:endParaRPr dirty="0">
              <a:solidFill>
                <a:srgbClr val="424242"/>
              </a:solidFill>
              <a:latin typeface="Nunito"/>
              <a:ea typeface="Nunito"/>
              <a:cs typeface="Nunito"/>
              <a:sym typeface="Nunito"/>
            </a:endParaRPr>
          </a:p>
          <a:p>
            <a:pPr marL="457200" lvl="0" indent="-342900" algn="l" rtl="0">
              <a:spcBef>
                <a:spcPts val="0"/>
              </a:spcBef>
              <a:spcAft>
                <a:spcPts val="0"/>
              </a:spcAft>
              <a:buClr>
                <a:srgbClr val="424242"/>
              </a:buClr>
              <a:buSzPts val="1800"/>
              <a:buFont typeface="Nunito"/>
              <a:buChar char="●"/>
            </a:pPr>
            <a:r>
              <a:rPr lang="en" dirty="0">
                <a:solidFill>
                  <a:srgbClr val="424242"/>
                </a:solidFill>
                <a:latin typeface="Nunito"/>
                <a:ea typeface="Nunito"/>
                <a:cs typeface="Nunito"/>
                <a:sym typeface="Nunito"/>
              </a:rPr>
              <a:t>1980s</a:t>
            </a:r>
            <a:endParaRPr dirty="0">
              <a:solidFill>
                <a:srgbClr val="424242"/>
              </a:solidFill>
              <a:latin typeface="Nunito"/>
              <a:ea typeface="Nunito"/>
              <a:cs typeface="Nunito"/>
              <a:sym typeface="Nunito"/>
            </a:endParaRPr>
          </a:p>
          <a:p>
            <a:pPr marL="914400" lvl="1" indent="-317500" algn="l" rtl="0">
              <a:spcBef>
                <a:spcPts val="0"/>
              </a:spcBef>
              <a:spcAft>
                <a:spcPts val="0"/>
              </a:spcAft>
              <a:buClr>
                <a:srgbClr val="424242"/>
              </a:buClr>
              <a:buSzPts val="1400"/>
              <a:buFont typeface="Nunito"/>
              <a:buChar char="○"/>
            </a:pPr>
            <a:r>
              <a:rPr lang="en" dirty="0">
                <a:solidFill>
                  <a:srgbClr val="424242"/>
                </a:solidFill>
                <a:latin typeface="Nunito"/>
                <a:ea typeface="Nunito"/>
                <a:cs typeface="Nunito"/>
                <a:sym typeface="Nunito"/>
              </a:rPr>
              <a:t>“Expert systems” - applying rules on specific topics to new data</a:t>
            </a:r>
            <a:endParaRPr dirty="0">
              <a:solidFill>
                <a:srgbClr val="424242"/>
              </a:solidFill>
              <a:latin typeface="Nunito"/>
              <a:ea typeface="Nunito"/>
              <a:cs typeface="Nunito"/>
              <a:sym typeface="Nunito"/>
            </a:endParaRPr>
          </a:p>
          <a:p>
            <a:pPr marL="914400" lvl="1" indent="-317500" algn="l" rtl="0">
              <a:spcBef>
                <a:spcPts val="0"/>
              </a:spcBef>
              <a:spcAft>
                <a:spcPts val="0"/>
              </a:spcAft>
              <a:buClr>
                <a:srgbClr val="424242"/>
              </a:buClr>
              <a:buSzPts val="1400"/>
              <a:buFont typeface="Nunito"/>
              <a:buChar char="○"/>
            </a:pPr>
            <a:r>
              <a:rPr lang="en" dirty="0">
                <a:solidFill>
                  <a:srgbClr val="424242"/>
                </a:solidFill>
                <a:latin typeface="Nunito"/>
                <a:ea typeface="Nunito"/>
                <a:cs typeface="Nunito"/>
                <a:sym typeface="Nunito"/>
              </a:rPr>
              <a:t>Fuzzy logic, Genetic algorithms, Evolutionary Programming, Neural Nets etc.</a:t>
            </a:r>
            <a:endParaRPr dirty="0">
              <a:solidFill>
                <a:srgbClr val="424242"/>
              </a:solidFill>
              <a:latin typeface="Nunito"/>
              <a:ea typeface="Nunito"/>
              <a:cs typeface="Nunito"/>
              <a:sym typeface="Nunito"/>
            </a:endParaRPr>
          </a:p>
          <a:p>
            <a:pPr marL="457200" lvl="0" indent="-342900" algn="l" rtl="0">
              <a:spcBef>
                <a:spcPts val="0"/>
              </a:spcBef>
              <a:spcAft>
                <a:spcPts val="0"/>
              </a:spcAft>
              <a:buClr>
                <a:srgbClr val="424242"/>
              </a:buClr>
              <a:buSzPts val="1800"/>
              <a:buFont typeface="Nunito"/>
              <a:buChar char="●"/>
            </a:pPr>
            <a:r>
              <a:rPr lang="en" dirty="0">
                <a:solidFill>
                  <a:srgbClr val="424242"/>
                </a:solidFill>
                <a:latin typeface="Nunito"/>
                <a:ea typeface="Nunito"/>
                <a:cs typeface="Nunito"/>
                <a:sym typeface="Nunito"/>
              </a:rPr>
              <a:t>Present</a:t>
            </a:r>
            <a:endParaRPr dirty="0">
              <a:solidFill>
                <a:srgbClr val="424242"/>
              </a:solidFill>
              <a:latin typeface="Nunito"/>
              <a:ea typeface="Nunito"/>
              <a:cs typeface="Nunito"/>
              <a:sym typeface="Nunito"/>
            </a:endParaRPr>
          </a:p>
          <a:p>
            <a:pPr marL="914400" lvl="1" indent="-317500" algn="l" rtl="0">
              <a:spcBef>
                <a:spcPts val="0"/>
              </a:spcBef>
              <a:spcAft>
                <a:spcPts val="0"/>
              </a:spcAft>
              <a:buClr>
                <a:srgbClr val="424242"/>
              </a:buClr>
              <a:buSzPts val="1400"/>
              <a:buFont typeface="Nunito"/>
              <a:buChar char="○"/>
            </a:pPr>
            <a:r>
              <a:rPr lang="en" dirty="0">
                <a:solidFill>
                  <a:srgbClr val="424242"/>
                </a:solidFill>
                <a:latin typeface="Nunito"/>
                <a:ea typeface="Nunito"/>
                <a:cs typeface="Nunito"/>
                <a:sym typeface="Nunito"/>
              </a:rPr>
              <a:t>Machine learning, Deep learning, Big Data</a:t>
            </a:r>
            <a:endParaRPr dirty="0">
              <a:solidFill>
                <a:srgbClr val="424242"/>
              </a:solidFill>
              <a:latin typeface="Nunito"/>
              <a:ea typeface="Nunito"/>
              <a:cs typeface="Nunito"/>
              <a:sym typeface="Nunito"/>
            </a:endParaRPr>
          </a:p>
          <a:p>
            <a:pPr marL="914400" lvl="1" indent="-317500" algn="l" rtl="0">
              <a:spcBef>
                <a:spcPts val="0"/>
              </a:spcBef>
              <a:spcAft>
                <a:spcPts val="0"/>
              </a:spcAft>
              <a:buClr>
                <a:srgbClr val="424242"/>
              </a:buClr>
              <a:buSzPts val="1400"/>
              <a:buFont typeface="Nunito"/>
              <a:buChar char="○"/>
            </a:pPr>
            <a:r>
              <a:rPr lang="en" dirty="0">
                <a:solidFill>
                  <a:srgbClr val="424242"/>
                </a:solidFill>
                <a:latin typeface="Nunito"/>
                <a:ea typeface="Nunito"/>
                <a:cs typeface="Nunito"/>
                <a:sym typeface="Nunito"/>
              </a:rPr>
              <a:t>Still Narrow AI</a:t>
            </a:r>
            <a:endParaRPr dirty="0">
              <a:solidFill>
                <a:srgbClr val="424242"/>
              </a:solidFill>
              <a:latin typeface="Nunito"/>
              <a:ea typeface="Nunito"/>
              <a:cs typeface="Nunito"/>
              <a:sym typeface="Nunito"/>
            </a:endParaRPr>
          </a:p>
          <a:p>
            <a:pPr marL="457200" lvl="0" indent="-342900" algn="l" rtl="0">
              <a:spcBef>
                <a:spcPts val="0"/>
              </a:spcBef>
              <a:spcAft>
                <a:spcPts val="0"/>
              </a:spcAft>
              <a:buClr>
                <a:srgbClr val="424242"/>
              </a:buClr>
              <a:buSzPts val="1800"/>
              <a:buFont typeface="Nunito"/>
              <a:buChar char="●"/>
            </a:pPr>
            <a:r>
              <a:rPr lang="en-US" dirty="0">
                <a:solidFill>
                  <a:srgbClr val="424242"/>
                </a:solidFill>
                <a:latin typeface="Nunito"/>
                <a:ea typeface="Nunito"/>
                <a:cs typeface="Nunito"/>
                <a:sym typeface="Nunito"/>
              </a:rPr>
              <a:t>You can</a:t>
            </a:r>
            <a:r>
              <a:rPr lang="en" dirty="0">
                <a:solidFill>
                  <a:srgbClr val="424242"/>
                </a:solidFill>
                <a:latin typeface="Nunito"/>
                <a:ea typeface="Nunito"/>
                <a:cs typeface="Nunito"/>
                <a:sym typeface="Nunito"/>
              </a:rPr>
              <a:t> take a look at the timeline here </a:t>
            </a:r>
            <a:r>
              <a:rPr lang="en" sz="1200" u="sng" dirty="0">
                <a:solidFill>
                  <a:schemeClr val="hlink"/>
                </a:solidFill>
                <a:latin typeface="Nunito"/>
                <a:ea typeface="Nunito"/>
                <a:cs typeface="Nunito"/>
                <a:sym typeface="Nunito"/>
                <a:hlinkClick r:id="rId3"/>
              </a:rPr>
              <a:t>https://www.mckinsey.com/business-functions/mckinsey-analytics/our-insights/an-executives-guide-to-ai</a:t>
            </a:r>
            <a:r>
              <a:rPr lang="en" dirty="0">
                <a:solidFill>
                  <a:srgbClr val="424242"/>
                </a:solidFill>
                <a:latin typeface="Nunito"/>
                <a:ea typeface="Nunito"/>
                <a:cs typeface="Nunito"/>
                <a:sym typeface="Nunito"/>
              </a:rPr>
              <a:t> </a:t>
            </a:r>
            <a:endParaRPr dirty="0">
              <a:solidFill>
                <a:srgbClr val="424242"/>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AI/ML/DL</a:t>
            </a:r>
            <a:endParaRPr/>
          </a:p>
        </p:txBody>
      </p:sp>
      <p:grpSp>
        <p:nvGrpSpPr>
          <p:cNvPr id="104" name="Google Shape;104;p21"/>
          <p:cNvGrpSpPr/>
          <p:nvPr/>
        </p:nvGrpSpPr>
        <p:grpSpPr>
          <a:xfrm>
            <a:off x="2632239" y="1370337"/>
            <a:ext cx="3158026" cy="3097851"/>
            <a:chOff x="1842600" y="2712975"/>
            <a:chExt cx="2226000" cy="2182200"/>
          </a:xfrm>
        </p:grpSpPr>
        <p:sp>
          <p:nvSpPr>
            <p:cNvPr id="105" name="Google Shape;105;p21"/>
            <p:cNvSpPr/>
            <p:nvPr/>
          </p:nvSpPr>
          <p:spPr>
            <a:xfrm>
              <a:off x="1842600" y="2712975"/>
              <a:ext cx="2226000" cy="2181900"/>
            </a:xfrm>
            <a:prstGeom prst="ellipse">
              <a:avLst/>
            </a:prstGeom>
            <a:solidFill>
              <a:srgbClr val="CCCCC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000"/>
                </a:spcAft>
                <a:buNone/>
              </a:pPr>
              <a:r>
                <a:rPr lang="en">
                  <a:solidFill>
                    <a:srgbClr val="FF0000"/>
                  </a:solidFill>
                </a:rPr>
                <a:t>AI</a:t>
              </a:r>
              <a:endParaRPr>
                <a:solidFill>
                  <a:srgbClr val="FF0000"/>
                </a:solidFill>
              </a:endParaRPr>
            </a:p>
          </p:txBody>
        </p:sp>
        <p:sp>
          <p:nvSpPr>
            <p:cNvPr id="106" name="Google Shape;106;p21"/>
            <p:cNvSpPr/>
            <p:nvPr/>
          </p:nvSpPr>
          <p:spPr>
            <a:xfrm>
              <a:off x="2216700" y="3423075"/>
              <a:ext cx="1478100" cy="1472100"/>
            </a:xfrm>
            <a:prstGeom prst="ellipse">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0000"/>
                  </a:solidFill>
                </a:rPr>
                <a:t>ML</a:t>
              </a:r>
              <a:r>
                <a:rPr lang="en">
                  <a:solidFill>
                    <a:schemeClr val="accent5"/>
                  </a:solidFill>
                </a:rPr>
                <a:t> </a:t>
              </a:r>
              <a:endParaRPr>
                <a:solidFill>
                  <a:schemeClr val="accent5"/>
                </a:solidFill>
              </a:endParaRPr>
            </a:p>
          </p:txBody>
        </p:sp>
        <p:sp>
          <p:nvSpPr>
            <p:cNvPr id="107" name="Google Shape;107;p21"/>
            <p:cNvSpPr/>
            <p:nvPr/>
          </p:nvSpPr>
          <p:spPr>
            <a:xfrm>
              <a:off x="2475808" y="3997034"/>
              <a:ext cx="959700" cy="885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0000"/>
                  </a:solidFill>
                </a:rPr>
                <a:t>DL</a:t>
              </a:r>
              <a:r>
                <a:rPr lang="en">
                  <a:solidFill>
                    <a:schemeClr val="accent5"/>
                  </a:solidFill>
                </a:rPr>
                <a:t> </a:t>
              </a:r>
              <a:endParaRPr>
                <a:solidFill>
                  <a:schemeClr val="accent5"/>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2"/>
          <p:cNvPicPr preferRelativeResize="0"/>
          <p:nvPr/>
        </p:nvPicPr>
        <p:blipFill>
          <a:blip r:embed="rId3">
            <a:alphaModFix/>
          </a:blip>
          <a:stretch>
            <a:fillRect/>
          </a:stretch>
        </p:blipFill>
        <p:spPr>
          <a:xfrm>
            <a:off x="1997150" y="723800"/>
            <a:ext cx="4696854" cy="4065702"/>
          </a:xfrm>
          <a:prstGeom prst="rect">
            <a:avLst/>
          </a:prstGeom>
          <a:noFill/>
          <a:ln>
            <a:noFill/>
          </a:ln>
        </p:spPr>
      </p:pic>
      <p:sp>
        <p:nvSpPr>
          <p:cNvPr id="113" name="Google Shape;113;p22"/>
          <p:cNvSpPr txBox="1"/>
          <p:nvPr/>
        </p:nvSpPr>
        <p:spPr>
          <a:xfrm>
            <a:off x="2279733" y="4737160"/>
            <a:ext cx="4696854" cy="35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t>* https://topbots.com/downloads/infographics/TOPBOTS_Enterprise_AI_Landscape_2017.pdf</a:t>
            </a:r>
            <a:endParaRPr sz="800"/>
          </a:p>
        </p:txBody>
      </p:sp>
      <p:sp>
        <p:nvSpPr>
          <p:cNvPr id="114" name="Google Shape;114;p22"/>
          <p:cNvSpPr txBox="1">
            <a:spLocks noGrp="1"/>
          </p:cNvSpPr>
          <p:nvPr>
            <p:ph type="title"/>
          </p:nvPr>
        </p:nvSpPr>
        <p:spPr>
          <a:xfrm>
            <a:off x="311700" y="115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 Enterprise Landscape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Known Applications of AI</a:t>
            </a:r>
            <a:endParaRPr/>
          </a:p>
        </p:txBody>
      </p:sp>
      <p:sp>
        <p:nvSpPr>
          <p:cNvPr id="120" name="Google Shape;12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Google Search, Assistant, Photos,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FB Photo search</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Self-driving cars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Amazon product recommendation</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Alexa</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MS Cortana</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IBM watson...</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2434</Words>
  <Application>Microsoft Office PowerPoint</Application>
  <PresentationFormat>On-screen Show (16:9)</PresentationFormat>
  <Paragraphs>322</Paragraphs>
  <Slides>53</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Nunito</vt:lpstr>
      <vt:lpstr>Arial</vt:lpstr>
      <vt:lpstr>Lato</vt:lpstr>
      <vt:lpstr>Georgia</vt:lpstr>
      <vt:lpstr>Open Sans</vt:lpstr>
      <vt:lpstr>Simple Light</vt:lpstr>
      <vt:lpstr>PowerPoint Presentation</vt:lpstr>
      <vt:lpstr>AI in Testing</vt:lpstr>
      <vt:lpstr>Coverage/Agenda...</vt:lpstr>
      <vt:lpstr>What Is AI?</vt:lpstr>
      <vt:lpstr>Types of AI</vt:lpstr>
      <vt:lpstr>AI History</vt:lpstr>
      <vt:lpstr>AI/ML/DL</vt:lpstr>
      <vt:lpstr>AI Enterprise Landscape</vt:lpstr>
      <vt:lpstr>Some Known Applications of AI</vt:lpstr>
      <vt:lpstr>Skills for an AI Professional</vt:lpstr>
      <vt:lpstr>AI-ML Fundamentals</vt:lpstr>
      <vt:lpstr>Learning in Machine Learning</vt:lpstr>
      <vt:lpstr>Supervised Learning</vt:lpstr>
      <vt:lpstr>Supervised Learning - Classification</vt:lpstr>
      <vt:lpstr>Supervised Learning - Regression </vt:lpstr>
      <vt:lpstr>Unsupervised Learning</vt:lpstr>
      <vt:lpstr>Unsupervised Learning - Clustering</vt:lpstr>
      <vt:lpstr>Unsupervised Learning - Association </vt:lpstr>
      <vt:lpstr>Semi-Supervised Learning</vt:lpstr>
      <vt:lpstr>Reinforcement Learning (RL)</vt:lpstr>
      <vt:lpstr>Artificial Neural Network</vt:lpstr>
      <vt:lpstr>Some Terms</vt:lpstr>
      <vt:lpstr>AI-Testing-AI</vt:lpstr>
      <vt:lpstr>AI Application in Testing</vt:lpstr>
      <vt:lpstr>Types of Tools...</vt:lpstr>
      <vt:lpstr>Types of Tools</vt:lpstr>
      <vt:lpstr>Challenges</vt:lpstr>
      <vt:lpstr>Testing The AI</vt:lpstr>
      <vt:lpstr>The Need for Testing the AI</vt:lpstr>
      <vt:lpstr>Evaluating Learning</vt:lpstr>
      <vt:lpstr>Accuracy</vt:lpstr>
      <vt:lpstr>Robustness</vt:lpstr>
      <vt:lpstr>Speed and complexity</vt:lpstr>
      <vt:lpstr>Continuous Learning</vt:lpstr>
      <vt:lpstr>Scalability </vt:lpstr>
      <vt:lpstr>Testability</vt:lpstr>
      <vt:lpstr>Question</vt:lpstr>
      <vt:lpstr>Let’s Learn By Examples Isn’t that Supervised Learning? ;-)</vt:lpstr>
      <vt:lpstr>ML Mistakes - Learning Through Examples</vt:lpstr>
      <vt:lpstr>LIME</vt:lpstr>
      <vt:lpstr>More Model Agnostic Methods</vt:lpstr>
      <vt:lpstr>Using Black-Box </vt:lpstr>
      <vt:lpstr>Uber Accident</vt:lpstr>
      <vt:lpstr>Some Tests First</vt:lpstr>
      <vt:lpstr>How It Happened...</vt:lpstr>
      <vt:lpstr>Lets Test</vt:lpstr>
      <vt:lpstr>?</vt:lpstr>
      <vt:lpstr>A Test Case</vt:lpstr>
      <vt:lpstr>Testing Candy Crush</vt:lpstr>
      <vt:lpstr>Example Problems you can try out</vt:lpstr>
      <vt:lpstr>Do Lookup These Cases</vt:lpstr>
      <vt:lpstr>How to Think of Corner Cases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in Testing</dc:title>
  <dc:creator>Parth</dc:creator>
  <cp:lastModifiedBy>vipul</cp:lastModifiedBy>
  <cp:revision>7</cp:revision>
  <dcterms:modified xsi:type="dcterms:W3CDTF">2018-11-23T04:05:06Z</dcterms:modified>
</cp:coreProperties>
</file>