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y="5143500" cx="9144000"/>
  <p:notesSz cx="6858000" cy="9144000"/>
  <p:embeddedFontLst>
    <p:embeddedFont>
      <p:font typeface="PT Sans Narrow"/>
      <p:regular r:id="rId61"/>
      <p:bold r:id="rId62"/>
    </p:embeddedFont>
    <p:embeddedFont>
      <p:font typeface="Open Sans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PTSansNarrow-bold.fntdata"/><Relationship Id="rId61" Type="http://schemas.openxmlformats.org/officeDocument/2006/relationships/font" Target="fonts/PTSansNarrow-regular.fntdata"/><Relationship Id="rId20" Type="http://schemas.openxmlformats.org/officeDocument/2006/relationships/slide" Target="slides/slide15.xml"/><Relationship Id="rId64" Type="http://schemas.openxmlformats.org/officeDocument/2006/relationships/font" Target="fonts/OpenSans-bold.fntdata"/><Relationship Id="rId63" Type="http://schemas.openxmlformats.org/officeDocument/2006/relationships/font" Target="fonts/OpenSans-regular.fntdata"/><Relationship Id="rId22" Type="http://schemas.openxmlformats.org/officeDocument/2006/relationships/slide" Target="slides/slide17.xml"/><Relationship Id="rId66" Type="http://schemas.openxmlformats.org/officeDocument/2006/relationships/font" Target="fonts/OpenSans-boldItalic.fntdata"/><Relationship Id="rId21" Type="http://schemas.openxmlformats.org/officeDocument/2006/relationships/slide" Target="slides/slide16.xml"/><Relationship Id="rId65" Type="http://schemas.openxmlformats.org/officeDocument/2006/relationships/font" Target="fonts/OpenSans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248b09c6b_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248b09c6b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Добавить ссылку на дополнительные материалы!!!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248b09c6b_2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248b09c6b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bc5cffc8e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bc5cffc8e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c44c45c97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c44c45c97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36c92f4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36c92f4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36c92f4f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36c92f4f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d39ef0c6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d39ef0c6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Сделать выноску с увеличенным кол-вом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d39ef0c6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d39ef0c6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36c92f4f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36c92f4f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248b09c6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248b09c6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Сократить текст и сделать чтобы появлялся попунктно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bc5cffc8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bc5cffc8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7eee158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7eee158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Сократить текст и сделать чтобы появлялся попунктно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d466c6c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d466c6c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d466c6c2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d466c6c2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da66d9c5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da66d9c5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36c92f4f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36c92f4f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248b09c6b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248b09c6b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2309084c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2309084c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2309084c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2309084c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da66d9c5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da66d9c5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da66d9c5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da66d9c5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36c92f4ff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36c92f4ff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da66d9c5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da66d9c5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1144744f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1144744f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6d09dc0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6d09dc0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da66d9c5b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da66d9c5b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36c92f4f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36c92f4f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248b09c6b_2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248b09c6b_2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da66d9c5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da66d9c5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da66d9c5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da66d9c5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da66d9c5b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da66d9c5b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da66d9c5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da66d9c5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c44c45c9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c44c45c9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436c92f4f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436c92f4f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248b09c6b_2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4248b09c6b_2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20935227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420935227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c41b4975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c41b4975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c41b4975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c41b4975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сократить текст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da66d9c5b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da66d9c5b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da66d9c5b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da66d9c5b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436c92f4ff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436c92f4ff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da66d9c5b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da66d9c5b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da66d9c5b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da66d9c5b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a66d9c5b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da66d9c5b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4248b09c6b_2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4248b09c6b_2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c41b4975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c41b4975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Объединить выводы и контакты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36c92f4ff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436c92f4ff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Объединить выводы и контакты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436c92f4ff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436c92f4ff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Объединить выводы и контакты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436c92f4ff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436c92f4ff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Объединить выводы и контакты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436c92f4ff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436c92f4ff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f893c7a4f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f893c7a4f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Добавить ссылку на дополнительные материалы!!!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f893c7a4f_5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f893c7a4f_5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Добавить ссылку на дополнительные материалы!!!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248b09c6b_2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248b09c6b_2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Добавить ссылку на дополнительные материалы!!!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248b09c6b_2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248b09c6b_2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Добавить ссылку на дополнительные материалы!!!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Relationship Id="rId4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Relationship Id="rId4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g"/><Relationship Id="rId4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jpg"/><Relationship Id="rId4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jpg"/><Relationship Id="rId4" Type="http://schemas.openxmlformats.org/officeDocument/2006/relationships/image" Target="../media/image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jpg"/><Relationship Id="rId4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jpg"/><Relationship Id="rId4" Type="http://schemas.openxmlformats.org/officeDocument/2006/relationships/image" Target="../media/image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jp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jpg"/><Relationship Id="rId4" Type="http://schemas.openxmlformats.org/officeDocument/2006/relationships/image" Target="../media/image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4.jpg"/><Relationship Id="rId4" Type="http://schemas.openxmlformats.org/officeDocument/2006/relationships/image" Target="../media/image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6.jpg"/><Relationship Id="rId4" Type="http://schemas.openxmlformats.org/officeDocument/2006/relationships/image" Target="../media/image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0.png"/><Relationship Id="rId4" Type="http://schemas.openxmlformats.org/officeDocument/2006/relationships/image" Target="../media/image37.png"/><Relationship Id="rId5" Type="http://schemas.openxmlformats.org/officeDocument/2006/relationships/image" Target="../media/image40.png"/><Relationship Id="rId6" Type="http://schemas.openxmlformats.org/officeDocument/2006/relationships/image" Target="../media/image38.png"/><Relationship Id="rId7" Type="http://schemas.openxmlformats.org/officeDocument/2006/relationships/image" Target="../media/image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9.png"/><Relationship Id="rId4" Type="http://schemas.openxmlformats.org/officeDocument/2006/relationships/image" Target="../media/image25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4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Тестирование производительности IOS приложения инструментами Xcode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Виталий Педаш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787" y="426610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1916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Подготовка к тестированию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256975" y="9204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Анализ приложения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Составление чек листа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Клонирование версии приложения с репозитория 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Подключение тестового девайса к MacBook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Собрать проект и установить билд на тестовый девайс (симулятор)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1916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Подготовка к тестированию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256975" y="9204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Анализ приложения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Составление чек листа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Клонирование версии приложения с репозитория 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Подключение тестового девайса к MacBook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Собрать проект и установить билд на тестовый девайс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2825" y="2866150"/>
            <a:ext cx="2096625" cy="209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311700" y="2170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загрузки центрального процессора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200" y="1047575"/>
            <a:ext cx="6535621" cy="383233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57163" rotWithShape="0" algn="bl" dist="95250">
              <a:srgbClr val="000000"/>
            </a:outerShdw>
          </a:effectLst>
        </p:spPr>
      </p:pic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200" y="924400"/>
            <a:ext cx="5709599" cy="358661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28588" rotWithShape="0" algn="bl" dir="600000" dist="85725">
              <a:srgbClr val="000000"/>
            </a:outerShdw>
          </a:effectLst>
        </p:spPr>
      </p:pic>
      <p:sp>
        <p:nvSpPr>
          <p:cNvPr id="155" name="Google Shape;155;p25"/>
          <p:cNvSpPr txBox="1"/>
          <p:nvPr>
            <p:ph type="title"/>
          </p:nvPr>
        </p:nvSpPr>
        <p:spPr>
          <a:xfrm>
            <a:off x="311700" y="2170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загрузки центрального процессора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8400" y="1109275"/>
            <a:ext cx="6127200" cy="38168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dir="720000" dist="95250">
              <a:srgbClr val="000000"/>
            </a:outerShdw>
          </a:effectLst>
        </p:spPr>
      </p:pic>
      <p:sp>
        <p:nvSpPr>
          <p:cNvPr id="162" name="Google Shape;162;p26"/>
          <p:cNvSpPr txBox="1"/>
          <p:nvPr>
            <p:ph type="title"/>
          </p:nvPr>
        </p:nvSpPr>
        <p:spPr>
          <a:xfrm>
            <a:off x="311700" y="2170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загрузки центрального процессора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311700" y="2170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загрузки центрального процессора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625" y="1002975"/>
            <a:ext cx="7816114" cy="3914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170" name="Google Shape;17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311700" y="2170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загрузки центрального процессора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0600"/>
            <a:ext cx="8839201" cy="389273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177" name="Google Shape;17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311700" y="2170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загрузки центрального процессора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000" y="901525"/>
            <a:ext cx="6537600" cy="4085106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184" name="Google Shape;18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311700" y="2170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загрузки центрального процессора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000" y="1012475"/>
            <a:ext cx="7468068" cy="398344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28588" rotWithShape="0" algn="bl" dir="600000" dist="95250">
              <a:srgbClr val="000000"/>
            </a:outerShdw>
          </a:effectLst>
        </p:spPr>
      </p:pic>
      <p:pic>
        <p:nvPicPr>
          <p:cNvPr id="191" name="Google Shape;19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311700" y="672950"/>
            <a:ext cx="8730900" cy="43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Применение:</a:t>
            </a: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Вы уже знаете  узкие места и желаете подтвердить/получить более детальную  информацию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1"/>
          <p:cNvSpPr txBox="1"/>
          <p:nvPr>
            <p:ph type="title"/>
          </p:nvPr>
        </p:nvSpPr>
        <p:spPr>
          <a:xfrm>
            <a:off x="311700" y="2170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загрузки центрального процессора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2435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О чем поговорим?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525900"/>
            <a:ext cx="8520600" cy="44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Немного истории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Показатели производительности приложения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Тестирование:</a:t>
            </a:r>
            <a:b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загрузки центрального процессора</a:t>
            </a:r>
            <a:b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времени отклика приложения</a:t>
            </a:r>
            <a:b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потребления памяти</a:t>
            </a:r>
            <a:b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потребления батареи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311700" y="2170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загрузки центрального процессора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2175" y="1020125"/>
            <a:ext cx="2115838" cy="391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257000" y="2261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времени отклика приложения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675" y="847475"/>
            <a:ext cx="6064068" cy="4058151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1800000" dist="95250">
              <a:srgbClr val="000000"/>
            </a:outerShdw>
          </a:effectLst>
        </p:spPr>
      </p:pic>
      <p:pic>
        <p:nvPicPr>
          <p:cNvPr id="212" name="Google Shape;21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7600" y="943690"/>
            <a:ext cx="6378623" cy="400534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dir="21540000" dist="95250">
              <a:srgbClr val="000000"/>
            </a:outerShdw>
          </a:effectLst>
        </p:spPr>
      </p:pic>
      <p:sp>
        <p:nvSpPr>
          <p:cNvPr id="218" name="Google Shape;218;p34"/>
          <p:cNvSpPr txBox="1"/>
          <p:nvPr>
            <p:ph type="title"/>
          </p:nvPr>
        </p:nvSpPr>
        <p:spPr>
          <a:xfrm>
            <a:off x="257000" y="2261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времени отклика приложения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257000" y="2261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времени отклика приложения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400" y="914500"/>
            <a:ext cx="6375095" cy="399824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57163" rotWithShape="0" algn="bl" dir="600000" dist="95250">
              <a:srgbClr val="000000"/>
            </a:outerShdw>
          </a:effectLst>
        </p:spPr>
      </p:pic>
      <p:pic>
        <p:nvPicPr>
          <p:cNvPr id="226" name="Google Shape;22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type="title"/>
          </p:nvPr>
        </p:nvSpPr>
        <p:spPr>
          <a:xfrm>
            <a:off x="257000" y="2261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времени отклика приложения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700" y="931175"/>
            <a:ext cx="6505199" cy="405805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233" name="Google Shape;23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>
            <p:ph idx="1" type="body"/>
          </p:nvPr>
        </p:nvSpPr>
        <p:spPr>
          <a:xfrm>
            <a:off x="311700" y="921400"/>
            <a:ext cx="8520600" cy="40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Применение:</a:t>
            </a:r>
            <a:r>
              <a:rPr b="1" lang="ru"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</a:t>
            </a:r>
            <a:r>
              <a:rPr b="1"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медленная работа приложения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7"/>
          <p:cNvSpPr txBox="1"/>
          <p:nvPr>
            <p:ph type="title"/>
          </p:nvPr>
        </p:nvSpPr>
        <p:spPr>
          <a:xfrm>
            <a:off x="257000" y="2261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времени отклика приложения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988" y="1313575"/>
            <a:ext cx="6498000" cy="288880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840000" dist="95250">
              <a:srgbClr val="000000"/>
            </a:outerShdw>
          </a:effectLst>
        </p:spPr>
      </p:pic>
      <p:sp>
        <p:nvSpPr>
          <p:cNvPr id="246" name="Google Shape;246;p38"/>
          <p:cNvSpPr txBox="1"/>
          <p:nvPr>
            <p:ph type="title"/>
          </p:nvPr>
        </p:nvSpPr>
        <p:spPr>
          <a:xfrm>
            <a:off x="257000" y="2261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времени отклика </a:t>
            </a:r>
            <a:r>
              <a:rPr lang="ru" sz="2200">
                <a:latin typeface="Arial"/>
                <a:ea typeface="Arial"/>
                <a:cs typeface="Arial"/>
                <a:sym typeface="Arial"/>
              </a:rPr>
              <a:t>приложения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3800" y="784300"/>
            <a:ext cx="4496400" cy="413349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960000" dist="95250">
              <a:srgbClr val="000000"/>
            </a:outerShdw>
          </a:effectLst>
        </p:spPr>
      </p:pic>
      <p:sp>
        <p:nvSpPr>
          <p:cNvPr id="253" name="Google Shape;253;p39"/>
          <p:cNvSpPr txBox="1"/>
          <p:nvPr>
            <p:ph type="title"/>
          </p:nvPr>
        </p:nvSpPr>
        <p:spPr>
          <a:xfrm>
            <a:off x="257000" y="2261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времени отклика приложения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памяти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475" y="955375"/>
            <a:ext cx="7067088" cy="401085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28588" rotWithShape="0" algn="bl" dir="600000" dist="85725">
              <a:srgbClr val="000000"/>
            </a:outerShdw>
          </a:effectLst>
        </p:spPr>
      </p:pic>
      <p:pic>
        <p:nvPicPr>
          <p:cNvPr id="261" name="Google Shape;26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400" y="987050"/>
            <a:ext cx="6440148" cy="39702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sp>
        <p:nvSpPr>
          <p:cNvPr id="267" name="Google Shape;267;p41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памяти.  Распределение памяти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2435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Немного истории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000" y="898575"/>
            <a:ext cx="6618242" cy="406070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60000" dist="95250">
              <a:srgbClr val="000000"/>
            </a:outerShdw>
          </a:effectLst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памяти.  Распределение памяти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375" y="1444825"/>
            <a:ext cx="8397236" cy="175283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1260000" dist="47625">
              <a:srgbClr val="000000"/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памяти.  Распределение памяти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43"/>
          <p:cNvPicPr preferRelativeResize="0"/>
          <p:nvPr/>
        </p:nvPicPr>
        <p:blipFill rotWithShape="1">
          <a:blip r:embed="rId3">
            <a:alphaModFix/>
          </a:blip>
          <a:srcRect b="199" l="0" r="0" t="199"/>
          <a:stretch/>
        </p:blipFill>
        <p:spPr>
          <a:xfrm>
            <a:off x="1323000" y="989450"/>
            <a:ext cx="6368040" cy="397690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282" name="Google Shape;28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памяти.  Распределение памяти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44"/>
          <p:cNvPicPr preferRelativeResize="0"/>
          <p:nvPr/>
        </p:nvPicPr>
        <p:blipFill rotWithShape="1">
          <a:blip r:embed="rId3">
            <a:alphaModFix/>
          </a:blip>
          <a:srcRect b="59" l="0" r="0" t="59"/>
          <a:stretch/>
        </p:blipFill>
        <p:spPr>
          <a:xfrm>
            <a:off x="1323000" y="989450"/>
            <a:ext cx="6368039" cy="397690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289" name="Google Shape;28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памяти.  Распределение памяти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163" y="1013225"/>
            <a:ext cx="6378622" cy="397684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296" name="Google Shape;29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памяти.  Распределение памяти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797" y="951888"/>
            <a:ext cx="6382152" cy="401245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303" name="Google Shape;30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"/>
          <p:cNvSpPr txBox="1"/>
          <p:nvPr>
            <p:ph idx="1" type="body"/>
          </p:nvPr>
        </p:nvSpPr>
        <p:spPr>
          <a:xfrm>
            <a:off x="311700" y="1012775"/>
            <a:ext cx="8520600" cy="3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Применение: 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</a:t>
            </a:r>
            <a:r>
              <a:rPr b="1"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когда появляются предупреждения о нехватке памяти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7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памяти.  Распределение памяти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600" y="696025"/>
            <a:ext cx="5914799" cy="422587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720000" dist="104775">
              <a:srgbClr val="000000"/>
            </a:outerShdw>
          </a:effectLst>
        </p:spPr>
      </p:pic>
      <p:sp>
        <p:nvSpPr>
          <p:cNvPr id="316" name="Google Shape;316;p48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памяти.  Утечки памяти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800" y="927975"/>
            <a:ext cx="6435071" cy="39729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720000" dist="95250">
              <a:srgbClr val="000000"/>
            </a:outerShdw>
          </a:effectLst>
        </p:spPr>
      </p:pic>
      <p:sp>
        <p:nvSpPr>
          <p:cNvPr id="323" name="Google Shape;323;p49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памяти.  Утечки памяти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0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памяти.  Утечки памяти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011" y="926300"/>
            <a:ext cx="6368039" cy="40089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331" name="Google Shape;33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1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памяти.  Утечки памяти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003" y="938200"/>
            <a:ext cx="6368039" cy="397690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780000" dist="95250">
              <a:srgbClr val="000000"/>
            </a:outerShdw>
          </a:effectLst>
        </p:spPr>
      </p:pic>
      <p:pic>
        <p:nvPicPr>
          <p:cNvPr id="338" name="Google Shape;33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2043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Показатели производительности iOS приложения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00125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загрузка процессора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время отклика приложения на действие  пользователя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использование  памяти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потребление заряда батареи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2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памяти.  Утечки памяти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603" y="941650"/>
            <a:ext cx="6378625" cy="40196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780000" dist="95250">
              <a:srgbClr val="000000"/>
            </a:outerShdw>
          </a:effectLst>
        </p:spPr>
      </p:pic>
      <p:pic>
        <p:nvPicPr>
          <p:cNvPr id="345" name="Google Shape;34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3"/>
          <p:cNvSpPr txBox="1"/>
          <p:nvPr>
            <p:ph idx="1" type="body"/>
          </p:nvPr>
        </p:nvSpPr>
        <p:spPr>
          <a:xfrm>
            <a:off x="311700" y="944725"/>
            <a:ext cx="8520600" cy="40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Применение: 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</a:t>
            </a:r>
            <a:r>
              <a:rPr b="1"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когда появляются предупреждения о нехватке памяти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3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памяти.  Утечки памяти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800" y="941350"/>
            <a:ext cx="7109061" cy="399461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85725" rotWithShape="0" algn="bl" dir="600000" dist="57150">
              <a:srgbClr val="000000"/>
            </a:outerShdw>
          </a:effectLst>
        </p:spPr>
      </p:pic>
      <p:sp>
        <p:nvSpPr>
          <p:cNvPr id="358" name="Google Shape;358;p54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памяти.  Утечки памяти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4000" y="1022975"/>
            <a:ext cx="6036951" cy="39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5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батареи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6"/>
          <p:cNvSpPr txBox="1"/>
          <p:nvPr>
            <p:ph idx="1" type="body"/>
          </p:nvPr>
        </p:nvSpPr>
        <p:spPr>
          <a:xfrm>
            <a:off x="311700" y="1266325"/>
            <a:ext cx="5127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модуль GPS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сети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Push уведомления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подсветка экрана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работа CPU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9650" y="1152425"/>
            <a:ext cx="3392654" cy="342829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6"/>
          <p:cNvSpPr txBox="1"/>
          <p:nvPr>
            <p:ph type="title"/>
          </p:nvPr>
        </p:nvSpPr>
        <p:spPr>
          <a:xfrm>
            <a:off x="311700" y="245000"/>
            <a:ext cx="8727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Основные потребители батареи: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200" y="944575"/>
            <a:ext cx="6501600" cy="398928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60000" dist="95250">
              <a:srgbClr val="000000"/>
            </a:outerShdw>
          </a:effectLst>
        </p:spPr>
      </p:pic>
      <p:sp>
        <p:nvSpPr>
          <p:cNvPr id="380" name="Google Shape;380;p57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батареи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8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батареи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000" y="1113625"/>
            <a:ext cx="8640000" cy="302937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pic>
        <p:nvPicPr>
          <p:cNvPr id="388" name="Google Shape;388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9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батареи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0900" y="910838"/>
            <a:ext cx="2162175" cy="34194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st="47625">
              <a:srgbClr val="000000">
                <a:alpha val="97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8176" y="1739926"/>
            <a:ext cx="1725767" cy="298047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dir="540000" dist="95250">
              <a:srgbClr val="000000"/>
            </a:outerShdw>
          </a:effectLst>
        </p:spPr>
      </p:pic>
      <p:pic>
        <p:nvPicPr>
          <p:cNvPr id="401" name="Google Shape;40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4482" y="1739929"/>
            <a:ext cx="1696143" cy="298047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dir="540000" dist="95250">
              <a:srgbClr val="000000"/>
            </a:outerShdw>
          </a:effectLst>
        </p:spPr>
      </p:pic>
      <p:pic>
        <p:nvPicPr>
          <p:cNvPr id="402" name="Google Shape;40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9785" y="1739923"/>
            <a:ext cx="1740289" cy="298047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dir="720000" dist="95250">
              <a:srgbClr val="000000"/>
            </a:outerShdw>
          </a:effectLst>
        </p:spPr>
      </p:pic>
      <p:sp>
        <p:nvSpPr>
          <p:cNvPr id="403" name="Google Shape;403;p60"/>
          <p:cNvSpPr/>
          <p:nvPr/>
        </p:nvSpPr>
        <p:spPr>
          <a:xfrm>
            <a:off x="2651825" y="929175"/>
            <a:ext cx="17385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 strike="noStrike">
                <a:solidFill>
                  <a:schemeClr val="accent1"/>
                </a:solidFill>
              </a:rPr>
              <a:t>2.</a:t>
            </a:r>
            <a:r>
              <a:rPr lang="ru" sz="1200" strike="noStrike">
                <a:solidFill>
                  <a:srgbClr val="000000"/>
                </a:solidFill>
              </a:rPr>
              <a:t> </a:t>
            </a:r>
            <a:r>
              <a:rPr lang="ru" sz="1200"/>
              <a:t>Разрешить запись потребления батареи</a:t>
            </a:r>
            <a:endParaRPr sz="1200" strike="noStrike"/>
          </a:p>
        </p:txBody>
      </p:sp>
      <p:sp>
        <p:nvSpPr>
          <p:cNvPr id="404" name="Google Shape;404;p60"/>
          <p:cNvSpPr/>
          <p:nvPr/>
        </p:nvSpPr>
        <p:spPr>
          <a:xfrm>
            <a:off x="489775" y="929175"/>
            <a:ext cx="18366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b="1" lang="ru" sz="1200" strike="noStrike">
                <a:solidFill>
                  <a:schemeClr val="accent1"/>
                </a:solidFill>
              </a:rPr>
              <a:t>.</a:t>
            </a:r>
            <a:r>
              <a:rPr lang="ru" sz="1200" strike="noStrike">
                <a:solidFill>
                  <a:srgbClr val="000000"/>
                </a:solidFill>
              </a:rPr>
              <a:t> </a:t>
            </a:r>
            <a:r>
              <a:rPr lang="ru" sz="1200"/>
              <a:t>Настройки</a:t>
            </a:r>
            <a:r>
              <a:rPr lang="ru" sz="1200" strike="noStrike">
                <a:solidFill>
                  <a:srgbClr val="000000"/>
                </a:solidFill>
              </a:rPr>
              <a:t> &gt;             Меню разработчика&gt;</a:t>
            </a:r>
            <a:br>
              <a:rPr lang="ru" sz="1200"/>
            </a:br>
            <a:r>
              <a:rPr lang="ru" sz="1200" strike="noStrike">
                <a:solidFill>
                  <a:srgbClr val="000000"/>
                </a:solidFill>
              </a:rPr>
              <a:t> </a:t>
            </a:r>
            <a:r>
              <a:rPr lang="ru" sz="1200"/>
              <a:t>Логирование</a:t>
            </a:r>
            <a:endParaRPr sz="1200" strike="noStrike"/>
          </a:p>
        </p:txBody>
      </p:sp>
      <p:pic>
        <p:nvPicPr>
          <p:cNvPr id="405" name="Google Shape;405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15958" y="1739929"/>
            <a:ext cx="1666518" cy="298047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dir="540000" dist="95250">
              <a:srgbClr val="000000"/>
            </a:outerShdw>
          </a:effectLst>
        </p:spPr>
      </p:pic>
      <p:sp>
        <p:nvSpPr>
          <p:cNvPr id="406" name="Google Shape;406;p60"/>
          <p:cNvSpPr/>
          <p:nvPr/>
        </p:nvSpPr>
        <p:spPr>
          <a:xfrm>
            <a:off x="4815950" y="916575"/>
            <a:ext cx="18975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 strike="noStrike">
                <a:solidFill>
                  <a:schemeClr val="accent1"/>
                </a:solidFill>
              </a:rPr>
              <a:t>3.</a:t>
            </a:r>
            <a:r>
              <a:rPr lang="ru" sz="1200" strike="noStrike">
                <a:solidFill>
                  <a:srgbClr val="000000"/>
                </a:solidFill>
              </a:rPr>
              <a:t> </a:t>
            </a:r>
            <a:r>
              <a:rPr lang="ru" sz="1200"/>
              <a:t>Включить запись и начать использовать приложение</a:t>
            </a:r>
            <a:endParaRPr sz="1200" strike="noStrike"/>
          </a:p>
        </p:txBody>
      </p:sp>
      <p:sp>
        <p:nvSpPr>
          <p:cNvPr id="407" name="Google Shape;407;p60"/>
          <p:cNvSpPr/>
          <p:nvPr/>
        </p:nvSpPr>
        <p:spPr>
          <a:xfrm>
            <a:off x="6825150" y="929180"/>
            <a:ext cx="16086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accent1"/>
                </a:solidFill>
              </a:rPr>
              <a:t>4.</a:t>
            </a:r>
            <a:r>
              <a:rPr lang="ru" sz="1200"/>
              <a:t> Остановить запись </a:t>
            </a:r>
            <a:endParaRPr sz="1200" strike="noStrike"/>
          </a:p>
        </p:txBody>
      </p:sp>
      <p:sp>
        <p:nvSpPr>
          <p:cNvPr id="408" name="Google Shape;408;p60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батареи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4257" y="1605750"/>
            <a:ext cx="3548693" cy="2970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dir="600000" dist="95250">
              <a:srgbClr val="000000"/>
            </a:outerShdw>
          </a:effectLst>
        </p:spPr>
      </p:pic>
      <p:pic>
        <p:nvPicPr>
          <p:cNvPr id="415" name="Google Shape;41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225" y="1595150"/>
            <a:ext cx="4874400" cy="299209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" dist="95250">
              <a:srgbClr val="000000"/>
            </a:outerShdw>
          </a:effectLst>
        </p:spPr>
      </p:pic>
      <p:sp>
        <p:nvSpPr>
          <p:cNvPr id="416" name="Google Shape;416;p61"/>
          <p:cNvSpPr/>
          <p:nvPr/>
        </p:nvSpPr>
        <p:spPr>
          <a:xfrm>
            <a:off x="154225" y="974450"/>
            <a:ext cx="48744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 strike="noStrike">
                <a:solidFill>
                  <a:schemeClr val="accent1"/>
                </a:solidFill>
              </a:rPr>
              <a:t>5. </a:t>
            </a:r>
            <a:r>
              <a:rPr lang="ru" sz="1200" strike="noStrike">
                <a:solidFill>
                  <a:srgbClr val="000000"/>
                </a:solidFill>
              </a:rPr>
              <a:t>Запустит</a:t>
            </a:r>
            <a:r>
              <a:rPr lang="ru" sz="1200"/>
              <a:t>ь</a:t>
            </a:r>
            <a:r>
              <a:rPr lang="ru" sz="1200" strike="noStrike">
                <a:solidFill>
                  <a:srgbClr val="000000"/>
                </a:solidFill>
              </a:rPr>
              <a:t> Инструменты и создать новый шаблон </a:t>
            </a:r>
            <a:r>
              <a:rPr lang="ru" sz="1200"/>
              <a:t>Energy Log</a:t>
            </a:r>
            <a:endParaRPr sz="1200" strike="noStrike"/>
          </a:p>
        </p:txBody>
      </p:sp>
      <p:sp>
        <p:nvSpPr>
          <p:cNvPr id="417" name="Google Shape;417;p61"/>
          <p:cNvSpPr txBox="1"/>
          <p:nvPr/>
        </p:nvSpPr>
        <p:spPr>
          <a:xfrm>
            <a:off x="5258975" y="908175"/>
            <a:ext cx="36843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ru" sz="1200">
                <a:solidFill>
                  <a:schemeClr val="accent1"/>
                </a:solidFill>
              </a:rPr>
              <a:t>6.</a:t>
            </a:r>
            <a:r>
              <a:rPr lang="ru" sz="1200"/>
              <a:t> Выбрать Файл &gt; Импорт данных с устройства. Выбранные данные будут импортированы и отображены</a:t>
            </a:r>
            <a:endParaRPr sz="1200"/>
          </a:p>
        </p:txBody>
      </p:sp>
      <p:sp>
        <p:nvSpPr>
          <p:cNvPr id="418" name="Google Shape;418;p61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батареи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2117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На чем тестировать?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2227300" y="2451000"/>
            <a:ext cx="30111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Simulator</a:t>
            </a:r>
            <a:r>
              <a:rPr lang="ru" sz="3600">
                <a:solidFill>
                  <a:schemeClr val="accent1"/>
                </a:solidFill>
              </a:rPr>
              <a:t>  or</a:t>
            </a:r>
            <a:endParaRPr sz="3600">
              <a:solidFill>
                <a:schemeClr val="accent1"/>
              </a:solidFill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875" y="1211500"/>
            <a:ext cx="2961411" cy="3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2"/>
          <p:cNvSpPr txBox="1"/>
          <p:nvPr>
            <p:ph type="title"/>
          </p:nvPr>
        </p:nvSpPr>
        <p:spPr>
          <a:xfrm>
            <a:off x="311700" y="20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Тестирование потребления батареи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62"/>
          <p:cNvSpPr txBox="1"/>
          <p:nvPr>
            <p:ph idx="1" type="body"/>
          </p:nvPr>
        </p:nvSpPr>
        <p:spPr>
          <a:xfrm>
            <a:off x="311700" y="944725"/>
            <a:ext cx="8520600" cy="40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Применение: 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</a:t>
            </a:r>
            <a:r>
              <a:rPr b="1"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приложение интенсивно использует Wi-Fi, Bluetooth, GPS, графику либо звук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Выводы: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Выводы: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64"/>
          <p:cNvSpPr txBox="1"/>
          <p:nvPr>
            <p:ph idx="1" type="body"/>
          </p:nvPr>
        </p:nvSpPr>
        <p:spPr>
          <a:xfrm>
            <a:off x="311700" y="1266325"/>
            <a:ext cx="4446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время на составление тест-кейсов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Выводы: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65"/>
          <p:cNvSpPr txBox="1"/>
          <p:nvPr>
            <p:ph idx="1" type="body"/>
          </p:nvPr>
        </p:nvSpPr>
        <p:spPr>
          <a:xfrm>
            <a:off x="311700" y="1266325"/>
            <a:ext cx="4446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время на составление тест-кейсов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требуются реальные девайсы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Выводы: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66"/>
          <p:cNvSpPr txBox="1"/>
          <p:nvPr>
            <p:ph idx="1" type="body"/>
          </p:nvPr>
        </p:nvSpPr>
        <p:spPr>
          <a:xfrm>
            <a:off x="311700" y="1266325"/>
            <a:ext cx="4446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время на составление тест-кейсов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требуются реальные девайсы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работа в паре с разработчиками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Google Shape;45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Выводы: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67"/>
          <p:cNvSpPr txBox="1"/>
          <p:nvPr>
            <p:ph idx="1" type="body"/>
          </p:nvPr>
        </p:nvSpPr>
        <p:spPr>
          <a:xfrm>
            <a:off x="311700" y="1266325"/>
            <a:ext cx="4446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время на составление тест-кейсов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требуются реальные девайсы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работа в паре с разработчиками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67"/>
          <p:cNvSpPr txBox="1"/>
          <p:nvPr/>
        </p:nvSpPr>
        <p:spPr>
          <a:xfrm>
            <a:off x="5517050" y="3171050"/>
            <a:ext cx="17490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 sz="1800"/>
              <a:t>vitaly_pedash</a:t>
            </a:r>
            <a:endParaRPr sz="1800"/>
          </a:p>
        </p:txBody>
      </p:sp>
      <p:pic>
        <p:nvPicPr>
          <p:cNvPr id="461" name="Google Shape;46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1595" y="3209820"/>
            <a:ext cx="420480" cy="4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7960" y="3822507"/>
            <a:ext cx="384120" cy="38412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67"/>
          <p:cNvSpPr txBox="1"/>
          <p:nvPr/>
        </p:nvSpPr>
        <p:spPr>
          <a:xfrm>
            <a:off x="5517050" y="3765575"/>
            <a:ext cx="28608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vitalypedash@gmail.com</a:t>
            </a:r>
            <a:endParaRPr sz="1800"/>
          </a:p>
        </p:txBody>
      </p:sp>
      <p:pic>
        <p:nvPicPr>
          <p:cNvPr id="464" name="Google Shape;464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85200" y="788300"/>
            <a:ext cx="2612700" cy="228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1916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Подготовка к тестированию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256975" y="9204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256975" y="9204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Анализ приложения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1916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Подготовка к тестированию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256975" y="9204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256975" y="9204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Анализ приложения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Составление чек листа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1916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Подготовка к тестированию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256975" y="9204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Анализ приложения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Составление чек листа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Клонирование версии приложения с репозитория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1916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Arial"/>
                <a:ea typeface="Arial"/>
                <a:cs typeface="Arial"/>
                <a:sym typeface="Arial"/>
              </a:rPr>
              <a:t>Подготовка к тестированию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256975" y="9204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Анализ приложения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Составление чек листа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Клонирование версии приложения с репозитория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Подключение тестового девайса к MacBook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050" y="155750"/>
            <a:ext cx="1213426" cy="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