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orsiva" pitchFamily="2" charset="-79"/>
      <p:regular r:id="rId32"/>
      <p:bold r:id="rId33"/>
      <p:italic r:id="rId34"/>
      <p:boldItalic r:id="rId35"/>
    </p:embeddedFont>
    <p:embeddedFont>
      <p:font typeface="Give You Glory" panose="02000000000000000000" pitchFamily="2" charset="0"/>
      <p:regular r:id="rId36"/>
    </p:embeddedFont>
    <p:embeddedFont>
      <p:font typeface="Lato" panose="020F0502020204030203" pitchFamily="34" charset="77"/>
      <p:regular r:id="rId37"/>
      <p:bold r:id="rId38"/>
      <p:italic r:id="rId39"/>
      <p:boldItalic r:id="rId40"/>
    </p:embeddedFont>
    <p:embeddedFont>
      <p:font typeface="Lato Hairline" panose="020F0502020204030203" pitchFamily="34" charset="77"/>
      <p:regular r:id="rId41"/>
      <p:bold r:id="rId42"/>
      <p:italic r:id="rId43"/>
      <p:boldItalic r:id="rId44"/>
    </p:embeddedFont>
    <p:embeddedFont>
      <p:font typeface="Lato Light" panose="020F0502020204030203" pitchFamily="34" charset="77"/>
      <p:regular r:id="rId45"/>
      <p:bold r:id="rId46"/>
      <p:italic r:id="rId47"/>
      <p:boldItalic r:id="rId48"/>
    </p:embeddedFont>
    <p:embeddedFont>
      <p:font typeface="Oswald" pitchFamily="2" charset="77"/>
      <p:regular r:id="rId49"/>
      <p:bold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Rock Salt" pitchFamily="2" charset="0"/>
      <p:regular r:id="rId55"/>
    </p:embeddedFont>
    <p:embeddedFont>
      <p:font typeface="Ubuntu" panose="020B050403060203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895"/>
  </p:normalViewPr>
  <p:slideViewPr>
    <p:cSldViewPr snapToGrid="0">
      <p:cViewPr varScale="1">
        <p:scale>
          <a:sx n="120" d="100"/>
          <a:sy n="120" d="100"/>
        </p:scale>
        <p:origin x="20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1f069b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1f069b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11f069b4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11f069b4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1496ced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1496ced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11f069b4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11f069b4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11f069b4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11f069b4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1496ced5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1496ced5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739d1e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739d1e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1496ced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1496ced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out-of-dated UI. Benefits: customers will like it, they will spend less time to do their job. Probems: time to become similar with new workflows, some “features” of old UI have to be deprecated, possible problems with performance.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739d1e2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739d1e2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739d1e26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739d1e26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with new UI implementation: big risk that new UI won’t be accepted by customers.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1f069b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1f069b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1496ced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1496ced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11f069b4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11f069b4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Production defects, issues in processes, cross-team “conflicts”.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739d1e2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739d1e2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was asked to do task A, knowing that there is planned task B that logically should be implemented before task A. Why? What is the reason? Mistake? Just “Demo” task? Checking of hypothesis? Internal usage only? No technical possibility to do so?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739d1e2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739d1e2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team has lags in performance, and it was decided to extend team by hiring new people.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739d1e26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739d1e26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Metrics explanation and statistics basics.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739d1e2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739d1e2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“It was always done in such way” behavior. Future changes in approach/technology (Hub example).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75f817522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75f817522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of thinking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739d1e26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739d1e26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11f069b4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11f069b4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1f069b4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1f069b4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1496ced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1496ced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496ced5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496ced5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496ced5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1496ced5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496ced5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496ced5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5f817522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5f817522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www.linkedin.com/in/svetlanakorneva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tiff"/><Relationship Id="rId11" Type="http://schemas.openxmlformats.org/officeDocument/2006/relationships/image" Target="../media/image10.png"/><Relationship Id="rId5" Type="http://schemas.openxmlformats.org/officeDocument/2006/relationships/image" Target="../media/image16.tiff"/><Relationship Id="rId10" Type="http://schemas.openxmlformats.org/officeDocument/2006/relationships/image" Target="../media/image21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191225" y="3287225"/>
            <a:ext cx="6267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Quality of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Quality Assurance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4294967295"/>
          </p:nvPr>
        </p:nvSpPr>
        <p:spPr>
          <a:xfrm>
            <a:off x="3319650" y="4367375"/>
            <a:ext cx="5138700" cy="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Move your duties to the next level</a:t>
            </a:r>
            <a:endParaRPr sz="2400" b="1" dirty="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33750" y="164076"/>
            <a:ext cx="29859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By Svetlana Korneva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Kyriba, 2019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078E3-569F-624B-B733-AED61FC8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81" y="164076"/>
            <a:ext cx="2295412" cy="1422986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  <a:reflection endPos="0" dir="5400000" sy="-100000" algn="bl" rotWithShape="0"/>
            <a:softEdge rad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 idx="4294967295"/>
          </p:nvPr>
        </p:nvSpPr>
        <p:spPr>
          <a:xfrm>
            <a:off x="457200" y="267422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Customer view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4294967295"/>
          </p:nvPr>
        </p:nvSpPr>
        <p:spPr>
          <a:xfrm>
            <a:off x="457200" y="3871425"/>
            <a:ext cx="26655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Quality is fitness to use.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0CBA2-85A7-2F43-A496-5A042528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42372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Quality level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l="15601" r="14154"/>
          <a:stretch/>
        </p:blipFill>
        <p:spPr>
          <a:xfrm>
            <a:off x="425750" y="1320925"/>
            <a:ext cx="5730474" cy="33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814DB-48BA-254A-BE04-7D458A886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76274" y="300000"/>
            <a:ext cx="649530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Costs of “</a:t>
            </a:r>
            <a:r>
              <a:rPr lang="en" dirty="0" err="1">
                <a:latin typeface="Lato Light"/>
                <a:ea typeface="Lato Light"/>
                <a:cs typeface="Lato Light"/>
                <a:sym typeface="Lato Light"/>
              </a:rPr>
              <a:t>super”quality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24" name="Google Shape;124;p22"/>
          <p:cNvGrpSpPr/>
          <p:nvPr/>
        </p:nvGrpSpPr>
        <p:grpSpPr>
          <a:xfrm>
            <a:off x="564954" y="1058115"/>
            <a:ext cx="4661279" cy="3941676"/>
            <a:chOff x="2241354" y="600915"/>
            <a:chExt cx="4661279" cy="3941676"/>
          </a:xfrm>
        </p:grpSpPr>
        <p:grpSp>
          <p:nvGrpSpPr>
            <p:cNvPr id="125" name="Google Shape;125;p22"/>
            <p:cNvGrpSpPr/>
            <p:nvPr/>
          </p:nvGrpSpPr>
          <p:grpSpPr>
            <a:xfrm>
              <a:off x="2241354" y="600915"/>
              <a:ext cx="4036590" cy="3941676"/>
              <a:chOff x="2256567" y="677103"/>
              <a:chExt cx="4036590" cy="3941676"/>
            </a:xfrm>
          </p:grpSpPr>
          <p:sp>
            <p:nvSpPr>
              <p:cNvPr id="126" name="Google Shape;126;p22"/>
              <p:cNvSpPr/>
              <p:nvPr/>
            </p:nvSpPr>
            <p:spPr>
              <a:xfrm rot="-6597333">
                <a:off x="4296826" y="3950027"/>
                <a:ext cx="586303" cy="586303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2"/>
              <p:cNvSpPr/>
              <p:nvPr/>
            </p:nvSpPr>
            <p:spPr>
              <a:xfrm rot="-6599386">
                <a:off x="2318596" y="1407533"/>
                <a:ext cx="440541" cy="440541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2"/>
              <p:cNvSpPr/>
              <p:nvPr/>
            </p:nvSpPr>
            <p:spPr>
              <a:xfrm rot="-6598839">
                <a:off x="2887641" y="2346984"/>
                <a:ext cx="1199287" cy="1199287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2"/>
              <p:cNvSpPr/>
              <p:nvPr/>
            </p:nvSpPr>
            <p:spPr>
              <a:xfrm rot="-6598620">
                <a:off x="4374916" y="913763"/>
                <a:ext cx="1681581" cy="1681581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2"/>
              <p:cNvSpPr/>
              <p:nvPr/>
            </p:nvSpPr>
            <p:spPr>
              <a:xfrm rot="-6597866">
                <a:off x="2661829" y="2208216"/>
                <a:ext cx="629106" cy="629106"/>
              </a:xfrm>
              <a:prstGeom prst="ellipse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2"/>
              <p:cNvSpPr/>
              <p:nvPr/>
            </p:nvSpPr>
            <p:spPr>
              <a:xfrm rot="-6597701">
                <a:off x="3267625" y="1113818"/>
                <a:ext cx="274172" cy="274172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22"/>
            <p:cNvGrpSpPr/>
            <p:nvPr/>
          </p:nvGrpSpPr>
          <p:grpSpPr>
            <a:xfrm>
              <a:off x="4431981" y="1739578"/>
              <a:ext cx="2440200" cy="2440200"/>
              <a:chOff x="4447194" y="1815766"/>
              <a:chExt cx="2440200" cy="2440200"/>
            </a:xfrm>
          </p:grpSpPr>
          <p:sp>
            <p:nvSpPr>
              <p:cNvPr id="133" name="Google Shape;133;p22"/>
              <p:cNvSpPr/>
              <p:nvPr/>
            </p:nvSpPr>
            <p:spPr>
              <a:xfrm>
                <a:off x="4447194" y="1815766"/>
                <a:ext cx="2440200" cy="2440200"/>
              </a:xfrm>
              <a:prstGeom prst="ellipse">
                <a:avLst/>
              </a:prstGeom>
              <a:solidFill>
                <a:srgbClr val="551561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2"/>
              <p:cNvSpPr txBox="1"/>
              <p:nvPr/>
            </p:nvSpPr>
            <p:spPr>
              <a:xfrm>
                <a:off x="4735964" y="2504288"/>
                <a:ext cx="2016900" cy="12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Longer time to market</a:t>
                </a:r>
                <a:endParaRPr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5" name="Google Shape;135;p22"/>
            <p:cNvGrpSpPr/>
            <p:nvPr/>
          </p:nvGrpSpPr>
          <p:grpSpPr>
            <a:xfrm>
              <a:off x="3551724" y="1297866"/>
              <a:ext cx="1423800" cy="1423800"/>
              <a:chOff x="3490737" y="1374053"/>
              <a:chExt cx="1423800" cy="1423800"/>
            </a:xfrm>
          </p:grpSpPr>
          <p:sp>
            <p:nvSpPr>
              <p:cNvPr id="136" name="Google Shape;136;p22"/>
              <p:cNvSpPr/>
              <p:nvPr/>
            </p:nvSpPr>
            <p:spPr>
              <a:xfrm>
                <a:off x="3490737" y="1374053"/>
                <a:ext cx="1423800" cy="1423800"/>
              </a:xfrm>
              <a:prstGeom prst="ellipse">
                <a:avLst/>
              </a:prstGeom>
              <a:solidFill>
                <a:srgbClr val="761E86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2"/>
              <p:cNvSpPr txBox="1"/>
              <p:nvPr/>
            </p:nvSpPr>
            <p:spPr>
              <a:xfrm>
                <a:off x="3718754" y="1613603"/>
                <a:ext cx="9678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Overpriced “next found bug”</a:t>
                </a:r>
                <a:endPara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8" name="Google Shape;138;p22"/>
            <p:cNvGrpSpPr/>
            <p:nvPr/>
          </p:nvGrpSpPr>
          <p:grpSpPr>
            <a:xfrm>
              <a:off x="3210541" y="2862101"/>
              <a:ext cx="1498800" cy="1498800"/>
              <a:chOff x="644203" y="3718814"/>
              <a:chExt cx="1498800" cy="1498800"/>
            </a:xfrm>
          </p:grpSpPr>
          <p:sp>
            <p:nvSpPr>
              <p:cNvPr id="139" name="Google Shape;139;p22"/>
              <p:cNvSpPr/>
              <p:nvPr/>
            </p:nvSpPr>
            <p:spPr>
              <a:xfrm>
                <a:off x="644203" y="3718814"/>
                <a:ext cx="1498800" cy="1498800"/>
              </a:xfrm>
              <a:prstGeom prst="ellipse">
                <a:avLst/>
              </a:prstGeom>
              <a:solidFill>
                <a:srgbClr val="701C7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2"/>
              <p:cNvSpPr txBox="1"/>
              <p:nvPr/>
            </p:nvSpPr>
            <p:spPr>
              <a:xfrm>
                <a:off x="856976" y="3995875"/>
                <a:ext cx="10734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Missed opportunities</a:t>
                </a:r>
                <a:endPara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1" name="Google Shape;141;p22"/>
            <p:cNvGrpSpPr/>
            <p:nvPr/>
          </p:nvGrpSpPr>
          <p:grpSpPr>
            <a:xfrm>
              <a:off x="5872371" y="1114305"/>
              <a:ext cx="1030262" cy="1030262"/>
              <a:chOff x="3490737" y="1374053"/>
              <a:chExt cx="1423800" cy="1423800"/>
            </a:xfrm>
          </p:grpSpPr>
          <p:sp>
            <p:nvSpPr>
              <p:cNvPr id="142" name="Google Shape;142;p22"/>
              <p:cNvSpPr/>
              <p:nvPr/>
            </p:nvSpPr>
            <p:spPr>
              <a:xfrm>
                <a:off x="3490737" y="1374053"/>
                <a:ext cx="1423800" cy="1423800"/>
              </a:xfrm>
              <a:prstGeom prst="ellipse">
                <a:avLst/>
              </a:prstGeom>
              <a:solidFill>
                <a:srgbClr val="761E86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2"/>
              <p:cNvSpPr txBox="1"/>
              <p:nvPr/>
            </p:nvSpPr>
            <p:spPr>
              <a:xfrm>
                <a:off x="3718754" y="1613603"/>
                <a:ext cx="9678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Blurred focus</a:t>
                </a:r>
                <a:endPara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EF63271-9A27-1B44-8F11-CBB383F4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5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43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Ok, we’re all doing it 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606950"/>
            <a:ext cx="5368725" cy="26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DFC61-0D79-764D-A50C-28CE63FF5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“Our behaviour should be driven by reason, not by compulsion.”</a:t>
            </a:r>
            <a:endParaRPr sz="3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Good-enough quality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668275" y="2373725"/>
            <a:ext cx="60498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It has sufficient benefits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It has no critical problems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The benefits sufficiently overweight the problems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Further improvements would be more harmful than helpful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AFE30-FC18-0443-8047-4E66DF66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400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Lato Light"/>
                <a:ea typeface="Lato Light"/>
                <a:cs typeface="Lato Light"/>
                <a:sym typeface="Lato Light"/>
              </a:rPr>
              <a:t>Good enough for you is not good enough for me</a:t>
            </a:r>
            <a:endParaRPr sz="44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12050" y="2155425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Assess the benefits of the project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Assess the problems of the project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Assess product quality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Assess the logistics of improving the project</a:t>
            </a:r>
            <a:endParaRPr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BDDA2-FCCA-1F4D-86F8-8F8A3038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ctrTitle"/>
          </p:nvPr>
        </p:nvSpPr>
        <p:spPr>
          <a:xfrm>
            <a:off x="410324" y="-96075"/>
            <a:ext cx="439706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Whom to ask?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34" y="1464750"/>
            <a:ext cx="1455390" cy="241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7"/>
          <p:cNvGrpSpPr/>
          <p:nvPr/>
        </p:nvGrpSpPr>
        <p:grpSpPr>
          <a:xfrm>
            <a:off x="1775223" y="905275"/>
            <a:ext cx="1906175" cy="1323413"/>
            <a:chOff x="1775223" y="905275"/>
            <a:chExt cx="1906175" cy="1323413"/>
          </a:xfrm>
        </p:grpSpPr>
        <p:pic>
          <p:nvPicPr>
            <p:cNvPr id="174" name="Google Shape;174;p27"/>
            <p:cNvPicPr preferRelativeResize="0"/>
            <p:nvPr/>
          </p:nvPicPr>
          <p:blipFill rotWithShape="1">
            <a:blip r:embed="rId4">
              <a:alphaModFix/>
            </a:blip>
            <a:srcRect b="10031"/>
            <a:stretch/>
          </p:blipFill>
          <p:spPr>
            <a:xfrm>
              <a:off x="2319423" y="905275"/>
              <a:ext cx="1361975" cy="13234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Google Shape;175;p27"/>
            <p:cNvCxnSpPr>
              <a:stCxn id="174" idx="1"/>
            </p:cNvCxnSpPr>
            <p:nvPr/>
          </p:nvCxnSpPr>
          <p:spPr>
            <a:xfrm flipH="1">
              <a:off x="1775223" y="1566982"/>
              <a:ext cx="544200" cy="17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76" name="Google Shape;176;p27"/>
          <p:cNvGrpSpPr/>
          <p:nvPr/>
        </p:nvGrpSpPr>
        <p:grpSpPr>
          <a:xfrm>
            <a:off x="1789662" y="1715637"/>
            <a:ext cx="3196725" cy="1170825"/>
            <a:chOff x="987775" y="2383237"/>
            <a:chExt cx="3196725" cy="1170825"/>
          </a:xfrm>
        </p:grpSpPr>
        <p:pic>
          <p:nvPicPr>
            <p:cNvPr id="177" name="Google Shape;177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675" y="2383237"/>
              <a:ext cx="1170825" cy="1170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178;p27"/>
            <p:cNvCxnSpPr>
              <a:stCxn id="177" idx="1"/>
              <a:endCxn id="172" idx="3"/>
            </p:cNvCxnSpPr>
            <p:nvPr/>
          </p:nvCxnSpPr>
          <p:spPr>
            <a:xfrm flipH="1">
              <a:off x="987775" y="2968650"/>
              <a:ext cx="2025900" cy="37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79" name="Google Shape;179;p27"/>
          <p:cNvGrpSpPr/>
          <p:nvPr/>
        </p:nvGrpSpPr>
        <p:grpSpPr>
          <a:xfrm>
            <a:off x="1612150" y="2886450"/>
            <a:ext cx="3648275" cy="1328975"/>
            <a:chOff x="1663025" y="3403775"/>
            <a:chExt cx="3648275" cy="1328975"/>
          </a:xfrm>
        </p:grpSpPr>
        <p:pic>
          <p:nvPicPr>
            <p:cNvPr id="180" name="Google Shape;180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9325" y="3708600"/>
              <a:ext cx="1361975" cy="1024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1" name="Google Shape;181;p27"/>
            <p:cNvCxnSpPr>
              <a:stCxn id="180" idx="1"/>
            </p:cNvCxnSpPr>
            <p:nvPr/>
          </p:nvCxnSpPr>
          <p:spPr>
            <a:xfrm rot="10800000">
              <a:off x="1663025" y="3403775"/>
              <a:ext cx="2286300" cy="81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82" name="Google Shape;182;p27"/>
          <p:cNvGrpSpPr/>
          <p:nvPr/>
        </p:nvGrpSpPr>
        <p:grpSpPr>
          <a:xfrm>
            <a:off x="1692752" y="3436293"/>
            <a:ext cx="1314338" cy="1593076"/>
            <a:chOff x="1464152" y="3512493"/>
            <a:chExt cx="1314338" cy="1593076"/>
          </a:xfrm>
        </p:grpSpPr>
        <p:pic>
          <p:nvPicPr>
            <p:cNvPr id="183" name="Google Shape;183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40814" y="3967893"/>
              <a:ext cx="1137676" cy="11376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Google Shape;184;p27"/>
            <p:cNvCxnSpPr/>
            <p:nvPr/>
          </p:nvCxnSpPr>
          <p:spPr>
            <a:xfrm rot="10800000">
              <a:off x="1464152" y="3512493"/>
              <a:ext cx="745500" cy="45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4A5EF-C37E-214B-A9FC-26AD5E264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487875" y="393100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Problems first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725" y="1841900"/>
            <a:ext cx="5018143" cy="26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2E171-6B7B-F441-B269-8D542E549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25AB-F948-5746-A853-DE76E893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FC3BD-9F1F-C44F-829B-A7DCBC7D6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144" y="2206375"/>
            <a:ext cx="5511300" cy="2605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QA fan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&gt;12 years in IT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https://www.linkedin.com/in/svetlanakorneva/</a:t>
            </a:r>
            <a:endParaRPr lang="en-US" dirty="0"/>
          </a:p>
          <a:p>
            <a:pPr marL="114300" indent="0">
              <a:buNone/>
            </a:pPr>
            <a:r>
              <a:rPr lang="en-US" dirty="0" err="1"/>
              <a:t>sviatlana.korneva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C47A1-5A9B-E44B-95C5-3EB7E9EB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6" y="3327111"/>
            <a:ext cx="363728" cy="363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EFD7A-E235-F645-8E54-A9225AC0E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8" y="3757431"/>
            <a:ext cx="329184" cy="329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7AF22-84AA-0B4A-8E5B-E0AB7BD75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020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 idx="4294967295"/>
          </p:nvPr>
        </p:nvSpPr>
        <p:spPr>
          <a:xfrm>
            <a:off x="328225" y="696550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Face your fears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702675" y="2182800"/>
            <a:ext cx="3148200" cy="1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 Light"/>
                <a:ea typeface="Lato Light"/>
                <a:cs typeface="Lato Light"/>
                <a:sym typeface="Lato Light"/>
              </a:rPr>
              <a:t>Accept it…</a:t>
            </a:r>
            <a:endParaRPr sz="2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 Light"/>
                <a:ea typeface="Lato Light"/>
                <a:cs typeface="Lato Light"/>
                <a:sym typeface="Lato Light"/>
              </a:rPr>
              <a:t>Identify it…</a:t>
            </a:r>
            <a:endParaRPr sz="22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 Light"/>
                <a:ea typeface="Lato Light"/>
                <a:cs typeface="Lato Light"/>
                <a:sym typeface="Lato Light"/>
              </a:rPr>
              <a:t>Feel it…</a:t>
            </a:r>
            <a:endParaRPr sz="2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 Light"/>
                <a:ea typeface="Lato Light"/>
                <a:cs typeface="Lato Light"/>
                <a:sym typeface="Lato Light"/>
              </a:rPr>
              <a:t>Face it…</a:t>
            </a:r>
            <a:endParaRPr sz="22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 Light"/>
                <a:ea typeface="Lato Light"/>
                <a:cs typeface="Lato Light"/>
                <a:sym typeface="Lato Light"/>
              </a:rPr>
              <a:t>Practice it...</a:t>
            </a:r>
            <a:endParaRPr sz="2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798E6-1AAA-9E48-8F36-8821CEA5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 rotWithShape="1">
          <a:blip r:embed="rId3">
            <a:alphaModFix/>
          </a:blip>
          <a:srcRect l="1225" r="20245"/>
          <a:stretch/>
        </p:blipFill>
        <p:spPr>
          <a:xfrm>
            <a:off x="249300" y="1122550"/>
            <a:ext cx="6954225" cy="36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430950" y="265150"/>
            <a:ext cx="6588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Risk-based thinking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7577-184A-CB42-9F16-E4D2B9022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 idx="4294967295"/>
          </p:nvPr>
        </p:nvSpPr>
        <p:spPr>
          <a:xfrm>
            <a:off x="609600" y="832625"/>
            <a:ext cx="3457200" cy="3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Houston,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We have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a problem…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Hurray!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B6DBE-20D9-734B-9799-285B89980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t="10829" b="10181"/>
          <a:stretch/>
        </p:blipFill>
        <p:spPr>
          <a:xfrm>
            <a:off x="526275" y="1267700"/>
            <a:ext cx="5386300" cy="35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365500" y="32382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Root of the cause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30136-8333-C649-9D23-7D490ACF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 idx="4294967295"/>
          </p:nvPr>
        </p:nvSpPr>
        <p:spPr>
          <a:xfrm>
            <a:off x="388925" y="226200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Why-man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 l="2419"/>
          <a:stretch/>
        </p:blipFill>
        <p:spPr>
          <a:xfrm>
            <a:off x="-6225" y="1044450"/>
            <a:ext cx="2823474" cy="409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25F8C-00C5-CB49-B2BF-95B86C72B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404100" y="2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System thinking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3">
            <a:alphaModFix/>
          </a:blip>
          <a:srcRect l="1399" r="1380" b="20057"/>
          <a:stretch/>
        </p:blipFill>
        <p:spPr>
          <a:xfrm>
            <a:off x="386575" y="1467050"/>
            <a:ext cx="5887174" cy="30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5D6D1-7905-2C46-A0D8-57AE7E9BB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457200" y="3583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Learn continuously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3">
            <a:alphaModFix/>
          </a:blip>
          <a:srcRect l="836" t="8010" r="806" b="5108"/>
          <a:stretch/>
        </p:blipFill>
        <p:spPr>
          <a:xfrm>
            <a:off x="121438" y="1507375"/>
            <a:ext cx="6182825" cy="32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2C35E-3887-9F46-8458-B60E35F1E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 idx="4294967295"/>
          </p:nvPr>
        </p:nvSpPr>
        <p:spPr>
          <a:xfrm>
            <a:off x="2077650" y="449725"/>
            <a:ext cx="498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Be here and now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latin typeface="Lato"/>
                <a:ea typeface="Lato"/>
                <a:cs typeface="Lato"/>
                <a:sym typeface="Lato"/>
              </a:rPr>
              <a:t>Questions?</a:t>
            </a:r>
            <a:endParaRPr sz="6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B231-92CD-6047-ACBA-A2F6B843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46187"/>
            <a:ext cx="7534656" cy="857400"/>
          </a:xfrm>
        </p:spPr>
        <p:txBody>
          <a:bodyPr/>
          <a:lstStyle/>
          <a:p>
            <a:r>
              <a:rPr lang="en-US" sz="3000" b="1" dirty="0"/>
              <a:t>♯</a:t>
            </a:r>
            <a:r>
              <a:rPr lang="ru-RU" sz="3000" b="1" dirty="0"/>
              <a:t>1 </a:t>
            </a:r>
            <a:r>
              <a:rPr lang="en-GB" sz="3000" b="1" dirty="0"/>
              <a:t>Cloud Platform for Treasure &amp; Finance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130A9-2C7B-3D4C-8108-8A9441B6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298446"/>
            <a:ext cx="4445000" cy="2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22551-9E87-F145-8EAD-73DBFEAD94BC}"/>
              </a:ext>
            </a:extLst>
          </p:cNvPr>
          <p:cNvSpPr txBox="1"/>
          <p:nvPr/>
        </p:nvSpPr>
        <p:spPr>
          <a:xfrm>
            <a:off x="347472" y="1427851"/>
            <a:ext cx="432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2000 clients, 100+ countries</a:t>
            </a:r>
          </a:p>
          <a:p>
            <a:r>
              <a:rPr lang="en-US" sz="1800" dirty="0"/>
              <a:t>$110 Million in revenue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741F9-B30B-A949-B68D-D217EEC52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813" y="2468922"/>
            <a:ext cx="1135888" cy="592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AFE14-EC1D-BB44-8261-C473C5EA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483" y="3001342"/>
            <a:ext cx="1444441" cy="753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64B9E-509C-4D46-BE89-5D092A7D5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19" y="3563852"/>
            <a:ext cx="1369059" cy="713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C26D1B-7084-E946-9F3C-7FCD7662D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245" y="4274007"/>
            <a:ext cx="1187704" cy="619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24D72F-E5AE-9540-AB49-971381CBC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2317" y="1776534"/>
            <a:ext cx="1124117" cy="521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921BB6-C2AF-1545-B5D6-BC1D38742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652" y="4483730"/>
            <a:ext cx="835255" cy="312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B8BCC-DF8D-9C4B-BD64-C021296112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4353" y="1284323"/>
            <a:ext cx="1307926" cy="681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1F35E-4E5F-5F4F-A083-612C5ED918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8600" y="2729040"/>
            <a:ext cx="979845" cy="510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19D922-2C2E-2C4F-807C-156070A68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43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57200" y="967975"/>
            <a:ext cx="6313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QA is more than just testing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23679" r="24313" b="16022"/>
          <a:stretch/>
        </p:blipFill>
        <p:spPr>
          <a:xfrm>
            <a:off x="2386237" y="1320750"/>
            <a:ext cx="3609524" cy="346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3325" y="1165075"/>
            <a:ext cx="3775325" cy="37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F2D02-EC97-1B47-8674-9D10A9C46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457200" y="546200"/>
            <a:ext cx="670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Agile changed the QA engineers’ life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00" y="1787250"/>
            <a:ext cx="5567595" cy="31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0BBBD5-4C83-704D-93E5-0884A4AA0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098980"/>
            <a:ext cx="1324303" cy="8209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idx="4294967295"/>
          </p:nvPr>
        </p:nvSpPr>
        <p:spPr>
          <a:xfrm>
            <a:off x="304800" y="967975"/>
            <a:ext cx="6282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Market-driven development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5" y="1964500"/>
            <a:ext cx="6878900" cy="3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1BD33-47A7-7744-A7EB-0759F4AC5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33800" y="24762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What is Quality?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75575" y="2015225"/>
            <a:ext cx="30000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2222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standard of something as measured against other things of a similar kind; the degree of excellence of something.</a:t>
            </a:r>
            <a:endParaRPr sz="1800" i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816225" y="2656850"/>
            <a:ext cx="37173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A combination of quantitative and qualitative perspectives for which each person has his or her own definition; examples of which include...</a:t>
            </a:r>
            <a:endParaRPr sz="180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17250" y="3225725"/>
            <a:ext cx="36261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Conformance to requirements.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33800" y="3823125"/>
            <a:ext cx="34308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Quality in a product or service is not what the supplier puts in. It is what the customer gets out and is willing to pay for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157175" y="1785900"/>
            <a:ext cx="2678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result of care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882500" y="4233500"/>
            <a:ext cx="30420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Give You Glory"/>
                <a:ea typeface="Give You Glory"/>
                <a:cs typeface="Give You Glory"/>
                <a:sym typeface="Give You Glory"/>
              </a:rPr>
              <a:t>Number of defects per million opportunities</a:t>
            </a:r>
            <a:endParaRPr sz="1800">
              <a:latin typeface="Give You Glory"/>
              <a:ea typeface="Give You Glory"/>
              <a:cs typeface="Give You Glory"/>
              <a:sym typeface="Give You Glory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521025" y="930550"/>
            <a:ext cx="38844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loss a product imposes on society after it is shipped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86125" y="1355350"/>
            <a:ext cx="3578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ock Salt"/>
                <a:ea typeface="Rock Salt"/>
                <a:cs typeface="Rock Salt"/>
                <a:sym typeface="Rock Salt"/>
              </a:rPr>
              <a:t>Value to some person</a:t>
            </a:r>
            <a:endParaRPr sz="1800">
              <a:latin typeface="Rock Salt"/>
              <a:ea typeface="Rock Salt"/>
              <a:cs typeface="Rock Salt"/>
              <a:sym typeface="Rock Sa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46A3FD-5A44-BC45-B389-4D26EEC65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 idx="4294967295"/>
          </p:nvPr>
        </p:nvSpPr>
        <p:spPr>
          <a:xfrm>
            <a:off x="391600" y="26852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Aesthetic view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4294967295"/>
          </p:nvPr>
        </p:nvSpPr>
        <p:spPr>
          <a:xfrm>
            <a:off x="391600" y="3458475"/>
            <a:ext cx="38073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Quality is elegance.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A9241-3A4E-B847-90E4-8B90EB832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 idx="4294967295"/>
          </p:nvPr>
        </p:nvSpPr>
        <p:spPr>
          <a:xfrm>
            <a:off x="280149" y="2361800"/>
            <a:ext cx="4300903" cy="16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Manufacturing view</a:t>
            </a:r>
            <a:endParaRPr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294967295"/>
          </p:nvPr>
        </p:nvSpPr>
        <p:spPr>
          <a:xfrm>
            <a:off x="280150" y="3871425"/>
            <a:ext cx="3649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Quality is correctness, conformance to specifications.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B19A5-2ECE-CB4D-9B28-55E11DC4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04" y="4147768"/>
            <a:ext cx="1324303" cy="820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</TotalTime>
  <Words>533</Words>
  <Application>Microsoft Macintosh PowerPoint</Application>
  <PresentationFormat>On-screen Show (16:9)</PresentationFormat>
  <Paragraphs>78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Oswald</vt:lpstr>
      <vt:lpstr>Comic Sans MS</vt:lpstr>
      <vt:lpstr>Wingdings</vt:lpstr>
      <vt:lpstr>Georgia</vt:lpstr>
      <vt:lpstr>Lato Light</vt:lpstr>
      <vt:lpstr>Lato Hairline</vt:lpstr>
      <vt:lpstr>Times New Roman</vt:lpstr>
      <vt:lpstr>Arial</vt:lpstr>
      <vt:lpstr>Roboto</vt:lpstr>
      <vt:lpstr>Rock Salt</vt:lpstr>
      <vt:lpstr>Give You Glory</vt:lpstr>
      <vt:lpstr>Ubuntu</vt:lpstr>
      <vt:lpstr>Lato</vt:lpstr>
      <vt:lpstr>Corsiva</vt:lpstr>
      <vt:lpstr>Eglamour template</vt:lpstr>
      <vt:lpstr>Quality of  Quality Assurance</vt:lpstr>
      <vt:lpstr>About me</vt:lpstr>
      <vt:lpstr>♯1 Cloud Platform for Treasure &amp; Finance</vt:lpstr>
      <vt:lpstr>QA is more than just testing</vt:lpstr>
      <vt:lpstr>Agile changed the QA engineers’ life</vt:lpstr>
      <vt:lpstr>Market-driven development</vt:lpstr>
      <vt:lpstr>What is Quality?</vt:lpstr>
      <vt:lpstr>Aesthetic view</vt:lpstr>
      <vt:lpstr>Manufacturing view</vt:lpstr>
      <vt:lpstr>Customer view</vt:lpstr>
      <vt:lpstr>Quality level</vt:lpstr>
      <vt:lpstr>Costs of “super”quality</vt:lpstr>
      <vt:lpstr>Ok, we’re all doing it </vt:lpstr>
      <vt:lpstr>PowerPoint Presentation</vt:lpstr>
      <vt:lpstr>Good-enough quality</vt:lpstr>
      <vt:lpstr>Good enough for you is not good enough for me</vt:lpstr>
      <vt:lpstr>Whom to ask?</vt:lpstr>
      <vt:lpstr>PowerPoint Presentation</vt:lpstr>
      <vt:lpstr>Problems first</vt:lpstr>
      <vt:lpstr>Face your fears</vt:lpstr>
      <vt:lpstr>Risk-based thinking</vt:lpstr>
      <vt:lpstr>Houston,  We have  a problem…  Hurray!</vt:lpstr>
      <vt:lpstr>Root of the cause</vt:lpstr>
      <vt:lpstr>Why-man</vt:lpstr>
      <vt:lpstr>System thinking</vt:lpstr>
      <vt:lpstr>Learn continuously</vt:lpstr>
      <vt:lpstr>Be here and now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 Quality Assurance</dc:title>
  <cp:lastModifiedBy>Microsoft Office User</cp:lastModifiedBy>
  <cp:revision>13</cp:revision>
  <dcterms:modified xsi:type="dcterms:W3CDTF">2019-11-12T19:44:21Z</dcterms:modified>
</cp:coreProperties>
</file>