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7559675" cy="10691800"/>
  <p:embeddedFontLst>
    <p:embeddedFont>
      <p:font typeface="Roboto Black"/>
      <p:bold r:id="rId30"/>
      <p:boldItalic r:id="rId31"/>
    </p:embeddedFont>
    <p:embeddedFont>
      <p:font typeface="Open Sans ExtraBold"/>
      <p:bold r:id="rId32"/>
      <p:boldItalic r:id="rId33"/>
    </p:embeddedFont>
    <p:embeddedFont>
      <p:font typeface="Open Sans Light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pos="454">
          <p15:clr>
            <a:srgbClr val="9AA0A6"/>
          </p15:clr>
        </p15:guide>
        <p15:guide id="4" pos="5760">
          <p15:clr>
            <a:srgbClr val="9AA0A6"/>
          </p15:clr>
        </p15:guide>
        <p15:guide id="5" pos="5306">
          <p15:clr>
            <a:srgbClr val="9AA0A6"/>
          </p15:clr>
        </p15:guide>
        <p15:guide id="6" pos="5533">
          <p15:clr>
            <a:srgbClr val="9AA0A6"/>
          </p15:clr>
        </p15:guide>
        <p15:guide id="7" orient="horz" pos="3084">
          <p15:clr>
            <a:srgbClr val="9AA0A6"/>
          </p15:clr>
        </p15:guide>
        <p15:guide id="8" orient="horz" pos="2914">
          <p15:clr>
            <a:srgbClr val="9AA0A6"/>
          </p15:clr>
        </p15:guide>
        <p15:guide id="9" orient="horz" pos="3240">
          <p15:clr>
            <a:srgbClr val="9AA0A6"/>
          </p15:clr>
        </p15:guide>
        <p15:guide id="10" pos="624">
          <p15:clr>
            <a:srgbClr val="9AA0A6"/>
          </p15:clr>
        </p15:guide>
        <p15:guide id="11" orient="horz" pos="454">
          <p15:clr>
            <a:srgbClr val="9AA0A6"/>
          </p15:clr>
        </p15:guide>
        <p15:guide id="12" orient="horz" pos="567">
          <p15:clr>
            <a:srgbClr val="9AA0A6"/>
          </p15:clr>
        </p15:guide>
        <p15:guide id="13" orient="horz" pos="2744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42" roundtripDataSignature="AMtx7miewN8LD5fipBhYNAqvS7jzE9CZ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454"/>
        <p:guide pos="5760"/>
        <p:guide pos="5306"/>
        <p:guide pos="5533"/>
        <p:guide pos="3084" orient="horz"/>
        <p:guide pos="2914" orient="horz"/>
        <p:guide pos="3240" orient="horz"/>
        <p:guide pos="624"/>
        <p:guide pos="454" orient="horz"/>
        <p:guide pos="567" orient="horz"/>
        <p:guide pos="274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Open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Black-boldItalic.fntdata"/><Relationship Id="rId30" Type="http://schemas.openxmlformats.org/officeDocument/2006/relationships/font" Target="fonts/RobotoBlack-bold.fntdata"/><Relationship Id="rId11" Type="http://schemas.openxmlformats.org/officeDocument/2006/relationships/slide" Target="slides/slide6.xml"/><Relationship Id="rId33" Type="http://schemas.openxmlformats.org/officeDocument/2006/relationships/font" Target="fonts/OpenSansExtraBold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ExtraBold-bold.fntdata"/><Relationship Id="rId13" Type="http://schemas.openxmlformats.org/officeDocument/2006/relationships/slide" Target="slides/slide8.xml"/><Relationship Id="rId35" Type="http://schemas.openxmlformats.org/officeDocument/2006/relationships/font" Target="fonts/OpenSansLight-bold.fntdata"/><Relationship Id="rId12" Type="http://schemas.openxmlformats.org/officeDocument/2006/relationships/slide" Target="slides/slide7.xml"/><Relationship Id="rId34" Type="http://schemas.openxmlformats.org/officeDocument/2006/relationships/font" Target="fonts/OpenSansLight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Light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Light-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bold.fntdata"/><Relationship Id="rId16" Type="http://schemas.openxmlformats.org/officeDocument/2006/relationships/slide" Target="slides/slide11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217110" y="812880"/>
            <a:ext cx="71223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755280" y="5078160"/>
            <a:ext cx="6046920" cy="480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3" type="hdr"/>
          </p:nvPr>
        </p:nvSpPr>
        <p:spPr>
          <a:xfrm>
            <a:off x="0" y="0"/>
            <a:ext cx="3279600" cy="533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0" type="dt"/>
          </p:nvPr>
        </p:nvSpPr>
        <p:spPr>
          <a:xfrm>
            <a:off x="4277880" y="0"/>
            <a:ext cx="3279960" cy="533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10156680"/>
            <a:ext cx="3279600" cy="533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4277880" y="10156680"/>
            <a:ext cx="3279960" cy="533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c34000088_0_10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8" name="Google Shape;78;gcc34000088_0_10:notes"/>
          <p:cNvSpPr/>
          <p:nvPr>
            <p:ph idx="2" type="sldImg"/>
          </p:nvPr>
        </p:nvSpPr>
        <p:spPr>
          <a:xfrm>
            <a:off x="1106557" y="812800"/>
            <a:ext cx="53451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9" name="Google Shape;79;gcc34000088_0_10:notes"/>
          <p:cNvSpPr txBox="1"/>
          <p:nvPr>
            <p:ph idx="1" type="body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61a41aa5a_0_97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c61a41aa5a_0_97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gc61a41aa5a_0_97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215669" y="812880"/>
            <a:ext cx="71268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:notes"/>
          <p:cNvSpPr/>
          <p:nvPr>
            <p:ph idx="2" type="sldImg"/>
          </p:nvPr>
        </p:nvSpPr>
        <p:spPr>
          <a:xfrm>
            <a:off x="215669" y="812880"/>
            <a:ext cx="71268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4:notes"/>
          <p:cNvSpPr txBox="1"/>
          <p:nvPr>
            <p:ph idx="1"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61a41aa5a_0_109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c61a41aa5a_0_109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gc61a41aa5a_0_109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61a41aa5a_0_123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c61a41aa5a_0_123:notes"/>
          <p:cNvSpPr/>
          <p:nvPr>
            <p:ph idx="2" type="sldImg"/>
          </p:nvPr>
        </p:nvSpPr>
        <p:spPr>
          <a:xfrm>
            <a:off x="215669" y="812880"/>
            <a:ext cx="71268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gc61a41aa5a_0_123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61a41aa5a_0_141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c61a41aa5a_0_141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gc61a41aa5a_0_141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61a41aa5a_0_152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c61a41aa5a_0_152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gc61a41aa5a_0_152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61a41aa5a_0_197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c61a41aa5a_0_197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gc61a41aa5a_0_197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c61a41aa5a_0_213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c61a41aa5a_0_213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gc61a41aa5a_0_213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61a41aa5a_0_227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c61a41aa5a_0_227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gc61a41aa5a_0_227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f4852e5d2_0_16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cf4852e5d2_0_16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gcf4852e5d2_0_16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c61a41aa5a_0_243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c61a41aa5a_0_243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gc61a41aa5a_0_243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f1b96e4ef_0_21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cf1b96e4ef_0_21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gcf1b96e4ef_0_21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c61a41aa5a_0_276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c61a41aa5a_0_276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gc61a41aa5a_0_276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61a41aa5a_0_260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c61a41aa5a_0_260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gc61a41aa5a_0_260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c61a41aa5a_0_176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c61a41aa5a_0_176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Google Shape;364;gc61a41aa5a_0_176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61a41aa5a_0_24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c61a41aa5a_0_24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gc61a41aa5a_0_24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61a41aa5a_0_34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c61a41aa5a_0_34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c61a41aa5a_0_34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61a41aa5a_0_46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c61a41aa5a_0_46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gc61a41aa5a_0_46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61a41aa5a_0_60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c61a41aa5a_0_60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gc61a41aa5a_0_60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61a41aa5a_0_73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c61a41aa5a_0_73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gc61a41aa5a_0_73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61a41aa5a_0_85:notes"/>
          <p:cNvSpPr/>
          <p:nvPr/>
        </p:nvSpPr>
        <p:spPr>
          <a:xfrm>
            <a:off x="4278240" y="10156680"/>
            <a:ext cx="3279960" cy="533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c61a41aa5a_0_85:notes"/>
          <p:cNvSpPr/>
          <p:nvPr>
            <p:ph idx="2" type="sldImg"/>
          </p:nvPr>
        </p:nvSpPr>
        <p:spPr>
          <a:xfrm>
            <a:off x="1106392" y="812880"/>
            <a:ext cx="53454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c61a41aa5a_0_85:notes"/>
          <p:cNvSpPr txBox="1"/>
          <p:nvPr>
            <p:ph idx="1" type="body"/>
          </p:nvPr>
        </p:nvSpPr>
        <p:spPr>
          <a:xfrm>
            <a:off x="755280" y="5078520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>
            <p:ph type="title"/>
          </p:nvPr>
        </p:nvSpPr>
        <p:spPr>
          <a:xfrm>
            <a:off x="456609" y="205014"/>
            <a:ext cx="8226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456609" y="1203141"/>
            <a:ext cx="82269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456609" y="2976010"/>
            <a:ext cx="82269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type="title"/>
          </p:nvPr>
        </p:nvSpPr>
        <p:spPr>
          <a:xfrm>
            <a:off x="456609" y="205014"/>
            <a:ext cx="8226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456609" y="1203141"/>
            <a:ext cx="4014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2" type="body"/>
          </p:nvPr>
        </p:nvSpPr>
        <p:spPr>
          <a:xfrm>
            <a:off x="4672402" y="1203141"/>
            <a:ext cx="4014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3" type="body"/>
          </p:nvPr>
        </p:nvSpPr>
        <p:spPr>
          <a:xfrm>
            <a:off x="456609" y="2976010"/>
            <a:ext cx="4014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4" type="body"/>
          </p:nvPr>
        </p:nvSpPr>
        <p:spPr>
          <a:xfrm>
            <a:off x="4672402" y="2976010"/>
            <a:ext cx="4014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>
            <p:ph type="title"/>
          </p:nvPr>
        </p:nvSpPr>
        <p:spPr>
          <a:xfrm>
            <a:off x="456609" y="205014"/>
            <a:ext cx="8226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" type="body"/>
          </p:nvPr>
        </p:nvSpPr>
        <p:spPr>
          <a:xfrm>
            <a:off x="456609" y="1203141"/>
            <a:ext cx="26490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2" type="body"/>
          </p:nvPr>
        </p:nvSpPr>
        <p:spPr>
          <a:xfrm>
            <a:off x="3238395" y="1203141"/>
            <a:ext cx="26490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3" type="body"/>
          </p:nvPr>
        </p:nvSpPr>
        <p:spPr>
          <a:xfrm>
            <a:off x="6020182" y="1203141"/>
            <a:ext cx="26490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4" type="body"/>
          </p:nvPr>
        </p:nvSpPr>
        <p:spPr>
          <a:xfrm>
            <a:off x="456609" y="2976010"/>
            <a:ext cx="26490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5" type="body"/>
          </p:nvPr>
        </p:nvSpPr>
        <p:spPr>
          <a:xfrm>
            <a:off x="3238395" y="2976010"/>
            <a:ext cx="26490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6" type="body"/>
          </p:nvPr>
        </p:nvSpPr>
        <p:spPr>
          <a:xfrm>
            <a:off x="6020182" y="2976010"/>
            <a:ext cx="26490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title"/>
          </p:nvPr>
        </p:nvSpPr>
        <p:spPr>
          <a:xfrm>
            <a:off x="456609" y="205014"/>
            <a:ext cx="8226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" type="subTitle"/>
          </p:nvPr>
        </p:nvSpPr>
        <p:spPr>
          <a:xfrm>
            <a:off x="456609" y="1203141"/>
            <a:ext cx="82269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456609" y="205014"/>
            <a:ext cx="8226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" type="body"/>
          </p:nvPr>
        </p:nvSpPr>
        <p:spPr>
          <a:xfrm>
            <a:off x="456609" y="1203141"/>
            <a:ext cx="82269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456609" y="205014"/>
            <a:ext cx="8226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456609" y="1203141"/>
            <a:ext cx="40146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2" type="body"/>
          </p:nvPr>
        </p:nvSpPr>
        <p:spPr>
          <a:xfrm>
            <a:off x="4672402" y="1203141"/>
            <a:ext cx="40146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456609" y="205014"/>
            <a:ext cx="8226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idx="1" type="subTitle"/>
          </p:nvPr>
        </p:nvSpPr>
        <p:spPr>
          <a:xfrm>
            <a:off x="456609" y="205014"/>
            <a:ext cx="8226900" cy="39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456609" y="205014"/>
            <a:ext cx="8226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456609" y="1203141"/>
            <a:ext cx="4014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4672402" y="1203141"/>
            <a:ext cx="40146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3" type="body"/>
          </p:nvPr>
        </p:nvSpPr>
        <p:spPr>
          <a:xfrm>
            <a:off x="456609" y="2976010"/>
            <a:ext cx="4014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/>
          <p:nvPr>
            <p:ph type="title"/>
          </p:nvPr>
        </p:nvSpPr>
        <p:spPr>
          <a:xfrm>
            <a:off x="456609" y="205014"/>
            <a:ext cx="8226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" type="body"/>
          </p:nvPr>
        </p:nvSpPr>
        <p:spPr>
          <a:xfrm>
            <a:off x="456609" y="1203141"/>
            <a:ext cx="40146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2" type="body"/>
          </p:nvPr>
        </p:nvSpPr>
        <p:spPr>
          <a:xfrm>
            <a:off x="4672402" y="1203141"/>
            <a:ext cx="4014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3" type="body"/>
          </p:nvPr>
        </p:nvSpPr>
        <p:spPr>
          <a:xfrm>
            <a:off x="4672402" y="2976010"/>
            <a:ext cx="4014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6609" y="205014"/>
            <a:ext cx="8226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" type="body"/>
          </p:nvPr>
        </p:nvSpPr>
        <p:spPr>
          <a:xfrm>
            <a:off x="456609" y="1203141"/>
            <a:ext cx="4014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2" type="body"/>
          </p:nvPr>
        </p:nvSpPr>
        <p:spPr>
          <a:xfrm>
            <a:off x="4672402" y="1203141"/>
            <a:ext cx="4014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3" type="body"/>
          </p:nvPr>
        </p:nvSpPr>
        <p:spPr>
          <a:xfrm>
            <a:off x="456609" y="2976010"/>
            <a:ext cx="82269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 txBox="1"/>
          <p:nvPr>
            <p:ph type="title"/>
          </p:nvPr>
        </p:nvSpPr>
        <p:spPr>
          <a:xfrm>
            <a:off x="456609" y="205014"/>
            <a:ext cx="8226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9pPr>
          </a:lstStyle>
          <a:p/>
        </p:txBody>
      </p:sp>
      <p:sp>
        <p:nvSpPr>
          <p:cNvPr id="12" name="Google Shape;12;p8"/>
          <p:cNvSpPr txBox="1"/>
          <p:nvPr>
            <p:ph idx="1" type="body"/>
          </p:nvPr>
        </p:nvSpPr>
        <p:spPr>
          <a:xfrm>
            <a:off x="456609" y="1203141"/>
            <a:ext cx="82269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1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9pPr>
          </a:lstStyle>
          <a:p/>
        </p:txBody>
      </p:sp>
      <p:sp>
        <p:nvSpPr>
          <p:cNvPr id="13" name="Google Shape;13;p8"/>
          <p:cNvSpPr txBox="1"/>
          <p:nvPr>
            <p:ph idx="10" type="dt"/>
          </p:nvPr>
        </p:nvSpPr>
        <p:spPr>
          <a:xfrm>
            <a:off x="456609" y="4685440"/>
            <a:ext cx="2127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9pPr>
          </a:lstStyle>
          <a:p/>
        </p:txBody>
      </p:sp>
      <p:sp>
        <p:nvSpPr>
          <p:cNvPr id="14" name="Google Shape;14;p8"/>
          <p:cNvSpPr txBox="1"/>
          <p:nvPr>
            <p:ph idx="11" type="ftr"/>
          </p:nvPr>
        </p:nvSpPr>
        <p:spPr>
          <a:xfrm>
            <a:off x="3128408" y="4685440"/>
            <a:ext cx="28968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200" u="none" cap="none" strike="noStrike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6556894" y="4685440"/>
            <a:ext cx="21291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5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95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95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95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95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95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95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95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95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s://community.omprussia.ru/" TargetMode="External"/><Relationship Id="rId5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hyperlink" Target="https://github.com/omprussia/qapreload" TargetMode="External"/><Relationship Id="rId5" Type="http://schemas.openxmlformats.org/officeDocument/2006/relationships/hyperlink" Target="https://github.com/omprussia/qapreload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hyperlink" Target="https://github.com/omprussia/appium-aurora" TargetMode="External"/><Relationship Id="rId5" Type="http://schemas.openxmlformats.org/officeDocument/2006/relationships/hyperlink" Target="https://github.com/omprussia/appium-aurora" TargetMode="External"/><Relationship Id="rId6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hyperlink" Target="https://github.com/omprussia/qapreload" TargetMode="External"/><Relationship Id="rId5" Type="http://schemas.openxmlformats.org/officeDocument/2006/relationships/hyperlink" Target="https://github.com/omprussia/qapreload" TargetMode="External"/><Relationship Id="rId6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oQHETE7sQlU" TargetMode="External"/><Relationship Id="rId5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hyperlink" Target="mailto:a.knyazev@omprussia.ru" TargetMode="External"/><Relationship Id="rId5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community.omprussia.ru/documentation/software_development/sdk.html" TargetMode="External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cc34000088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36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cc34000088_0_10"/>
          <p:cNvSpPr/>
          <p:nvPr/>
        </p:nvSpPr>
        <p:spPr>
          <a:xfrm>
            <a:off x="720000" y="3034050"/>
            <a:ext cx="2246562" cy="2714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31850" lIns="61250" spcFirstLastPara="1" rIns="61250" wrap="square" tIns="3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Александр Князев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gcc34000088_0_10"/>
          <p:cNvSpPr/>
          <p:nvPr/>
        </p:nvSpPr>
        <p:spPr>
          <a:xfrm>
            <a:off x="720000" y="3333900"/>
            <a:ext cx="6371568" cy="4005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31850" lIns="61250" spcFirstLastPara="1" rIns="61250" wrap="square" tIns="3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Открытая Мобильная Платформа</a:t>
            </a:r>
            <a:r>
              <a:rPr i="0" lang="ru-RU" sz="1800" u="none" cap="none" strike="noStrike">
                <a:solidFill>
                  <a:srgbClr val="00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r>
              <a:rPr lang="ru-RU" sz="1800">
                <a:solidFill>
                  <a:srgbClr val="00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Казань</a:t>
            </a:r>
            <a:r>
              <a:rPr i="0" lang="ru-RU" sz="1800" u="none" cap="none" strike="noStrike">
                <a:solidFill>
                  <a:srgbClr val="00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ru-RU" sz="1800">
                <a:solidFill>
                  <a:srgbClr val="00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Россия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gcc34000088_0_10"/>
          <p:cNvSpPr/>
          <p:nvPr/>
        </p:nvSpPr>
        <p:spPr>
          <a:xfrm>
            <a:off x="719988" y="3901250"/>
            <a:ext cx="7704018" cy="8795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31850" lIns="61250" spcFirstLastPara="1" rIns="61250" wrap="square" tIns="31850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7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Тестирование SDK — это выход </a:t>
            </a:r>
            <a:endParaRPr sz="27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7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из зоны комфорта</a:t>
            </a:r>
            <a:endParaRPr sz="27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c61a41aa5a_0_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c61a41aa5a_0_97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5" name="Google Shape;185;gc61a41aa5a_0_97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Что такое Aurora SDK?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gc61a41aa5a_0_97"/>
          <p:cNvSpPr txBox="1"/>
          <p:nvPr/>
        </p:nvSpPr>
        <p:spPr>
          <a:xfrm>
            <a:off x="990000" y="900000"/>
            <a:ext cx="74340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Документация</a:t>
            </a:r>
            <a:r>
              <a:rPr lang="ru-RU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— справочник по API и учебные материалы, портал разработчиков </a:t>
            </a:r>
            <a:r>
              <a:rPr lang="ru-RU" sz="1500" u="sng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https://community.omprussia.ru/</a:t>
            </a:r>
            <a:r>
              <a:rPr lang="ru-RU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Примеры приложений в исходных кодах.</a:t>
            </a:r>
            <a:endParaRPr b="1"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7" name="Google Shape;187;gc61a41aa5a_0_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9494" y="1977001"/>
            <a:ext cx="3925305" cy="25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c61a41aa5a_0_97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10 из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24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5"/>
          <p:cNvCxnSpPr/>
          <p:nvPr/>
        </p:nvCxnSpPr>
        <p:spPr>
          <a:xfrm>
            <a:off x="4572458" y="1206570"/>
            <a:ext cx="0" cy="2792100"/>
          </a:xfrm>
          <a:prstGeom prst="straightConnector1">
            <a:avLst/>
          </a:prstGeom>
          <a:noFill/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6" name="Google Shape;196;p5"/>
          <p:cNvSpPr/>
          <p:nvPr/>
        </p:nvSpPr>
        <p:spPr>
          <a:xfrm>
            <a:off x="990000" y="186900"/>
            <a:ext cx="8155188" cy="53308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1850" lIns="61250" spcFirstLastPara="1" rIns="61250" wrap="square" tIns="31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Сравнение с Android Studio</a:t>
            </a:r>
            <a:endParaRPr b="1" sz="3000"/>
          </a:p>
        </p:txBody>
      </p:sp>
      <p:sp>
        <p:nvSpPr>
          <p:cNvPr id="197" name="Google Shape;197;p5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98" name="Google Shape;19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574" y="1180902"/>
            <a:ext cx="4034313" cy="27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11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  <p:pic>
        <p:nvPicPr>
          <p:cNvPr id="200" name="Google Shape;20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1025" y="1281563"/>
            <a:ext cx="4155374" cy="25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"/>
          <p:cNvPicPr preferRelativeResize="0"/>
          <p:nvPr/>
        </p:nvPicPr>
        <p:blipFill rotWithShape="1">
          <a:blip r:embed="rId3">
            <a:alphaModFix/>
          </a:blip>
          <a:srcRect b="0" l="-7980" r="7980" t="0"/>
          <a:stretch/>
        </p:blipFill>
        <p:spPr>
          <a:xfrm>
            <a:off x="-792774" y="0"/>
            <a:ext cx="9936624" cy="462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"/>
          <p:cNvSpPr/>
          <p:nvPr/>
        </p:nvSpPr>
        <p:spPr>
          <a:xfrm>
            <a:off x="989990" y="4724790"/>
            <a:ext cx="5731614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rm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9" name="Google Shape;209;p4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12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c61a41aa5a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c61a41aa5a_0_109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7" name="Google Shape;217;gc61a41aa5a_0_109"/>
          <p:cNvSpPr txBox="1"/>
          <p:nvPr/>
        </p:nvSpPr>
        <p:spPr>
          <a:xfrm>
            <a:off x="720000" y="227700"/>
            <a:ext cx="770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SDK — это выход из зоны комфорта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gc61a41aa5a_0_109"/>
          <p:cNvSpPr txBox="1"/>
          <p:nvPr/>
        </p:nvSpPr>
        <p:spPr>
          <a:xfrm>
            <a:off x="990000" y="900000"/>
            <a:ext cx="74340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ru-RU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того чтобы тестировать Aurora SDK (продукт для разработчиков), нужно самому стать «немного» разработчиком:</a:t>
            </a:r>
            <a:endParaRPr b="1"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gc61a41aa5a_0_109"/>
          <p:cNvSpPr txBox="1"/>
          <p:nvPr/>
        </p:nvSpPr>
        <p:spPr>
          <a:xfrm>
            <a:off x="990000" y="1515300"/>
            <a:ext cx="743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81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Font typeface="Open Sans"/>
              <a:buChar char="●"/>
            </a:pPr>
            <a:r>
              <a:rPr lang="ru-RU" sz="15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Создавать тестовые приложения.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220" name="Google Shape;220;gc61a41aa5a_0_109"/>
          <p:cNvSpPr txBox="1"/>
          <p:nvPr/>
        </p:nvSpPr>
        <p:spPr>
          <a:xfrm>
            <a:off x="990000" y="1930800"/>
            <a:ext cx="743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81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500"/>
              <a:buFont typeface="Open Sans"/>
              <a:buChar char="●"/>
            </a:pPr>
            <a:r>
              <a:rPr lang="ru-RU" sz="1500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Разбираться в рабочих инструментах и технологиях (C++ и QML).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221" name="Google Shape;221;gc61a41aa5a_0_109"/>
          <p:cNvSpPr txBox="1"/>
          <p:nvPr/>
        </p:nvSpPr>
        <p:spPr>
          <a:xfrm>
            <a:off x="990000" y="2346300"/>
            <a:ext cx="743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81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500"/>
              <a:buFont typeface="Open Sans"/>
              <a:buChar char="●"/>
            </a:pPr>
            <a:r>
              <a:rPr lang="ru-RU" sz="150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Понимать, как должен работать отладчик приложений.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222" name="Google Shape;222;gc61a41aa5a_0_109"/>
          <p:cNvSpPr txBox="1"/>
          <p:nvPr/>
        </p:nvSpPr>
        <p:spPr>
          <a:xfrm>
            <a:off x="990000" y="2761800"/>
            <a:ext cx="7434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81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Open Sans"/>
              <a:buChar char="●"/>
            </a:pPr>
            <a:r>
              <a:rPr lang="ru-RU" sz="1500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Научиться самому читать и писать код, правильно использовать доступный API.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223" name="Google Shape;223;gc61a41aa5a_0_109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13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c61a41aa5a_0_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-426401"/>
            <a:ext cx="914402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c61a41aa5a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c61a41aa5a_0_123"/>
          <p:cNvSpPr/>
          <p:nvPr/>
        </p:nvSpPr>
        <p:spPr>
          <a:xfrm>
            <a:off x="989990" y="4724790"/>
            <a:ext cx="5731614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32" name="Google Shape;232;gc61a41aa5a_0_123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14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c61a41aa5a_0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850" y="1162488"/>
            <a:ext cx="4110300" cy="301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c61a41aa5a_0_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c61a41aa5a_0_141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41" name="Google Shape;241;gc61a41aa5a_0_141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Qt и плагин AuroraOS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2" name="Google Shape;242;gc61a41aa5a_0_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9538" y="719988"/>
            <a:ext cx="4904928" cy="365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c61a41aa5a_0_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4888" y="702112"/>
            <a:ext cx="5814225" cy="369507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c61a41aa5a_0_141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15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c61a41aa5a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c61a41aa5a_0_152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52" name="Google Shape;252;gc61a41aa5a_0_152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Qt Framework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gc61a41aa5a_0_152"/>
          <p:cNvSpPr txBox="1"/>
          <p:nvPr/>
        </p:nvSpPr>
        <p:spPr>
          <a:xfrm>
            <a:off x="990000" y="900000"/>
            <a:ext cx="74340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Qt — кросс-платформенный фреймворк для разработки приложений на C++. Это набор библиотек, покрывающих большинство стандартных задач разработчика.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4" name="Google Shape;254;gc61a41aa5a_0_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413" y="1885250"/>
            <a:ext cx="2909467" cy="254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c61a41aa5a_0_152"/>
          <p:cNvSpPr txBox="1"/>
          <p:nvPr>
            <p:ph idx="12" type="sldNum"/>
          </p:nvPr>
        </p:nvSpPr>
        <p:spPr>
          <a:xfrm>
            <a:off x="8424000" y="4716013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16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c61a41aa5a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c61a41aa5a_0_197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63" name="Google Shape;263;gc61a41aa5a_0_197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Консоль хорошо, но без GUI никуда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4" name="Google Shape;264;gc61a41aa5a_0_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00" y="900000"/>
            <a:ext cx="3629025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c61a41aa5a_0_197"/>
          <p:cNvSpPr txBox="1"/>
          <p:nvPr/>
        </p:nvSpPr>
        <p:spPr>
          <a:xfrm>
            <a:off x="4581525" y="3409950"/>
            <a:ext cx="423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← CI при сборке инсталляторов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266" name="Google Shape;266;gc61a41aa5a_0_197"/>
          <p:cNvSpPr txBox="1"/>
          <p:nvPr/>
        </p:nvSpPr>
        <p:spPr>
          <a:xfrm>
            <a:off x="5410200" y="2466975"/>
            <a:ext cx="39609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c61a41aa5a_0_197"/>
          <p:cNvSpPr txBox="1"/>
          <p:nvPr/>
        </p:nvSpPr>
        <p:spPr>
          <a:xfrm>
            <a:off x="4581525" y="2343150"/>
            <a:ext cx="423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← Установка/удаление, IDE, API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268" name="Google Shape;268;gc61a41aa5a_0_197"/>
          <p:cNvSpPr txBox="1"/>
          <p:nvPr/>
        </p:nvSpPr>
        <p:spPr>
          <a:xfrm>
            <a:off x="4581525" y="1200150"/>
            <a:ext cx="423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← Build Engine, Emulator/Device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269" name="Google Shape;269;gc61a41aa5a_0_197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17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c61a41aa5a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c61a41aa5a_0_213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77" name="Google Shape;277;gc61a41aa5a_0_213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Консоль хорошо, но без GUI никуда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gc61a41aa5a_0_213"/>
          <p:cNvSpPr txBox="1"/>
          <p:nvPr/>
        </p:nvSpPr>
        <p:spPr>
          <a:xfrm>
            <a:off x="5410200" y="2466975"/>
            <a:ext cx="39609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gc61a41aa5a_0_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0004" y="900000"/>
            <a:ext cx="6143995" cy="34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c61a41aa5a_0_213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18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c61a41aa5a_0_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c61a41aa5a_0_227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88" name="Google Shape;288;gc61a41aa5a_0_227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spcFirstLastPara="1" rIns="76025" wrap="square" tIns="7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QAPreload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gc61a41aa5a_0_227"/>
          <p:cNvSpPr txBox="1"/>
          <p:nvPr/>
        </p:nvSpPr>
        <p:spPr>
          <a:xfrm>
            <a:off x="5410200" y="2466975"/>
            <a:ext cx="39609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c61a41aa5a_0_227"/>
          <p:cNvSpPr txBox="1"/>
          <p:nvPr/>
        </p:nvSpPr>
        <p:spPr>
          <a:xfrm>
            <a:off x="990000" y="900000"/>
            <a:ext cx="74340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Open Sans"/>
                <a:ea typeface="Open Sans"/>
                <a:cs typeface="Open Sans"/>
                <a:sym typeface="Open Sans"/>
              </a:rPr>
              <a:t>QAPreload - библиотека для автоматизации тестирования мобильных приложений ОС Аврора, а также десктопных приложений на </a:t>
            </a:r>
            <a:r>
              <a:rPr lang="ru-RU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технологии </a:t>
            </a:r>
            <a:r>
              <a:rPr lang="ru-RU" sz="1500">
                <a:latin typeface="Open Sans"/>
                <a:ea typeface="Open Sans"/>
                <a:cs typeface="Open Sans"/>
                <a:sym typeface="Open Sans"/>
              </a:rPr>
              <a:t>Qt Widgets/Qt QML.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gc61a41aa5a_0_227"/>
          <p:cNvSpPr txBox="1"/>
          <p:nvPr/>
        </p:nvSpPr>
        <p:spPr>
          <a:xfrm>
            <a:off x="990000" y="3987002"/>
            <a:ext cx="45270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https://github.com/omprussia/</a:t>
            </a:r>
            <a:r>
              <a:rPr b="1" lang="ru-RU" sz="1400" u="sng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qapreload</a:t>
            </a:r>
            <a:endParaRPr b="1"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2" name="Google Shape;292;gc61a41aa5a_0_2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6975" y="2928975"/>
            <a:ext cx="1427025" cy="14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c61a41aa5a_0_2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0000" y="1746300"/>
            <a:ext cx="7299000" cy="182119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c61a41aa5a_0_227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19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cf4852e5d2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cf4852e5d2_0_16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2" name="Google Shape;92;gcf4852e5d2_0_16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Что будет в презентации?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gcf4852e5d2_0_16"/>
          <p:cNvSpPr txBox="1"/>
          <p:nvPr/>
        </p:nvSpPr>
        <p:spPr>
          <a:xfrm>
            <a:off x="990000" y="900000"/>
            <a:ext cx="74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400"/>
              <a:buFont typeface="Open Sans"/>
              <a:buChar char="●"/>
            </a:pPr>
            <a:r>
              <a:rPr lang="ru-RU">
                <a:solidFill>
                  <a:srgbClr val="BF9000"/>
                </a:solidFill>
                <a:latin typeface="Open Sans"/>
                <a:ea typeface="Open Sans"/>
                <a:cs typeface="Open Sans"/>
                <a:sym typeface="Open Sans"/>
              </a:rPr>
              <a:t>О компании ОМП и её продуктах</a:t>
            </a:r>
            <a:endParaRPr>
              <a:solidFill>
                <a:srgbClr val="BF9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gcf4852e5d2_0_16"/>
          <p:cNvSpPr txBox="1"/>
          <p:nvPr/>
        </p:nvSpPr>
        <p:spPr>
          <a:xfrm>
            <a:off x="990000" y="1300200"/>
            <a:ext cx="74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400"/>
              <a:buFont typeface="Open Sans"/>
              <a:buChar char="●"/>
            </a:pPr>
            <a:r>
              <a:rPr lang="ru-RU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Что такое Аврора SDK?</a:t>
            </a:r>
            <a:endParaRPr>
              <a:solidFill>
                <a:srgbClr val="45818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gcf4852e5d2_0_16"/>
          <p:cNvSpPr txBox="1"/>
          <p:nvPr/>
        </p:nvSpPr>
        <p:spPr>
          <a:xfrm>
            <a:off x="990000" y="1700400"/>
            <a:ext cx="74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Open Sans"/>
              <a:buChar char="●"/>
            </a:pPr>
            <a:r>
              <a:rPr lang="ru-RU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Как мы это тестируем?</a:t>
            </a:r>
            <a:endParaRPr>
              <a:solidFill>
                <a:srgbClr val="3C78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gcf4852e5d2_0_16"/>
          <p:cNvSpPr txBox="1"/>
          <p:nvPr/>
        </p:nvSpPr>
        <p:spPr>
          <a:xfrm>
            <a:off x="990000" y="2100600"/>
            <a:ext cx="74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FC74F"/>
              </a:buClr>
              <a:buSzPts val="1400"/>
              <a:buChar char="●"/>
            </a:pPr>
            <a:r>
              <a:rPr lang="ru-RU">
                <a:solidFill>
                  <a:srgbClr val="3FC74F"/>
                </a:solidFill>
                <a:latin typeface="Open Sans"/>
                <a:ea typeface="Open Sans"/>
                <a:cs typeface="Open Sans"/>
                <a:sym typeface="Open Sans"/>
              </a:rPr>
              <a:t>Про фреймворк </a:t>
            </a:r>
            <a:r>
              <a:rPr b="1" lang="ru-RU">
                <a:solidFill>
                  <a:srgbClr val="3FC74F"/>
                </a:solidFill>
                <a:latin typeface="Open Sans"/>
                <a:ea typeface="Open Sans"/>
                <a:cs typeface="Open Sans"/>
                <a:sym typeface="Open Sans"/>
              </a:rPr>
              <a:t>Qt</a:t>
            </a:r>
            <a:endParaRPr b="1">
              <a:solidFill>
                <a:srgbClr val="3FC7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gcf4852e5d2_0_16"/>
          <p:cNvSpPr txBox="1"/>
          <p:nvPr/>
        </p:nvSpPr>
        <p:spPr>
          <a:xfrm>
            <a:off x="990000" y="2571750"/>
            <a:ext cx="74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QAPreload</a:t>
            </a:r>
            <a:r>
              <a:rPr lang="ru-RU"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ru-RU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инструмент автоматизации тестирования</a:t>
            </a:r>
            <a:endParaRPr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gcf4852e5d2_0_16"/>
          <p:cNvSpPr txBox="1"/>
          <p:nvPr>
            <p:ph idx="12" type="sldNum"/>
          </p:nvPr>
        </p:nvSpPr>
        <p:spPr>
          <a:xfrm>
            <a:off x="8424000" y="4715988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24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gc61a41aa5a_0_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c61a41aa5a_0_243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02" name="Google Shape;302;gc61a41aa5a_0_243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spcFirstLastPara="1" rIns="76025" wrap="square" tIns="7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QAPreload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gc61a41aa5a_0_243"/>
          <p:cNvSpPr txBox="1"/>
          <p:nvPr/>
        </p:nvSpPr>
        <p:spPr>
          <a:xfrm>
            <a:off x="990000" y="3987000"/>
            <a:ext cx="48303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https://github.com/omprussia/</a:t>
            </a:r>
            <a:r>
              <a:rPr b="1" lang="ru-RU" u="sng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appium-aurora</a:t>
            </a:r>
            <a:endParaRPr b="1" sz="14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" name="Google Shape;304;gc61a41aa5a_0_2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4600" y="3126600"/>
            <a:ext cx="1229400" cy="12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c61a41aa5a_0_243"/>
          <p:cNvSpPr/>
          <p:nvPr/>
        </p:nvSpPr>
        <p:spPr>
          <a:xfrm>
            <a:off x="4876800" y="900000"/>
            <a:ext cx="3547200" cy="34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QABridge</a:t>
            </a:r>
            <a:endParaRPr/>
          </a:p>
        </p:txBody>
      </p:sp>
      <p:sp>
        <p:nvSpPr>
          <p:cNvPr id="306" name="Google Shape;306;gc61a41aa5a_0_243"/>
          <p:cNvSpPr/>
          <p:nvPr/>
        </p:nvSpPr>
        <p:spPr>
          <a:xfrm>
            <a:off x="990000" y="900000"/>
            <a:ext cx="3277200" cy="34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Appium + Aurora driver</a:t>
            </a:r>
            <a:endParaRPr/>
          </a:p>
        </p:txBody>
      </p:sp>
      <p:cxnSp>
        <p:nvCxnSpPr>
          <p:cNvPr id="307" name="Google Shape;307;gc61a41aa5a_0_243"/>
          <p:cNvCxnSpPr>
            <a:stCxn id="306" idx="2"/>
            <a:endCxn id="308" idx="0"/>
          </p:cNvCxnSpPr>
          <p:nvPr/>
        </p:nvCxnSpPr>
        <p:spPr>
          <a:xfrm>
            <a:off x="2628600" y="1242300"/>
            <a:ext cx="0" cy="1329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309" name="Google Shape;309;gc61a41aa5a_0_243"/>
          <p:cNvCxnSpPr>
            <a:stCxn id="306" idx="3"/>
            <a:endCxn id="305" idx="1"/>
          </p:cNvCxnSpPr>
          <p:nvPr/>
        </p:nvCxnSpPr>
        <p:spPr>
          <a:xfrm>
            <a:off x="4267200" y="1071150"/>
            <a:ext cx="609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08" name="Google Shape;308;gc61a41aa5a_0_243"/>
          <p:cNvSpPr/>
          <p:nvPr/>
        </p:nvSpPr>
        <p:spPr>
          <a:xfrm>
            <a:off x="990000" y="2571750"/>
            <a:ext cx="3277200" cy="34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тест (Python + pytest)</a:t>
            </a:r>
            <a:endParaRPr/>
          </a:p>
        </p:txBody>
      </p:sp>
      <p:sp>
        <p:nvSpPr>
          <p:cNvPr id="310" name="Google Shape;310;gc61a41aa5a_0_243"/>
          <p:cNvSpPr/>
          <p:nvPr/>
        </p:nvSpPr>
        <p:spPr>
          <a:xfrm>
            <a:off x="4876650" y="2571675"/>
            <a:ext cx="3547200" cy="34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приложение Qt Widgets</a:t>
            </a:r>
            <a:endParaRPr/>
          </a:p>
        </p:txBody>
      </p:sp>
      <p:sp>
        <p:nvSpPr>
          <p:cNvPr id="311" name="Google Shape;311;gc61a41aa5a_0_243"/>
          <p:cNvSpPr/>
          <p:nvPr/>
        </p:nvSpPr>
        <p:spPr>
          <a:xfrm>
            <a:off x="4876750" y="1773700"/>
            <a:ext cx="3547200" cy="34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QAEngine</a:t>
            </a:r>
            <a:endParaRPr/>
          </a:p>
        </p:txBody>
      </p:sp>
      <p:cxnSp>
        <p:nvCxnSpPr>
          <p:cNvPr id="312" name="Google Shape;312;gc61a41aa5a_0_243"/>
          <p:cNvCxnSpPr>
            <a:stCxn id="305" idx="2"/>
            <a:endCxn id="311" idx="0"/>
          </p:cNvCxnSpPr>
          <p:nvPr/>
        </p:nvCxnSpPr>
        <p:spPr>
          <a:xfrm>
            <a:off x="6650400" y="1242300"/>
            <a:ext cx="0" cy="5313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13" name="Google Shape;313;gc61a41aa5a_0_243"/>
          <p:cNvSpPr txBox="1"/>
          <p:nvPr/>
        </p:nvSpPr>
        <p:spPr>
          <a:xfrm>
            <a:off x="6650400" y="1341225"/>
            <a:ext cx="144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Qt startup hook</a:t>
            </a:r>
            <a:endParaRPr/>
          </a:p>
        </p:txBody>
      </p:sp>
      <p:sp>
        <p:nvSpPr>
          <p:cNvPr id="314" name="Google Shape;314;gc61a41aa5a_0_243"/>
          <p:cNvSpPr txBox="1"/>
          <p:nvPr/>
        </p:nvSpPr>
        <p:spPr>
          <a:xfrm>
            <a:off x="2628600" y="1621350"/>
            <a:ext cx="173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driver.launch_app()</a:t>
            </a:r>
            <a:endParaRPr/>
          </a:p>
        </p:txBody>
      </p:sp>
      <p:cxnSp>
        <p:nvCxnSpPr>
          <p:cNvPr id="315" name="Google Shape;315;gc61a41aa5a_0_243"/>
          <p:cNvCxnSpPr>
            <a:stCxn id="311" idx="2"/>
            <a:endCxn id="310" idx="0"/>
          </p:cNvCxnSpPr>
          <p:nvPr/>
        </p:nvCxnSpPr>
        <p:spPr>
          <a:xfrm>
            <a:off x="6650350" y="2116000"/>
            <a:ext cx="0" cy="4557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16" name="Google Shape;316;gc61a41aa5a_0_243"/>
          <p:cNvSpPr txBox="1"/>
          <p:nvPr>
            <p:ph idx="12" type="sldNum"/>
          </p:nvPr>
        </p:nvSpPr>
        <p:spPr>
          <a:xfrm>
            <a:off x="8424000" y="4715988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cf1b96e4ef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cf1b96e4ef_0_21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24" name="Google Shape;324;gcf1b96e4ef_0_21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spcFirstLastPara="1" rIns="76025" wrap="square" tIns="7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QAPreload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gcf1b96e4ef_0_21"/>
          <p:cNvSpPr/>
          <p:nvPr/>
        </p:nvSpPr>
        <p:spPr>
          <a:xfrm>
            <a:off x="4876800" y="900000"/>
            <a:ext cx="3547200" cy="34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QABridge</a:t>
            </a:r>
            <a:endParaRPr/>
          </a:p>
        </p:txBody>
      </p:sp>
      <p:sp>
        <p:nvSpPr>
          <p:cNvPr id="326" name="Google Shape;326;gcf1b96e4ef_0_21"/>
          <p:cNvSpPr/>
          <p:nvPr/>
        </p:nvSpPr>
        <p:spPr>
          <a:xfrm>
            <a:off x="990000" y="900000"/>
            <a:ext cx="3277200" cy="34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Appium + Aurora driver</a:t>
            </a:r>
            <a:endParaRPr/>
          </a:p>
        </p:txBody>
      </p:sp>
      <p:cxnSp>
        <p:nvCxnSpPr>
          <p:cNvPr id="327" name="Google Shape;327;gcf1b96e4ef_0_21"/>
          <p:cNvCxnSpPr>
            <a:stCxn id="326" idx="2"/>
            <a:endCxn id="328" idx="0"/>
          </p:cNvCxnSpPr>
          <p:nvPr/>
        </p:nvCxnSpPr>
        <p:spPr>
          <a:xfrm>
            <a:off x="2628600" y="1242300"/>
            <a:ext cx="0" cy="13296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329" name="Google Shape;329;gcf1b96e4ef_0_21"/>
          <p:cNvCxnSpPr>
            <a:stCxn id="326" idx="3"/>
            <a:endCxn id="325" idx="1"/>
          </p:cNvCxnSpPr>
          <p:nvPr/>
        </p:nvCxnSpPr>
        <p:spPr>
          <a:xfrm>
            <a:off x="4267200" y="1071150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28" name="Google Shape;328;gcf1b96e4ef_0_21"/>
          <p:cNvSpPr/>
          <p:nvPr/>
        </p:nvSpPr>
        <p:spPr>
          <a:xfrm>
            <a:off x="990000" y="2571750"/>
            <a:ext cx="3277200" cy="34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тест (Python + pytest)</a:t>
            </a:r>
            <a:endParaRPr/>
          </a:p>
        </p:txBody>
      </p:sp>
      <p:sp>
        <p:nvSpPr>
          <p:cNvPr id="330" name="Google Shape;330;gcf1b96e4ef_0_21"/>
          <p:cNvSpPr/>
          <p:nvPr/>
        </p:nvSpPr>
        <p:spPr>
          <a:xfrm>
            <a:off x="4876650" y="2182850"/>
            <a:ext cx="3547200" cy="731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приложение Qt Widgets + </a:t>
            </a:r>
            <a:r>
              <a:rPr lang="ru-RU">
                <a:solidFill>
                  <a:schemeClr val="dk1"/>
                </a:solidFill>
              </a:rPr>
              <a:t>QAEngine</a:t>
            </a:r>
            <a:endParaRPr/>
          </a:p>
        </p:txBody>
      </p:sp>
      <p:cxnSp>
        <p:nvCxnSpPr>
          <p:cNvPr id="331" name="Google Shape;331;gcf1b96e4ef_0_21"/>
          <p:cNvCxnSpPr>
            <a:stCxn id="325" idx="2"/>
            <a:endCxn id="330" idx="0"/>
          </p:cNvCxnSpPr>
          <p:nvPr/>
        </p:nvCxnSpPr>
        <p:spPr>
          <a:xfrm>
            <a:off x="6650400" y="1242300"/>
            <a:ext cx="0" cy="9405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32" name="Google Shape;332;gcf1b96e4ef_0_21"/>
          <p:cNvSpPr txBox="1"/>
          <p:nvPr/>
        </p:nvSpPr>
        <p:spPr>
          <a:xfrm>
            <a:off x="990000" y="3987002"/>
            <a:ext cx="45270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https://github.com/omprussia/</a:t>
            </a:r>
            <a:r>
              <a:rPr b="1" lang="ru-RU" sz="1400" u="sng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qapreload</a:t>
            </a:r>
            <a:endParaRPr b="1"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3" name="Google Shape;333;gcf1b96e4ef_0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0775" y="3142775"/>
            <a:ext cx="1213225" cy="121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cf1b96e4ef_0_21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21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c61a41aa5a_0_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c61a41aa5a_0_276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42" name="Google Shape;342;gc61a41aa5a_0_276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spcFirstLastPara="1" rIns="76025" wrap="square" tIns="7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QAPreload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gc61a41aa5a_0_276"/>
          <p:cNvSpPr txBox="1"/>
          <p:nvPr/>
        </p:nvSpPr>
        <p:spPr>
          <a:xfrm>
            <a:off x="5410200" y="2466975"/>
            <a:ext cx="39609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c61a41aa5a_0_276"/>
          <p:cNvSpPr txBox="1"/>
          <p:nvPr/>
        </p:nvSpPr>
        <p:spPr>
          <a:xfrm>
            <a:off x="990000" y="900000"/>
            <a:ext cx="74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Демонстрация теста сборки приложения и его запуска на устройстве.</a:t>
            </a:r>
            <a:endParaRPr/>
          </a:p>
        </p:txBody>
      </p:sp>
      <p:sp>
        <p:nvSpPr>
          <p:cNvPr id="345" name="Google Shape;345;gc61a41aa5a_0_276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22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  <p:pic>
        <p:nvPicPr>
          <p:cNvPr descr="Демонстрация автоматизированного E2E-теста с использованием QAPreload: развертывание приложения, созданного в мастере, на устройстве с ОС Аврора / Automated E2E test demo using QAPreload: deploying an app created in wizard to Aurora OS based device&#10;&#10;&#10;🧰 Библиотека QAPreload  / QAPreload Library&#10;https://github.com/omprussia/qapreload&#10;&#10;🧰 Docker-контейнер с кастомизированным Appium  /  Docker container with customized Appium&#10;https://github.com/omprussia/appium-aurora-driver&#10;&#10;&#10;🧰 Трансляция экрана устройства с ОС Аврора в окно браузера  /  Broadcast Aurora OS device's screen into browser window&#10;&#10;https://openrepos.net/content/coderus/screencast" id="346" name="Google Shape;346;gc61a41aa5a_0_276" title="Демонстрация QAPreload (без звука)  / QAPreload Demo (no sound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0000" y="1272125"/>
            <a:ext cx="7434000" cy="30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gc61a41aa5a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c61a41aa5a_0_260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54" name="Google Shape;354;gc61a41aa5a_0_260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spcFirstLastPara="1" rIns="76025" wrap="square" tIns="7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Выводы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" name="Google Shape;355;gc61a41aa5a_0_260"/>
          <p:cNvSpPr txBox="1"/>
          <p:nvPr/>
        </p:nvSpPr>
        <p:spPr>
          <a:xfrm>
            <a:off x="5410200" y="2466975"/>
            <a:ext cx="39609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c61a41aa5a_0_260"/>
          <p:cNvSpPr txBox="1"/>
          <p:nvPr/>
        </p:nvSpPr>
        <p:spPr>
          <a:xfrm>
            <a:off x="990000" y="900000"/>
            <a:ext cx="743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-285750" lvl="0" marL="381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500"/>
              <a:buFont typeface="Open Sans"/>
              <a:buChar char="●"/>
            </a:pPr>
            <a:r>
              <a:rPr lang="ru-RU" sz="15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Не стоит боятся подходить к процессу тестирования с нуля.</a:t>
            </a:r>
            <a:endParaRPr sz="15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gc61a41aa5a_0_260"/>
          <p:cNvSpPr txBox="1"/>
          <p:nvPr/>
        </p:nvSpPr>
        <p:spPr>
          <a:xfrm>
            <a:off x="990000" y="1357200"/>
            <a:ext cx="74340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-285750" lvl="0" marL="381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500"/>
              <a:buFont typeface="Open Sans"/>
              <a:buChar char="●"/>
            </a:pPr>
            <a:r>
              <a:rPr lang="ru-RU" sz="150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Базовые стеки, с которыми приходит тестировщик на проект, могут быть применены к любому продукту, даже такому сложному, как Aurora SDK.</a:t>
            </a:r>
            <a:endParaRPr sz="1500">
              <a:solidFill>
                <a:srgbClr val="3C78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" name="Google Shape;358;gc61a41aa5a_0_260"/>
          <p:cNvSpPr txBox="1"/>
          <p:nvPr/>
        </p:nvSpPr>
        <p:spPr>
          <a:xfrm>
            <a:off x="990000" y="2119200"/>
            <a:ext cx="74340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-285750" lvl="0" marL="381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Open Sans"/>
              <a:buChar char="●"/>
            </a:pPr>
            <a:r>
              <a:rPr lang="ru-RU" sz="1500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Определить стек технологий, который позволяет тестировать Aurora SDK: Qt, JS, Bash, Python, pytest, Appium+Selenium.</a:t>
            </a:r>
            <a:endParaRPr sz="1500"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" name="Google Shape;359;gc61a41aa5a_0_260"/>
          <p:cNvSpPr txBox="1"/>
          <p:nvPr/>
        </p:nvSpPr>
        <p:spPr>
          <a:xfrm>
            <a:off x="990000" y="2881200"/>
            <a:ext cx="74340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-285750" lvl="0" marL="381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500"/>
              <a:buFont typeface="Open Sans"/>
              <a:buChar char="●"/>
            </a:pPr>
            <a:r>
              <a:rPr lang="ru-RU" sz="1500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Aurora SDK нельзя пока на 100% покрыть автотестами, все еще требуются ручные сценарии.</a:t>
            </a:r>
            <a:endParaRPr sz="1500">
              <a:solidFill>
                <a:srgbClr val="CC41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gc61a41aa5a_0_260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23 из 24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gc61a41aa5a_0_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c61a41aa5a_0_176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68" name="Google Shape;368;gc61a41aa5a_0_176"/>
          <p:cNvSpPr txBox="1"/>
          <p:nvPr/>
        </p:nvSpPr>
        <p:spPr>
          <a:xfrm>
            <a:off x="720150" y="1790550"/>
            <a:ext cx="7704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Спасибо за внимание!</a:t>
            </a:r>
            <a:endParaRPr b="1" sz="40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gc61a41aa5a_0_176"/>
          <p:cNvSpPr txBox="1"/>
          <p:nvPr/>
        </p:nvSpPr>
        <p:spPr>
          <a:xfrm>
            <a:off x="3533700" y="3765450"/>
            <a:ext cx="52503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E-mail: </a:t>
            </a:r>
            <a:r>
              <a:rPr lang="ru-RU" u="sng">
                <a:solidFill>
                  <a:srgbClr val="3D85C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a.knyazev@omprussia.ru</a:t>
            </a:r>
            <a:r>
              <a:rPr lang="ru-RU"/>
              <a:t> / Telegram: </a:t>
            </a:r>
            <a:r>
              <a:rPr lang="ru-RU">
                <a:solidFill>
                  <a:srgbClr val="3C78D8"/>
                </a:solidFill>
              </a:rPr>
              <a:t>@name1355</a:t>
            </a:r>
            <a:endParaRPr>
              <a:solidFill>
                <a:srgbClr val="3C78D8"/>
              </a:solidFill>
            </a:endParaRPr>
          </a:p>
        </p:txBody>
      </p:sp>
      <p:pic>
        <p:nvPicPr>
          <p:cNvPr id="370" name="Google Shape;370;gc61a41aa5a_0_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150" y="3765450"/>
            <a:ext cx="165940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c61a41aa5a_0_176"/>
          <p:cNvSpPr txBox="1"/>
          <p:nvPr>
            <p:ph idx="12" type="sldNum"/>
          </p:nvPr>
        </p:nvSpPr>
        <p:spPr>
          <a:xfrm>
            <a:off x="8424000" y="4716013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24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rm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О компании ОМП и ее продуктах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990000" y="900000"/>
            <a:ext cx="743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Open Sans"/>
                <a:ea typeface="Open Sans"/>
                <a:cs typeface="Open Sans"/>
                <a:sym typeface="Open Sans"/>
              </a:rPr>
              <a:t>Аврора ОС — российская мобильная операционная система на базе Linux.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5300" y="1284611"/>
            <a:ext cx="5553379" cy="296469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24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c61a41aa5a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c61a41aa5a_0_24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7" name="Google Shape;117;gc61a41aa5a_0_24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О компании ОМП и ее продуктах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gc61a41aa5a_0_24"/>
          <p:cNvSpPr txBox="1"/>
          <p:nvPr/>
        </p:nvSpPr>
        <p:spPr>
          <a:xfrm>
            <a:off x="990000" y="900000"/>
            <a:ext cx="743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Аврора Центр — платформа управления мобильными устройствами.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" name="Google Shape;119;gc61a41aa5a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5313" y="1284600"/>
            <a:ext cx="5553380" cy="268663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c61a41aa5a_0_24"/>
          <p:cNvSpPr txBox="1"/>
          <p:nvPr>
            <p:ph idx="12" type="sldNum"/>
          </p:nvPr>
        </p:nvSpPr>
        <p:spPr>
          <a:xfrm>
            <a:off x="8424000" y="4716013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c61a41aa5a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c61a41aa5a_0_34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8" name="Google Shape;128;gc61a41aa5a_0_34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О компании ОМП и ее продуктах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gc61a41aa5a_0_34"/>
          <p:cNvSpPr txBox="1"/>
          <p:nvPr/>
        </p:nvSpPr>
        <p:spPr>
          <a:xfrm>
            <a:off x="990000" y="900000"/>
            <a:ext cx="74340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Aurora SDK — это тоже продукт нашей компании и его тоже надо тестирова</a:t>
            </a:r>
            <a:r>
              <a:rPr lang="ru-RU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ть.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0" name="Google Shape;130;gc61a41aa5a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7033" y="1515300"/>
            <a:ext cx="4643219" cy="29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c61a41aa5a_0_34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c61a41aa5a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c61a41aa5a_0_46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9" name="Google Shape;139;gc61a41aa5a_0_46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Что такое Aurora SDK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gc61a41aa5a_0_46"/>
          <p:cNvSpPr txBox="1"/>
          <p:nvPr/>
        </p:nvSpPr>
        <p:spPr>
          <a:xfrm>
            <a:off x="990000" y="900000"/>
            <a:ext cx="74340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Aurora SDK - это набор инструментов для создания, запуска и отладки мобильных приложений для Aurora OS.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gc61a41aa5a_0_46"/>
          <p:cNvSpPr txBox="1"/>
          <p:nvPr/>
        </p:nvSpPr>
        <p:spPr>
          <a:xfrm>
            <a:off x="1356300" y="2128700"/>
            <a:ext cx="643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>
                <a:solidFill>
                  <a:srgbClr val="3D85C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https://community.omprussia.ru/documentation/software_development/sdk.html</a:t>
            </a:r>
            <a:r>
              <a:rPr lang="ru-RU"/>
              <a:t> </a:t>
            </a:r>
            <a:endParaRPr/>
          </a:p>
        </p:txBody>
      </p:sp>
      <p:pic>
        <p:nvPicPr>
          <p:cNvPr id="142" name="Google Shape;142;gc61a41aa5a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0025" y="2571750"/>
            <a:ext cx="1784250" cy="17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c61a41aa5a_0_46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c61a41aa5a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c61a41aa5a_0_60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1" name="Google Shape;151;gc61a41aa5a_0_60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Что такое Aurora SDK?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gc61a41aa5a_0_60"/>
          <p:cNvSpPr txBox="1"/>
          <p:nvPr/>
        </p:nvSpPr>
        <p:spPr>
          <a:xfrm>
            <a:off x="990000" y="900000"/>
            <a:ext cx="743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IDE</a:t>
            </a:r>
            <a:r>
              <a:rPr lang="ru-RU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(Qt Creator) — стандартная среда для написания и отладки кода.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" name="Google Shape;153;gc61a41aa5a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2593" y="1284588"/>
            <a:ext cx="4679108" cy="270720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c61a41aa5a_0_60"/>
          <p:cNvSpPr txBox="1"/>
          <p:nvPr>
            <p:ph idx="12" type="sldNum"/>
          </p:nvPr>
        </p:nvSpPr>
        <p:spPr>
          <a:xfrm>
            <a:off x="8424000" y="4716000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c61a41aa5a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c61a41aa5a_0_73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2" name="Google Shape;162;gc61a41aa5a_0_73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Что такое Aurora SDK?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gc61a41aa5a_0_73"/>
          <p:cNvSpPr txBox="1"/>
          <p:nvPr/>
        </p:nvSpPr>
        <p:spPr>
          <a:xfrm>
            <a:off x="990000" y="900000"/>
            <a:ext cx="74340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Build Engine</a:t>
            </a:r>
            <a:r>
              <a:rPr lang="ru-RU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— виртуальная машина c Linux (отдельный образ для VirtualBox или Docker) для кросс-платформенной компиляции и сборки пакетов приложений.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4" name="Google Shape;164;gc61a41aa5a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6464" y="1746301"/>
            <a:ext cx="4451072" cy="26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c61a41aa5a_0_73"/>
          <p:cNvSpPr txBox="1"/>
          <p:nvPr>
            <p:ph idx="12" type="sldNum"/>
          </p:nvPr>
        </p:nvSpPr>
        <p:spPr>
          <a:xfrm>
            <a:off x="8424000" y="4716013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8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c61a41aa5a_0_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888"/>
            <a:ext cx="9144312" cy="73114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c61a41aa5a_0_85"/>
          <p:cNvSpPr/>
          <p:nvPr/>
        </p:nvSpPr>
        <p:spPr>
          <a:xfrm>
            <a:off x="990000" y="4724800"/>
            <a:ext cx="5850252" cy="342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0625" lIns="61250" spcFirstLastPara="1" rIns="61250" wrap="square" tIns="35525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-RU" sz="11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Тестирование SDK — это выход из зоны комфорта</a:t>
            </a:r>
            <a:endParaRPr b="1" sz="1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3" name="Google Shape;173;gc61a41aa5a_0_85"/>
          <p:cNvSpPr txBox="1"/>
          <p:nvPr/>
        </p:nvSpPr>
        <p:spPr>
          <a:xfrm>
            <a:off x="990000" y="227700"/>
            <a:ext cx="7434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Что такое Aurora SDK?</a:t>
            </a:r>
            <a:endParaRPr b="1" sz="2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gc61a41aa5a_0_85"/>
          <p:cNvSpPr txBox="1"/>
          <p:nvPr/>
        </p:nvSpPr>
        <p:spPr>
          <a:xfrm>
            <a:off x="990000" y="900000"/>
            <a:ext cx="74340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spcFirstLastPara="1" rIns="76025" wrap="square" tIns="760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Aurora Emulator</a:t>
            </a:r>
            <a:r>
              <a:rPr lang="ru-RU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— виртуальная машина VirtualBox с Aurora OS для запуска и отладки приложений при отсутствии физического устройства.</a:t>
            </a:r>
            <a:endParaRPr b="1"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5" name="Google Shape;175;gc61a41aa5a_0_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950" y="1630800"/>
            <a:ext cx="1358826" cy="27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c61a41aa5a_0_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6975" y="1630800"/>
            <a:ext cx="2043900" cy="27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c61a41aa5a_0_85"/>
          <p:cNvSpPr txBox="1"/>
          <p:nvPr>
            <p:ph idx="12" type="sldNum"/>
          </p:nvPr>
        </p:nvSpPr>
        <p:spPr>
          <a:xfrm>
            <a:off x="8424000" y="4716013"/>
            <a:ext cx="72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9 </a:t>
            </a:r>
            <a:r>
              <a:rPr b="1" lang="ru-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из 24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2015-01-21T13:52:29Z</dcterms:created>
  <dc:creator>Maiorova Liudmila</dc:creator>
</cp:coreProperties>
</file>