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8" r:id="rId2"/>
    <p:sldId id="268" r:id="rId3"/>
    <p:sldId id="269" r:id="rId4"/>
    <p:sldId id="279" r:id="rId5"/>
    <p:sldId id="290" r:id="rId6"/>
    <p:sldId id="280" r:id="rId7"/>
    <p:sldId id="291" r:id="rId8"/>
    <p:sldId id="281" r:id="rId9"/>
    <p:sldId id="292" r:id="rId10"/>
    <p:sldId id="282" r:id="rId11"/>
    <p:sldId id="283" r:id="rId12"/>
    <p:sldId id="284" r:id="rId13"/>
    <p:sldId id="295" r:id="rId14"/>
    <p:sldId id="285" r:id="rId15"/>
    <p:sldId id="286" r:id="rId16"/>
    <p:sldId id="287" r:id="rId17"/>
    <p:sldId id="288" r:id="rId18"/>
    <p:sldId id="293" r:id="rId19"/>
    <p:sldId id="294" r:id="rId20"/>
    <p:sldId id="289" r:id="rId21"/>
    <p:sldId id="257" r:id="rId2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52237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ymbol zastępczy tekstu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ymbol zastępczy obrazu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image" Target="../media/image4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4" y="-8709"/>
            <a:ext cx="91271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 area"/>
          <p:cNvSpPr txBox="1"/>
          <p:nvPr/>
        </p:nvSpPr>
        <p:spPr>
          <a:xfrm>
            <a:off x="628348" y="2564665"/>
            <a:ext cx="522860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sz="2800" dirty="0" smtClean="0"/>
              <a:t>Arnika Hryszko</a:t>
            </a:r>
            <a:endParaRPr lang="pl-PL" sz="2800" dirty="0"/>
          </a:p>
        </p:txBody>
      </p:sp>
      <p:sp>
        <p:nvSpPr>
          <p:cNvPr id="126" name="Title"/>
          <p:cNvSpPr txBox="1"/>
          <p:nvPr/>
        </p:nvSpPr>
        <p:spPr>
          <a:xfrm>
            <a:off x="628348" y="933449"/>
            <a:ext cx="8193435" cy="1631216"/>
          </a:xfrm>
          <a:prstGeom prst="rect">
            <a:avLst/>
          </a:prstGeom>
          <a:ln w="12700">
            <a:miter lim="400000"/>
          </a:ln>
          <a:effectLst>
            <a:outerShdw blurRad="12700" dist="12700" dir="5400000" rotWithShape="0">
              <a:srgbClr val="FFFFFF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r"/>
            <a:r>
              <a:rPr lang="en-US" dirty="0"/>
              <a:t>Tests written </a:t>
            </a:r>
            <a:r>
              <a:rPr lang="en-US" dirty="0" smtClean="0"/>
              <a:t>by </a:t>
            </a:r>
            <a:r>
              <a:rPr lang="en-US" dirty="0"/>
              <a:t>themselves </a:t>
            </a:r>
            <a:endParaRPr lang="pl-PL" dirty="0" smtClean="0"/>
          </a:p>
          <a:p>
            <a:pPr algn="r"/>
            <a:r>
              <a:rPr lang="en-US" dirty="0" smtClean="0"/>
              <a:t>(</a:t>
            </a:r>
            <a:r>
              <a:rPr lang="en-US" dirty="0"/>
              <a:t>almost)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95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4" y="0"/>
            <a:ext cx="91271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 area"/>
          <p:cNvSpPr txBox="1"/>
          <p:nvPr/>
        </p:nvSpPr>
        <p:spPr>
          <a:xfrm>
            <a:off x="692695" y="1817370"/>
            <a:ext cx="70405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dirty="0"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"/>
          <p:cNvSpPr txBox="1"/>
          <p:nvPr/>
        </p:nvSpPr>
        <p:spPr>
          <a:xfrm>
            <a:off x="600282" y="392218"/>
            <a:ext cx="595690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dirty="0" smtClean="0"/>
              <a:t>Tools</a:t>
            </a:r>
            <a:endParaRPr lang="pl-P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91" y="3173962"/>
            <a:ext cx="1390650" cy="43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70" y="4089316"/>
            <a:ext cx="3152775" cy="61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63" y="2209080"/>
            <a:ext cx="2065481" cy="496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43" y="3103477"/>
            <a:ext cx="1156335" cy="70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64" y="1982208"/>
            <a:ext cx="1482494" cy="701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8" y="3965490"/>
            <a:ext cx="1233486" cy="43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946" y="3103477"/>
            <a:ext cx="247650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46" y="1962382"/>
            <a:ext cx="3143250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23" y="4292593"/>
            <a:ext cx="1918804" cy="55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30" y="4847506"/>
            <a:ext cx="3262312" cy="100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9" y="3030135"/>
            <a:ext cx="1288324" cy="501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82" y="5125324"/>
            <a:ext cx="2685889" cy="664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758" y="799212"/>
            <a:ext cx="2987588" cy="101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Znalezione obrazy dla zapytania Spec Explor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84" y="399414"/>
            <a:ext cx="2162175" cy="1343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 area"/>
          <p:cNvSpPr txBox="1"/>
          <p:nvPr/>
        </p:nvSpPr>
        <p:spPr>
          <a:xfrm>
            <a:off x="692695" y="1817370"/>
            <a:ext cx="70405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dirty="0"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"/>
          <p:cNvSpPr txBox="1"/>
          <p:nvPr/>
        </p:nvSpPr>
        <p:spPr>
          <a:xfrm>
            <a:off x="600282" y="392218"/>
            <a:ext cx="595690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dirty="0" smtClean="0"/>
              <a:t>Tools</a:t>
            </a:r>
            <a:endParaRPr lang="pl-P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5" y="1253992"/>
            <a:ext cx="7816331" cy="46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4" y="0"/>
            <a:ext cx="91271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 area"/>
          <p:cNvSpPr txBox="1"/>
          <p:nvPr/>
        </p:nvSpPr>
        <p:spPr>
          <a:xfrm>
            <a:off x="692695" y="1817370"/>
            <a:ext cx="70405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dirty="0"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"/>
          <p:cNvSpPr txBox="1"/>
          <p:nvPr/>
        </p:nvSpPr>
        <p:spPr>
          <a:xfrm>
            <a:off x="600281" y="392218"/>
            <a:ext cx="7476919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dirty="0" smtClean="0"/>
              <a:t>Process – </a:t>
            </a:r>
            <a:r>
              <a:rPr lang="pl-PL" dirty="0" smtClean="0"/>
              <a:t>configuration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81" y="1456224"/>
            <a:ext cx="2003690" cy="1992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220" y="2294424"/>
            <a:ext cx="2133464" cy="2462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4209" y="4245858"/>
            <a:ext cx="2586862" cy="102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4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4" y="0"/>
            <a:ext cx="91271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 area"/>
          <p:cNvSpPr txBox="1"/>
          <p:nvPr/>
        </p:nvSpPr>
        <p:spPr>
          <a:xfrm>
            <a:off x="692695" y="1817370"/>
            <a:ext cx="70405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dirty="0"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"/>
          <p:cNvSpPr txBox="1"/>
          <p:nvPr/>
        </p:nvSpPr>
        <p:spPr>
          <a:xfrm>
            <a:off x="600281" y="392218"/>
            <a:ext cx="7476919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dirty="0" smtClean="0"/>
              <a:t>Process – build the model</a:t>
            </a:r>
            <a:endParaRPr lang="pl-P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81" y="1646210"/>
            <a:ext cx="4947612" cy="2657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22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4" y="0"/>
            <a:ext cx="91271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 area"/>
          <p:cNvSpPr txBox="1"/>
          <p:nvPr/>
        </p:nvSpPr>
        <p:spPr>
          <a:xfrm>
            <a:off x="692695" y="1817370"/>
            <a:ext cx="70405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dirty="0"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"/>
          <p:cNvSpPr txBox="1"/>
          <p:nvPr/>
        </p:nvSpPr>
        <p:spPr>
          <a:xfrm>
            <a:off x="600281" y="392218"/>
            <a:ext cx="7476919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dirty="0" smtClean="0"/>
              <a:t>Process – connect to SUT</a:t>
            </a:r>
            <a:endParaRPr lang="pl-P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81" y="1646210"/>
            <a:ext cx="7387918" cy="1296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527" y="2294273"/>
            <a:ext cx="8078097" cy="1248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266" y="2942336"/>
            <a:ext cx="7878946" cy="192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271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 area"/>
          <p:cNvSpPr txBox="1"/>
          <p:nvPr/>
        </p:nvSpPr>
        <p:spPr>
          <a:xfrm>
            <a:off x="692695" y="1817370"/>
            <a:ext cx="70405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dirty="0"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"/>
          <p:cNvSpPr txBox="1"/>
          <p:nvPr/>
        </p:nvSpPr>
        <p:spPr>
          <a:xfrm>
            <a:off x="600280" y="392218"/>
            <a:ext cx="883093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dirty="0" smtClean="0"/>
              <a:t>Process – generate test case</a:t>
            </a:r>
            <a:endParaRPr lang="pl-P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9" y="1216050"/>
            <a:ext cx="6096000" cy="429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372" y="3224862"/>
            <a:ext cx="6089226" cy="2695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93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 area"/>
          <p:cNvSpPr txBox="1"/>
          <p:nvPr/>
        </p:nvSpPr>
        <p:spPr>
          <a:xfrm>
            <a:off x="692695" y="1817370"/>
            <a:ext cx="70405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dirty="0"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"/>
          <p:cNvSpPr txBox="1"/>
          <p:nvPr/>
        </p:nvSpPr>
        <p:spPr>
          <a:xfrm>
            <a:off x="107452" y="243020"/>
            <a:ext cx="9111754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dirty="0" smtClean="0"/>
              <a:t>Other options – model creation</a:t>
            </a:r>
            <a:endParaRPr lang="pl-PL" dirty="0"/>
          </a:p>
        </p:txBody>
      </p:sp>
      <p:pic>
        <p:nvPicPr>
          <p:cNvPr id="7" name="Picture 6" descr="Bildresultat fÃ¶r states actions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20" y="1257334"/>
            <a:ext cx="8629817" cy="480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0" y="1358812"/>
            <a:ext cx="8470758" cy="400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583" y="1145993"/>
            <a:ext cx="6715489" cy="491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 area"/>
          <p:cNvSpPr txBox="1"/>
          <p:nvPr/>
        </p:nvSpPr>
        <p:spPr>
          <a:xfrm>
            <a:off x="692695" y="1817370"/>
            <a:ext cx="70405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dirty="0"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"/>
          <p:cNvSpPr txBox="1"/>
          <p:nvPr/>
        </p:nvSpPr>
        <p:spPr>
          <a:xfrm>
            <a:off x="107452" y="243020"/>
            <a:ext cx="9111754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dirty="0" smtClean="0"/>
              <a:t>Other options – mutations</a:t>
            </a:r>
            <a:endParaRPr lang="pl-PL" dirty="0"/>
          </a:p>
        </p:txBody>
      </p:sp>
      <p:pic>
        <p:nvPicPr>
          <p:cNvPr id="8" name="Picture 2" descr="Mutation Based Test-Case Generation - Princi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44" y="1104794"/>
            <a:ext cx="4465512" cy="47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4" y="0"/>
            <a:ext cx="91271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 area"/>
          <p:cNvSpPr txBox="1"/>
          <p:nvPr/>
        </p:nvSpPr>
        <p:spPr>
          <a:xfrm>
            <a:off x="692695" y="1817370"/>
            <a:ext cx="70405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dirty="0"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"/>
          <p:cNvSpPr txBox="1"/>
          <p:nvPr/>
        </p:nvSpPr>
        <p:spPr>
          <a:xfrm>
            <a:off x="600282" y="392218"/>
            <a:ext cx="595690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dirty="0" smtClean="0"/>
              <a:t>Advantages</a:t>
            </a:r>
            <a:endParaRPr lang="pl-PL" dirty="0"/>
          </a:p>
        </p:txBody>
      </p:sp>
      <p:sp>
        <p:nvSpPr>
          <p:cNvPr id="7" name="Text area"/>
          <p:cNvSpPr txBox="1"/>
          <p:nvPr/>
        </p:nvSpPr>
        <p:spPr>
          <a:xfrm>
            <a:off x="401750" y="1465599"/>
            <a:ext cx="8229632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4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orces</a:t>
            </a: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detailed understanding of the system </a:t>
            </a: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behavior</a:t>
            </a:r>
            <a:endParaRPr lang="en-U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Early </a:t>
            </a:r>
            <a:r>
              <a:rPr lang="pl-PL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ug</a:t>
            </a: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detection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 suite grows with the </a:t>
            </a: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</a:t>
            </a:r>
            <a:endParaRPr lang="en-U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 the model instead of the </a:t>
            </a: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cases</a:t>
            </a:r>
            <a:endParaRPr lang="en-U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generate endless </a:t>
            </a: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tests</a:t>
            </a:r>
            <a:endParaRPr lang="en-U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</a:t>
            </a:r>
            <a:r>
              <a:rPr lang="en-US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 better </a:t>
            </a: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coverage</a:t>
            </a:r>
            <a:endParaRPr lang="pl-PL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many more...</a:t>
            </a:r>
            <a:endParaRPr lang="en-U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55" y="2294424"/>
            <a:ext cx="3810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 area"/>
          <p:cNvSpPr txBox="1"/>
          <p:nvPr/>
        </p:nvSpPr>
        <p:spPr>
          <a:xfrm>
            <a:off x="692695" y="1817370"/>
            <a:ext cx="70405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dirty="0"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"/>
          <p:cNvSpPr txBox="1"/>
          <p:nvPr/>
        </p:nvSpPr>
        <p:spPr>
          <a:xfrm>
            <a:off x="600282" y="392218"/>
            <a:ext cx="595690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dirty="0" smtClean="0"/>
              <a:t>Disadvantages</a:t>
            </a:r>
            <a:endParaRPr lang="pl-PL" dirty="0"/>
          </a:p>
        </p:txBody>
      </p:sp>
      <p:sp>
        <p:nvSpPr>
          <p:cNvPr id="7" name="Text area"/>
          <p:cNvSpPr txBox="1"/>
          <p:nvPr/>
        </p:nvSpPr>
        <p:spPr>
          <a:xfrm>
            <a:off x="401750" y="1465599"/>
            <a:ext cx="8229632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Excessive amount of skills is required from the </a:t>
            </a: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testers</a:t>
            </a:r>
            <a:endParaRPr lang="pl-PL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Expertise </a:t>
            </a:r>
            <a:r>
              <a:rPr lang="en-US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tools and scripts is </a:t>
            </a: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required</a:t>
            </a:r>
            <a:endParaRPr lang="en-U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Large initial effort in terms of man-hours is required </a:t>
            </a:r>
            <a:endParaRPr lang="pl-PL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Requires </a:t>
            </a:r>
            <a:r>
              <a:rPr lang="en-US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formal specification or model </a:t>
            </a:r>
            <a:r>
              <a:rPr lang="pl-PL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carry out </a:t>
            </a: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testing</a:t>
            </a:r>
            <a:endParaRPr lang="en-U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Changes to the model might result </a:t>
            </a:r>
            <a:r>
              <a:rPr lang="pl-PL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different set of tests </a:t>
            </a: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altogether</a:t>
            </a:r>
            <a:endParaRPr lang="en-U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 Cases are tightly coupled to the </a:t>
            </a: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en-U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22" y="2804427"/>
            <a:ext cx="3239539" cy="323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 area"/>
          <p:cNvSpPr txBox="1"/>
          <p:nvPr/>
        </p:nvSpPr>
        <p:spPr>
          <a:xfrm>
            <a:off x="401750" y="1465599"/>
            <a:ext cx="7406276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lang="pl-PL" sz="2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PTB’s Audit Comitee</a:t>
            </a:r>
            <a:endParaRPr lang="pl-PL" sz="2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Ms Eng in Computer Science</a:t>
            </a:r>
            <a:endParaRPr lang="pl-PL" sz="2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Tester </a:t>
            </a:r>
            <a:r>
              <a:rPr lang="pl-PL" sz="2400" dirty="0" smtClean="0"/>
              <a:t>since 2008</a:t>
            </a:r>
            <a:endParaRPr lang="pl-PL" sz="2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Exploratory Tester of the Year</a:t>
            </a:r>
            <a:endParaRPr lang="pl-PL" sz="2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Finalist of the sport rifle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en-US" sz="2400" dirty="0" smtClean="0"/>
              <a:t>cup competition</a:t>
            </a:r>
            <a:r>
              <a:rPr lang="en-US" sz="2400" dirty="0"/>
              <a:t>.</a:t>
            </a:r>
            <a:endParaRPr lang="pl-PL" sz="2400" dirty="0"/>
          </a:p>
        </p:txBody>
      </p:sp>
      <p:sp>
        <p:nvSpPr>
          <p:cNvPr id="130" name="Title"/>
          <p:cNvSpPr txBox="1"/>
          <p:nvPr/>
        </p:nvSpPr>
        <p:spPr>
          <a:xfrm>
            <a:off x="600282" y="392218"/>
            <a:ext cx="595690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dirty="0" smtClean="0"/>
              <a:t>Arnika Hryszko</a:t>
            </a:r>
            <a:endParaRPr lang="pl-PL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813" y="1795223"/>
            <a:ext cx="3461112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1131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4" y="0"/>
            <a:ext cx="91271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 area"/>
          <p:cNvSpPr txBox="1"/>
          <p:nvPr/>
        </p:nvSpPr>
        <p:spPr>
          <a:xfrm>
            <a:off x="692695" y="1817370"/>
            <a:ext cx="70405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dirty="0"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"/>
          <p:cNvSpPr txBox="1"/>
          <p:nvPr/>
        </p:nvSpPr>
        <p:spPr>
          <a:xfrm>
            <a:off x="600282" y="392218"/>
            <a:ext cx="595690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dirty="0" smtClean="0"/>
              <a:t>Summary</a:t>
            </a:r>
            <a:endParaRPr lang="pl-PL" dirty="0"/>
          </a:p>
        </p:txBody>
      </p:sp>
      <p:sp>
        <p:nvSpPr>
          <p:cNvPr id="7" name="Text area"/>
          <p:cNvSpPr txBox="1"/>
          <p:nvPr/>
        </p:nvSpPr>
        <p:spPr>
          <a:xfrm>
            <a:off x="401750" y="1465599"/>
            <a:ext cx="7406276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lang="pl-PL" sz="2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Model Based Testing requires new skill - modelling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Additional time and effort required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Can be a suplementary to existing test suits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Allows to focus on how the system works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It </a:t>
            </a:r>
            <a:r>
              <a:rPr lang="en-US" sz="2400" dirty="0"/>
              <a:t>is necessary to choose the right tools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suit your needs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693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5754" y="4873979"/>
            <a:ext cx="3524437" cy="19878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"/>
          <p:cNvSpPr txBox="1"/>
          <p:nvPr/>
        </p:nvSpPr>
        <p:spPr>
          <a:xfrm>
            <a:off x="600281" y="392218"/>
            <a:ext cx="6576373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az-Cyrl-AZ" dirty="0"/>
              <a:t>Большое спасибо</a:t>
            </a:r>
            <a:r>
              <a:rPr lang="pl-PL" dirty="0" smtClean="0"/>
              <a:t>!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13" y="1370783"/>
            <a:ext cx="5710959" cy="3996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4" y="0"/>
            <a:ext cx="91271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 area"/>
          <p:cNvSpPr txBox="1"/>
          <p:nvPr/>
        </p:nvSpPr>
        <p:spPr>
          <a:xfrm>
            <a:off x="692695" y="1817370"/>
            <a:ext cx="70405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dirty="0"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"/>
          <p:cNvSpPr txBox="1"/>
          <p:nvPr/>
        </p:nvSpPr>
        <p:spPr>
          <a:xfrm>
            <a:off x="600282" y="392218"/>
            <a:ext cx="595690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7" name="Text area"/>
          <p:cNvSpPr txBox="1"/>
          <p:nvPr/>
        </p:nvSpPr>
        <p:spPr>
          <a:xfrm>
            <a:off x="401750" y="1465599"/>
            <a:ext cx="7406276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lang="pl-PL" sz="2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The begining</a:t>
            </a:r>
            <a:endParaRPr lang="pl-PL" sz="2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The idea behind Model Based Testing</a:t>
            </a:r>
            <a:endParaRPr lang="pl-PL" sz="2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Tools</a:t>
            </a:r>
            <a:endParaRPr lang="pl-PL" sz="2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The process of creation</a:t>
            </a:r>
            <a:endParaRPr lang="pl-PL" sz="2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Other possibilities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Summary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1474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"/>
          <p:cNvSpPr txBox="1"/>
          <p:nvPr/>
        </p:nvSpPr>
        <p:spPr>
          <a:xfrm>
            <a:off x="600282" y="392218"/>
            <a:ext cx="595690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dirty="0" smtClean="0"/>
              <a:t>The begining</a:t>
            </a:r>
            <a:endParaRPr lang="pl-PL" dirty="0"/>
          </a:p>
        </p:txBody>
      </p:sp>
      <p:grpSp>
        <p:nvGrpSpPr>
          <p:cNvPr id="2" name="Group 1"/>
          <p:cNvGrpSpPr/>
          <p:nvPr/>
        </p:nvGrpSpPr>
        <p:grpSpPr>
          <a:xfrm>
            <a:off x="233989" y="1582029"/>
            <a:ext cx="8743746" cy="4127863"/>
            <a:chOff x="330971" y="1485047"/>
            <a:chExt cx="9190676" cy="4127863"/>
          </a:xfrm>
        </p:grpSpPr>
        <p:pic>
          <p:nvPicPr>
            <p:cNvPr id="6" name="Picture 2" descr="Bildresultat fÃ¶r scientist by desk carto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71" y="1608260"/>
              <a:ext cx="3881437" cy="3881437"/>
            </a:xfrm>
            <a:prstGeom prst="rect">
              <a:avLst/>
            </a:prstGeom>
            <a:ln w="12700">
              <a:noFill/>
              <a:miter lim="400000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Bildresultat fÃ¶r Using UML Collaboration Diagrams for Static Checking and Test Generation - Aynur Abdurazik, Jeff Offut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167" y="1485047"/>
              <a:ext cx="3189712" cy="41278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865430" y="2392492"/>
              <a:ext cx="5656217" cy="110799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Using UML Collaboration Diagrams </a:t>
              </a:r>
              <a:endParaRPr lang="pl-PL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for </a:t>
              </a:r>
              <a:r>
                <a:rPr lang="en-US" sz="2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Static Checking and Test Generation</a:t>
              </a:r>
              <a:r>
                <a:rPr lang="pl-PL" sz="2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pl-PL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l-PL" sz="2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Aynur</a:t>
              </a:r>
              <a:r>
                <a:rPr lang="pl-PL" sz="2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 Abdurazik, Jeff </a:t>
              </a:r>
              <a:r>
                <a:rPr lang="pl-PL" sz="2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Offutt</a:t>
              </a:r>
              <a:endParaRPr lang="pl-PL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5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33" y="1615651"/>
            <a:ext cx="5423535" cy="351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Text area"/>
          <p:cNvSpPr txBox="1"/>
          <p:nvPr/>
        </p:nvSpPr>
        <p:spPr>
          <a:xfrm>
            <a:off x="692695" y="1817370"/>
            <a:ext cx="70405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dirty="0"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"/>
          <p:cNvSpPr txBox="1"/>
          <p:nvPr/>
        </p:nvSpPr>
        <p:spPr>
          <a:xfrm>
            <a:off x="600282" y="392218"/>
            <a:ext cx="595690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dirty="0" smtClean="0"/>
              <a:t>Test Case Design</a:t>
            </a:r>
            <a:endParaRPr lang="pl-PL" dirty="0"/>
          </a:p>
        </p:txBody>
      </p:sp>
      <p:sp>
        <p:nvSpPr>
          <p:cNvPr id="7" name="Text area"/>
          <p:cNvSpPr txBox="1"/>
          <p:nvPr/>
        </p:nvSpPr>
        <p:spPr>
          <a:xfrm>
            <a:off x="401750" y="1465599"/>
            <a:ext cx="7406276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lang="pl-PL" sz="2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Time consuming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Uneven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Unmeasurable </a:t>
            </a:r>
            <a:br>
              <a:rPr lang="pl-PL" sz="2400" dirty="0" smtClean="0"/>
            </a:br>
            <a:r>
              <a:rPr lang="pl-PL" sz="2400" dirty="0" smtClean="0"/>
              <a:t>(in connection to requirements)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667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08" y="0"/>
            <a:ext cx="91271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 area"/>
          <p:cNvSpPr txBox="1"/>
          <p:nvPr/>
        </p:nvSpPr>
        <p:spPr>
          <a:xfrm>
            <a:off x="692695" y="1817370"/>
            <a:ext cx="70405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dirty="0"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"/>
          <p:cNvSpPr txBox="1"/>
          <p:nvPr/>
        </p:nvSpPr>
        <p:spPr>
          <a:xfrm>
            <a:off x="600281" y="392218"/>
            <a:ext cx="6742627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sz="5400" dirty="0" smtClean="0"/>
              <a:t>Solution</a:t>
            </a:r>
            <a:endParaRPr lang="pl-PL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313113" y="2816300"/>
            <a:ext cx="4099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Time   </a:t>
            </a:r>
          </a:p>
          <a:p>
            <a:pPr algn="ctr"/>
            <a:endParaRPr lang="pl-PL" sz="2800" b="1" dirty="0" smtClean="0"/>
          </a:p>
          <a:p>
            <a:pPr algn="ctr"/>
            <a:endParaRPr lang="pl-PL" sz="2800" b="1" dirty="0"/>
          </a:p>
          <a:p>
            <a:pPr algn="ctr"/>
            <a:r>
              <a:rPr lang="pl-PL" sz="2800" b="1" dirty="0" smtClean="0"/>
              <a:t>Consistency</a:t>
            </a:r>
          </a:p>
          <a:p>
            <a:pPr algn="ctr"/>
            <a:endParaRPr lang="pl-PL" sz="2800" b="1" dirty="0" smtClean="0"/>
          </a:p>
          <a:p>
            <a:pPr algn="ctr"/>
            <a:endParaRPr lang="pl-PL" sz="2800" b="1" dirty="0"/>
          </a:p>
          <a:p>
            <a:pPr algn="ctr"/>
            <a:r>
              <a:rPr lang="pl-PL" sz="2800" b="1" dirty="0" smtClean="0"/>
              <a:t>Requirements coverage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77047" y="2796246"/>
            <a:ext cx="4099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Automted Test Case generation</a:t>
            </a:r>
          </a:p>
          <a:p>
            <a:pPr algn="ctr"/>
            <a:endParaRPr lang="pl-PL" sz="2800" dirty="0"/>
          </a:p>
          <a:p>
            <a:pPr algn="ctr"/>
            <a:r>
              <a:rPr lang="pl-PL" sz="2800" dirty="0" smtClean="0"/>
              <a:t>Generated by one mechanism</a:t>
            </a:r>
          </a:p>
          <a:p>
            <a:pPr algn="ctr"/>
            <a:endParaRPr lang="pl-PL" sz="2800" dirty="0"/>
          </a:p>
          <a:p>
            <a:pPr algn="ctr"/>
            <a:r>
              <a:rPr lang="pl-PL" sz="2800" dirty="0" smtClean="0"/>
              <a:t>Model = specification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1319205"/>
            <a:ext cx="1303824" cy="1303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23" y="1301358"/>
            <a:ext cx="868007" cy="13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08" y="0"/>
            <a:ext cx="91271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 area"/>
          <p:cNvSpPr txBox="1"/>
          <p:nvPr/>
        </p:nvSpPr>
        <p:spPr>
          <a:xfrm>
            <a:off x="692695" y="1817370"/>
            <a:ext cx="70405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dirty="0"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"/>
          <p:cNvSpPr txBox="1"/>
          <p:nvPr/>
        </p:nvSpPr>
        <p:spPr>
          <a:xfrm>
            <a:off x="600281" y="392218"/>
            <a:ext cx="6742627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sz="5400" dirty="0"/>
              <a:t>The idea </a:t>
            </a:r>
            <a:r>
              <a:rPr lang="pl-PL" sz="5400" dirty="0" smtClean="0"/>
              <a:t>behind MBT</a:t>
            </a:r>
            <a:endParaRPr lang="pl-PL" sz="5400" dirty="0"/>
          </a:p>
        </p:txBody>
      </p:sp>
      <p:sp>
        <p:nvSpPr>
          <p:cNvPr id="4" name="Oval 3"/>
          <p:cNvSpPr/>
          <p:nvPr/>
        </p:nvSpPr>
        <p:spPr>
          <a:xfrm>
            <a:off x="212030" y="1767758"/>
            <a:ext cx="2877210" cy="692465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6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rPr>
              <a:t>Requirements</a:t>
            </a:r>
          </a:p>
        </p:txBody>
      </p:sp>
      <p:sp>
        <p:nvSpPr>
          <p:cNvPr id="11" name="Oval 10"/>
          <p:cNvSpPr/>
          <p:nvPr/>
        </p:nvSpPr>
        <p:spPr>
          <a:xfrm>
            <a:off x="240062" y="3084447"/>
            <a:ext cx="2877210" cy="692465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6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rPr>
              <a:t>Model</a:t>
            </a:r>
          </a:p>
        </p:txBody>
      </p:sp>
      <p:sp>
        <p:nvSpPr>
          <p:cNvPr id="12" name="Oval 11"/>
          <p:cNvSpPr/>
          <p:nvPr/>
        </p:nvSpPr>
        <p:spPr>
          <a:xfrm>
            <a:off x="3427183" y="1757658"/>
            <a:ext cx="2877210" cy="692465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6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rPr>
              <a:t>TC’s spec.</a:t>
            </a:r>
            <a:endParaRPr kumimoji="0" lang="pl-PL" sz="26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27183" y="3082767"/>
            <a:ext cx="2877210" cy="692465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6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rPr>
              <a:t>Test Cases</a:t>
            </a:r>
            <a:endParaRPr kumimoji="0" lang="pl-PL" sz="26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65788" y="4164460"/>
            <a:ext cx="2877210" cy="692465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6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rPr>
              <a:t>Scripts*</a:t>
            </a:r>
            <a:endParaRPr kumimoji="0" lang="pl-PL" sz="26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34609" y="5246153"/>
            <a:ext cx="2877210" cy="692465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6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rPr>
              <a:t>SUT</a:t>
            </a:r>
            <a:endParaRPr kumimoji="0" lang="pl-PL" sz="26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428963" y="2594150"/>
            <a:ext cx="441401" cy="404191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645087" y="2594150"/>
            <a:ext cx="441401" cy="404191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2074675" y="1398179"/>
            <a:ext cx="2450310" cy="266748"/>
          </a:xfrm>
          <a:prstGeom prst="curved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2074675" y="3965024"/>
            <a:ext cx="2570412" cy="353929"/>
          </a:xfrm>
          <a:prstGeom prst="curved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Bent Arrow 17"/>
          <p:cNvSpPr/>
          <p:nvPr/>
        </p:nvSpPr>
        <p:spPr>
          <a:xfrm rot="5400000">
            <a:off x="6568525" y="3329181"/>
            <a:ext cx="594965" cy="676721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Bent Arrow 21"/>
          <p:cNvSpPr/>
          <p:nvPr/>
        </p:nvSpPr>
        <p:spPr>
          <a:xfrm rot="5400000">
            <a:off x="8004577" y="4415696"/>
            <a:ext cx="594965" cy="676721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5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" y="1090006"/>
            <a:ext cx="891994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"/>
          <p:cNvSpPr txBox="1"/>
          <p:nvPr/>
        </p:nvSpPr>
        <p:spPr>
          <a:xfrm>
            <a:off x="600281" y="392218"/>
            <a:ext cx="750462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dirty="0" smtClean="0"/>
              <a:t>Online vs Offline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39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1740" y="5612910"/>
            <a:ext cx="11280946" cy="134617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 area"/>
          <p:cNvSpPr txBox="1"/>
          <p:nvPr/>
        </p:nvSpPr>
        <p:spPr>
          <a:xfrm>
            <a:off x="401750" y="1465599"/>
            <a:ext cx="7406276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 lang="pl-PL" sz="2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Automated test case generation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Focus on model (actual use of application)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Easy to maintain</a:t>
            </a:r>
            <a:endParaRPr lang="pl-PL" sz="2400" dirty="0"/>
          </a:p>
        </p:txBody>
      </p:sp>
      <p:sp>
        <p:nvSpPr>
          <p:cNvPr id="130" name="Title"/>
          <p:cNvSpPr txBox="1"/>
          <p:nvPr/>
        </p:nvSpPr>
        <p:spPr>
          <a:xfrm>
            <a:off x="600281" y="392218"/>
            <a:ext cx="750462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000">
                <a:solidFill>
                  <a:srgbClr val="125A8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pl-PL" dirty="0" smtClean="0"/>
              <a:t>MBT vs Test Automation</a:t>
            </a:r>
            <a:endParaRPr lang="pl-P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05" y="3106045"/>
            <a:ext cx="4275250" cy="299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6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263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Helvetica</vt:lpstr>
      <vt:lpstr>Roboto</vt:lpstr>
      <vt:lpstr>Wingdings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KZmitrowicz</dc:creator>
  <cp:lastModifiedBy>Hryszko Arnika</cp:lastModifiedBy>
  <cp:revision>38</cp:revision>
  <dcterms:modified xsi:type="dcterms:W3CDTF">2019-06-01T09:33:33Z</dcterms:modified>
</cp:coreProperties>
</file>