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8" r:id="rId3"/>
    <p:sldId id="257" r:id="rId4"/>
    <p:sldId id="277" r:id="rId5"/>
    <p:sldId id="271" r:id="rId6"/>
    <p:sldId id="272" r:id="rId7"/>
    <p:sldId id="274" r:id="rId8"/>
    <p:sldId id="273" r:id="rId9"/>
    <p:sldId id="276" r:id="rId10"/>
    <p:sldId id="275" r:id="rId11"/>
    <p:sldId id="269" r:id="rId12"/>
  </p:sldIdLst>
  <p:sldSz cx="10080625" cy="7559675"/>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838" autoAdjust="0"/>
  </p:normalViewPr>
  <p:slideViewPr>
    <p:cSldViewPr snapToGrid="0">
      <p:cViewPr varScale="1">
        <p:scale>
          <a:sx n="47" d="100"/>
          <a:sy n="47" d="100"/>
        </p:scale>
        <p:origin x="190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PlaceHolder 1"/>
          <p:cNvSpPr>
            <a:spLocks noGrp="1"/>
          </p:cNvSpPr>
          <p:nvPr>
            <p:ph type="body"/>
          </p:nvPr>
        </p:nvSpPr>
        <p:spPr>
          <a:xfrm>
            <a:off x="777240" y="4777560"/>
            <a:ext cx="6217560" cy="4525920"/>
          </a:xfrm>
          <a:prstGeom prst="rect">
            <a:avLst/>
          </a:prstGeom>
        </p:spPr>
        <p:txBody>
          <a:bodyPr lIns="0" tIns="0" rIns="0" bIns="0"/>
          <a:lstStyle/>
          <a:p>
            <a:r>
              <a:rPr lang="en-US" sz="2000">
                <a:latin typeface="Arial"/>
              </a:rPr>
              <a:t>Для правки формата примечаний щёлкните мышью</a:t>
            </a:r>
            <a:endParaRPr/>
          </a:p>
        </p:txBody>
      </p:sp>
      <p:sp>
        <p:nvSpPr>
          <p:cNvPr id="39" name="PlaceHolder 2"/>
          <p:cNvSpPr>
            <a:spLocks noGrp="1"/>
          </p:cNvSpPr>
          <p:nvPr>
            <p:ph type="hdr"/>
          </p:nvPr>
        </p:nvSpPr>
        <p:spPr>
          <a:xfrm>
            <a:off x="0" y="0"/>
            <a:ext cx="3372840" cy="502560"/>
          </a:xfrm>
          <a:prstGeom prst="rect">
            <a:avLst/>
          </a:prstGeom>
        </p:spPr>
        <p:txBody>
          <a:bodyPr lIns="0" tIns="0" rIns="0" bIns="0"/>
          <a:lstStyle/>
          <a:p>
            <a:r>
              <a:rPr lang="en-US" sz="1400">
                <a:latin typeface="Times New Roman"/>
              </a:rPr>
              <a:t>&lt;заголовок&gt;</a:t>
            </a:r>
            <a:endParaRPr/>
          </a:p>
        </p:txBody>
      </p:sp>
      <p:sp>
        <p:nvSpPr>
          <p:cNvPr id="40" name="PlaceHolder 3"/>
          <p:cNvSpPr>
            <a:spLocks noGrp="1"/>
          </p:cNvSpPr>
          <p:nvPr>
            <p:ph type="dt"/>
          </p:nvPr>
        </p:nvSpPr>
        <p:spPr>
          <a:xfrm>
            <a:off x="4399200" y="0"/>
            <a:ext cx="3372840" cy="502560"/>
          </a:xfrm>
          <a:prstGeom prst="rect">
            <a:avLst/>
          </a:prstGeom>
        </p:spPr>
        <p:txBody>
          <a:bodyPr lIns="0" tIns="0" rIns="0" bIns="0"/>
          <a:lstStyle/>
          <a:p>
            <a:pPr algn="r"/>
            <a:r>
              <a:rPr lang="en-US" sz="1400">
                <a:latin typeface="Times New Roman"/>
              </a:rPr>
              <a:t>&lt;дата/время&gt;</a:t>
            </a:r>
            <a:endParaRPr/>
          </a:p>
        </p:txBody>
      </p:sp>
      <p:sp>
        <p:nvSpPr>
          <p:cNvPr id="41" name="PlaceHolder 4"/>
          <p:cNvSpPr>
            <a:spLocks noGrp="1"/>
          </p:cNvSpPr>
          <p:nvPr>
            <p:ph type="ftr"/>
          </p:nvPr>
        </p:nvSpPr>
        <p:spPr>
          <a:xfrm>
            <a:off x="0" y="9555480"/>
            <a:ext cx="3372840" cy="502560"/>
          </a:xfrm>
          <a:prstGeom prst="rect">
            <a:avLst/>
          </a:prstGeom>
        </p:spPr>
        <p:txBody>
          <a:bodyPr lIns="0" tIns="0" rIns="0" bIns="0" anchor="b"/>
          <a:lstStyle/>
          <a:p>
            <a:r>
              <a:rPr lang="en-US" sz="1400">
                <a:latin typeface="Times New Roman"/>
              </a:rPr>
              <a:t>&lt;нижний колонтитул&gt;</a:t>
            </a:r>
            <a:endParaRPr/>
          </a:p>
        </p:txBody>
      </p:sp>
      <p:sp>
        <p:nvSpPr>
          <p:cNvPr id="42" name="PlaceHolder 5"/>
          <p:cNvSpPr>
            <a:spLocks noGrp="1"/>
          </p:cNvSpPr>
          <p:nvPr>
            <p:ph type="sldNum"/>
          </p:nvPr>
        </p:nvSpPr>
        <p:spPr>
          <a:xfrm>
            <a:off x="4399200" y="9555480"/>
            <a:ext cx="3372840" cy="502560"/>
          </a:xfrm>
          <a:prstGeom prst="rect">
            <a:avLst/>
          </a:prstGeom>
        </p:spPr>
        <p:txBody>
          <a:bodyPr lIns="0" tIns="0" rIns="0" bIns="0" anchor="b"/>
          <a:lstStyle/>
          <a:p>
            <a:pPr algn="r"/>
            <a:fld id="{5783DDD1-850F-45D5-94F9-BDA2D4A9363B}" type="slidenum">
              <a:rPr lang="en-US" sz="1400">
                <a:latin typeface="Times New Roman"/>
              </a:rPr>
              <a:t>‹#›</a:t>
            </a:fld>
            <a:endParaRPr/>
          </a:p>
        </p:txBody>
      </p:sp>
    </p:spTree>
    <p:extLst>
      <p:ext uri="{BB962C8B-B14F-4D97-AF65-F5344CB8AC3E}">
        <p14:creationId xmlns:p14="http://schemas.microsoft.com/office/powerpoint/2010/main" val="3871077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CustomShape 1"/>
          <p:cNvSpPr/>
          <p:nvPr/>
        </p:nvSpPr>
        <p:spPr>
          <a:xfrm>
            <a:off x="4278240" y="10156680"/>
            <a:ext cx="3277800" cy="531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5000"/>
              </a:lnSpc>
            </a:pPr>
            <a:fld id="{FC474717-B7C3-4FCE-AD35-62AFFDB26DE0}" type="slidenum">
              <a:rPr lang="en-US" sz="1400" strike="noStrike">
                <a:solidFill>
                  <a:srgbClr val="000000"/>
                </a:solidFill>
                <a:latin typeface="Times New Roman"/>
                <a:ea typeface="Microsoft YaHei"/>
              </a:rPr>
              <a:t>1</a:t>
            </a:fld>
            <a:endParaRPr/>
          </a:p>
        </p:txBody>
      </p:sp>
      <p:sp>
        <p:nvSpPr>
          <p:cNvPr id="128" name="CustomShape 2"/>
          <p:cNvSpPr/>
          <p:nvPr/>
        </p:nvSpPr>
        <p:spPr>
          <a:xfrm>
            <a:off x="4278240" y="1015668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5000"/>
              </a:lnSpc>
            </a:pPr>
            <a:fld id="{26FBEDA0-6E36-47C0-8F78-DB041C9F5EA0}" type="slidenum">
              <a:rPr lang="en-US" sz="1400" strike="noStrike">
                <a:solidFill>
                  <a:srgbClr val="000000"/>
                </a:solidFill>
                <a:latin typeface="Times New Roman"/>
                <a:ea typeface="Microsoft YaHei"/>
              </a:rPr>
              <a:t>1</a:t>
            </a:fld>
            <a:endParaRPr/>
          </a:p>
        </p:txBody>
      </p:sp>
      <p:sp>
        <p:nvSpPr>
          <p:cNvPr id="129" name="CustomShape 3"/>
          <p:cNvSpPr/>
          <p:nvPr/>
        </p:nvSpPr>
        <p:spPr>
          <a:xfrm>
            <a:off x="755640" y="5078520"/>
            <a:ext cx="6048000" cy="48114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04981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CustomShape 1"/>
          <p:cNvSpPr/>
          <p:nvPr/>
        </p:nvSpPr>
        <p:spPr>
          <a:xfrm>
            <a:off x="4278240" y="10156680"/>
            <a:ext cx="3277800" cy="531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5000"/>
              </a:lnSpc>
            </a:pPr>
            <a:fld id="{3E624F27-548D-4D5D-BE26-34E4831F84A3}" type="slidenum">
              <a:rPr lang="en-US" sz="1400" strike="noStrike">
                <a:solidFill>
                  <a:srgbClr val="000000"/>
                </a:solidFill>
                <a:latin typeface="Times New Roman"/>
                <a:ea typeface="Microsoft YaHei"/>
              </a:rPr>
              <a:t>11</a:t>
            </a:fld>
            <a:endParaRPr/>
          </a:p>
        </p:txBody>
      </p:sp>
      <p:sp>
        <p:nvSpPr>
          <p:cNvPr id="176" name="CustomShape 2"/>
          <p:cNvSpPr/>
          <p:nvPr/>
        </p:nvSpPr>
        <p:spPr>
          <a:xfrm>
            <a:off x="4278240" y="1015668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5000"/>
              </a:lnSpc>
            </a:pPr>
            <a:fld id="{F78147D7-189B-4FB7-877A-9BD384B90461}" type="slidenum">
              <a:rPr lang="en-US" sz="1400" strike="noStrike">
                <a:solidFill>
                  <a:srgbClr val="000000"/>
                </a:solidFill>
                <a:latin typeface="Times New Roman"/>
                <a:ea typeface="Microsoft YaHei"/>
              </a:rPr>
              <a:t>11</a:t>
            </a:fld>
            <a:endParaRPr/>
          </a:p>
        </p:txBody>
      </p:sp>
      <p:sp>
        <p:nvSpPr>
          <p:cNvPr id="177" name="CustomShape 3"/>
          <p:cNvSpPr/>
          <p:nvPr/>
        </p:nvSpPr>
        <p:spPr>
          <a:xfrm>
            <a:off x="755640" y="5078520"/>
            <a:ext cx="6048000" cy="48114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598571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ustomShape 1"/>
          <p:cNvSpPr/>
          <p:nvPr/>
        </p:nvSpPr>
        <p:spPr>
          <a:xfrm>
            <a:off x="4278240" y="10156680"/>
            <a:ext cx="3277800" cy="531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5000"/>
              </a:lnSpc>
            </a:pPr>
            <a:fld id="{2C3EAB9F-C3AA-4C6A-8B23-D215DF1390D4}" type="slidenum">
              <a:rPr lang="en-US" sz="1400" strike="noStrike">
                <a:solidFill>
                  <a:srgbClr val="000000"/>
                </a:solidFill>
                <a:latin typeface="Times New Roman"/>
                <a:ea typeface="Microsoft YaHei"/>
              </a:rPr>
              <a:t>2</a:t>
            </a:fld>
            <a:endParaRPr/>
          </a:p>
        </p:txBody>
      </p:sp>
      <p:sp>
        <p:nvSpPr>
          <p:cNvPr id="135" name="CustomShape 2"/>
          <p:cNvSpPr/>
          <p:nvPr/>
        </p:nvSpPr>
        <p:spPr>
          <a:xfrm>
            <a:off x="4278240" y="1015668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5000"/>
              </a:lnSpc>
            </a:pPr>
            <a:fld id="{3F365EA6-1654-4054-9368-F551202C706F}" type="slidenum">
              <a:rPr lang="en-US" sz="1400" strike="noStrike">
                <a:solidFill>
                  <a:srgbClr val="000000"/>
                </a:solidFill>
                <a:latin typeface="Times New Roman"/>
                <a:ea typeface="Microsoft YaHei"/>
              </a:rPr>
              <a:t>2</a:t>
            </a:fld>
            <a:endParaRPr/>
          </a:p>
        </p:txBody>
      </p:sp>
      <p:sp>
        <p:nvSpPr>
          <p:cNvPr id="136" name="CustomShape 3"/>
          <p:cNvSpPr/>
          <p:nvPr/>
        </p:nvSpPr>
        <p:spPr>
          <a:xfrm>
            <a:off x="755640" y="5078520"/>
            <a:ext cx="6048000" cy="4811400"/>
          </a:xfrm>
          <a:prstGeom prst="rect">
            <a:avLst/>
          </a:prstGeom>
          <a:noFill/>
          <a:ln>
            <a:noFill/>
          </a:ln>
        </p:spPr>
        <p:style>
          <a:lnRef idx="0">
            <a:scrgbClr r="0" g="0" b="0"/>
          </a:lnRef>
          <a:fillRef idx="0">
            <a:scrgbClr r="0" g="0" b="0"/>
          </a:fillRef>
          <a:effectRef idx="0">
            <a:scrgbClr r="0" g="0" b="0"/>
          </a:effectRef>
          <a:fontRef idx="minor"/>
        </p:style>
      </p:sp>
      <p:sp>
        <p:nvSpPr>
          <p:cNvPr id="137" name="CustomShape 4"/>
          <p:cNvSpPr/>
          <p:nvPr/>
        </p:nvSpPr>
        <p:spPr>
          <a:xfrm>
            <a:off x="1006560" y="5578560"/>
            <a:ext cx="5393880" cy="27190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en-US" sz="1200" strike="noStrike">
                <a:solidFill>
                  <a:srgbClr val="000000"/>
                </a:solidFill>
                <a:latin typeface="Times New Roman"/>
                <a:ea typeface="Microsoft YaHei"/>
              </a:rPr>
              <a:t>Существует несколько способов для связи мобильного приложения и веб версии</a:t>
            </a:r>
            <a:endParaRPr/>
          </a:p>
          <a:p>
            <a:pPr>
              <a:lnSpc>
                <a:spcPct val="100000"/>
              </a:lnSpc>
            </a:pPr>
            <a:endParaRPr/>
          </a:p>
          <a:p>
            <a:pPr>
              <a:lnSpc>
                <a:spcPct val="100000"/>
              </a:lnSpc>
            </a:pPr>
            <a:r>
              <a:rPr lang="en-US" sz="1200" strike="noStrike">
                <a:solidFill>
                  <a:srgbClr val="000000"/>
                </a:solidFill>
                <a:latin typeface="Times New Roman"/>
                <a:ea typeface="Microsoft YaHei"/>
              </a:rPr>
              <a:t>Самыми распространенными являются баннеры и Url-схемы. Поговорим также о тестировании перехода в приложение минуя браузер и о том, как можно тестировать индексацию ссылок.</a:t>
            </a:r>
            <a:endParaRPr/>
          </a:p>
        </p:txBody>
      </p:sp>
      <p:sp>
        <p:nvSpPr>
          <p:cNvPr id="2" name="Notes Placeholder 1"/>
          <p:cNvSpPr>
            <a:spLocks noGrp="1"/>
          </p:cNvSpPr>
          <p:nvPr>
            <p:ph type="body" idx="1"/>
          </p:nvPr>
        </p:nvSpPr>
        <p:spPr/>
        <p:txBody>
          <a:bodyPr/>
          <a:lstStyle/>
          <a:p>
            <a:r>
              <a:rPr lang="en-US" sz="1200" kern="1200" dirty="0" smtClean="0">
                <a:solidFill>
                  <a:schemeClr val="tx1"/>
                </a:solidFill>
                <a:effectLst/>
                <a:latin typeface="+mn-lt"/>
                <a:ea typeface="+mn-ea"/>
                <a:cs typeface="+mn-cs"/>
              </a:rPr>
              <a:t>On start of career we’re like shrubs. </a:t>
            </a:r>
          </a:p>
          <a:p>
            <a:r>
              <a:rPr lang="en-US" sz="1200" kern="1200" dirty="0" smtClean="0">
                <a:solidFill>
                  <a:schemeClr val="tx1"/>
                </a:solidFill>
                <a:effectLst/>
                <a:latin typeface="+mn-lt"/>
                <a:ea typeface="+mn-ea"/>
                <a:cs typeface="+mn-cs"/>
              </a:rPr>
              <a:t>We are open to all new stuffs and want to try everything with fire in eyes. So a shrub has a lot of branches in all directions. </a:t>
            </a:r>
          </a:p>
          <a:p>
            <a:r>
              <a:rPr lang="en-US" sz="1200" kern="1200" dirty="0" smtClean="0">
                <a:solidFill>
                  <a:schemeClr val="tx1"/>
                </a:solidFill>
                <a:effectLst/>
                <a:latin typeface="+mn-lt"/>
                <a:ea typeface="+mn-ea"/>
                <a:cs typeface="+mn-cs"/>
              </a:rPr>
              <a:t>And our manager is more like the gardener who needs to smooth our desires and put our strength of growth in the right direction. So that each of us can become a pieces of art. </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966500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CustomShape 1"/>
          <p:cNvSpPr/>
          <p:nvPr/>
        </p:nvSpPr>
        <p:spPr>
          <a:xfrm>
            <a:off x="4278240" y="10156680"/>
            <a:ext cx="3277800" cy="531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5000"/>
              </a:lnSpc>
            </a:pPr>
            <a:fld id="{025E6A2E-7D9C-4ED4-8FAE-B907D4A4012A}" type="slidenum">
              <a:rPr lang="en-US" sz="1400" strike="noStrike">
                <a:solidFill>
                  <a:srgbClr val="000000"/>
                </a:solidFill>
                <a:latin typeface="Times New Roman"/>
                <a:ea typeface="Microsoft YaHei"/>
              </a:rPr>
              <a:t>3</a:t>
            </a:fld>
            <a:endParaRPr/>
          </a:p>
        </p:txBody>
      </p:sp>
      <p:sp>
        <p:nvSpPr>
          <p:cNvPr id="131" name="CustomShape 2"/>
          <p:cNvSpPr/>
          <p:nvPr/>
        </p:nvSpPr>
        <p:spPr>
          <a:xfrm>
            <a:off x="4278240" y="1015668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5000"/>
              </a:lnSpc>
            </a:pPr>
            <a:fld id="{1E162BE2-B39A-42FD-9A95-71DEA66D388D}" type="slidenum">
              <a:rPr lang="en-US" sz="1400" strike="noStrike">
                <a:solidFill>
                  <a:srgbClr val="000000"/>
                </a:solidFill>
                <a:latin typeface="Times New Roman"/>
                <a:ea typeface="Microsoft YaHei"/>
              </a:rPr>
              <a:t>3</a:t>
            </a:fld>
            <a:endParaRPr/>
          </a:p>
        </p:txBody>
      </p:sp>
      <p:sp>
        <p:nvSpPr>
          <p:cNvPr id="132" name="CustomShape 3"/>
          <p:cNvSpPr/>
          <p:nvPr/>
        </p:nvSpPr>
        <p:spPr>
          <a:xfrm>
            <a:off x="755640" y="5078520"/>
            <a:ext cx="6048000" cy="4811400"/>
          </a:xfrm>
          <a:prstGeom prst="rect">
            <a:avLst/>
          </a:prstGeom>
          <a:noFill/>
          <a:ln>
            <a:noFill/>
          </a:ln>
        </p:spPr>
        <p:style>
          <a:lnRef idx="0">
            <a:scrgbClr r="0" g="0" b="0"/>
          </a:lnRef>
          <a:fillRef idx="0">
            <a:scrgbClr r="0" g="0" b="0"/>
          </a:fillRef>
          <a:effectRef idx="0">
            <a:scrgbClr r="0" g="0" b="0"/>
          </a:effectRef>
          <a:fontRef idx="minor"/>
        </p:style>
      </p:sp>
      <p:sp>
        <p:nvSpPr>
          <p:cNvPr id="133" name="CustomShape 4"/>
          <p:cNvSpPr/>
          <p:nvPr/>
        </p:nvSpPr>
        <p:spPr>
          <a:xfrm>
            <a:off x="712800" y="5194440"/>
            <a:ext cx="6090840" cy="17553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en-US" sz="1200" strike="noStrike">
                <a:solidFill>
                  <a:srgbClr val="000000"/>
                </a:solidFill>
                <a:latin typeface="Times New Roman"/>
                <a:ea typeface="Microsoft YaHei"/>
              </a:rPr>
              <a:t>Согласно статистике Flurry,владельцы смартфонов проводят до 90% времени в приложениях и только 10% в браузуре. Соответственно,если пользоватль попал на ваш сайт, то основной задачей является перенаправить его в приложение и предложить совершить в нем покупку. Так как пользователи мобильных приложений чаще совершают покупки, чем аудитория веб сайтов.</a:t>
            </a:r>
            <a:endParaRPr/>
          </a:p>
        </p:txBody>
      </p:sp>
      <p:sp>
        <p:nvSpPr>
          <p:cNvPr id="2" name="Notes Placeholder 1"/>
          <p:cNvSpPr>
            <a:spLocks noGrp="1"/>
          </p:cNvSpPr>
          <p:nvPr>
            <p:ph type="body" idx="1"/>
          </p:nvPr>
        </p:nvSpPr>
        <p:spPr/>
        <p:txBody>
          <a:bodyPr/>
          <a:lstStyle/>
          <a:p>
            <a:r>
              <a:rPr lang="en-US" dirty="0" smtClean="0"/>
              <a:t>Most</a:t>
            </a:r>
            <a:r>
              <a:rPr lang="en-US" baseline="0" dirty="0" smtClean="0"/>
              <a:t> common way how to test manager’s way of leading: people, person knowledge, used tools</a:t>
            </a:r>
            <a:endParaRPr lang="en-US" dirty="0"/>
          </a:p>
        </p:txBody>
      </p:sp>
    </p:spTree>
    <p:extLst>
      <p:ext uri="{BB962C8B-B14F-4D97-AF65-F5344CB8AC3E}">
        <p14:creationId xmlns:p14="http://schemas.microsoft.com/office/powerpoint/2010/main" val="1943391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CustomShape 1"/>
          <p:cNvSpPr/>
          <p:nvPr/>
        </p:nvSpPr>
        <p:spPr>
          <a:xfrm>
            <a:off x="4278240" y="10156680"/>
            <a:ext cx="3277800" cy="531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5000"/>
              </a:lnSpc>
            </a:pPr>
            <a:fld id="{025E6A2E-7D9C-4ED4-8FAE-B907D4A4012A}" type="slidenum">
              <a:rPr lang="en-US" sz="1400" strike="noStrike">
                <a:solidFill>
                  <a:srgbClr val="000000"/>
                </a:solidFill>
                <a:latin typeface="Times New Roman"/>
                <a:ea typeface="Microsoft YaHei"/>
              </a:rPr>
              <a:t>5</a:t>
            </a:fld>
            <a:endParaRPr/>
          </a:p>
        </p:txBody>
      </p:sp>
      <p:sp>
        <p:nvSpPr>
          <p:cNvPr id="131" name="CustomShape 2"/>
          <p:cNvSpPr/>
          <p:nvPr/>
        </p:nvSpPr>
        <p:spPr>
          <a:xfrm>
            <a:off x="4278240" y="1015668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5000"/>
              </a:lnSpc>
            </a:pPr>
            <a:fld id="{1E162BE2-B39A-42FD-9A95-71DEA66D388D}" type="slidenum">
              <a:rPr lang="en-US" sz="1400" strike="noStrike">
                <a:solidFill>
                  <a:srgbClr val="000000"/>
                </a:solidFill>
                <a:latin typeface="Times New Roman"/>
                <a:ea typeface="Microsoft YaHei"/>
              </a:rPr>
              <a:t>5</a:t>
            </a:fld>
            <a:endParaRPr/>
          </a:p>
        </p:txBody>
      </p:sp>
      <p:sp>
        <p:nvSpPr>
          <p:cNvPr id="132" name="CustomShape 3"/>
          <p:cNvSpPr/>
          <p:nvPr/>
        </p:nvSpPr>
        <p:spPr>
          <a:xfrm>
            <a:off x="755640" y="5078520"/>
            <a:ext cx="6048000" cy="4811400"/>
          </a:xfrm>
          <a:prstGeom prst="rect">
            <a:avLst/>
          </a:prstGeom>
          <a:noFill/>
          <a:ln>
            <a:noFill/>
          </a:ln>
        </p:spPr>
        <p:style>
          <a:lnRef idx="0">
            <a:scrgbClr r="0" g="0" b="0"/>
          </a:lnRef>
          <a:fillRef idx="0">
            <a:scrgbClr r="0" g="0" b="0"/>
          </a:fillRef>
          <a:effectRef idx="0">
            <a:scrgbClr r="0" g="0" b="0"/>
          </a:effectRef>
          <a:fontRef idx="minor"/>
        </p:style>
      </p:sp>
      <p:sp>
        <p:nvSpPr>
          <p:cNvPr id="133" name="CustomShape 4"/>
          <p:cNvSpPr/>
          <p:nvPr/>
        </p:nvSpPr>
        <p:spPr>
          <a:xfrm>
            <a:off x="712800" y="5194440"/>
            <a:ext cx="6090840" cy="17553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en-US" sz="1200" strike="noStrike">
                <a:solidFill>
                  <a:srgbClr val="000000"/>
                </a:solidFill>
                <a:latin typeface="Times New Roman"/>
                <a:ea typeface="Microsoft YaHei"/>
              </a:rPr>
              <a:t>Согласно статистике Flurry,владельцы смартфонов проводят до 90% времени в приложениях и только 10% в браузуре. Соответственно,если пользоватль попал на ваш сайт, то основной задачей является перенаправить его в приложение и предложить совершить в нем покупку. Так как пользователи мобильных приложений чаще совершают покупки, чем аудитория веб сайтов.</a:t>
            </a:r>
            <a:endParaRPr/>
          </a:p>
        </p:txBody>
      </p:sp>
      <p:sp>
        <p:nvSpPr>
          <p:cNvPr id="2" name="Notes Placeholder 1"/>
          <p:cNvSpPr>
            <a:spLocks noGrp="1"/>
          </p:cNvSpPr>
          <p:nvPr>
            <p:ph type="body" idx="1"/>
          </p:nvPr>
        </p:nvSpPr>
        <p:spPr/>
        <p:txBody>
          <a:bodyPr/>
          <a:lstStyle/>
          <a:p>
            <a:r>
              <a:rPr lang="en-US" sz="1200" kern="1200" dirty="0" smtClean="0">
                <a:solidFill>
                  <a:schemeClr val="tx1"/>
                </a:solidFill>
                <a:effectLst/>
                <a:latin typeface="+mn-lt"/>
                <a:ea typeface="+mn-ea"/>
                <a:cs typeface="+mn-cs"/>
              </a:rPr>
              <a:t>You and your colleagues can be united under one</a:t>
            </a:r>
            <a:r>
              <a:rPr lang="en-US" sz="1200" kern="1200" baseline="0" dirty="0" smtClean="0">
                <a:solidFill>
                  <a:schemeClr val="tx1"/>
                </a:solidFill>
                <a:effectLst/>
                <a:latin typeface="+mn-lt"/>
                <a:ea typeface="+mn-ea"/>
                <a:cs typeface="+mn-cs"/>
              </a:rPr>
              <a:t> manager so you’re in some kind of </a:t>
            </a:r>
            <a:r>
              <a:rPr lang="en-US" sz="1200" kern="1200" baseline="0" dirty="0" smtClean="0">
                <a:solidFill>
                  <a:schemeClr val="tx1"/>
                </a:solidFill>
                <a:effectLst/>
                <a:latin typeface="+mn-lt"/>
                <a:ea typeface="+mn-ea"/>
                <a:cs typeface="+mn-cs"/>
              </a:rPr>
              <a:t>“team </a:t>
            </a:r>
            <a:r>
              <a:rPr lang="en-US" sz="1200" kern="1200" dirty="0" smtClean="0">
                <a:solidFill>
                  <a:schemeClr val="tx1"/>
                </a:solidFill>
                <a:effectLst/>
                <a:latin typeface="+mn-lt"/>
                <a:ea typeface="+mn-ea"/>
                <a:cs typeface="+mn-cs"/>
              </a:rPr>
              <a:t>of </a:t>
            </a:r>
            <a:r>
              <a:rPr lang="en-US" sz="1200" kern="1200" dirty="0" smtClean="0">
                <a:solidFill>
                  <a:schemeClr val="tx1"/>
                </a:solidFill>
                <a:effectLst/>
                <a:latin typeface="+mn-lt"/>
                <a:ea typeface="+mn-ea"/>
                <a:cs typeface="+mn-cs"/>
              </a:rPr>
              <a:t>your manager”: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is always risk to be in the pool of unskilled manager. The lower your position like junior the higher risk is.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kind of people are in the pool? </a:t>
            </a:r>
          </a:p>
          <a:p>
            <a:pPr lvl="0"/>
            <a:r>
              <a:rPr lang="en-US" sz="1200" kern="1200" dirty="0" smtClean="0">
                <a:solidFill>
                  <a:schemeClr val="tx1"/>
                </a:solidFill>
                <a:effectLst/>
                <a:latin typeface="+mn-lt"/>
                <a:ea typeface="+mn-ea"/>
                <a:cs typeface="+mn-cs"/>
              </a:rPr>
              <a:t>Are they interested in work? Do they have passion for testing?</a:t>
            </a:r>
          </a:p>
          <a:p>
            <a:pPr lvl="0"/>
            <a:r>
              <a:rPr lang="en-US" sz="1200" kern="1200" dirty="0" smtClean="0">
                <a:solidFill>
                  <a:schemeClr val="tx1"/>
                </a:solidFill>
                <a:effectLst/>
                <a:latin typeface="+mn-lt"/>
                <a:ea typeface="+mn-ea"/>
                <a:cs typeface="+mn-cs"/>
              </a:rPr>
              <a:t>Do they discuss</a:t>
            </a:r>
            <a:r>
              <a:rPr lang="en-US" sz="1200" kern="1200" baseline="0" dirty="0" smtClean="0">
                <a:solidFill>
                  <a:schemeClr val="tx1"/>
                </a:solidFill>
                <a:effectLst/>
                <a:latin typeface="+mn-lt"/>
                <a:ea typeface="+mn-ea"/>
                <a:cs typeface="+mn-cs"/>
              </a:rPr>
              <a:t> new technology?</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are their motivators? </a:t>
            </a:r>
          </a:p>
          <a:p>
            <a:pPr lvl="0"/>
            <a:r>
              <a:rPr lang="en-US" sz="1200" kern="1200" dirty="0" smtClean="0">
                <a:solidFill>
                  <a:schemeClr val="tx1"/>
                </a:solidFill>
                <a:effectLst/>
                <a:latin typeface="+mn-lt"/>
                <a:ea typeface="+mn-ea"/>
                <a:cs typeface="+mn-cs"/>
              </a:rPr>
              <a:t>What values do they have?</a:t>
            </a:r>
          </a:p>
          <a:p>
            <a:pPr lvl="0"/>
            <a:r>
              <a:rPr lang="en-US" sz="1200" kern="1200" dirty="0" smtClean="0">
                <a:solidFill>
                  <a:schemeClr val="tx1"/>
                </a:solidFill>
                <a:effectLst/>
                <a:latin typeface="+mn-lt"/>
                <a:ea typeface="+mn-ea"/>
                <a:cs typeface="+mn-cs"/>
              </a:rPr>
              <a:t>Do I want to work with this people in 5 years or so?</a:t>
            </a:r>
          </a:p>
          <a:p>
            <a:endParaRPr lang="en-US" dirty="0"/>
          </a:p>
        </p:txBody>
      </p:sp>
    </p:spTree>
    <p:extLst>
      <p:ext uri="{BB962C8B-B14F-4D97-AF65-F5344CB8AC3E}">
        <p14:creationId xmlns:p14="http://schemas.microsoft.com/office/powerpoint/2010/main" val="1438052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CustomShape 1"/>
          <p:cNvSpPr/>
          <p:nvPr/>
        </p:nvSpPr>
        <p:spPr>
          <a:xfrm>
            <a:off x="4278240" y="10156680"/>
            <a:ext cx="3277800" cy="531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5000"/>
              </a:lnSpc>
            </a:pPr>
            <a:fld id="{025E6A2E-7D9C-4ED4-8FAE-B907D4A4012A}" type="slidenum">
              <a:rPr lang="en-US" sz="1400" strike="noStrike">
                <a:solidFill>
                  <a:srgbClr val="000000"/>
                </a:solidFill>
                <a:latin typeface="Times New Roman"/>
                <a:ea typeface="Microsoft YaHei"/>
              </a:rPr>
              <a:t>6</a:t>
            </a:fld>
            <a:endParaRPr/>
          </a:p>
        </p:txBody>
      </p:sp>
      <p:sp>
        <p:nvSpPr>
          <p:cNvPr id="131" name="CustomShape 2"/>
          <p:cNvSpPr/>
          <p:nvPr/>
        </p:nvSpPr>
        <p:spPr>
          <a:xfrm>
            <a:off x="4278240" y="1015668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5000"/>
              </a:lnSpc>
            </a:pPr>
            <a:fld id="{1E162BE2-B39A-42FD-9A95-71DEA66D388D}" type="slidenum">
              <a:rPr lang="en-US" sz="1400" strike="noStrike">
                <a:solidFill>
                  <a:srgbClr val="000000"/>
                </a:solidFill>
                <a:latin typeface="Times New Roman"/>
                <a:ea typeface="Microsoft YaHei"/>
              </a:rPr>
              <a:t>6</a:t>
            </a:fld>
            <a:endParaRPr/>
          </a:p>
        </p:txBody>
      </p:sp>
      <p:sp>
        <p:nvSpPr>
          <p:cNvPr id="132" name="CustomShape 3"/>
          <p:cNvSpPr/>
          <p:nvPr/>
        </p:nvSpPr>
        <p:spPr>
          <a:xfrm>
            <a:off x="755640" y="5078520"/>
            <a:ext cx="6048000" cy="4811400"/>
          </a:xfrm>
          <a:prstGeom prst="rect">
            <a:avLst/>
          </a:prstGeom>
          <a:noFill/>
          <a:ln>
            <a:noFill/>
          </a:ln>
        </p:spPr>
        <p:style>
          <a:lnRef idx="0">
            <a:scrgbClr r="0" g="0" b="0"/>
          </a:lnRef>
          <a:fillRef idx="0">
            <a:scrgbClr r="0" g="0" b="0"/>
          </a:fillRef>
          <a:effectRef idx="0">
            <a:scrgbClr r="0" g="0" b="0"/>
          </a:effectRef>
          <a:fontRef idx="minor"/>
        </p:style>
      </p:sp>
      <p:sp>
        <p:nvSpPr>
          <p:cNvPr id="133" name="CustomShape 4"/>
          <p:cNvSpPr/>
          <p:nvPr/>
        </p:nvSpPr>
        <p:spPr>
          <a:xfrm>
            <a:off x="712800" y="5194440"/>
            <a:ext cx="6090840" cy="17553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en-US" sz="1200" strike="noStrike">
                <a:solidFill>
                  <a:srgbClr val="000000"/>
                </a:solidFill>
                <a:latin typeface="Times New Roman"/>
                <a:ea typeface="Microsoft YaHei"/>
              </a:rPr>
              <a:t>Согласно статистике Flurry,владельцы смартфонов проводят до 90% времени в приложениях и только 10% в браузуре. Соответственно,если пользоватль попал на ваш сайт, то основной задачей является перенаправить его в приложение и предложить совершить в нем покупку. Так как пользователи мобильных приложений чаще совершают покупки, чем аудитория веб сайтов.</a:t>
            </a:r>
            <a:endParaRPr/>
          </a:p>
        </p:txBody>
      </p:sp>
      <p:sp>
        <p:nvSpPr>
          <p:cNvPr id="2" name="Notes Placeholder 1"/>
          <p:cNvSpPr>
            <a:spLocks noGrp="1"/>
          </p:cNvSpPr>
          <p:nvPr>
            <p:ph type="body" idx="1"/>
          </p:nvPr>
        </p:nvSpPr>
        <p:spPr/>
        <p:txBody>
          <a:bodyPr/>
          <a:lstStyle/>
          <a:p>
            <a:r>
              <a:rPr lang="en-US" sz="1200" kern="1200" dirty="0" smtClean="0">
                <a:solidFill>
                  <a:schemeClr val="tx1"/>
                </a:solidFill>
                <a:effectLst/>
                <a:latin typeface="+mn-lt"/>
                <a:ea typeface="+mn-ea"/>
                <a:cs typeface="+mn-cs"/>
              </a:rPr>
              <a:t>Managers circle</a:t>
            </a:r>
          </a:p>
          <a:p>
            <a:pPr lvl="0"/>
            <a:r>
              <a:rPr lang="en-US" sz="1200" kern="1200" dirty="0" smtClean="0">
                <a:solidFill>
                  <a:schemeClr val="tx1"/>
                </a:solidFill>
                <a:effectLst/>
                <a:latin typeface="+mn-lt"/>
                <a:ea typeface="+mn-ea"/>
                <a:cs typeface="+mn-cs"/>
              </a:rPr>
              <a:t>What authority your manager has inside the managers </a:t>
            </a:r>
            <a:r>
              <a:rPr lang="en-US" sz="1200" kern="1200" dirty="0" smtClean="0">
                <a:solidFill>
                  <a:schemeClr val="tx1"/>
                </a:solidFill>
                <a:effectLst/>
                <a:latin typeface="+mn-lt"/>
                <a:ea typeface="+mn-ea"/>
                <a:cs typeface="+mn-cs"/>
              </a:rPr>
              <a:t>cycle </a:t>
            </a:r>
            <a:r>
              <a:rPr lang="en-US" sz="1200" kern="1200" dirty="0" smtClean="0">
                <a:solidFill>
                  <a:schemeClr val="tx1"/>
                </a:solidFill>
                <a:effectLst/>
                <a:latin typeface="+mn-lt"/>
                <a:ea typeface="+mn-ea"/>
                <a:cs typeface="+mn-cs"/>
              </a:rPr>
              <a:t>(among other managers).</a:t>
            </a:r>
          </a:p>
          <a:p>
            <a:endParaRPr lang="en-US" dirty="0"/>
          </a:p>
        </p:txBody>
      </p:sp>
    </p:spTree>
    <p:extLst>
      <p:ext uri="{BB962C8B-B14F-4D97-AF65-F5344CB8AC3E}">
        <p14:creationId xmlns:p14="http://schemas.microsoft.com/office/powerpoint/2010/main" val="2447423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336675"/>
            <a:ext cx="4810125" cy="360838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Need to find person</a:t>
            </a:r>
            <a:r>
              <a:rPr lang="en-US" baseline="0" dirty="0" smtClean="0"/>
              <a:t> who has connections with managers circle to obtain info about manager. It’ll make the opinion about manager more objectively. </a:t>
            </a:r>
          </a:p>
          <a:p>
            <a:endParaRPr lang="en-US" dirty="0"/>
          </a:p>
        </p:txBody>
      </p:sp>
      <p:sp>
        <p:nvSpPr>
          <p:cNvPr id="4" name="Slide Number Placeholder 3"/>
          <p:cNvSpPr>
            <a:spLocks noGrp="1"/>
          </p:cNvSpPr>
          <p:nvPr>
            <p:ph type="sldNum" idx="10"/>
          </p:nvPr>
        </p:nvSpPr>
        <p:spPr/>
        <p:txBody>
          <a:bodyPr/>
          <a:lstStyle/>
          <a:p>
            <a:pPr algn="r"/>
            <a:fld id="{5783DDD1-850F-45D5-94F9-BDA2D4A9363B}" type="slidenum">
              <a:rPr lang="en-US" sz="1400" smtClean="0">
                <a:latin typeface="Times New Roman"/>
              </a:rPr>
              <a:t>7</a:t>
            </a:fld>
            <a:endParaRPr lang="en-US"/>
          </a:p>
        </p:txBody>
      </p:sp>
    </p:spTree>
    <p:extLst>
      <p:ext uri="{BB962C8B-B14F-4D97-AF65-F5344CB8AC3E}">
        <p14:creationId xmlns:p14="http://schemas.microsoft.com/office/powerpoint/2010/main" val="208023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336675"/>
            <a:ext cx="4810125" cy="360838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Tools can be divided in 2</a:t>
            </a:r>
            <a:r>
              <a:rPr lang="en-US" baseline="0" dirty="0" smtClean="0"/>
              <a:t> parts like tools that your manager is using for growing their pool and specially for you.</a:t>
            </a:r>
          </a:p>
          <a:p>
            <a:r>
              <a:rPr lang="en-US" baseline="0" dirty="0" smtClean="0"/>
              <a:t>Team tools:</a:t>
            </a:r>
          </a:p>
          <a:p>
            <a:pPr marL="171450" indent="-171450">
              <a:buFontTx/>
              <a:buChar char="-"/>
            </a:pPr>
            <a:r>
              <a:rPr lang="en-US" baseline="0" dirty="0" smtClean="0"/>
              <a:t>Team trainings -&gt; how skilled pool is</a:t>
            </a:r>
          </a:p>
          <a:p>
            <a:pPr marL="171450" indent="-171450">
              <a:buFontTx/>
              <a:buChar char="-"/>
            </a:pPr>
            <a:r>
              <a:rPr lang="en-US" baseline="0" dirty="0" smtClean="0"/>
              <a:t>How often new knowledge is shared inside the pool</a:t>
            </a:r>
          </a:p>
          <a:p>
            <a:pPr marL="171450" indent="-171450">
              <a:buFontTx/>
              <a:buChar char="-"/>
            </a:pPr>
            <a:endParaRPr lang="en-US" baseline="0" dirty="0" smtClean="0"/>
          </a:p>
          <a:p>
            <a:pPr marL="0" indent="0">
              <a:buFontTx/>
              <a:buNone/>
            </a:pPr>
            <a:r>
              <a:rPr lang="en-US" baseline="0" dirty="0" smtClean="0"/>
              <a:t>Personal tools:</a:t>
            </a:r>
          </a:p>
          <a:p>
            <a:pPr marL="171450" indent="-171450">
              <a:buFontTx/>
              <a:buChar char="-"/>
            </a:pPr>
            <a:r>
              <a:rPr lang="en-US" baseline="0" dirty="0" smtClean="0"/>
              <a:t>Do you have 1-to-1 and personal development plan with SMART goals? Have you discussed something interesting and valuable on such meetings?</a:t>
            </a:r>
          </a:p>
          <a:p>
            <a:pPr marL="171450" indent="-171450">
              <a:buFontTx/>
              <a:buChar char="-"/>
            </a:pPr>
            <a:r>
              <a:rPr lang="en-US" baseline="0" dirty="0" smtClean="0"/>
              <a:t>Have you been proposed to participate in some trainings?</a:t>
            </a:r>
          </a:p>
          <a:p>
            <a:pPr marL="171450" indent="-171450">
              <a:buFontTx/>
              <a:buChar char="-"/>
            </a:pPr>
            <a:r>
              <a:rPr lang="en-US" baseline="0" dirty="0" smtClean="0"/>
              <a:t>Have you asked how to grow as tester and what response was?</a:t>
            </a:r>
          </a:p>
          <a:p>
            <a:pPr marL="171450" indent="-171450">
              <a:buFontTx/>
              <a:buChar char="-"/>
            </a:pPr>
            <a:r>
              <a:rPr lang="en-US" baseline="0" dirty="0" smtClean="0"/>
              <a:t>How often you’re involved in non-project activities?</a:t>
            </a:r>
          </a:p>
          <a:p>
            <a:pPr marL="171450" indent="-171450">
              <a:buFontTx/>
              <a:buChar char="-"/>
            </a:pPr>
            <a:r>
              <a:rPr lang="en-US" baseline="0" dirty="0" smtClean="0"/>
              <a:t>Are you comfortable to work with this manager?</a:t>
            </a:r>
          </a:p>
        </p:txBody>
      </p:sp>
      <p:sp>
        <p:nvSpPr>
          <p:cNvPr id="4" name="Slide Number Placeholder 3"/>
          <p:cNvSpPr>
            <a:spLocks noGrp="1"/>
          </p:cNvSpPr>
          <p:nvPr>
            <p:ph type="sldNum" idx="10"/>
          </p:nvPr>
        </p:nvSpPr>
        <p:spPr/>
        <p:txBody>
          <a:bodyPr/>
          <a:lstStyle/>
          <a:p>
            <a:pPr algn="r"/>
            <a:fld id="{5783DDD1-850F-45D5-94F9-BDA2D4A9363B}" type="slidenum">
              <a:rPr lang="en-US" sz="1400" smtClean="0">
                <a:latin typeface="Times New Roman"/>
              </a:rPr>
              <a:t>8</a:t>
            </a:fld>
            <a:endParaRPr lang="en-US"/>
          </a:p>
        </p:txBody>
      </p:sp>
    </p:spTree>
    <p:extLst>
      <p:ext uri="{BB962C8B-B14F-4D97-AF65-F5344CB8AC3E}">
        <p14:creationId xmlns:p14="http://schemas.microsoft.com/office/powerpoint/2010/main" val="420649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336675"/>
            <a:ext cx="4810125" cy="3608388"/>
          </a:xfrm>
          <a:prstGeom prst="rect">
            <a:avLst/>
          </a:prstGeom>
          <a:noFill/>
          <a:ln w="12700">
            <a:solidFill>
              <a:prstClr val="black"/>
            </a:solidFill>
          </a:ln>
        </p:spPr>
      </p:sp>
      <p:sp>
        <p:nvSpPr>
          <p:cNvPr id="3" name="Notes Placeholder 2"/>
          <p:cNvSpPr>
            <a:spLocks noGrp="1"/>
          </p:cNvSpPr>
          <p:nvPr>
            <p:ph type="body" idx="1"/>
          </p:nvPr>
        </p:nvSpPr>
        <p:spPr/>
        <p:txBody>
          <a:bodyPr/>
          <a:lstStyle/>
          <a:p>
            <a:pPr marL="171450" indent="-171450">
              <a:buFontTx/>
              <a:buChar char="-"/>
            </a:pPr>
            <a:r>
              <a:rPr lang="en-US" dirty="0" smtClean="0"/>
              <a:t>How adequate manager’s answers on your questions? </a:t>
            </a:r>
          </a:p>
          <a:p>
            <a:pPr marL="171450" indent="-171450">
              <a:buFontTx/>
              <a:buChar char="-"/>
            </a:pPr>
            <a:r>
              <a:rPr lang="en-US" dirty="0" smtClean="0"/>
              <a:t>What</a:t>
            </a:r>
            <a:r>
              <a:rPr lang="en-US" baseline="0" dirty="0" smtClean="0"/>
              <a:t> happened after you’ve followed advices of your manager?</a:t>
            </a:r>
          </a:p>
          <a:p>
            <a:pPr marL="171450" indent="-171450">
              <a:buFontTx/>
              <a:buChar char="-"/>
            </a:pPr>
            <a:r>
              <a:rPr lang="en-US" baseline="0" dirty="0" smtClean="0"/>
              <a:t>What have you learned from him?</a:t>
            </a:r>
          </a:p>
          <a:p>
            <a:pPr marL="171450" indent="-171450">
              <a:buFontTx/>
              <a:buChar char="-"/>
            </a:pPr>
            <a:r>
              <a:rPr lang="en-US" baseline="0" dirty="0" smtClean="0"/>
              <a:t>Have they participated in some conferences? If no then why?</a:t>
            </a:r>
          </a:p>
          <a:p>
            <a:pPr marL="171450" indent="-171450">
              <a:buFontTx/>
              <a:buChar char="-"/>
            </a:pPr>
            <a:r>
              <a:rPr lang="en-US" baseline="0" dirty="0" smtClean="0"/>
              <a:t>Do they have wide vision on technologies?</a:t>
            </a:r>
          </a:p>
          <a:p>
            <a:pPr marL="171450" indent="-171450">
              <a:buFontTx/>
              <a:buChar char="-"/>
            </a:pPr>
            <a:r>
              <a:rPr lang="en-US" baseline="0" dirty="0" smtClean="0"/>
              <a:t>Do they know/use much tools in work? </a:t>
            </a:r>
          </a:p>
          <a:p>
            <a:pPr marL="171450" indent="-171450">
              <a:buFontTx/>
              <a:buChar char="-"/>
            </a:pPr>
            <a:r>
              <a:rPr lang="en-US" baseline="0" dirty="0" smtClean="0"/>
              <a:t>How many test types and approaches are they using? (additional)</a:t>
            </a:r>
          </a:p>
          <a:p>
            <a:pPr marL="0" indent="0">
              <a:buFontTx/>
              <a:buNone/>
            </a:pPr>
            <a:endParaRPr lang="en-US" dirty="0" smtClean="0"/>
          </a:p>
          <a:p>
            <a:pPr marL="171450" indent="-171450">
              <a:buFontTx/>
              <a:buChar char="-"/>
            </a:pPr>
            <a:endParaRPr lang="en-US" dirty="0"/>
          </a:p>
        </p:txBody>
      </p:sp>
      <p:sp>
        <p:nvSpPr>
          <p:cNvPr id="4" name="Slide Number Placeholder 3"/>
          <p:cNvSpPr>
            <a:spLocks noGrp="1"/>
          </p:cNvSpPr>
          <p:nvPr>
            <p:ph type="sldNum" idx="10"/>
          </p:nvPr>
        </p:nvSpPr>
        <p:spPr/>
        <p:txBody>
          <a:bodyPr/>
          <a:lstStyle/>
          <a:p>
            <a:pPr algn="r"/>
            <a:fld id="{5783DDD1-850F-45D5-94F9-BDA2D4A9363B}" type="slidenum">
              <a:rPr lang="en-US" sz="1400" smtClean="0">
                <a:latin typeface="Times New Roman"/>
              </a:rPr>
              <a:t>9</a:t>
            </a:fld>
            <a:endParaRPr lang="en-US"/>
          </a:p>
        </p:txBody>
      </p:sp>
    </p:spTree>
    <p:extLst>
      <p:ext uri="{BB962C8B-B14F-4D97-AF65-F5344CB8AC3E}">
        <p14:creationId xmlns:p14="http://schemas.microsoft.com/office/powerpoint/2010/main" val="119357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336675"/>
            <a:ext cx="4810125" cy="360838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If you’re working with your manager on the same project you can test him “in prod”</a:t>
            </a:r>
          </a:p>
          <a:p>
            <a:pPr marL="228600" indent="-228600">
              <a:buAutoNum type="arabicParenR"/>
            </a:pPr>
            <a:r>
              <a:rPr lang="en-US" dirty="0" smtClean="0"/>
              <a:t>Are they capable to overseen the problem and prevent risks</a:t>
            </a:r>
          </a:p>
          <a:p>
            <a:pPr marL="228600" indent="-228600">
              <a:buAutoNum type="arabicParenR"/>
            </a:pPr>
            <a:r>
              <a:rPr lang="en-US" dirty="0" smtClean="0"/>
              <a:t>How they delegate tasks? Do</a:t>
            </a:r>
            <a:r>
              <a:rPr lang="en-US" baseline="0" dirty="0" smtClean="0"/>
              <a:t> you able to understand all of them? Is goals are clear and have deadline?</a:t>
            </a:r>
          </a:p>
          <a:p>
            <a:pPr marL="228600" indent="-228600">
              <a:buAutoNum type="arabicParenR"/>
            </a:pPr>
            <a:r>
              <a:rPr lang="en-US" dirty="0" smtClean="0"/>
              <a:t>Do you often asked to overtime? Do all of your teammates have</a:t>
            </a:r>
            <a:r>
              <a:rPr lang="en-US" baseline="0" dirty="0" smtClean="0"/>
              <a:t> work to do or some of them are often free?</a:t>
            </a:r>
          </a:p>
          <a:p>
            <a:pPr marL="228600" indent="-228600">
              <a:buAutoNum type="arabicParenR"/>
            </a:pPr>
            <a:r>
              <a:rPr lang="en-US" baseline="0" dirty="0" smtClean="0"/>
              <a:t>How precise tasks are distributed among the team? So that tasks are effectively and fast are closed</a:t>
            </a:r>
          </a:p>
          <a:p>
            <a:pPr marL="228600" indent="-228600">
              <a:buAutoNum type="arabicParenR"/>
            </a:pPr>
            <a:r>
              <a:rPr lang="en-US" baseline="0" dirty="0" smtClean="0"/>
              <a:t>Are the capable to save the team if some of subordinates are unable to cope with tasks? </a:t>
            </a:r>
            <a:endParaRPr lang="en-US" dirty="0"/>
          </a:p>
        </p:txBody>
      </p:sp>
      <p:sp>
        <p:nvSpPr>
          <p:cNvPr id="4" name="Slide Number Placeholder 3"/>
          <p:cNvSpPr>
            <a:spLocks noGrp="1"/>
          </p:cNvSpPr>
          <p:nvPr>
            <p:ph type="sldNum" idx="10"/>
          </p:nvPr>
        </p:nvSpPr>
        <p:spPr/>
        <p:txBody>
          <a:bodyPr/>
          <a:lstStyle/>
          <a:p>
            <a:pPr algn="r"/>
            <a:fld id="{5783DDD1-850F-45D5-94F9-BDA2D4A9363B}" type="slidenum">
              <a:rPr lang="en-US" sz="1400" smtClean="0">
                <a:latin typeface="Times New Roman"/>
              </a:rPr>
              <a:t>10</a:t>
            </a:fld>
            <a:endParaRPr lang="en-US"/>
          </a:p>
        </p:txBody>
      </p:sp>
    </p:spTree>
    <p:extLst>
      <p:ext uri="{BB962C8B-B14F-4D97-AF65-F5344CB8AC3E}">
        <p14:creationId xmlns:p14="http://schemas.microsoft.com/office/powerpoint/2010/main" val="2312894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26" name="PlaceHolder 2"/>
          <p:cNvSpPr>
            <a:spLocks noGrp="1"/>
          </p:cNvSpPr>
          <p:nvPr>
            <p:ph type="body"/>
          </p:nvPr>
        </p:nvSpPr>
        <p:spPr>
          <a:xfrm>
            <a:off x="504000" y="1768680"/>
            <a:ext cx="9072000" cy="2090880"/>
          </a:xfrm>
          <a:prstGeom prst="rect">
            <a:avLst/>
          </a:prstGeom>
        </p:spPr>
        <p:txBody>
          <a:bodyPr lIns="0" tIns="0" rIns="0" bIns="0"/>
          <a:lstStyle/>
          <a:p>
            <a:endParaRPr/>
          </a:p>
        </p:txBody>
      </p:sp>
      <p:sp>
        <p:nvSpPr>
          <p:cNvPr id="27" name="PlaceHolder 3"/>
          <p:cNvSpPr>
            <a:spLocks noGrp="1"/>
          </p:cNvSpPr>
          <p:nvPr>
            <p:ph type="body"/>
          </p:nvPr>
        </p:nvSpPr>
        <p:spPr>
          <a:xfrm>
            <a:off x="504000" y="4058640"/>
            <a:ext cx="9072000" cy="209088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29"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30"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31" name="PlaceHolder 4"/>
          <p:cNvSpPr>
            <a:spLocks noGrp="1"/>
          </p:cNvSpPr>
          <p:nvPr>
            <p:ph type="body"/>
          </p:nvPr>
        </p:nvSpPr>
        <p:spPr>
          <a:xfrm>
            <a:off x="5152680" y="4058640"/>
            <a:ext cx="4426920" cy="2090880"/>
          </a:xfrm>
          <a:prstGeom prst="rect">
            <a:avLst/>
          </a:prstGeom>
        </p:spPr>
        <p:txBody>
          <a:bodyPr lIns="0" tIns="0" rIns="0" bIns="0"/>
          <a:lstStyle/>
          <a:p>
            <a:endParaRPr/>
          </a:p>
        </p:txBody>
      </p:sp>
      <p:sp>
        <p:nvSpPr>
          <p:cNvPr id="32" name="PlaceHolder 5"/>
          <p:cNvSpPr>
            <a:spLocks noGrp="1"/>
          </p:cNvSpPr>
          <p:nvPr>
            <p:ph type="body"/>
          </p:nvPr>
        </p:nvSpPr>
        <p:spPr>
          <a:xfrm>
            <a:off x="504000" y="4058640"/>
            <a:ext cx="4426920" cy="209088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34" name="PlaceHolder 2"/>
          <p:cNvSpPr>
            <a:spLocks noGrp="1"/>
          </p:cNvSpPr>
          <p:nvPr>
            <p:ph type="body"/>
          </p:nvPr>
        </p:nvSpPr>
        <p:spPr>
          <a:xfrm>
            <a:off x="504000" y="1768680"/>
            <a:ext cx="9072000" cy="4384080"/>
          </a:xfrm>
          <a:prstGeom prst="rect">
            <a:avLst/>
          </a:prstGeom>
        </p:spPr>
        <p:txBody>
          <a:bodyPr lIns="0" tIns="0" rIns="0" bIns="0"/>
          <a:lstStyle/>
          <a:p>
            <a:endParaRPr/>
          </a:p>
        </p:txBody>
      </p:sp>
      <p:sp>
        <p:nvSpPr>
          <p:cNvPr id="35" name="PlaceHolder 3"/>
          <p:cNvSpPr>
            <a:spLocks noGrp="1"/>
          </p:cNvSpPr>
          <p:nvPr>
            <p:ph type="body"/>
          </p:nvPr>
        </p:nvSpPr>
        <p:spPr>
          <a:xfrm>
            <a:off x="504000" y="1768680"/>
            <a:ext cx="9072000" cy="4384080"/>
          </a:xfrm>
          <a:prstGeom prst="rect">
            <a:avLst/>
          </a:prstGeom>
        </p:spPr>
        <p:txBody>
          <a:bodyPr lIns="0" tIns="0" rIns="0" bIns="0"/>
          <a:lstStyle/>
          <a:p>
            <a:endParaRPr/>
          </a:p>
        </p:txBody>
      </p:sp>
      <p:pic>
        <p:nvPicPr>
          <p:cNvPr id="36" name="Picture 35"/>
          <p:cNvPicPr/>
          <p:nvPr/>
        </p:nvPicPr>
        <p:blipFill>
          <a:blip r:embed="rId2"/>
          <a:stretch/>
        </p:blipFill>
        <p:spPr>
          <a:xfrm>
            <a:off x="2292480" y="1768680"/>
            <a:ext cx="5494680" cy="4384080"/>
          </a:xfrm>
          <a:prstGeom prst="rect">
            <a:avLst/>
          </a:prstGeom>
          <a:ln>
            <a:noFill/>
          </a:ln>
        </p:spPr>
      </p:pic>
      <p:pic>
        <p:nvPicPr>
          <p:cNvPr id="37" name="Picture 36"/>
          <p:cNvPicPr/>
          <p:nvPr/>
        </p:nvPicPr>
        <p:blipFill>
          <a:blip r:embed="rId2"/>
          <a:stretch/>
        </p:blipFill>
        <p:spPr>
          <a:xfrm>
            <a:off x="2292480" y="1768680"/>
            <a:ext cx="5494680" cy="438408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5"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7" name="PlaceHolder 2"/>
          <p:cNvSpPr>
            <a:spLocks noGrp="1"/>
          </p:cNvSpPr>
          <p:nvPr>
            <p:ph type="body"/>
          </p:nvPr>
        </p:nvSpPr>
        <p:spPr>
          <a:xfrm>
            <a:off x="504000" y="1768680"/>
            <a:ext cx="9072000" cy="438408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9" name="PlaceHolder 2"/>
          <p:cNvSpPr>
            <a:spLocks noGrp="1"/>
          </p:cNvSpPr>
          <p:nvPr>
            <p:ph type="body"/>
          </p:nvPr>
        </p:nvSpPr>
        <p:spPr>
          <a:xfrm>
            <a:off x="504000" y="1768680"/>
            <a:ext cx="4426920" cy="4384080"/>
          </a:xfrm>
          <a:prstGeom prst="rect">
            <a:avLst/>
          </a:prstGeom>
        </p:spPr>
        <p:txBody>
          <a:bodyPr lIns="0" tIns="0" rIns="0" bIns="0"/>
          <a:lstStyle/>
          <a:p>
            <a:endParaRPr/>
          </a:p>
        </p:txBody>
      </p:sp>
      <p:sp>
        <p:nvSpPr>
          <p:cNvPr id="10" name="PlaceHolder 3"/>
          <p:cNvSpPr>
            <a:spLocks noGrp="1"/>
          </p:cNvSpPr>
          <p:nvPr>
            <p:ph type="body"/>
          </p:nvPr>
        </p:nvSpPr>
        <p:spPr>
          <a:xfrm>
            <a:off x="5152680" y="1768680"/>
            <a:ext cx="4426920" cy="438408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4"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15" name="PlaceHolder 3"/>
          <p:cNvSpPr>
            <a:spLocks noGrp="1"/>
          </p:cNvSpPr>
          <p:nvPr>
            <p:ph type="body"/>
          </p:nvPr>
        </p:nvSpPr>
        <p:spPr>
          <a:xfrm>
            <a:off x="504000" y="4058640"/>
            <a:ext cx="4426920" cy="2090880"/>
          </a:xfrm>
          <a:prstGeom prst="rect">
            <a:avLst/>
          </a:prstGeom>
        </p:spPr>
        <p:txBody>
          <a:bodyPr lIns="0" tIns="0" rIns="0" bIns="0"/>
          <a:lstStyle/>
          <a:p>
            <a:endParaRPr/>
          </a:p>
        </p:txBody>
      </p:sp>
      <p:sp>
        <p:nvSpPr>
          <p:cNvPr id="16" name="PlaceHolder 4"/>
          <p:cNvSpPr>
            <a:spLocks noGrp="1"/>
          </p:cNvSpPr>
          <p:nvPr>
            <p:ph type="body"/>
          </p:nvPr>
        </p:nvSpPr>
        <p:spPr>
          <a:xfrm>
            <a:off x="5152680" y="1768680"/>
            <a:ext cx="4426920" cy="43840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8" name="PlaceHolder 2"/>
          <p:cNvSpPr>
            <a:spLocks noGrp="1"/>
          </p:cNvSpPr>
          <p:nvPr>
            <p:ph type="body"/>
          </p:nvPr>
        </p:nvSpPr>
        <p:spPr>
          <a:xfrm>
            <a:off x="504000" y="1768680"/>
            <a:ext cx="4426920" cy="4384080"/>
          </a:xfrm>
          <a:prstGeom prst="rect">
            <a:avLst/>
          </a:prstGeom>
        </p:spPr>
        <p:txBody>
          <a:bodyPr lIns="0" tIns="0" rIns="0" bIns="0"/>
          <a:lstStyle/>
          <a:p>
            <a:endParaRPr/>
          </a:p>
        </p:txBody>
      </p:sp>
      <p:sp>
        <p:nvSpPr>
          <p:cNvPr id="19"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20" name="PlaceHolder 4"/>
          <p:cNvSpPr>
            <a:spLocks noGrp="1"/>
          </p:cNvSpPr>
          <p:nvPr>
            <p:ph type="body"/>
          </p:nvPr>
        </p:nvSpPr>
        <p:spPr>
          <a:xfrm>
            <a:off x="5152680" y="4058640"/>
            <a:ext cx="4426920" cy="209088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22"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23"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24" name="PlaceHolder 4"/>
          <p:cNvSpPr>
            <a:spLocks noGrp="1"/>
          </p:cNvSpPr>
          <p:nvPr>
            <p:ph type="body"/>
          </p:nvPr>
        </p:nvSpPr>
        <p:spPr>
          <a:xfrm>
            <a:off x="504000" y="4058640"/>
            <a:ext cx="9072000" cy="209088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CustomShape 1"/>
          <p:cNvSpPr/>
          <p:nvPr/>
        </p:nvSpPr>
        <p:spPr>
          <a:xfrm>
            <a:off x="503280" y="6886440"/>
            <a:ext cx="2345760" cy="518760"/>
          </a:xfrm>
          <a:prstGeom prst="rect">
            <a:avLst/>
          </a:prstGeom>
          <a:noFill/>
          <a:ln>
            <a:noFill/>
          </a:ln>
        </p:spPr>
        <p:style>
          <a:lnRef idx="0">
            <a:scrgbClr r="0" g="0" b="0"/>
          </a:lnRef>
          <a:fillRef idx="0">
            <a:scrgbClr r="0" g="0" b="0"/>
          </a:fillRef>
          <a:effectRef idx="0">
            <a:scrgbClr r="0" g="0" b="0"/>
          </a:effectRef>
          <a:fontRef idx="minor"/>
        </p:style>
      </p:sp>
      <p:sp>
        <p:nvSpPr>
          <p:cNvPr id="5" name="CustomShape 2"/>
          <p:cNvSpPr/>
          <p:nvPr/>
        </p:nvSpPr>
        <p:spPr>
          <a:xfrm>
            <a:off x="3448080" y="6886440"/>
            <a:ext cx="3193560" cy="518760"/>
          </a:xfrm>
          <a:prstGeom prst="rect">
            <a:avLst/>
          </a:prstGeom>
          <a:noFill/>
          <a:ln>
            <a:noFill/>
          </a:ln>
        </p:spPr>
        <p:style>
          <a:lnRef idx="0">
            <a:scrgbClr r="0" g="0" b="0"/>
          </a:lnRef>
          <a:fillRef idx="0">
            <a:scrgbClr r="0" g="0" b="0"/>
          </a:fillRef>
          <a:effectRef idx="0">
            <a:scrgbClr r="0" g="0" b="0"/>
          </a:effectRef>
          <a:fontRef idx="minor"/>
        </p:style>
      </p:sp>
      <p:sp>
        <p:nvSpPr>
          <p:cNvPr id="2" name="PlaceHolder 3"/>
          <p:cNvSpPr>
            <a:spLocks noGrp="1"/>
          </p:cNvSpPr>
          <p:nvPr>
            <p:ph type="title"/>
          </p:nvPr>
        </p:nvSpPr>
        <p:spPr>
          <a:xfrm>
            <a:off x="504000" y="301320"/>
            <a:ext cx="9072000" cy="1261800"/>
          </a:xfrm>
          <a:prstGeom prst="rect">
            <a:avLst/>
          </a:prstGeom>
        </p:spPr>
        <p:txBody>
          <a:bodyPr lIns="0" tIns="0" rIns="0" bIns="0" anchor="ctr"/>
          <a:lstStyle/>
          <a:p>
            <a:pPr algn="ctr"/>
            <a:r>
              <a:rPr lang="en-US" sz="4400">
                <a:latin typeface="Arial"/>
              </a:rPr>
              <a:t>Для правки текста заголовка щёлкните мышью</a:t>
            </a:r>
            <a:endParaRPr/>
          </a:p>
        </p:txBody>
      </p:sp>
      <p:sp>
        <p:nvSpPr>
          <p:cNvPr id="3" name="PlaceHolder 4"/>
          <p:cNvSpPr>
            <a:spLocks noGrp="1"/>
          </p:cNvSpPr>
          <p:nvPr>
            <p:ph type="body"/>
          </p:nvPr>
        </p:nvSpPr>
        <p:spPr>
          <a:xfrm>
            <a:off x="504000" y="1768680"/>
            <a:ext cx="9072000" cy="4384080"/>
          </a:xfrm>
          <a:prstGeom prst="rect">
            <a:avLst/>
          </a:prstGeom>
        </p:spPr>
        <p:txBody>
          <a:bodyPr lIns="0" tIns="0" rIns="0" bIns="0"/>
          <a:lstStyle/>
          <a:p>
            <a:pPr>
              <a:buSzPct val="45000"/>
              <a:buFont typeface="StarSymbol"/>
              <a:buChar char=""/>
            </a:pPr>
            <a:r>
              <a:rPr lang="en-US" sz="3200">
                <a:latin typeface="Arial"/>
              </a:rPr>
              <a:t>Для правки структуры щёлкните мышью</a:t>
            </a:r>
            <a:endParaRPr/>
          </a:p>
          <a:p>
            <a:pPr lvl="1">
              <a:buSzPct val="75000"/>
              <a:buFont typeface="StarSymbol"/>
              <a:buChar char=""/>
            </a:pPr>
            <a:r>
              <a:rPr lang="en-US" sz="2800">
                <a:latin typeface="Arial"/>
              </a:rPr>
              <a:t>Второй уровень структуры</a:t>
            </a:r>
            <a:endParaRPr/>
          </a:p>
          <a:p>
            <a:pPr lvl="2">
              <a:buSzPct val="45000"/>
              <a:buFont typeface="StarSymbol"/>
              <a:buChar char=""/>
            </a:pPr>
            <a:r>
              <a:rPr lang="en-US" sz="2400">
                <a:latin typeface="Arial"/>
              </a:rPr>
              <a:t>Третий уровень структуры</a:t>
            </a:r>
            <a:endParaRPr/>
          </a:p>
          <a:p>
            <a:pPr lvl="3">
              <a:buSzPct val="75000"/>
              <a:buFont typeface="StarSymbol"/>
              <a:buChar char=""/>
            </a:pPr>
            <a:r>
              <a:rPr lang="en-US" sz="2000">
                <a:latin typeface="Arial"/>
              </a:rPr>
              <a:t>Четвёртый уровень структуры</a:t>
            </a:r>
            <a:endParaRPr/>
          </a:p>
          <a:p>
            <a:pPr lvl="4">
              <a:buSzPct val="45000"/>
              <a:buFont typeface="StarSymbol"/>
              <a:buChar char=""/>
            </a:pPr>
            <a:r>
              <a:rPr lang="en-US" sz="2000">
                <a:latin typeface="Arial"/>
              </a:rPr>
              <a:t>Пятый уровень структуры</a:t>
            </a:r>
            <a:endParaRPr/>
          </a:p>
          <a:p>
            <a:pPr lvl="5">
              <a:buSzPct val="45000"/>
              <a:buFont typeface="StarSymbol"/>
              <a:buChar char=""/>
            </a:pPr>
            <a:r>
              <a:rPr lang="en-US" sz="2000">
                <a:latin typeface="Arial"/>
              </a:rPr>
              <a:t>Шестой уровень структуры</a:t>
            </a:r>
            <a:endParaRPr/>
          </a:p>
          <a:p>
            <a:pPr lvl="6">
              <a:buSzPct val="45000"/>
              <a:buFont typeface="StarSymbol"/>
              <a:buChar char=""/>
            </a:pPr>
            <a:r>
              <a:rPr lang="en-US" sz="2000">
                <a:latin typeface="Arial"/>
              </a:rPr>
              <a:t>Седьмой уровень структуры</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 name="CustomShape 4"/>
          <p:cNvSpPr/>
          <p:nvPr/>
        </p:nvSpPr>
        <p:spPr>
          <a:xfrm>
            <a:off x="3824280" y="1830240"/>
            <a:ext cx="1872720" cy="471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13000"/>
              </a:lnSpc>
            </a:pPr>
            <a:r>
              <a:rPr lang="en-US" sz="2200" strike="noStrike">
                <a:solidFill>
                  <a:srgbClr val="FFFFFF"/>
                </a:solidFill>
                <a:latin typeface="Open Sans"/>
                <a:ea typeface="DejaVu Sans"/>
              </a:rPr>
              <a:t>sqadays.com</a:t>
            </a:r>
            <a:endParaRPr/>
          </a:p>
        </p:txBody>
      </p:sp>
      <p:sp>
        <p:nvSpPr>
          <p:cNvPr id="47" name="CustomShape 5"/>
          <p:cNvSpPr/>
          <p:nvPr/>
        </p:nvSpPr>
        <p:spPr>
          <a:xfrm>
            <a:off x="0" y="6912000"/>
            <a:ext cx="10080360" cy="647280"/>
          </a:xfrm>
          <a:prstGeom prst="roundRect">
            <a:avLst>
              <a:gd name="adj" fmla="val 10811"/>
            </a:avLst>
          </a:prstGeom>
          <a:solidFill>
            <a:srgbClr val="333333"/>
          </a:solidFill>
          <a:ln w="9360">
            <a:solidFill>
              <a:srgbClr val="808080"/>
            </a:solidFill>
            <a:miter/>
          </a:ln>
        </p:spPr>
        <p:style>
          <a:lnRef idx="0">
            <a:scrgbClr r="0" g="0" b="0"/>
          </a:lnRef>
          <a:fillRef idx="0">
            <a:scrgbClr r="0" g="0" b="0"/>
          </a:fillRef>
          <a:effectRef idx="0">
            <a:scrgbClr r="0" g="0" b="0"/>
          </a:effectRef>
          <a:fontRef idx="minor"/>
        </p:style>
      </p:sp>
      <p:sp>
        <p:nvSpPr>
          <p:cNvPr id="49" name="CustomShape 7"/>
          <p:cNvSpPr/>
          <p:nvPr/>
        </p:nvSpPr>
        <p:spPr>
          <a:xfrm>
            <a:off x="431640" y="2987640"/>
            <a:ext cx="9359640" cy="64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13000"/>
              </a:lnSpc>
            </a:pPr>
            <a:r>
              <a:rPr lang="en-US" sz="3200" strike="noStrike" dirty="0" smtClean="0">
                <a:solidFill>
                  <a:srgbClr val="000000"/>
                </a:solidFill>
                <a:latin typeface="Open Sans"/>
                <a:ea typeface="DejaVu Sans"/>
              </a:rPr>
              <a:t>Tatiana </a:t>
            </a:r>
            <a:r>
              <a:rPr lang="en-US" sz="3200" strike="noStrike" dirty="0" err="1" smtClean="0">
                <a:solidFill>
                  <a:srgbClr val="000000"/>
                </a:solidFill>
                <a:latin typeface="Open Sans"/>
                <a:ea typeface="DejaVu Sans"/>
              </a:rPr>
              <a:t>Sintina</a:t>
            </a:r>
            <a:endParaRPr dirty="0"/>
          </a:p>
        </p:txBody>
      </p:sp>
      <p:sp>
        <p:nvSpPr>
          <p:cNvPr id="50" name="CustomShape 8"/>
          <p:cNvSpPr/>
          <p:nvPr/>
        </p:nvSpPr>
        <p:spPr>
          <a:xfrm>
            <a:off x="431640" y="3564000"/>
            <a:ext cx="928836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13000"/>
              </a:lnSpc>
            </a:pPr>
            <a:r>
              <a:rPr lang="en-US" strike="noStrike" dirty="0" err="1">
                <a:solidFill>
                  <a:srgbClr val="000000"/>
                </a:solidFill>
                <a:latin typeface="Open Sans"/>
                <a:ea typeface="DejaVu Sans"/>
              </a:rPr>
              <a:t>Epam</a:t>
            </a:r>
            <a:r>
              <a:rPr lang="en-US" strike="noStrike" dirty="0">
                <a:solidFill>
                  <a:srgbClr val="000000"/>
                </a:solidFill>
                <a:latin typeface="Open Sans"/>
                <a:ea typeface="DejaVu Sans"/>
              </a:rPr>
              <a:t> Systems. </a:t>
            </a:r>
            <a:r>
              <a:rPr lang="en-US" strike="noStrike" dirty="0" smtClean="0">
                <a:solidFill>
                  <a:srgbClr val="000000"/>
                </a:solidFill>
                <a:latin typeface="Open Sans"/>
                <a:ea typeface="DejaVu Sans"/>
              </a:rPr>
              <a:t>Saint-Petersburg, Russia</a:t>
            </a:r>
            <a:endParaRPr sz="2400" dirty="0"/>
          </a:p>
        </p:txBody>
      </p:sp>
      <p:sp>
        <p:nvSpPr>
          <p:cNvPr id="51" name="CustomShape 9"/>
          <p:cNvSpPr/>
          <p:nvPr/>
        </p:nvSpPr>
        <p:spPr>
          <a:xfrm>
            <a:off x="417600" y="5214960"/>
            <a:ext cx="9373680" cy="114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13000"/>
              </a:lnSpc>
            </a:pPr>
            <a:r>
              <a:rPr lang="en-US" sz="3200" strike="noStrike" dirty="0" smtClean="0">
                <a:solidFill>
                  <a:srgbClr val="24877A"/>
                </a:solidFill>
                <a:latin typeface="Open Sans"/>
                <a:ea typeface="DejaVu Sans"/>
              </a:rPr>
              <a:t>How to test your </a:t>
            </a:r>
            <a:r>
              <a:rPr lang="en-US" sz="3200" strike="noStrike" dirty="0" smtClean="0">
                <a:solidFill>
                  <a:srgbClr val="24877A"/>
                </a:solidFill>
                <a:latin typeface="Open Sans"/>
                <a:ea typeface="DejaVu Sans"/>
              </a:rPr>
              <a:t>team leader </a:t>
            </a:r>
            <a:r>
              <a:rPr lang="en-US" sz="3200" strike="noStrike" dirty="0" smtClean="0">
                <a:solidFill>
                  <a:srgbClr val="24877A"/>
                </a:solidFill>
                <a:latin typeface="Open Sans"/>
                <a:ea typeface="DejaVu Sans"/>
              </a:rPr>
              <a:t>and how </a:t>
            </a:r>
            <a:r>
              <a:rPr lang="en-US" sz="3200" strike="noStrike" dirty="0" smtClean="0">
                <a:solidFill>
                  <a:srgbClr val="24877A"/>
                </a:solidFill>
                <a:latin typeface="Open Sans"/>
                <a:ea typeface="DejaVu Sans"/>
              </a:rPr>
              <a:t>it </a:t>
            </a:r>
            <a:r>
              <a:rPr lang="en-US" sz="3200" strike="noStrike" dirty="0" smtClean="0">
                <a:solidFill>
                  <a:srgbClr val="24877A"/>
                </a:solidFill>
                <a:latin typeface="Open Sans"/>
                <a:ea typeface="DejaVu Sans"/>
              </a:rPr>
              <a:t>involves your </a:t>
            </a:r>
            <a:r>
              <a:rPr lang="en-US" sz="3200" strike="noStrike" dirty="0" smtClean="0">
                <a:solidFill>
                  <a:srgbClr val="24877A"/>
                </a:solidFill>
                <a:latin typeface="Open Sans"/>
                <a:ea typeface="DejaVu Sans"/>
              </a:rPr>
              <a:t>career?</a:t>
            </a:r>
            <a:endParaRPr dirty="0"/>
          </a:p>
        </p:txBody>
      </p:sp>
      <p:pic>
        <p:nvPicPr>
          <p:cNvPr id="1026" name="Picture 2" descr="http://sqadays.com/files/autoupload/23/68/94/ad4wou2k274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744" y="224370"/>
            <a:ext cx="3547256" cy="30845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Life on </a:t>
            </a:r>
            <a:r>
              <a:rPr lang="en-US" dirty="0" smtClean="0"/>
              <a:t>the project</a:t>
            </a:r>
            <a:endParaRPr lang="en-US" dirty="0"/>
          </a:p>
        </p:txBody>
      </p:sp>
      <p:pic>
        <p:nvPicPr>
          <p:cNvPr id="4100" name="Picture 4" descr="https://upload.wikimedia.org/wikipedia/commons/d/dd/Tank_T-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744" y="1319280"/>
            <a:ext cx="9442597" cy="5227504"/>
          </a:xfrm>
          <a:prstGeom prst="rect">
            <a:avLst/>
          </a:prstGeom>
          <a:noFill/>
          <a:extLst>
            <a:ext uri="{909E8E84-426E-40DD-AFC4-6F175D3DCCD1}">
              <a14:hiddenFill xmlns:a14="http://schemas.microsoft.com/office/drawing/2010/main">
                <a:solidFill>
                  <a:srgbClr val="FFFFFF"/>
                </a:solidFill>
              </a14:hiddenFill>
            </a:ext>
          </a:extLst>
        </p:spPr>
      </p:pic>
      <p:sp>
        <p:nvSpPr>
          <p:cNvPr id="5" name="CustomShape 1"/>
          <p:cNvSpPr/>
          <p:nvPr/>
        </p:nvSpPr>
        <p:spPr>
          <a:xfrm>
            <a:off x="0" y="6912000"/>
            <a:ext cx="10080360" cy="647280"/>
          </a:xfrm>
          <a:prstGeom prst="roundRect">
            <a:avLst>
              <a:gd name="adj" fmla="val 10811"/>
            </a:avLst>
          </a:prstGeom>
          <a:solidFill>
            <a:srgbClr val="333333"/>
          </a:solidFill>
          <a:ln w="9360">
            <a:solidFill>
              <a:srgbClr val="808080"/>
            </a:solidFill>
            <a:miter/>
          </a:ln>
        </p:spPr>
        <p:style>
          <a:lnRef idx="0">
            <a:scrgbClr r="0" g="0" b="0"/>
          </a:lnRef>
          <a:fillRef idx="0">
            <a:scrgbClr r="0" g="0" b="0"/>
          </a:fillRef>
          <a:effectRef idx="0">
            <a:scrgbClr r="0" g="0" b="0"/>
          </a:effectRef>
          <a:fontRef idx="minor"/>
        </p:style>
      </p:sp>
      <p:sp>
        <p:nvSpPr>
          <p:cNvPr id="6" name="CustomShape 2"/>
          <p:cNvSpPr/>
          <p:nvPr/>
        </p:nvSpPr>
        <p:spPr>
          <a:xfrm>
            <a:off x="1368360" y="6983280"/>
            <a:ext cx="8422920" cy="502920"/>
          </a:xfrm>
          <a:prstGeom prst="rect">
            <a:avLst/>
          </a:prstGeom>
          <a:noFill/>
          <a:ln>
            <a:noFill/>
          </a:ln>
        </p:spPr>
        <p:style>
          <a:lnRef idx="0">
            <a:scrgbClr r="0" g="0" b="0"/>
          </a:lnRef>
          <a:fillRef idx="0">
            <a:scrgbClr r="0" g="0" b="0"/>
          </a:fillRef>
          <a:effectRef idx="0">
            <a:scrgbClr r="0" g="0" b="0"/>
          </a:effectRef>
          <a:fontRef idx="minor"/>
        </p:style>
        <p:txBody>
          <a:bodyPr lIns="90000" tIns="52200" rIns="90000" bIns="45000"/>
          <a:lstStyle/>
          <a:p>
            <a:pPr>
              <a:lnSpc>
                <a:spcPct val="113000"/>
              </a:lnSpc>
            </a:pPr>
            <a:r>
              <a:rPr lang="en-US" dirty="0">
                <a:solidFill>
                  <a:schemeClr val="bg1"/>
                </a:solidFill>
                <a:latin typeface="Open Sans"/>
              </a:rPr>
              <a:t>How to test your </a:t>
            </a:r>
            <a:r>
              <a:rPr lang="en-US" dirty="0">
                <a:solidFill>
                  <a:schemeClr val="bg1"/>
                </a:solidFill>
                <a:latin typeface="Open Sans"/>
              </a:rPr>
              <a:t>team leader</a:t>
            </a:r>
            <a:r>
              <a:rPr lang="en-US" dirty="0" smtClean="0">
                <a:solidFill>
                  <a:schemeClr val="bg1"/>
                </a:solidFill>
                <a:latin typeface="Open Sans"/>
              </a:rPr>
              <a:t> </a:t>
            </a:r>
            <a:r>
              <a:rPr lang="en-US" dirty="0">
                <a:solidFill>
                  <a:schemeClr val="bg1"/>
                </a:solidFill>
                <a:latin typeface="Open Sans"/>
              </a:rPr>
              <a:t>and how </a:t>
            </a:r>
            <a:r>
              <a:rPr lang="en-US" dirty="0" smtClean="0">
                <a:solidFill>
                  <a:schemeClr val="bg1"/>
                </a:solidFill>
                <a:latin typeface="Open Sans"/>
              </a:rPr>
              <a:t>it </a:t>
            </a:r>
            <a:r>
              <a:rPr lang="en-US" dirty="0">
                <a:solidFill>
                  <a:schemeClr val="bg1"/>
                </a:solidFill>
                <a:latin typeface="Open Sans"/>
              </a:rPr>
              <a:t>involves your career</a:t>
            </a:r>
            <a:endParaRPr lang="en-US" dirty="0">
              <a:solidFill>
                <a:schemeClr val="bg1"/>
              </a:solidFill>
            </a:endParaRPr>
          </a:p>
        </p:txBody>
      </p:sp>
      <p:pic>
        <p:nvPicPr>
          <p:cNvPr id="7" name="Рисунок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6931025"/>
            <a:ext cx="687388"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741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 name="CustomShape 1"/>
          <p:cNvSpPr/>
          <p:nvPr/>
        </p:nvSpPr>
        <p:spPr>
          <a:xfrm>
            <a:off x="0" y="6912000"/>
            <a:ext cx="10080360" cy="647280"/>
          </a:xfrm>
          <a:prstGeom prst="roundRect">
            <a:avLst>
              <a:gd name="adj" fmla="val 10811"/>
            </a:avLst>
          </a:prstGeom>
          <a:solidFill>
            <a:srgbClr val="333333"/>
          </a:solidFill>
          <a:ln w="9360">
            <a:solidFill>
              <a:srgbClr val="808080"/>
            </a:solidFill>
            <a:miter/>
          </a:ln>
        </p:spPr>
        <p:style>
          <a:lnRef idx="0">
            <a:scrgbClr r="0" g="0" b="0"/>
          </a:lnRef>
          <a:fillRef idx="0">
            <a:scrgbClr r="0" g="0" b="0"/>
          </a:fillRef>
          <a:effectRef idx="0">
            <a:scrgbClr r="0" g="0" b="0"/>
          </a:effectRef>
          <a:fontRef idx="minor"/>
        </p:style>
      </p:sp>
      <p:sp>
        <p:nvSpPr>
          <p:cNvPr id="125" name="CustomShape 3"/>
          <p:cNvSpPr/>
          <p:nvPr/>
        </p:nvSpPr>
        <p:spPr>
          <a:xfrm>
            <a:off x="503280" y="301680"/>
            <a:ext cx="9069120" cy="1260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US" sz="4400" strike="noStrike" dirty="0" smtClean="0">
                <a:solidFill>
                  <a:srgbClr val="000000"/>
                </a:solidFill>
                <a:latin typeface="Arial"/>
                <a:ea typeface="DejaVu Sans"/>
              </a:rPr>
              <a:t>Thank you for your attention</a:t>
            </a:r>
            <a:endParaRPr dirty="0"/>
          </a:p>
        </p:txBody>
      </p:sp>
      <p:sp>
        <p:nvSpPr>
          <p:cNvPr id="126" name="CustomShape 4"/>
          <p:cNvSpPr/>
          <p:nvPr/>
        </p:nvSpPr>
        <p:spPr>
          <a:xfrm>
            <a:off x="274680" y="1503360"/>
            <a:ext cx="9069120" cy="4987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US" sz="5400" strike="noStrike" dirty="0">
                <a:solidFill>
                  <a:srgbClr val="000000"/>
                </a:solidFill>
                <a:latin typeface="Arial"/>
                <a:ea typeface="DejaVu Sans"/>
              </a:rPr>
              <a:t>Q&amp;A</a:t>
            </a:r>
            <a:endParaRPr dirty="0"/>
          </a:p>
        </p:txBody>
      </p:sp>
      <p:sp>
        <p:nvSpPr>
          <p:cNvPr id="7" name="CustomShape 2"/>
          <p:cNvSpPr/>
          <p:nvPr/>
        </p:nvSpPr>
        <p:spPr>
          <a:xfrm>
            <a:off x="1368360" y="6983280"/>
            <a:ext cx="8422920" cy="502920"/>
          </a:xfrm>
          <a:prstGeom prst="rect">
            <a:avLst/>
          </a:prstGeom>
          <a:noFill/>
          <a:ln>
            <a:noFill/>
          </a:ln>
        </p:spPr>
        <p:style>
          <a:lnRef idx="0">
            <a:scrgbClr r="0" g="0" b="0"/>
          </a:lnRef>
          <a:fillRef idx="0">
            <a:scrgbClr r="0" g="0" b="0"/>
          </a:fillRef>
          <a:effectRef idx="0">
            <a:scrgbClr r="0" g="0" b="0"/>
          </a:effectRef>
          <a:fontRef idx="minor"/>
        </p:style>
        <p:txBody>
          <a:bodyPr lIns="90000" tIns="52200" rIns="90000" bIns="45000"/>
          <a:lstStyle/>
          <a:p>
            <a:pPr>
              <a:lnSpc>
                <a:spcPct val="113000"/>
              </a:lnSpc>
            </a:pPr>
            <a:r>
              <a:rPr lang="en-US" dirty="0">
                <a:solidFill>
                  <a:schemeClr val="bg1"/>
                </a:solidFill>
                <a:latin typeface="Open Sans"/>
              </a:rPr>
              <a:t>How to test your manager and how its involves your career</a:t>
            </a:r>
            <a:endParaRPr lang="en-US" dirty="0">
              <a:solidFill>
                <a:schemeClr val="bg1"/>
              </a:solidFill>
            </a:endParaRPr>
          </a:p>
        </p:txBody>
      </p:sp>
      <p:sp>
        <p:nvSpPr>
          <p:cNvPr id="6" name="CustomShape 1"/>
          <p:cNvSpPr/>
          <p:nvPr/>
        </p:nvSpPr>
        <p:spPr>
          <a:xfrm>
            <a:off x="0" y="6912000"/>
            <a:ext cx="10080360" cy="647280"/>
          </a:xfrm>
          <a:prstGeom prst="roundRect">
            <a:avLst>
              <a:gd name="adj" fmla="val 10811"/>
            </a:avLst>
          </a:prstGeom>
          <a:solidFill>
            <a:srgbClr val="333333"/>
          </a:solidFill>
          <a:ln w="9360">
            <a:solidFill>
              <a:srgbClr val="808080"/>
            </a:solidFill>
            <a:miter/>
          </a:ln>
        </p:spPr>
        <p:style>
          <a:lnRef idx="0">
            <a:scrgbClr r="0" g="0" b="0"/>
          </a:lnRef>
          <a:fillRef idx="0">
            <a:scrgbClr r="0" g="0" b="0"/>
          </a:fillRef>
          <a:effectRef idx="0">
            <a:scrgbClr r="0" g="0" b="0"/>
          </a:effectRef>
          <a:fontRef idx="minor"/>
        </p:style>
      </p:sp>
      <p:sp>
        <p:nvSpPr>
          <p:cNvPr id="8" name="CustomShape 2"/>
          <p:cNvSpPr/>
          <p:nvPr/>
        </p:nvSpPr>
        <p:spPr>
          <a:xfrm>
            <a:off x="1368360" y="6983280"/>
            <a:ext cx="8422920" cy="502920"/>
          </a:xfrm>
          <a:prstGeom prst="rect">
            <a:avLst/>
          </a:prstGeom>
          <a:noFill/>
          <a:ln>
            <a:noFill/>
          </a:ln>
        </p:spPr>
        <p:style>
          <a:lnRef idx="0">
            <a:scrgbClr r="0" g="0" b="0"/>
          </a:lnRef>
          <a:fillRef idx="0">
            <a:scrgbClr r="0" g="0" b="0"/>
          </a:fillRef>
          <a:effectRef idx="0">
            <a:scrgbClr r="0" g="0" b="0"/>
          </a:effectRef>
          <a:fontRef idx="minor"/>
        </p:style>
        <p:txBody>
          <a:bodyPr lIns="90000" tIns="52200" rIns="90000" bIns="45000"/>
          <a:lstStyle/>
          <a:p>
            <a:pPr>
              <a:lnSpc>
                <a:spcPct val="113000"/>
              </a:lnSpc>
            </a:pPr>
            <a:r>
              <a:rPr lang="en-US" dirty="0">
                <a:solidFill>
                  <a:schemeClr val="bg1"/>
                </a:solidFill>
                <a:latin typeface="Open Sans"/>
              </a:rPr>
              <a:t>How to test your </a:t>
            </a:r>
            <a:r>
              <a:rPr lang="en-US" dirty="0">
                <a:solidFill>
                  <a:schemeClr val="bg1"/>
                </a:solidFill>
                <a:latin typeface="Open Sans"/>
              </a:rPr>
              <a:t>team leader</a:t>
            </a:r>
            <a:r>
              <a:rPr lang="en-US" dirty="0" smtClean="0">
                <a:solidFill>
                  <a:schemeClr val="bg1"/>
                </a:solidFill>
                <a:latin typeface="Open Sans"/>
              </a:rPr>
              <a:t> </a:t>
            </a:r>
            <a:r>
              <a:rPr lang="en-US" dirty="0">
                <a:solidFill>
                  <a:schemeClr val="bg1"/>
                </a:solidFill>
                <a:latin typeface="Open Sans"/>
              </a:rPr>
              <a:t>and how </a:t>
            </a:r>
            <a:r>
              <a:rPr lang="en-US" dirty="0" smtClean="0">
                <a:solidFill>
                  <a:schemeClr val="bg1"/>
                </a:solidFill>
                <a:latin typeface="Open Sans"/>
              </a:rPr>
              <a:t>it </a:t>
            </a:r>
            <a:r>
              <a:rPr lang="en-US" dirty="0">
                <a:solidFill>
                  <a:schemeClr val="bg1"/>
                </a:solidFill>
                <a:latin typeface="Open Sans"/>
              </a:rPr>
              <a:t>involves your career</a:t>
            </a:r>
            <a:endParaRPr lang="en-US" dirty="0">
              <a:solidFill>
                <a:schemeClr val="bg1"/>
              </a:solidFill>
            </a:endParaRPr>
          </a:p>
        </p:txBody>
      </p:sp>
      <p:pic>
        <p:nvPicPr>
          <p:cNvPr id="9" name="Рисунок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6931025"/>
            <a:ext cx="687388"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 name="CustomShape 1"/>
          <p:cNvSpPr/>
          <p:nvPr/>
        </p:nvSpPr>
        <p:spPr>
          <a:xfrm>
            <a:off x="0" y="6912000"/>
            <a:ext cx="10080360" cy="647280"/>
          </a:xfrm>
          <a:prstGeom prst="roundRect">
            <a:avLst>
              <a:gd name="adj" fmla="val 10811"/>
            </a:avLst>
          </a:prstGeom>
          <a:solidFill>
            <a:srgbClr val="333333"/>
          </a:solidFill>
          <a:ln w="9360">
            <a:solidFill>
              <a:srgbClr val="808080"/>
            </a:solidFill>
            <a:miter/>
          </a:ln>
        </p:spPr>
        <p:style>
          <a:lnRef idx="0">
            <a:scrgbClr r="0" g="0" b="0"/>
          </a:lnRef>
          <a:fillRef idx="0">
            <a:scrgbClr r="0" g="0" b="0"/>
          </a:fillRef>
          <a:effectRef idx="0">
            <a:scrgbClr r="0" g="0" b="0"/>
          </a:effectRef>
          <a:fontRef idx="minor"/>
        </p:style>
      </p:sp>
      <p:sp>
        <p:nvSpPr>
          <p:cNvPr id="60" name="CustomShape 3"/>
          <p:cNvSpPr/>
          <p:nvPr/>
        </p:nvSpPr>
        <p:spPr>
          <a:xfrm>
            <a:off x="365040" y="385920"/>
            <a:ext cx="9069120" cy="1260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US" sz="4400" strike="noStrike" dirty="0" smtClean="0">
                <a:solidFill>
                  <a:srgbClr val="000000"/>
                </a:solidFill>
                <a:latin typeface="Arial"/>
                <a:ea typeface="DejaVu Sans"/>
              </a:rPr>
              <a:t>Your career</a:t>
            </a:r>
            <a:endParaRPr dirty="0"/>
          </a:p>
        </p:txBody>
      </p:sp>
      <p:sp>
        <p:nvSpPr>
          <p:cNvPr id="61" name="CustomShape 4"/>
          <p:cNvSpPr/>
          <p:nvPr/>
        </p:nvSpPr>
        <p:spPr>
          <a:xfrm>
            <a:off x="503280" y="1768320"/>
            <a:ext cx="9069120" cy="4987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endParaRPr dirty="0"/>
          </a:p>
          <a:p>
            <a:pPr algn="ctr">
              <a:lnSpc>
                <a:spcPct val="93000"/>
              </a:lnSpc>
            </a:pPr>
            <a:endParaRPr dirty="0"/>
          </a:p>
        </p:txBody>
      </p:sp>
      <p:sp>
        <p:nvSpPr>
          <p:cNvPr id="9" name="CustomShape 2"/>
          <p:cNvSpPr/>
          <p:nvPr/>
        </p:nvSpPr>
        <p:spPr>
          <a:xfrm>
            <a:off x="1368360" y="6983280"/>
            <a:ext cx="8422920" cy="502920"/>
          </a:xfrm>
          <a:prstGeom prst="rect">
            <a:avLst/>
          </a:prstGeom>
          <a:noFill/>
          <a:ln>
            <a:noFill/>
          </a:ln>
        </p:spPr>
        <p:style>
          <a:lnRef idx="0">
            <a:scrgbClr r="0" g="0" b="0"/>
          </a:lnRef>
          <a:fillRef idx="0">
            <a:scrgbClr r="0" g="0" b="0"/>
          </a:fillRef>
          <a:effectRef idx="0">
            <a:scrgbClr r="0" g="0" b="0"/>
          </a:effectRef>
          <a:fontRef idx="minor"/>
        </p:style>
        <p:txBody>
          <a:bodyPr lIns="90000" tIns="52200" rIns="90000" bIns="45000"/>
          <a:lstStyle/>
          <a:p>
            <a:pPr>
              <a:lnSpc>
                <a:spcPct val="113000"/>
              </a:lnSpc>
            </a:pPr>
            <a:r>
              <a:rPr lang="en-US" dirty="0">
                <a:solidFill>
                  <a:schemeClr val="bg1"/>
                </a:solidFill>
                <a:latin typeface="Open Sans"/>
              </a:rPr>
              <a:t>How to test your </a:t>
            </a:r>
            <a:r>
              <a:rPr lang="en-US" dirty="0">
                <a:solidFill>
                  <a:schemeClr val="bg1"/>
                </a:solidFill>
                <a:latin typeface="Open Sans"/>
              </a:rPr>
              <a:t>team leader</a:t>
            </a:r>
            <a:r>
              <a:rPr lang="en-US" dirty="0" smtClean="0">
                <a:solidFill>
                  <a:schemeClr val="bg1"/>
                </a:solidFill>
                <a:latin typeface="Open Sans"/>
              </a:rPr>
              <a:t> </a:t>
            </a:r>
            <a:r>
              <a:rPr lang="en-US" dirty="0">
                <a:solidFill>
                  <a:schemeClr val="bg1"/>
                </a:solidFill>
                <a:latin typeface="Open Sans"/>
              </a:rPr>
              <a:t>and how </a:t>
            </a:r>
            <a:r>
              <a:rPr lang="en-US" dirty="0" smtClean="0">
                <a:solidFill>
                  <a:schemeClr val="bg1"/>
                </a:solidFill>
                <a:latin typeface="Open Sans"/>
              </a:rPr>
              <a:t>it </a:t>
            </a:r>
            <a:r>
              <a:rPr lang="en-US" dirty="0">
                <a:solidFill>
                  <a:schemeClr val="bg1"/>
                </a:solidFill>
                <a:latin typeface="Open Sans"/>
              </a:rPr>
              <a:t>involves your career</a:t>
            </a:r>
            <a:endParaRPr lang="en-US" dirty="0">
              <a:solidFill>
                <a:schemeClr val="bg1"/>
              </a:solidFill>
            </a:endParaRPr>
          </a:p>
        </p:txBody>
      </p:sp>
      <p:pic>
        <p:nvPicPr>
          <p:cNvPr id="1030" name="Picture 6" descr="https://upload.wikimedia.org/wikipedia/commons/thumb/0/00/Beckley_Park_topiary_garden.jpg/220px-Beckley_Park_topiary_gard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6281" y="1878929"/>
            <a:ext cx="4255379" cy="33656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pixabay.com/static/uploads/photo/2014/12/21/23/31/bush-575517_960_72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794" y="1768320"/>
            <a:ext cx="4745581" cy="3748155"/>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4497049" y="3561739"/>
            <a:ext cx="1082771" cy="410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Рисунок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 y="6931025"/>
            <a:ext cx="687388"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Picture 4" descr="https://upload.wikimedia.org/wikipedia/commons/thumb/a/ae/Rubik's_cube_scrambled.svg/2000px-Rubik's_cube_scrambled.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5805" y="4094633"/>
            <a:ext cx="2826323" cy="2589957"/>
          </a:xfrm>
          <a:prstGeom prst="rect">
            <a:avLst/>
          </a:prstGeom>
          <a:noFill/>
          <a:extLst>
            <a:ext uri="{909E8E84-426E-40DD-AFC4-6F175D3DCCD1}">
              <a14:hiddenFill xmlns:a14="http://schemas.microsoft.com/office/drawing/2010/main">
                <a:solidFill>
                  <a:srgbClr val="FFFFFF"/>
                </a:solidFill>
              </a14:hiddenFill>
            </a:ext>
          </a:extLst>
        </p:spPr>
      </p:pic>
      <p:sp>
        <p:nvSpPr>
          <p:cNvPr id="8" name="CustomShape 3"/>
          <p:cNvSpPr/>
          <p:nvPr/>
        </p:nvSpPr>
        <p:spPr>
          <a:xfrm>
            <a:off x="365040" y="385920"/>
            <a:ext cx="9069120" cy="1260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US" sz="4400" strike="noStrike" dirty="0" smtClean="0">
                <a:solidFill>
                  <a:srgbClr val="000000"/>
                </a:solidFill>
                <a:latin typeface="Arial"/>
                <a:ea typeface="DejaVu Sans"/>
              </a:rPr>
              <a:t>Agenda</a:t>
            </a:r>
            <a:endParaRPr dirty="0"/>
          </a:p>
        </p:txBody>
      </p:sp>
      <p:sp>
        <p:nvSpPr>
          <p:cNvPr id="10" name="Content Placeholder 2"/>
          <p:cNvSpPr txBox="1">
            <a:spLocks/>
          </p:cNvSpPr>
          <p:nvPr/>
        </p:nvSpPr>
        <p:spPr>
          <a:xfrm>
            <a:off x="392117" y="3186988"/>
            <a:ext cx="2033688" cy="5417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smtClean="0"/>
              <a:t>people</a:t>
            </a:r>
            <a:endParaRPr lang="en-US" dirty="0"/>
          </a:p>
        </p:txBody>
      </p:sp>
      <p:sp>
        <p:nvSpPr>
          <p:cNvPr id="11" name="Content Placeholder 2"/>
          <p:cNvSpPr txBox="1">
            <a:spLocks/>
          </p:cNvSpPr>
          <p:nvPr/>
        </p:nvSpPr>
        <p:spPr>
          <a:xfrm>
            <a:off x="6992676" y="4244084"/>
            <a:ext cx="2441484" cy="5850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smtClean="0"/>
              <a:t>knowledge</a:t>
            </a:r>
            <a:endParaRPr lang="en-US" dirty="0"/>
          </a:p>
        </p:txBody>
      </p:sp>
      <p:sp>
        <p:nvSpPr>
          <p:cNvPr id="12" name="Content Placeholder 2"/>
          <p:cNvSpPr txBox="1">
            <a:spLocks/>
          </p:cNvSpPr>
          <p:nvPr/>
        </p:nvSpPr>
        <p:spPr>
          <a:xfrm>
            <a:off x="5392708" y="5505445"/>
            <a:ext cx="1525295" cy="5850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smtClean="0"/>
              <a:t>tools</a:t>
            </a:r>
            <a:endParaRPr lang="en-US" dirty="0"/>
          </a:p>
        </p:txBody>
      </p:sp>
      <p:pic>
        <p:nvPicPr>
          <p:cNvPr id="1026" name="Picture 2" descr="https://pixabay.com/static/uploads/photo/2012/11/23/06/11/book-67049_960_7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5475" y="1591239"/>
            <a:ext cx="3124778" cy="23435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Картинки по запросу peop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8961" y="1347419"/>
            <a:ext cx="2552700" cy="1790701"/>
          </a:xfrm>
          <a:prstGeom prst="rect">
            <a:avLst/>
          </a:prstGeom>
          <a:noFill/>
          <a:extLst>
            <a:ext uri="{909E8E84-426E-40DD-AFC4-6F175D3DCCD1}">
              <a14:hiddenFill xmlns:a14="http://schemas.microsoft.com/office/drawing/2010/main">
                <a:solidFill>
                  <a:srgbClr val="FFFFFF"/>
                </a:solidFill>
              </a14:hiddenFill>
            </a:ext>
          </a:extLst>
        </p:spPr>
      </p:pic>
      <p:sp>
        <p:nvSpPr>
          <p:cNvPr id="13" name="CustomShape 2"/>
          <p:cNvSpPr/>
          <p:nvPr/>
        </p:nvSpPr>
        <p:spPr>
          <a:xfrm>
            <a:off x="1368360" y="6983280"/>
            <a:ext cx="8422920" cy="502920"/>
          </a:xfrm>
          <a:prstGeom prst="rect">
            <a:avLst/>
          </a:prstGeom>
          <a:noFill/>
          <a:ln>
            <a:noFill/>
          </a:ln>
        </p:spPr>
        <p:style>
          <a:lnRef idx="0">
            <a:scrgbClr r="0" g="0" b="0"/>
          </a:lnRef>
          <a:fillRef idx="0">
            <a:scrgbClr r="0" g="0" b="0"/>
          </a:fillRef>
          <a:effectRef idx="0">
            <a:scrgbClr r="0" g="0" b="0"/>
          </a:effectRef>
          <a:fontRef idx="minor"/>
        </p:style>
        <p:txBody>
          <a:bodyPr lIns="90000" tIns="52200" rIns="90000" bIns="45000"/>
          <a:lstStyle/>
          <a:p>
            <a:pPr>
              <a:lnSpc>
                <a:spcPct val="113000"/>
              </a:lnSpc>
            </a:pPr>
            <a:r>
              <a:rPr lang="en-US" dirty="0" smtClean="0">
                <a:solidFill>
                  <a:schemeClr val="bg1"/>
                </a:solidFill>
                <a:latin typeface="Open Sans"/>
              </a:rPr>
              <a:t>How to test your manager and how its involves your career</a:t>
            </a:r>
            <a:endParaRPr lang="en-US" dirty="0">
              <a:solidFill>
                <a:schemeClr val="bg1"/>
              </a:solidFill>
            </a:endParaRPr>
          </a:p>
        </p:txBody>
      </p:sp>
      <p:sp>
        <p:nvSpPr>
          <p:cNvPr id="15" name="CustomShape 1"/>
          <p:cNvSpPr/>
          <p:nvPr/>
        </p:nvSpPr>
        <p:spPr>
          <a:xfrm>
            <a:off x="0" y="6912000"/>
            <a:ext cx="10080360" cy="647280"/>
          </a:xfrm>
          <a:prstGeom prst="roundRect">
            <a:avLst>
              <a:gd name="adj" fmla="val 10811"/>
            </a:avLst>
          </a:prstGeom>
          <a:solidFill>
            <a:srgbClr val="333333"/>
          </a:solidFill>
          <a:ln w="9360">
            <a:solidFill>
              <a:srgbClr val="808080"/>
            </a:solidFill>
            <a:miter/>
          </a:ln>
        </p:spPr>
        <p:style>
          <a:lnRef idx="0">
            <a:scrgbClr r="0" g="0" b="0"/>
          </a:lnRef>
          <a:fillRef idx="0">
            <a:scrgbClr r="0" g="0" b="0"/>
          </a:fillRef>
          <a:effectRef idx="0">
            <a:scrgbClr r="0" g="0" b="0"/>
          </a:effectRef>
          <a:fontRef idx="minor"/>
        </p:style>
      </p:sp>
      <p:sp>
        <p:nvSpPr>
          <p:cNvPr id="16" name="CustomShape 2"/>
          <p:cNvSpPr/>
          <p:nvPr/>
        </p:nvSpPr>
        <p:spPr>
          <a:xfrm>
            <a:off x="1368360" y="6983280"/>
            <a:ext cx="8422920" cy="502920"/>
          </a:xfrm>
          <a:prstGeom prst="rect">
            <a:avLst/>
          </a:prstGeom>
          <a:noFill/>
          <a:ln>
            <a:noFill/>
          </a:ln>
        </p:spPr>
        <p:style>
          <a:lnRef idx="0">
            <a:scrgbClr r="0" g="0" b="0"/>
          </a:lnRef>
          <a:fillRef idx="0">
            <a:scrgbClr r="0" g="0" b="0"/>
          </a:fillRef>
          <a:effectRef idx="0">
            <a:scrgbClr r="0" g="0" b="0"/>
          </a:effectRef>
          <a:fontRef idx="minor"/>
        </p:style>
        <p:txBody>
          <a:bodyPr lIns="90000" tIns="52200" rIns="90000" bIns="45000"/>
          <a:lstStyle/>
          <a:p>
            <a:pPr>
              <a:lnSpc>
                <a:spcPct val="113000"/>
              </a:lnSpc>
            </a:pPr>
            <a:r>
              <a:rPr lang="en-US" dirty="0">
                <a:solidFill>
                  <a:schemeClr val="bg1"/>
                </a:solidFill>
                <a:latin typeface="Open Sans"/>
              </a:rPr>
              <a:t>How to test your </a:t>
            </a:r>
            <a:r>
              <a:rPr lang="en-US" dirty="0">
                <a:solidFill>
                  <a:schemeClr val="bg1"/>
                </a:solidFill>
                <a:latin typeface="Open Sans"/>
              </a:rPr>
              <a:t>team leader</a:t>
            </a:r>
            <a:r>
              <a:rPr lang="en-US" dirty="0" smtClean="0">
                <a:solidFill>
                  <a:schemeClr val="bg1"/>
                </a:solidFill>
                <a:latin typeface="Open Sans"/>
              </a:rPr>
              <a:t> </a:t>
            </a:r>
            <a:r>
              <a:rPr lang="en-US" dirty="0">
                <a:solidFill>
                  <a:schemeClr val="bg1"/>
                </a:solidFill>
                <a:latin typeface="Open Sans"/>
              </a:rPr>
              <a:t>and how </a:t>
            </a:r>
            <a:r>
              <a:rPr lang="en-US" dirty="0" smtClean="0">
                <a:solidFill>
                  <a:schemeClr val="bg1"/>
                </a:solidFill>
                <a:latin typeface="Open Sans"/>
              </a:rPr>
              <a:t>it </a:t>
            </a:r>
            <a:r>
              <a:rPr lang="en-US" dirty="0">
                <a:solidFill>
                  <a:schemeClr val="bg1"/>
                </a:solidFill>
                <a:latin typeface="Open Sans"/>
              </a:rPr>
              <a:t>involves your career</a:t>
            </a:r>
            <a:endParaRPr lang="en-US" dirty="0">
              <a:solidFill>
                <a:schemeClr val="bg1"/>
              </a:solidFill>
            </a:endParaRPr>
          </a:p>
        </p:txBody>
      </p:sp>
      <p:pic>
        <p:nvPicPr>
          <p:cNvPr id="17" name="Рисунок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 y="6931025"/>
            <a:ext cx="687388"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People</a:t>
            </a:r>
            <a:endParaRPr lang="en-US" dirty="0"/>
          </a:p>
        </p:txBody>
      </p:sp>
      <p:pic>
        <p:nvPicPr>
          <p:cNvPr id="6" name="Picture 2" descr="https://encrypted-tbn3.gstatic.com/images?q=tbn:ANd9GcRhZZu5DLpW4wflyaj_gL9Pv-El--hAIQB7dL34ZD8hz02IF0I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832" y="3202036"/>
            <a:ext cx="3154736" cy="2481394"/>
          </a:xfrm>
          <a:prstGeom prst="rect">
            <a:avLst/>
          </a:prstGeom>
          <a:noFill/>
          <a:extLst>
            <a:ext uri="{909E8E84-426E-40DD-AFC4-6F175D3DCCD1}">
              <a14:hiddenFill xmlns:a14="http://schemas.microsoft.com/office/drawing/2010/main">
                <a:solidFill>
                  <a:srgbClr val="FFFFFF"/>
                </a:solidFill>
              </a14:hiddenFill>
            </a:ext>
          </a:extLst>
        </p:spPr>
      </p:pic>
      <p:sp>
        <p:nvSpPr>
          <p:cNvPr id="7" name="CustomShape 3"/>
          <p:cNvSpPr/>
          <p:nvPr/>
        </p:nvSpPr>
        <p:spPr>
          <a:xfrm>
            <a:off x="762000" y="2021878"/>
            <a:ext cx="3708400" cy="1138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r>
              <a:rPr lang="en-US" sz="3600" dirty="0" smtClean="0"/>
              <a:t>Manager’s </a:t>
            </a:r>
            <a:r>
              <a:rPr lang="en-US" sz="3600" dirty="0" smtClean="0"/>
              <a:t>team</a:t>
            </a:r>
            <a:endParaRPr lang="en-US" sz="3600" dirty="0"/>
          </a:p>
        </p:txBody>
      </p:sp>
      <p:sp>
        <p:nvSpPr>
          <p:cNvPr id="9" name="CustomShape 3"/>
          <p:cNvSpPr/>
          <p:nvPr/>
        </p:nvSpPr>
        <p:spPr>
          <a:xfrm>
            <a:off x="5724525" y="2183143"/>
            <a:ext cx="3679825" cy="1346594"/>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US" sz="3600" dirty="0" smtClean="0">
                <a:solidFill>
                  <a:srgbClr val="000000"/>
                </a:solidFill>
              </a:rPr>
              <a:t>Managers social </a:t>
            </a:r>
            <a:r>
              <a:rPr lang="en-US" sz="3600" dirty="0">
                <a:solidFill>
                  <a:srgbClr val="000000"/>
                </a:solidFill>
              </a:rPr>
              <a:t>circle</a:t>
            </a:r>
            <a:endParaRPr sz="1400" dirty="0"/>
          </a:p>
        </p:txBody>
      </p:sp>
      <p:pic>
        <p:nvPicPr>
          <p:cNvPr id="10" name="Picture 9"/>
          <p:cNvPicPr>
            <a:picLocks noChangeAspect="1"/>
          </p:cNvPicPr>
          <p:nvPr/>
        </p:nvPicPr>
        <p:blipFill>
          <a:blip r:embed="rId3"/>
          <a:stretch>
            <a:fillRect/>
          </a:stretch>
        </p:blipFill>
        <p:spPr>
          <a:xfrm>
            <a:off x="6164261" y="3529737"/>
            <a:ext cx="3280755" cy="2153693"/>
          </a:xfrm>
          <a:prstGeom prst="rect">
            <a:avLst/>
          </a:prstGeom>
        </p:spPr>
      </p:pic>
      <p:sp>
        <p:nvSpPr>
          <p:cNvPr id="8" name="CustomShape 1"/>
          <p:cNvSpPr/>
          <p:nvPr/>
        </p:nvSpPr>
        <p:spPr>
          <a:xfrm>
            <a:off x="0" y="6912000"/>
            <a:ext cx="10080360" cy="647280"/>
          </a:xfrm>
          <a:prstGeom prst="roundRect">
            <a:avLst>
              <a:gd name="adj" fmla="val 10811"/>
            </a:avLst>
          </a:prstGeom>
          <a:solidFill>
            <a:srgbClr val="333333"/>
          </a:solidFill>
          <a:ln w="9360">
            <a:solidFill>
              <a:srgbClr val="808080"/>
            </a:solidFill>
            <a:miter/>
          </a:ln>
        </p:spPr>
        <p:style>
          <a:lnRef idx="0">
            <a:scrgbClr r="0" g="0" b="0"/>
          </a:lnRef>
          <a:fillRef idx="0">
            <a:scrgbClr r="0" g="0" b="0"/>
          </a:fillRef>
          <a:effectRef idx="0">
            <a:scrgbClr r="0" g="0" b="0"/>
          </a:effectRef>
          <a:fontRef idx="minor"/>
        </p:style>
      </p:sp>
      <p:sp>
        <p:nvSpPr>
          <p:cNvPr id="11" name="CustomShape 2"/>
          <p:cNvSpPr/>
          <p:nvPr/>
        </p:nvSpPr>
        <p:spPr>
          <a:xfrm>
            <a:off x="1368360" y="6983280"/>
            <a:ext cx="8422920" cy="502920"/>
          </a:xfrm>
          <a:prstGeom prst="rect">
            <a:avLst/>
          </a:prstGeom>
          <a:noFill/>
          <a:ln>
            <a:noFill/>
          </a:ln>
        </p:spPr>
        <p:style>
          <a:lnRef idx="0">
            <a:scrgbClr r="0" g="0" b="0"/>
          </a:lnRef>
          <a:fillRef idx="0">
            <a:scrgbClr r="0" g="0" b="0"/>
          </a:fillRef>
          <a:effectRef idx="0">
            <a:scrgbClr r="0" g="0" b="0"/>
          </a:effectRef>
          <a:fontRef idx="minor"/>
        </p:style>
        <p:txBody>
          <a:bodyPr lIns="90000" tIns="52200" rIns="90000" bIns="45000"/>
          <a:lstStyle/>
          <a:p>
            <a:pPr>
              <a:lnSpc>
                <a:spcPct val="113000"/>
              </a:lnSpc>
            </a:pPr>
            <a:r>
              <a:rPr lang="en-US" dirty="0">
                <a:solidFill>
                  <a:schemeClr val="bg1"/>
                </a:solidFill>
                <a:latin typeface="Open Sans"/>
              </a:rPr>
              <a:t>How to test your </a:t>
            </a:r>
            <a:r>
              <a:rPr lang="en-US" dirty="0">
                <a:solidFill>
                  <a:schemeClr val="bg1"/>
                </a:solidFill>
                <a:latin typeface="Open Sans"/>
              </a:rPr>
              <a:t>team leader</a:t>
            </a:r>
            <a:r>
              <a:rPr lang="en-US" dirty="0" smtClean="0">
                <a:solidFill>
                  <a:schemeClr val="bg1"/>
                </a:solidFill>
                <a:latin typeface="Open Sans"/>
              </a:rPr>
              <a:t> </a:t>
            </a:r>
            <a:r>
              <a:rPr lang="en-US" dirty="0">
                <a:solidFill>
                  <a:schemeClr val="bg1"/>
                </a:solidFill>
                <a:latin typeface="Open Sans"/>
              </a:rPr>
              <a:t>and how </a:t>
            </a:r>
            <a:r>
              <a:rPr lang="en-US" dirty="0" smtClean="0">
                <a:solidFill>
                  <a:schemeClr val="bg1"/>
                </a:solidFill>
                <a:latin typeface="Open Sans"/>
              </a:rPr>
              <a:t>it </a:t>
            </a:r>
            <a:r>
              <a:rPr lang="en-US" dirty="0">
                <a:solidFill>
                  <a:schemeClr val="bg1"/>
                </a:solidFill>
                <a:latin typeface="Open Sans"/>
              </a:rPr>
              <a:t>involves your career</a:t>
            </a:r>
            <a:endParaRPr lang="en-US" dirty="0">
              <a:solidFill>
                <a:schemeClr val="bg1"/>
              </a:solidFill>
            </a:endParaRPr>
          </a:p>
        </p:txBody>
      </p:sp>
      <p:pic>
        <p:nvPicPr>
          <p:cNvPr id="12" name="Рисунок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6931025"/>
            <a:ext cx="687388"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3067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ustomShape 1"/>
          <p:cNvSpPr/>
          <p:nvPr/>
        </p:nvSpPr>
        <p:spPr>
          <a:xfrm>
            <a:off x="0" y="6912000"/>
            <a:ext cx="10080360" cy="647280"/>
          </a:xfrm>
          <a:prstGeom prst="roundRect">
            <a:avLst>
              <a:gd name="adj" fmla="val 10811"/>
            </a:avLst>
          </a:prstGeom>
          <a:solidFill>
            <a:srgbClr val="333333"/>
          </a:solidFill>
          <a:ln w="9360">
            <a:solidFill>
              <a:srgbClr val="808080"/>
            </a:solidFill>
            <a:miter/>
          </a:ln>
        </p:spPr>
        <p:style>
          <a:lnRef idx="0">
            <a:scrgbClr r="0" g="0" b="0"/>
          </a:lnRef>
          <a:fillRef idx="0">
            <a:scrgbClr r="0" g="0" b="0"/>
          </a:fillRef>
          <a:effectRef idx="0">
            <a:scrgbClr r="0" g="0" b="0"/>
          </a:effectRef>
          <a:fontRef idx="minor"/>
        </p:style>
      </p:sp>
      <p:pic>
        <p:nvPicPr>
          <p:cNvPr id="6" name="Picture 2" descr="https://encrypted-tbn3.gstatic.com/images?q=tbn:ANd9GcRhZZu5DLpW4wflyaj_gL9Pv-El--hAIQB7dL34ZD8hz02IF0I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9533" y="2116006"/>
            <a:ext cx="4734694" cy="3724128"/>
          </a:xfrm>
          <a:prstGeom prst="rect">
            <a:avLst/>
          </a:prstGeom>
          <a:noFill/>
          <a:extLst>
            <a:ext uri="{909E8E84-426E-40DD-AFC4-6F175D3DCCD1}">
              <a14:hiddenFill xmlns:a14="http://schemas.microsoft.com/office/drawing/2010/main">
                <a:solidFill>
                  <a:srgbClr val="FFFFFF"/>
                </a:solidFill>
              </a14:hiddenFill>
            </a:ext>
          </a:extLst>
        </p:spPr>
      </p:pic>
      <p:sp>
        <p:nvSpPr>
          <p:cNvPr id="8" name="CustomShape 3"/>
          <p:cNvSpPr/>
          <p:nvPr/>
        </p:nvSpPr>
        <p:spPr>
          <a:xfrm>
            <a:off x="365040" y="385920"/>
            <a:ext cx="9069120" cy="1260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r>
              <a:rPr lang="en-US" sz="4400" dirty="0" smtClean="0"/>
              <a:t>Manager’s </a:t>
            </a:r>
            <a:r>
              <a:rPr lang="en-US" sz="4400" dirty="0" smtClean="0"/>
              <a:t>team</a:t>
            </a:r>
            <a:endParaRPr lang="en-US" sz="4400" dirty="0"/>
          </a:p>
        </p:txBody>
      </p:sp>
      <p:sp>
        <p:nvSpPr>
          <p:cNvPr id="10" name="Content Placeholder 2"/>
          <p:cNvSpPr txBox="1">
            <a:spLocks/>
          </p:cNvSpPr>
          <p:nvPr/>
        </p:nvSpPr>
        <p:spPr>
          <a:xfrm>
            <a:off x="1463626" y="4945244"/>
            <a:ext cx="5576652" cy="14966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pic>
        <p:nvPicPr>
          <p:cNvPr id="7" name="Рисунок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6931025"/>
            <a:ext cx="687388"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stomShape 2"/>
          <p:cNvSpPr/>
          <p:nvPr/>
        </p:nvSpPr>
        <p:spPr>
          <a:xfrm>
            <a:off x="1368360" y="6983280"/>
            <a:ext cx="8422920" cy="502920"/>
          </a:xfrm>
          <a:prstGeom prst="rect">
            <a:avLst/>
          </a:prstGeom>
          <a:noFill/>
          <a:ln>
            <a:noFill/>
          </a:ln>
        </p:spPr>
        <p:style>
          <a:lnRef idx="0">
            <a:scrgbClr r="0" g="0" b="0"/>
          </a:lnRef>
          <a:fillRef idx="0">
            <a:scrgbClr r="0" g="0" b="0"/>
          </a:fillRef>
          <a:effectRef idx="0">
            <a:scrgbClr r="0" g="0" b="0"/>
          </a:effectRef>
          <a:fontRef idx="minor"/>
        </p:style>
        <p:txBody>
          <a:bodyPr lIns="90000" tIns="52200" rIns="90000" bIns="45000"/>
          <a:lstStyle/>
          <a:p>
            <a:pPr>
              <a:lnSpc>
                <a:spcPct val="113000"/>
              </a:lnSpc>
            </a:pPr>
            <a:r>
              <a:rPr lang="en-US" dirty="0">
                <a:solidFill>
                  <a:schemeClr val="bg1"/>
                </a:solidFill>
                <a:latin typeface="Open Sans"/>
              </a:rPr>
              <a:t>How to test your </a:t>
            </a:r>
            <a:r>
              <a:rPr lang="en-US" dirty="0">
                <a:solidFill>
                  <a:schemeClr val="bg1"/>
                </a:solidFill>
                <a:latin typeface="Open Sans"/>
              </a:rPr>
              <a:t>team leader</a:t>
            </a:r>
            <a:r>
              <a:rPr lang="en-US" dirty="0" smtClean="0">
                <a:solidFill>
                  <a:schemeClr val="bg1"/>
                </a:solidFill>
                <a:latin typeface="Open Sans"/>
              </a:rPr>
              <a:t> </a:t>
            </a:r>
            <a:r>
              <a:rPr lang="en-US" dirty="0">
                <a:solidFill>
                  <a:schemeClr val="bg1"/>
                </a:solidFill>
                <a:latin typeface="Open Sans"/>
              </a:rPr>
              <a:t>and how </a:t>
            </a:r>
            <a:r>
              <a:rPr lang="en-US" dirty="0" smtClean="0">
                <a:solidFill>
                  <a:schemeClr val="bg1"/>
                </a:solidFill>
                <a:latin typeface="Open Sans"/>
              </a:rPr>
              <a:t>it </a:t>
            </a:r>
            <a:r>
              <a:rPr lang="en-US" dirty="0">
                <a:solidFill>
                  <a:schemeClr val="bg1"/>
                </a:solidFill>
                <a:latin typeface="Open Sans"/>
              </a:rPr>
              <a:t>involves your career</a:t>
            </a:r>
            <a:endParaRPr lang="en-US" dirty="0">
              <a:solidFill>
                <a:schemeClr val="bg1"/>
              </a:solidFill>
            </a:endParaRPr>
          </a:p>
        </p:txBody>
      </p:sp>
    </p:spTree>
    <p:extLst>
      <p:ext uri="{BB962C8B-B14F-4D97-AF65-F5344CB8AC3E}">
        <p14:creationId xmlns:p14="http://schemas.microsoft.com/office/powerpoint/2010/main" val="27670292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ustomShape 1"/>
          <p:cNvSpPr/>
          <p:nvPr/>
        </p:nvSpPr>
        <p:spPr>
          <a:xfrm>
            <a:off x="0" y="6912000"/>
            <a:ext cx="10080360" cy="647280"/>
          </a:xfrm>
          <a:prstGeom prst="roundRect">
            <a:avLst>
              <a:gd name="adj" fmla="val 10811"/>
            </a:avLst>
          </a:prstGeom>
          <a:solidFill>
            <a:srgbClr val="333333"/>
          </a:solidFill>
          <a:ln w="9360">
            <a:solidFill>
              <a:srgbClr val="808080"/>
            </a:solidFill>
            <a:miter/>
          </a:ln>
        </p:spPr>
        <p:style>
          <a:lnRef idx="0">
            <a:scrgbClr r="0" g="0" b="0"/>
          </a:lnRef>
          <a:fillRef idx="0">
            <a:scrgbClr r="0" g="0" b="0"/>
          </a:fillRef>
          <a:effectRef idx="0">
            <a:scrgbClr r="0" g="0" b="0"/>
          </a:effectRef>
          <a:fontRef idx="minor"/>
        </p:style>
      </p:sp>
      <p:sp>
        <p:nvSpPr>
          <p:cNvPr id="8" name="CustomShape 3"/>
          <p:cNvSpPr/>
          <p:nvPr/>
        </p:nvSpPr>
        <p:spPr>
          <a:xfrm>
            <a:off x="365040" y="385920"/>
            <a:ext cx="9069120" cy="1260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US" sz="4400" dirty="0" smtClean="0">
                <a:solidFill>
                  <a:srgbClr val="000000"/>
                </a:solidFill>
              </a:rPr>
              <a:t>Managers social </a:t>
            </a:r>
            <a:r>
              <a:rPr lang="en-US" sz="4400" dirty="0">
                <a:solidFill>
                  <a:srgbClr val="000000"/>
                </a:solidFill>
              </a:rPr>
              <a:t>circle</a:t>
            </a:r>
            <a:endParaRPr dirty="0"/>
          </a:p>
        </p:txBody>
      </p:sp>
      <p:pic>
        <p:nvPicPr>
          <p:cNvPr id="2" name="Picture 1"/>
          <p:cNvPicPr>
            <a:picLocks noChangeAspect="1"/>
          </p:cNvPicPr>
          <p:nvPr/>
        </p:nvPicPr>
        <p:blipFill>
          <a:blip r:embed="rId3"/>
          <a:stretch>
            <a:fillRect/>
          </a:stretch>
        </p:blipFill>
        <p:spPr>
          <a:xfrm>
            <a:off x="2682656" y="1940718"/>
            <a:ext cx="4433887" cy="3215482"/>
          </a:xfrm>
          <a:prstGeom prst="rect">
            <a:avLst/>
          </a:prstGeom>
        </p:spPr>
      </p:pic>
      <p:sp>
        <p:nvSpPr>
          <p:cNvPr id="5" name="CustomShape 1"/>
          <p:cNvSpPr/>
          <p:nvPr/>
        </p:nvSpPr>
        <p:spPr>
          <a:xfrm>
            <a:off x="0" y="6912000"/>
            <a:ext cx="10080360" cy="647280"/>
          </a:xfrm>
          <a:prstGeom prst="roundRect">
            <a:avLst>
              <a:gd name="adj" fmla="val 10811"/>
            </a:avLst>
          </a:prstGeom>
          <a:solidFill>
            <a:srgbClr val="333333"/>
          </a:solidFill>
          <a:ln w="9360">
            <a:solidFill>
              <a:srgbClr val="808080"/>
            </a:solidFill>
            <a:miter/>
          </a:ln>
        </p:spPr>
        <p:style>
          <a:lnRef idx="0">
            <a:scrgbClr r="0" g="0" b="0"/>
          </a:lnRef>
          <a:fillRef idx="0">
            <a:scrgbClr r="0" g="0" b="0"/>
          </a:fillRef>
          <a:effectRef idx="0">
            <a:scrgbClr r="0" g="0" b="0"/>
          </a:effectRef>
          <a:fontRef idx="minor"/>
        </p:style>
      </p:sp>
      <p:sp>
        <p:nvSpPr>
          <p:cNvPr id="6" name="CustomShape 2"/>
          <p:cNvSpPr/>
          <p:nvPr/>
        </p:nvSpPr>
        <p:spPr>
          <a:xfrm>
            <a:off x="1368360" y="6983280"/>
            <a:ext cx="8422920" cy="502920"/>
          </a:xfrm>
          <a:prstGeom prst="rect">
            <a:avLst/>
          </a:prstGeom>
          <a:noFill/>
          <a:ln>
            <a:noFill/>
          </a:ln>
        </p:spPr>
        <p:style>
          <a:lnRef idx="0">
            <a:scrgbClr r="0" g="0" b="0"/>
          </a:lnRef>
          <a:fillRef idx="0">
            <a:scrgbClr r="0" g="0" b="0"/>
          </a:fillRef>
          <a:effectRef idx="0">
            <a:scrgbClr r="0" g="0" b="0"/>
          </a:effectRef>
          <a:fontRef idx="minor"/>
        </p:style>
        <p:txBody>
          <a:bodyPr lIns="90000" tIns="52200" rIns="90000" bIns="45000"/>
          <a:lstStyle/>
          <a:p>
            <a:pPr>
              <a:lnSpc>
                <a:spcPct val="113000"/>
              </a:lnSpc>
            </a:pPr>
            <a:r>
              <a:rPr lang="en-US" dirty="0">
                <a:solidFill>
                  <a:schemeClr val="bg1"/>
                </a:solidFill>
                <a:latin typeface="Open Sans"/>
              </a:rPr>
              <a:t>How to test your </a:t>
            </a:r>
            <a:r>
              <a:rPr lang="en-US" dirty="0">
                <a:solidFill>
                  <a:schemeClr val="bg1"/>
                </a:solidFill>
                <a:latin typeface="Open Sans"/>
              </a:rPr>
              <a:t>team leader</a:t>
            </a:r>
            <a:r>
              <a:rPr lang="en-US" dirty="0" smtClean="0">
                <a:solidFill>
                  <a:schemeClr val="bg1"/>
                </a:solidFill>
                <a:latin typeface="Open Sans"/>
              </a:rPr>
              <a:t> </a:t>
            </a:r>
            <a:r>
              <a:rPr lang="en-US" dirty="0">
                <a:solidFill>
                  <a:schemeClr val="bg1"/>
                </a:solidFill>
                <a:latin typeface="Open Sans"/>
              </a:rPr>
              <a:t>and how </a:t>
            </a:r>
            <a:r>
              <a:rPr lang="en-US" dirty="0" smtClean="0">
                <a:solidFill>
                  <a:schemeClr val="bg1"/>
                </a:solidFill>
                <a:latin typeface="Open Sans"/>
              </a:rPr>
              <a:t>it </a:t>
            </a:r>
            <a:r>
              <a:rPr lang="en-US" dirty="0">
                <a:solidFill>
                  <a:schemeClr val="bg1"/>
                </a:solidFill>
                <a:latin typeface="Open Sans"/>
              </a:rPr>
              <a:t>involves your career</a:t>
            </a:r>
            <a:endParaRPr lang="en-US" dirty="0">
              <a:solidFill>
                <a:schemeClr val="bg1"/>
              </a:solidFill>
            </a:endParaRPr>
          </a:p>
        </p:txBody>
      </p:sp>
      <p:pic>
        <p:nvPicPr>
          <p:cNvPr id="7" name="Рисунок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6931025"/>
            <a:ext cx="687388"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861793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 in the middle</a:t>
            </a:r>
            <a:endParaRPr lang="en-US" dirty="0"/>
          </a:p>
        </p:txBody>
      </p:sp>
      <p:sp>
        <p:nvSpPr>
          <p:cNvPr id="3" name="Subtitle 2"/>
          <p:cNvSpPr>
            <a:spLocks noGrp="1"/>
          </p:cNvSpPr>
          <p:nvPr>
            <p:ph type="subTitle"/>
          </p:nvPr>
        </p:nvSpPr>
        <p:spPr>
          <a:xfrm>
            <a:off x="504000" y="4313583"/>
            <a:ext cx="2676522" cy="1261800"/>
          </a:xfrm>
        </p:spPr>
        <p:txBody>
          <a:bodyPr/>
          <a:lstStyle/>
          <a:p>
            <a:pPr marL="0" indent="0" algn="ctr">
              <a:buNone/>
            </a:pPr>
            <a:r>
              <a:rPr lang="en-US" sz="3600" dirty="0" smtClean="0">
                <a:solidFill>
                  <a:srgbClr val="000000"/>
                </a:solidFill>
              </a:rPr>
              <a:t>Managers</a:t>
            </a:r>
            <a:endParaRPr lang="en-US" dirty="0"/>
          </a:p>
        </p:txBody>
      </p:sp>
      <p:pic>
        <p:nvPicPr>
          <p:cNvPr id="6" name="Picture 5"/>
          <p:cNvPicPr>
            <a:picLocks noChangeAspect="1"/>
          </p:cNvPicPr>
          <p:nvPr/>
        </p:nvPicPr>
        <p:blipFill>
          <a:blip r:embed="rId3"/>
          <a:stretch>
            <a:fillRect/>
          </a:stretch>
        </p:blipFill>
        <p:spPr>
          <a:xfrm>
            <a:off x="504000" y="1563120"/>
            <a:ext cx="9501599" cy="2750463"/>
          </a:xfrm>
          <a:prstGeom prst="rect">
            <a:avLst/>
          </a:prstGeom>
        </p:spPr>
      </p:pic>
      <p:sp>
        <p:nvSpPr>
          <p:cNvPr id="8" name="Subtitle 2"/>
          <p:cNvSpPr txBox="1">
            <a:spLocks/>
          </p:cNvSpPr>
          <p:nvPr/>
        </p:nvSpPr>
        <p:spPr>
          <a:xfrm>
            <a:off x="7116834" y="4447882"/>
            <a:ext cx="2717583" cy="993201"/>
          </a:xfrm>
          <a:prstGeom prst="rect">
            <a:avLst/>
          </a:prstGeom>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smtClean="0">
                <a:solidFill>
                  <a:srgbClr val="000000"/>
                </a:solidFill>
              </a:rPr>
              <a:t>Manager’s</a:t>
            </a:r>
          </a:p>
          <a:p>
            <a:pPr algn="ctr"/>
            <a:r>
              <a:rPr lang="en-US" sz="3600" dirty="0" smtClean="0">
                <a:solidFill>
                  <a:srgbClr val="000000"/>
                </a:solidFill>
              </a:rPr>
              <a:t>unit</a:t>
            </a:r>
            <a:endParaRPr lang="en-US" dirty="0"/>
          </a:p>
        </p:txBody>
      </p:sp>
      <p:sp>
        <p:nvSpPr>
          <p:cNvPr id="7" name="CustomShape 1"/>
          <p:cNvSpPr/>
          <p:nvPr/>
        </p:nvSpPr>
        <p:spPr>
          <a:xfrm>
            <a:off x="0" y="6912000"/>
            <a:ext cx="10080360" cy="647280"/>
          </a:xfrm>
          <a:prstGeom prst="roundRect">
            <a:avLst>
              <a:gd name="adj" fmla="val 10811"/>
            </a:avLst>
          </a:prstGeom>
          <a:solidFill>
            <a:srgbClr val="333333"/>
          </a:solidFill>
          <a:ln w="9360">
            <a:solidFill>
              <a:srgbClr val="808080"/>
            </a:solidFill>
            <a:miter/>
          </a:ln>
        </p:spPr>
        <p:style>
          <a:lnRef idx="0">
            <a:scrgbClr r="0" g="0" b="0"/>
          </a:lnRef>
          <a:fillRef idx="0">
            <a:scrgbClr r="0" g="0" b="0"/>
          </a:fillRef>
          <a:effectRef idx="0">
            <a:scrgbClr r="0" g="0" b="0"/>
          </a:effectRef>
          <a:fontRef idx="minor"/>
        </p:style>
      </p:sp>
      <p:sp>
        <p:nvSpPr>
          <p:cNvPr id="9" name="CustomShape 2"/>
          <p:cNvSpPr/>
          <p:nvPr/>
        </p:nvSpPr>
        <p:spPr>
          <a:xfrm>
            <a:off x="1368360" y="6983280"/>
            <a:ext cx="8422920" cy="502920"/>
          </a:xfrm>
          <a:prstGeom prst="rect">
            <a:avLst/>
          </a:prstGeom>
          <a:noFill/>
          <a:ln>
            <a:noFill/>
          </a:ln>
        </p:spPr>
        <p:style>
          <a:lnRef idx="0">
            <a:scrgbClr r="0" g="0" b="0"/>
          </a:lnRef>
          <a:fillRef idx="0">
            <a:scrgbClr r="0" g="0" b="0"/>
          </a:fillRef>
          <a:effectRef idx="0">
            <a:scrgbClr r="0" g="0" b="0"/>
          </a:effectRef>
          <a:fontRef idx="minor"/>
        </p:style>
        <p:txBody>
          <a:bodyPr lIns="90000" tIns="52200" rIns="90000" bIns="45000"/>
          <a:lstStyle/>
          <a:p>
            <a:pPr>
              <a:lnSpc>
                <a:spcPct val="113000"/>
              </a:lnSpc>
            </a:pPr>
            <a:r>
              <a:rPr lang="en-US" dirty="0">
                <a:solidFill>
                  <a:schemeClr val="bg1"/>
                </a:solidFill>
                <a:latin typeface="Open Sans"/>
              </a:rPr>
              <a:t>How to test your </a:t>
            </a:r>
            <a:r>
              <a:rPr lang="en-US" dirty="0">
                <a:solidFill>
                  <a:schemeClr val="bg1"/>
                </a:solidFill>
                <a:latin typeface="Open Sans"/>
              </a:rPr>
              <a:t>team leader</a:t>
            </a:r>
            <a:r>
              <a:rPr lang="en-US" dirty="0" smtClean="0">
                <a:solidFill>
                  <a:schemeClr val="bg1"/>
                </a:solidFill>
                <a:latin typeface="Open Sans"/>
              </a:rPr>
              <a:t> </a:t>
            </a:r>
            <a:r>
              <a:rPr lang="en-US" dirty="0">
                <a:solidFill>
                  <a:schemeClr val="bg1"/>
                </a:solidFill>
                <a:latin typeface="Open Sans"/>
              </a:rPr>
              <a:t>and how </a:t>
            </a:r>
            <a:r>
              <a:rPr lang="en-US" dirty="0" smtClean="0">
                <a:solidFill>
                  <a:schemeClr val="bg1"/>
                </a:solidFill>
                <a:latin typeface="Open Sans"/>
              </a:rPr>
              <a:t>it </a:t>
            </a:r>
            <a:r>
              <a:rPr lang="en-US" dirty="0">
                <a:solidFill>
                  <a:schemeClr val="bg1"/>
                </a:solidFill>
                <a:latin typeface="Open Sans"/>
              </a:rPr>
              <a:t>involves your career</a:t>
            </a:r>
            <a:endParaRPr lang="en-US" dirty="0">
              <a:solidFill>
                <a:schemeClr val="bg1"/>
              </a:solidFill>
            </a:endParaRPr>
          </a:p>
        </p:txBody>
      </p:sp>
      <p:pic>
        <p:nvPicPr>
          <p:cNvPr id="10" name="Рисунок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6931025"/>
            <a:ext cx="687388"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4614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Tools</a:t>
            </a:r>
            <a:endParaRPr lang="en-US" dirty="0"/>
          </a:p>
        </p:txBody>
      </p:sp>
      <p:pic>
        <p:nvPicPr>
          <p:cNvPr id="2050" name="Picture 2" descr="https://c2.staticflickr.com/4/3092/5809787537_7d926fca26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587" y="1402920"/>
            <a:ext cx="9283693" cy="5013196"/>
          </a:xfrm>
          <a:prstGeom prst="rect">
            <a:avLst/>
          </a:prstGeom>
          <a:noFill/>
          <a:extLst>
            <a:ext uri="{909E8E84-426E-40DD-AFC4-6F175D3DCCD1}">
              <a14:hiddenFill xmlns:a14="http://schemas.microsoft.com/office/drawing/2010/main">
                <a:solidFill>
                  <a:srgbClr val="FFFFFF"/>
                </a:solidFill>
              </a14:hiddenFill>
            </a:ext>
          </a:extLst>
        </p:spPr>
      </p:pic>
      <p:sp>
        <p:nvSpPr>
          <p:cNvPr id="4" name="CustomShape 1"/>
          <p:cNvSpPr/>
          <p:nvPr/>
        </p:nvSpPr>
        <p:spPr>
          <a:xfrm>
            <a:off x="0" y="6912000"/>
            <a:ext cx="10080360" cy="647280"/>
          </a:xfrm>
          <a:prstGeom prst="roundRect">
            <a:avLst>
              <a:gd name="adj" fmla="val 10811"/>
            </a:avLst>
          </a:prstGeom>
          <a:solidFill>
            <a:srgbClr val="333333"/>
          </a:solidFill>
          <a:ln w="9360">
            <a:solidFill>
              <a:srgbClr val="808080"/>
            </a:solidFill>
            <a:miter/>
          </a:ln>
        </p:spPr>
        <p:style>
          <a:lnRef idx="0">
            <a:scrgbClr r="0" g="0" b="0"/>
          </a:lnRef>
          <a:fillRef idx="0">
            <a:scrgbClr r="0" g="0" b="0"/>
          </a:fillRef>
          <a:effectRef idx="0">
            <a:scrgbClr r="0" g="0" b="0"/>
          </a:effectRef>
          <a:fontRef idx="minor"/>
        </p:style>
      </p:sp>
      <p:sp>
        <p:nvSpPr>
          <p:cNvPr id="5" name="CustomShape 2"/>
          <p:cNvSpPr/>
          <p:nvPr/>
        </p:nvSpPr>
        <p:spPr>
          <a:xfrm>
            <a:off x="1368360" y="6983280"/>
            <a:ext cx="8422920" cy="502920"/>
          </a:xfrm>
          <a:prstGeom prst="rect">
            <a:avLst/>
          </a:prstGeom>
          <a:noFill/>
          <a:ln>
            <a:noFill/>
          </a:ln>
        </p:spPr>
        <p:style>
          <a:lnRef idx="0">
            <a:scrgbClr r="0" g="0" b="0"/>
          </a:lnRef>
          <a:fillRef idx="0">
            <a:scrgbClr r="0" g="0" b="0"/>
          </a:fillRef>
          <a:effectRef idx="0">
            <a:scrgbClr r="0" g="0" b="0"/>
          </a:effectRef>
          <a:fontRef idx="minor"/>
        </p:style>
        <p:txBody>
          <a:bodyPr lIns="90000" tIns="52200" rIns="90000" bIns="45000"/>
          <a:lstStyle/>
          <a:p>
            <a:pPr>
              <a:lnSpc>
                <a:spcPct val="113000"/>
              </a:lnSpc>
            </a:pPr>
            <a:r>
              <a:rPr lang="en-US" dirty="0">
                <a:solidFill>
                  <a:schemeClr val="bg1"/>
                </a:solidFill>
                <a:latin typeface="Open Sans"/>
              </a:rPr>
              <a:t>How to test your </a:t>
            </a:r>
            <a:r>
              <a:rPr lang="en-US" dirty="0">
                <a:solidFill>
                  <a:schemeClr val="bg1"/>
                </a:solidFill>
                <a:latin typeface="Open Sans"/>
              </a:rPr>
              <a:t>team leader</a:t>
            </a:r>
            <a:r>
              <a:rPr lang="en-US" dirty="0" smtClean="0">
                <a:solidFill>
                  <a:schemeClr val="bg1"/>
                </a:solidFill>
                <a:latin typeface="Open Sans"/>
              </a:rPr>
              <a:t> </a:t>
            </a:r>
            <a:r>
              <a:rPr lang="en-US" dirty="0">
                <a:solidFill>
                  <a:schemeClr val="bg1"/>
                </a:solidFill>
                <a:latin typeface="Open Sans"/>
              </a:rPr>
              <a:t>and how </a:t>
            </a:r>
            <a:r>
              <a:rPr lang="en-US" dirty="0" smtClean="0">
                <a:solidFill>
                  <a:schemeClr val="bg1"/>
                </a:solidFill>
                <a:latin typeface="Open Sans"/>
              </a:rPr>
              <a:t>it </a:t>
            </a:r>
            <a:r>
              <a:rPr lang="en-US" dirty="0">
                <a:solidFill>
                  <a:schemeClr val="bg1"/>
                </a:solidFill>
                <a:latin typeface="Open Sans"/>
              </a:rPr>
              <a:t>involves your career</a:t>
            </a:r>
            <a:endParaRPr lang="en-US" dirty="0">
              <a:solidFill>
                <a:schemeClr val="bg1"/>
              </a:solidFill>
            </a:endParaRPr>
          </a:p>
        </p:txBody>
      </p:sp>
      <p:pic>
        <p:nvPicPr>
          <p:cNvPr id="6" name="Рисунок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6931025"/>
            <a:ext cx="687388"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6679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Knowledge</a:t>
            </a:r>
            <a:endParaRPr lang="en-US" dirty="0"/>
          </a:p>
        </p:txBody>
      </p:sp>
      <p:pic>
        <p:nvPicPr>
          <p:cNvPr id="5124" name="Picture 4" descr="https://interestingliterature.files.wordpress.com/2014/12/il-cats-and-books-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8909" y="1563120"/>
            <a:ext cx="6742181" cy="5056636"/>
          </a:xfrm>
          <a:prstGeom prst="rect">
            <a:avLst/>
          </a:prstGeom>
          <a:noFill/>
          <a:extLst>
            <a:ext uri="{909E8E84-426E-40DD-AFC4-6F175D3DCCD1}">
              <a14:hiddenFill xmlns:a14="http://schemas.microsoft.com/office/drawing/2010/main">
                <a:solidFill>
                  <a:srgbClr val="FFFFFF"/>
                </a:solidFill>
              </a14:hiddenFill>
            </a:ext>
          </a:extLst>
        </p:spPr>
      </p:pic>
      <p:sp>
        <p:nvSpPr>
          <p:cNvPr id="4" name="CustomShape 1"/>
          <p:cNvSpPr/>
          <p:nvPr/>
        </p:nvSpPr>
        <p:spPr>
          <a:xfrm>
            <a:off x="0" y="6912000"/>
            <a:ext cx="10080360" cy="647280"/>
          </a:xfrm>
          <a:prstGeom prst="roundRect">
            <a:avLst>
              <a:gd name="adj" fmla="val 10811"/>
            </a:avLst>
          </a:prstGeom>
          <a:solidFill>
            <a:srgbClr val="333333"/>
          </a:solidFill>
          <a:ln w="9360">
            <a:solidFill>
              <a:srgbClr val="808080"/>
            </a:solidFill>
            <a:miter/>
          </a:ln>
        </p:spPr>
        <p:style>
          <a:lnRef idx="0">
            <a:scrgbClr r="0" g="0" b="0"/>
          </a:lnRef>
          <a:fillRef idx="0">
            <a:scrgbClr r="0" g="0" b="0"/>
          </a:fillRef>
          <a:effectRef idx="0">
            <a:scrgbClr r="0" g="0" b="0"/>
          </a:effectRef>
          <a:fontRef idx="minor"/>
        </p:style>
      </p:sp>
      <p:sp>
        <p:nvSpPr>
          <p:cNvPr id="5" name="CustomShape 2"/>
          <p:cNvSpPr/>
          <p:nvPr/>
        </p:nvSpPr>
        <p:spPr>
          <a:xfrm>
            <a:off x="1368360" y="6983280"/>
            <a:ext cx="8422920" cy="502920"/>
          </a:xfrm>
          <a:prstGeom prst="rect">
            <a:avLst/>
          </a:prstGeom>
          <a:noFill/>
          <a:ln>
            <a:noFill/>
          </a:ln>
        </p:spPr>
        <p:style>
          <a:lnRef idx="0">
            <a:scrgbClr r="0" g="0" b="0"/>
          </a:lnRef>
          <a:fillRef idx="0">
            <a:scrgbClr r="0" g="0" b="0"/>
          </a:fillRef>
          <a:effectRef idx="0">
            <a:scrgbClr r="0" g="0" b="0"/>
          </a:effectRef>
          <a:fontRef idx="minor"/>
        </p:style>
        <p:txBody>
          <a:bodyPr lIns="90000" tIns="52200" rIns="90000" bIns="45000"/>
          <a:lstStyle/>
          <a:p>
            <a:pPr>
              <a:lnSpc>
                <a:spcPct val="113000"/>
              </a:lnSpc>
            </a:pPr>
            <a:r>
              <a:rPr lang="en-US" dirty="0">
                <a:solidFill>
                  <a:schemeClr val="bg1"/>
                </a:solidFill>
                <a:latin typeface="Open Sans"/>
              </a:rPr>
              <a:t>How to test your </a:t>
            </a:r>
            <a:r>
              <a:rPr lang="en-US" dirty="0">
                <a:solidFill>
                  <a:schemeClr val="bg1"/>
                </a:solidFill>
                <a:latin typeface="Open Sans"/>
              </a:rPr>
              <a:t>team leader</a:t>
            </a:r>
            <a:r>
              <a:rPr lang="en-US" dirty="0" smtClean="0">
                <a:solidFill>
                  <a:schemeClr val="bg1"/>
                </a:solidFill>
                <a:latin typeface="Open Sans"/>
              </a:rPr>
              <a:t> </a:t>
            </a:r>
            <a:r>
              <a:rPr lang="en-US" dirty="0">
                <a:solidFill>
                  <a:schemeClr val="bg1"/>
                </a:solidFill>
                <a:latin typeface="Open Sans"/>
              </a:rPr>
              <a:t>and how </a:t>
            </a:r>
            <a:r>
              <a:rPr lang="en-US" dirty="0" smtClean="0">
                <a:solidFill>
                  <a:schemeClr val="bg1"/>
                </a:solidFill>
                <a:latin typeface="Open Sans"/>
              </a:rPr>
              <a:t>it </a:t>
            </a:r>
            <a:r>
              <a:rPr lang="en-US" dirty="0">
                <a:solidFill>
                  <a:schemeClr val="bg1"/>
                </a:solidFill>
                <a:latin typeface="Open Sans"/>
              </a:rPr>
              <a:t>involves your career</a:t>
            </a:r>
            <a:endParaRPr lang="en-US" dirty="0">
              <a:solidFill>
                <a:schemeClr val="bg1"/>
              </a:solidFill>
            </a:endParaRPr>
          </a:p>
        </p:txBody>
      </p:sp>
      <p:pic>
        <p:nvPicPr>
          <p:cNvPr id="6" name="Рисунок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6931025"/>
            <a:ext cx="687388"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0477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633</TotalTime>
  <Words>930</Words>
  <Application>Microsoft Office PowerPoint</Application>
  <PresentationFormat>Custom</PresentationFormat>
  <Paragraphs>97</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Microsoft YaHei</vt:lpstr>
      <vt:lpstr>Arial</vt:lpstr>
      <vt:lpstr>DejaVu Sans</vt:lpstr>
      <vt:lpstr>Open Sans</vt:lpstr>
      <vt:lpstr>StarSymbol</vt:lpstr>
      <vt:lpstr>Times New Roman</vt:lpstr>
      <vt:lpstr>Office Theme</vt:lpstr>
      <vt:lpstr>PowerPoint Presentation</vt:lpstr>
      <vt:lpstr>PowerPoint Presentation</vt:lpstr>
      <vt:lpstr>PowerPoint Presentation</vt:lpstr>
      <vt:lpstr>People</vt:lpstr>
      <vt:lpstr>PowerPoint Presentation</vt:lpstr>
      <vt:lpstr>PowerPoint Presentation</vt:lpstr>
      <vt:lpstr>Man in the middle</vt:lpstr>
      <vt:lpstr>Tools</vt:lpstr>
      <vt:lpstr>Knowledge</vt:lpstr>
      <vt:lpstr>Life on the project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Tatiana Sintina</dc:creator>
  <cp:lastModifiedBy>Tatiana Sintina</cp:lastModifiedBy>
  <cp:revision>77</cp:revision>
  <dcterms:created xsi:type="dcterms:W3CDTF">2015-01-21T13:52:29Z</dcterms:created>
  <dcterms:modified xsi:type="dcterms:W3CDTF">2016-09-09T19:35:48Z</dcterms:modified>
  <dc:language>en-US</dc:language>
</cp:coreProperties>
</file>