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59" r:id="rId5"/>
    <p:sldId id="261" r:id="rId6"/>
    <p:sldId id="263" r:id="rId7"/>
    <p:sldId id="262" r:id="rId8"/>
    <p:sldId id="265" r:id="rId9"/>
    <p:sldId id="264" r:id="rId10"/>
    <p:sldId id="267" r:id="rId11"/>
    <p:sldId id="266" r:id="rId12"/>
    <p:sldId id="269" r:id="rId13"/>
    <p:sldId id="270" r:id="rId14"/>
    <p:sldId id="271" r:id="rId15"/>
    <p:sldId id="298" r:id="rId16"/>
    <p:sldId id="299" r:id="rId17"/>
    <p:sldId id="300" r:id="rId18"/>
    <p:sldId id="301" r:id="rId19"/>
    <p:sldId id="302" r:id="rId20"/>
    <p:sldId id="303" r:id="rId21"/>
    <p:sldId id="305" r:id="rId22"/>
    <p:sldId id="304" r:id="rId23"/>
    <p:sldId id="307" r:id="rId24"/>
    <p:sldId id="268" r:id="rId25"/>
    <p:sldId id="258" r:id="rId2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78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LEX\Bug%20analysis\Cloud_App_Accepted_aggrega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LEX\Bug%20analysis\Cloud_App_Accepted_aggrega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Charts!$B$50</c:f>
              <c:strCache>
                <c:ptCount val="1"/>
                <c:pt idx="0">
                  <c:v>Provided</c:v>
                </c:pt>
              </c:strCache>
            </c:strRef>
          </c:tx>
          <c:spPr>
            <a:ln w="762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Charts!$A$51:$A$57</c:f>
              <c:strCache>
                <c:ptCount val="7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</c:strCache>
            </c:strRef>
          </c:cat>
          <c:val>
            <c:numRef>
              <c:f>Charts!$B$51:$B$57</c:f>
              <c:numCache>
                <c:formatCode>0.00</c:formatCode>
                <c:ptCount val="7"/>
                <c:pt idx="0">
                  <c:v>0.19</c:v>
                </c:pt>
                <c:pt idx="1">
                  <c:v>0.1</c:v>
                </c:pt>
                <c:pt idx="2">
                  <c:v>0.11</c:v>
                </c:pt>
                <c:pt idx="3">
                  <c:v>0.13</c:v>
                </c:pt>
                <c:pt idx="4">
                  <c:v>0.06</c:v>
                </c:pt>
                <c:pt idx="5">
                  <c:v>0.05</c:v>
                </c:pt>
                <c:pt idx="6">
                  <c:v>0.04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360784"/>
        <c:axId val="139361344"/>
      </c:lineChart>
      <c:catAx>
        <c:axId val="13936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61344"/>
        <c:crosses val="autoZero"/>
        <c:auto val="1"/>
        <c:lblAlgn val="ctr"/>
        <c:lblOffset val="100"/>
        <c:noMultiLvlLbl val="0"/>
      </c:catAx>
      <c:valAx>
        <c:axId val="13936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6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Charts!$C$31</c:f>
              <c:strCache>
                <c:ptCount val="1"/>
                <c:pt idx="0">
                  <c:v>AvgRoundsOfAcceptance</c:v>
                </c:pt>
              </c:strCache>
            </c:strRef>
          </c:tx>
          <c:spPr>
            <a:ln w="762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Charts!$A$32:$A$40</c:f>
              <c:strCache>
                <c:ptCount val="9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</c:strCache>
            </c:strRef>
          </c:cat>
          <c:val>
            <c:numRef>
              <c:f>Charts!$C$32:$C$40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2.6</c:v>
                </c:pt>
                <c:pt idx="3">
                  <c:v>2.1</c:v>
                </c:pt>
                <c:pt idx="4">
                  <c:v>2.2000000000000002</c:v>
                </c:pt>
                <c:pt idx="5">
                  <c:v>1.75</c:v>
                </c:pt>
                <c:pt idx="6">
                  <c:v>1.7</c:v>
                </c:pt>
                <c:pt idx="7">
                  <c:v>1.36</c:v>
                </c:pt>
                <c:pt idx="8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363584"/>
        <c:axId val="139364144"/>
      </c:lineChart>
      <c:catAx>
        <c:axId val="13936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64144"/>
        <c:crosses val="autoZero"/>
        <c:auto val="1"/>
        <c:lblAlgn val="ctr"/>
        <c:lblOffset val="100"/>
        <c:noMultiLvlLbl val="0"/>
      </c:catAx>
      <c:valAx>
        <c:axId val="13936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6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0ABC12C-5F50-47B6-9AB7-FF7C49ED00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879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0E7CD12-4B8F-480B-82E2-8BD9AD4945C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11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59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11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50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3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1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65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12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35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79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43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77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60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41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44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0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3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6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9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0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7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444B56C-DCAB-4CB9-9216-3418F174F0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7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EC250-615C-4AAC-AA29-A5A50ED67D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654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D450D-3975-469F-9869-B1B3B89B14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88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9FCAE-E2E1-4C16-B654-A7DABF6141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609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B3BB4-FF5C-445E-80BE-1CC8FF7FCD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58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DC2E8-555C-42FE-AC3B-7F6CD46F58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583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8EA06-393B-4612-AEC5-2A04624062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01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097BF-95C5-41C4-941B-0C7ADBE724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38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EE0C6-D401-42F7-9214-829BB2BE48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856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FA12B-CDE2-4596-9BE5-167B2C4A53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99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22AD3-9A65-4356-9E90-522E3E8069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129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CDC39-16F3-492C-91A4-BFA57E925F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16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29731609-D5D5-4B66-8026-A54DAB50A0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10080625" cy="2663825"/>
          </a:xfrm>
          <a:prstGeom prst="roundRect">
            <a:avLst>
              <a:gd name="adj" fmla="val 56"/>
            </a:avLst>
          </a:prstGeom>
          <a:solidFill>
            <a:srgbClr val="24877A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23850"/>
            <a:ext cx="2947988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824288" y="254000"/>
            <a:ext cx="5895975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sz="3000">
                <a:solidFill>
                  <a:srgbClr val="79C6BB"/>
                </a:solidFill>
                <a:latin typeface="Open Sans" pitchFamily="32" charset="0"/>
              </a:rPr>
              <a:t>Software quality assurance days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824288" y="863600"/>
            <a:ext cx="58610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en-US" altLang="ru-RU" sz="2700">
                <a:solidFill>
                  <a:srgbClr val="FFFFFF"/>
                </a:solidFill>
                <a:latin typeface="Open Sans" pitchFamily="32" charset="0"/>
              </a:rPr>
              <a:t>International Conference of </a:t>
            </a:r>
          </a:p>
          <a:p>
            <a:pPr eaLnBrk="1">
              <a:lnSpc>
                <a:spcPct val="113000"/>
              </a:lnSpc>
            </a:pPr>
            <a:r>
              <a:rPr lang="en-US" altLang="ru-RU" sz="2700">
                <a:solidFill>
                  <a:srgbClr val="FFFFFF"/>
                </a:solidFill>
                <a:latin typeface="Open Sans" pitchFamily="32" charset="0"/>
              </a:rPr>
              <a:t>Software Quality Assurance</a:t>
            </a:r>
            <a:endParaRPr lang="ru-RU" altLang="ru-RU" sz="270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3824288" y="1830388"/>
            <a:ext cx="1873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sz="2200">
                <a:solidFill>
                  <a:srgbClr val="FFFFFF"/>
                </a:solidFill>
                <a:latin typeface="Open Sans" pitchFamily="32" charset="0"/>
              </a:rPr>
              <a:t>sqadays.com</a:t>
            </a:r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431800" y="7019925"/>
            <a:ext cx="2725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en-US" altLang="ru-RU">
                <a:solidFill>
                  <a:srgbClr val="FFFFFF"/>
                </a:solidFill>
                <a:latin typeface="Open Sans" pitchFamily="32" charset="0"/>
              </a:rPr>
              <a:t>Minsk</a:t>
            </a:r>
            <a:r>
              <a:rPr lang="ru-RU" altLang="ru-RU">
                <a:solidFill>
                  <a:srgbClr val="FFFFFF"/>
                </a:solidFill>
                <a:latin typeface="Open Sans" pitchFamily="32" charset="0"/>
              </a:rPr>
              <a:t>. </a:t>
            </a:r>
            <a:r>
              <a:rPr lang="en-US" altLang="ru-RU">
                <a:solidFill>
                  <a:srgbClr val="FFFFFF"/>
                </a:solidFill>
                <a:latin typeface="Open Sans" pitchFamily="32" charset="0"/>
              </a:rPr>
              <a:t>May </a:t>
            </a:r>
            <a:r>
              <a:rPr lang="ru-RU" altLang="ru-RU">
                <a:solidFill>
                  <a:srgbClr val="FFFFFF"/>
                </a:solidFill>
                <a:latin typeface="Open Sans" pitchFamily="32" charset="0"/>
              </a:rPr>
              <a:t>29–30 2015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431800" y="2987675"/>
            <a:ext cx="9359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en-US" altLang="ru-RU" sz="3200" dirty="0" smtClean="0">
                <a:solidFill>
                  <a:srgbClr val="000000"/>
                </a:solidFill>
                <a:latin typeface="Open Sans" pitchFamily="32" charset="0"/>
              </a:rPr>
              <a:t>Alena </a:t>
            </a:r>
            <a:r>
              <a:rPr lang="en-US" altLang="ru-RU" sz="3200" dirty="0" err="1" smtClean="0">
                <a:solidFill>
                  <a:srgbClr val="000000"/>
                </a:solidFill>
                <a:latin typeface="Open Sans" pitchFamily="32" charset="0"/>
              </a:rPr>
              <a:t>Dashkevich</a:t>
            </a:r>
            <a:endParaRPr lang="ru-RU" altLang="ru-RU" sz="3200" dirty="0">
              <a:solidFill>
                <a:srgbClr val="000000"/>
              </a:solidFill>
              <a:latin typeface="Open Sans" pitchFamily="32" charset="0"/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431800" y="3563938"/>
            <a:ext cx="9288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en-US" altLang="ru-RU" sz="1400" dirty="0" smtClean="0">
                <a:solidFill>
                  <a:srgbClr val="000000"/>
                </a:solidFill>
                <a:latin typeface="Open Sans" pitchFamily="32" charset="0"/>
              </a:rPr>
              <a:t>EPAM Systems</a:t>
            </a:r>
            <a:r>
              <a:rPr lang="ru-RU" altLang="ru-RU" sz="1400" dirty="0" smtClean="0">
                <a:solidFill>
                  <a:srgbClr val="000000"/>
                </a:solidFill>
                <a:latin typeface="Open Sans" pitchFamily="32" charset="0"/>
              </a:rPr>
              <a:t>. </a:t>
            </a:r>
            <a:r>
              <a:rPr lang="en-US" altLang="ru-RU" sz="1400" dirty="0" smtClean="0">
                <a:solidFill>
                  <a:srgbClr val="000000"/>
                </a:solidFill>
                <a:latin typeface="Open Sans" pitchFamily="32" charset="0"/>
              </a:rPr>
              <a:t>Minsk, Belarus</a:t>
            </a:r>
            <a:endParaRPr lang="ru-RU" altLang="ru-RU" sz="1400" dirty="0">
              <a:solidFill>
                <a:srgbClr val="000000"/>
              </a:solidFill>
              <a:latin typeface="Open Sans" pitchFamily="32" charset="0"/>
            </a:endParaRP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417513" y="4854575"/>
            <a:ext cx="9374187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sz="2400" dirty="0" smtClean="0">
                <a:solidFill>
                  <a:srgbClr val="24877A"/>
                </a:solidFill>
                <a:latin typeface="Open Sans" pitchFamily="32" charset="0"/>
              </a:rPr>
              <a:t>История одного проекта</a:t>
            </a:r>
            <a:r>
              <a:rPr lang="en-US" altLang="ru-RU" sz="2400" dirty="0" smtClean="0">
                <a:solidFill>
                  <a:srgbClr val="24877A"/>
                </a:solidFill>
                <a:latin typeface="Open Sans" pitchFamily="32" charset="0"/>
              </a:rPr>
              <a:t>.</a:t>
            </a:r>
            <a:endParaRPr lang="ru-RU" altLang="ru-RU" sz="2400" dirty="0" smtClean="0">
              <a:solidFill>
                <a:srgbClr val="24877A"/>
              </a:solidFill>
              <a:latin typeface="Open Sans" pitchFamily="32" charset="0"/>
            </a:endParaRPr>
          </a:p>
          <a:p>
            <a:pPr eaLnBrk="1">
              <a:lnSpc>
                <a:spcPct val="113000"/>
              </a:lnSpc>
            </a:pPr>
            <a:r>
              <a:rPr lang="ru-RU" altLang="ru-RU" sz="3200" dirty="0" smtClean="0">
                <a:solidFill>
                  <a:srgbClr val="24877A"/>
                </a:solidFill>
                <a:latin typeface="Open Sans" pitchFamily="32" charset="0"/>
              </a:rPr>
              <a:t>Улучшить KPI в два раза?</a:t>
            </a:r>
          </a:p>
          <a:p>
            <a:pPr eaLnBrk="1">
              <a:lnSpc>
                <a:spcPct val="113000"/>
              </a:lnSpc>
            </a:pPr>
            <a:r>
              <a:rPr lang="ru-RU" altLang="ru-RU" sz="3200" dirty="0" smtClean="0">
                <a:solidFill>
                  <a:srgbClr val="24877A"/>
                </a:solidFill>
                <a:latin typeface="Open Sans" pitchFamily="32" charset="0"/>
              </a:rPr>
              <a:t>Сделано!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60" y="323453"/>
            <a:ext cx="10046981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Тестирование становится «узким местом»</a:t>
            </a:r>
          </a:p>
        </p:txBody>
      </p:sp>
      <p:pic>
        <p:nvPicPr>
          <p:cNvPr id="6" name="Picture 2" descr="http://365psd.com/images/previews/02d/sands-of-time-psd-hourglass-icon-53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 b="3533"/>
          <a:stretch/>
        </p:blipFill>
        <p:spPr bwMode="auto">
          <a:xfrm>
            <a:off x="1655936" y="1475581"/>
            <a:ext cx="6953022" cy="48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882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6" y="323453"/>
            <a:ext cx="8789714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Часы 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тестирования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Story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249" y="1331565"/>
            <a:ext cx="8430768" cy="457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4.31 </a:t>
            </a:r>
            <a:r>
              <a:rPr lang="ru-RU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Бизнес анализ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Написание </a:t>
            </a:r>
            <a:r>
              <a:rPr lang="ru-RU" sz="4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чеклистов</a:t>
            </a:r>
            <a:endParaRPr lang="ru-RU" sz="400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Тестирование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с багами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Обработка обратной </a:t>
            </a:r>
            <a:r>
              <a:rPr lang="ru-RU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связи</a:t>
            </a:r>
            <a:endParaRPr lang="en-US" sz="400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Другое</a:t>
            </a:r>
            <a:endParaRPr lang="ru-RU" sz="400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8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st.houzz.com/simgs/a741604100743172_4-2116/eclectic-cloc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00" y="1258540"/>
            <a:ext cx="4824289" cy="38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2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6" y="323453"/>
            <a:ext cx="4508478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Мозговой штурм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68" y="1022077"/>
            <a:ext cx="7859088" cy="589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20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6" y="323453"/>
            <a:ext cx="3154903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2" y="2123653"/>
            <a:ext cx="9912749" cy="4268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92" y="1504939"/>
            <a:ext cx="2144655" cy="306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H="1" flipV="1">
            <a:off x="1539718" y="1907629"/>
            <a:ext cx="2132442" cy="130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srgbClr val="444444"/>
                </a:solidFill>
                <a:latin typeface="Trebuchet MS"/>
                <a:cs typeface="Trebuchet MS"/>
              </a:rPr>
              <a:t>4.31</a:t>
            </a:r>
            <a:endParaRPr lang="en-US" sz="7200" b="1" dirty="0" err="1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6984528" y="1902263"/>
            <a:ext cx="2132442" cy="130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srgbClr val="444444"/>
                </a:solidFill>
                <a:latin typeface="Trebuchet MS"/>
                <a:cs typeface="Trebuchet MS"/>
              </a:rPr>
              <a:t>1.29</a:t>
            </a:r>
            <a:endParaRPr lang="en-US" sz="7200" b="1" dirty="0" err="1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75816" y="3203773"/>
            <a:ext cx="2030122" cy="1752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8050749" y="3203773"/>
            <a:ext cx="1619969" cy="25055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962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6" y="323453"/>
            <a:ext cx="3717684" cy="66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Бизнес-анализ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960" y="1095154"/>
            <a:ext cx="8280920" cy="335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команд и заказчика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3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Демо</a:t>
            </a:r>
            <a:r>
              <a:rPr lang="ru-RU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сессии (вживую и в записи)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Приоритеты (в </a:t>
            </a:r>
            <a:r>
              <a:rPr lang="ru-RU" sz="3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джире</a:t>
            </a:r>
            <a:r>
              <a:rPr lang="ru-RU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по кол-ву посещений)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Дополнительная документация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Запросы заказчику</a:t>
            </a:r>
          </a:p>
        </p:txBody>
      </p:sp>
      <p:pic>
        <p:nvPicPr>
          <p:cNvPr id="26626" name="Picture 2" descr="http://www.ituniverce.com/userfiles/clauses/large/315_poisk-yandex-kak-eto-rabotae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64" y="4132922"/>
            <a:ext cx="4629108" cy="277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63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qa.com.ua/system/files/images/check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133"/>
            <a:ext cx="3810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6" y="323453"/>
            <a:ext cx="5929828" cy="1809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Написание </a:t>
            </a:r>
            <a:r>
              <a:rPr lang="ru-RU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чеклистов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</a:p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Общий подход</a:t>
            </a:r>
          </a:p>
          <a:p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0725" y="1840493"/>
            <a:ext cx="8899174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Формат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Степень детализации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Содержание 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Использование цвета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Второй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Специфические данные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96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esting.biz.ua/wp-content/uploads/2015/04/Bug_in_Glass.jpg.pagespeed.ce.Vi14rQZA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6" y="4114799"/>
            <a:ext cx="328612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6" y="323453"/>
            <a:ext cx="3844770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Тестирование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824" y="1187549"/>
            <a:ext cx="8424936" cy="369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Окружение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Пользователи для тестирования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установка </a:t>
            </a:r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билда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Качество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продукта в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тестировании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Данные для тестирования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Классический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смоук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регрессия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Вопросы и изменения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aricatura.ru/parad/drozdov_sergey/pic/57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1" b="11121"/>
          <a:stretch/>
        </p:blipFill>
        <p:spPr bwMode="auto">
          <a:xfrm>
            <a:off x="6841405" y="4058572"/>
            <a:ext cx="3239220" cy="278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6" y="323453"/>
            <a:ext cx="4480457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с багами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1259557"/>
            <a:ext cx="7885062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создания багов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Объединение багов по причине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Баги </a:t>
            </a:r>
            <a:r>
              <a:rPr lang="ru-RU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фрэймворка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vs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баги имплементации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Изменение типа объекта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Дубликаты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Баго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-чемпионы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22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optimism.ru/blog/wp-content/uploads/2014/06/OPTIMISM_20_06_2014_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07" y="3171279"/>
            <a:ext cx="4634618" cy="371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6" y="323453"/>
            <a:ext cx="3135795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Acceptance</a:t>
            </a:r>
            <a:endParaRPr lang="ru-RU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052" y="1475581"/>
            <a:ext cx="7416824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Реальные баги и </a:t>
            </a:r>
          </a:p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ошибки пользователя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Причины пропущенных багов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Ошибки кода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раунда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Заказчик-команда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Коммуникация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82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dy.h-cdn.co/assets/cm/15/10/54f60028eb914_-_01-box-of-stuff-lgn-355197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" r="1915"/>
          <a:stretch/>
        </p:blipFill>
        <p:spPr bwMode="auto">
          <a:xfrm>
            <a:off x="5337589" y="3203773"/>
            <a:ext cx="4671275" cy="353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6" y="323453"/>
            <a:ext cx="1977336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Другое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800" y="1115541"/>
            <a:ext cx="9217024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Коммуникация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База знаний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Обязательные инструкции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Инструменты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Разные </a:t>
            </a:r>
            <a:r>
              <a:rPr lang="ru-RU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подпроцессы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Окружение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Ретроспективы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AutoShape 4" descr="http://www.iconarchive.com/download/i22840/kyo-tux/phuzion/Misc-Misc-Box.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www.iconarchive.com/download/i22840/kyo-tux/phuzion/Misc-Misc-Box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0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784" y="1124666"/>
            <a:ext cx="5472608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Алена Дашкевич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768" y="2339677"/>
            <a:ext cx="6227167" cy="238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Testing Manager, EPAM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лет в тестировании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E-mail: Alena_Dashkevich@epam.com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51" y="1691605"/>
            <a:ext cx="2755723" cy="41361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6" y="323453"/>
            <a:ext cx="6233758" cy="66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 внутренних багов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792" y="1112398"/>
            <a:ext cx="6966784" cy="4213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Кто больше всех </a:t>
            </a:r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набагоделил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Категории багов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 жизни бага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Белый шум –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a bug, cannot reproduce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т.д.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Кто какие баги находит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 недели к месяцу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http://pics.livejournal.com/loco_bird/pic/003k6kr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b="19609"/>
          <a:stretch/>
        </p:blipFill>
        <p:spPr bwMode="auto">
          <a:xfrm>
            <a:off x="5400352" y="2611126"/>
            <a:ext cx="4773910" cy="40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18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6" y="323453"/>
            <a:ext cx="6486712" cy="66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 багов от заказчика</a:t>
            </a:r>
          </a:p>
        </p:txBody>
      </p:sp>
      <p:sp>
        <p:nvSpPr>
          <p:cNvPr id="2" name="Rectangle 1"/>
          <p:cNvSpPr/>
          <p:nvPr/>
        </p:nvSpPr>
        <p:spPr>
          <a:xfrm>
            <a:off x="569233" y="1293133"/>
            <a:ext cx="6487303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957" indent="-755957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они знают чего хотят?</a:t>
            </a:r>
          </a:p>
          <a:p>
            <a:pPr marL="755957" indent="-755957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Кто виноват?</a:t>
            </a:r>
          </a:p>
          <a:p>
            <a:pPr marL="755957" indent="-755957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делать?</a:t>
            </a:r>
          </a:p>
          <a:p>
            <a:pPr marL="755957" indent="-755957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Баг на </a:t>
            </a:r>
            <a:r>
              <a:rPr lang="ru-RU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сторипойнт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55957" indent="-755957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Эй, моряк, ты слишком долго плавал…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23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6" y="323453"/>
            <a:ext cx="8710077" cy="66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 багов от заказчика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(Bug/SP)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510848"/>
              </p:ext>
            </p:extLst>
          </p:nvPr>
        </p:nvGraphicFramePr>
        <p:xfrm>
          <a:off x="1007864" y="1259557"/>
          <a:ext cx="81369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7713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6" y="323453"/>
            <a:ext cx="5404941" cy="66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Раунды тестирования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633804"/>
              </p:ext>
            </p:extLst>
          </p:nvPr>
        </p:nvGraphicFramePr>
        <p:xfrm>
          <a:off x="791840" y="1187549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0338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0152" y="755501"/>
            <a:ext cx="4392488" cy="575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3208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3928" y="1619597"/>
            <a:ext cx="7272808" cy="329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Спасибо за внимание</a:t>
            </a:r>
            <a:r>
              <a:rPr 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en-US" sz="9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Email: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Alena_Dashkevich@epam.com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60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776" y="323453"/>
            <a:ext cx="6947030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Метрики для менеджеров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 descr="http://consulter.org/images/cms/thumbs/77e6277bd5001de3143835fd4086d61846c46994/marketing-statistiki-prodazh_698_auto_5_1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2" y="1619597"/>
            <a:ext cx="66484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08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6" y="323453"/>
            <a:ext cx="4892045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Метрики для себя</a:t>
            </a:r>
          </a:p>
        </p:txBody>
      </p:sp>
      <p:pic>
        <p:nvPicPr>
          <p:cNvPr id="6" name="Picture 2" descr="http://ipod-touch-max.ru/wp-content/uploads/2013/09/withing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1936722"/>
            <a:ext cx="566737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351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7" y="323453"/>
            <a:ext cx="9433048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Задача – улучшить эффективность на 30%</a:t>
            </a:r>
          </a:p>
        </p:txBody>
      </p:sp>
      <p:pic>
        <p:nvPicPr>
          <p:cNvPr id="6" name="Picture 2" descr="https://fanart.tv/api/download.php?type=download&amp;image=22642&amp;section=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058014"/>
            <a:ext cx="8886825" cy="344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13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7" y="323453"/>
            <a:ext cx="9433048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Задача – улучшить эффективность на 30%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80" y="2055572"/>
            <a:ext cx="8888065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25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6" y="323453"/>
            <a:ext cx="5107488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Описание Проекта</a:t>
            </a:r>
          </a:p>
        </p:txBody>
      </p:sp>
      <p:sp>
        <p:nvSpPr>
          <p:cNvPr id="2" name="Rectangle 1"/>
          <p:cNvSpPr/>
          <p:nvPr/>
        </p:nvSpPr>
        <p:spPr>
          <a:xfrm>
            <a:off x="796941" y="1475581"/>
            <a:ext cx="8486742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Цель: Конвертация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страниц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ERP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системы на новый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ASP.NET MVC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Объем работ: 4500+ страниц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Команда: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 программистов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 </a:t>
            </a:r>
            <a:r>
              <a:rPr lang="ru-RU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тестировщиков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ru-RU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автоматизаторов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Длительность: 1.5 года</a:t>
            </a:r>
          </a:p>
        </p:txBody>
      </p:sp>
    </p:spTree>
    <p:extLst>
      <p:ext uri="{BB962C8B-B14F-4D97-AF65-F5344CB8AC3E}">
        <p14:creationId xmlns:p14="http://schemas.microsoft.com/office/powerpoint/2010/main" val="3965592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60" y="323453"/>
            <a:ext cx="9678740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Особенности проекта – обычные и не очень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832" y="1403573"/>
            <a:ext cx="8424936" cy="558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Отсутствие документации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Первый опыт оффшорного сотрудничества для заказчика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локации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 заказчика не было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QA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вообще больше 15 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Тестировщики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должны разбираться в коде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Изначальные оценки трудоемкости давались программистами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Параллельная разработка 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фреймворка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08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Улучшить KPI в два раза?</a:t>
            </a: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Сделано!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776" y="323453"/>
            <a:ext cx="9255034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</a:t>
            </a:r>
            <a:r>
              <a:rPr lang="ru-RU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естировщик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на все руки мастер</a:t>
            </a:r>
          </a:p>
        </p:txBody>
      </p:sp>
      <p:pic>
        <p:nvPicPr>
          <p:cNvPr id="6" name="Picture 2" descr="http://blog.trud.com/wp-content/uploads/2012/09/13.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403573"/>
            <a:ext cx="9320257" cy="48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18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586</Words>
  <Application>Microsoft Office PowerPoint</Application>
  <PresentationFormat>Custom</PresentationFormat>
  <Paragraphs>160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 Unicode MS</vt:lpstr>
      <vt:lpstr>Microsoft YaHei</vt:lpstr>
      <vt:lpstr>Arial</vt:lpstr>
      <vt:lpstr>Open Sans</vt:lpstr>
      <vt:lpstr>Times New Roman</vt:lpstr>
      <vt:lpstr>Trebuchet MS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 Dashkevich</dc:creator>
  <cp:lastModifiedBy>Alena Dashkevich</cp:lastModifiedBy>
  <cp:revision>18</cp:revision>
  <cp:lastPrinted>1601-01-01T00:00:00Z</cp:lastPrinted>
  <dcterms:created xsi:type="dcterms:W3CDTF">2015-01-21T10:52:29Z</dcterms:created>
  <dcterms:modified xsi:type="dcterms:W3CDTF">2015-05-27T09:47:18Z</dcterms:modified>
</cp:coreProperties>
</file>