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comments+xml" PartName="/ppt/comments/comment2.xml"/>
  <Override ContentType="application/vnd.openxmlformats-officedocument.presentationml.comments+xml" PartName="/ppt/comments/comment8.xml"/>
  <Override ContentType="application/vnd.openxmlformats-officedocument.presentationml.comments+xml" PartName="/ppt/comments/comment5.xml"/>
  <Override ContentType="application/vnd.openxmlformats-officedocument.presentationml.comments+xml" PartName="/ppt/comments/comment6.xml"/>
  <Override ContentType="application/vnd.openxmlformats-officedocument.presentationml.comments+xml" PartName="/ppt/comments/comment7.xml"/>
  <Override ContentType="application/vnd.openxmlformats-officedocument.presentationml.comments+xml" PartName="/ppt/comments/comment4.xml"/>
  <Override ContentType="application/vnd.openxmlformats-officedocument.presentationml.comments+xml" PartName="/ppt/comments/comment3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5" r:id="rId5"/>
    <p:sldMasterId id="2147483666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y="68580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Author clrIdx="0" id="0" initials="" lastIdx="7" name="Lilia Urmazova"/>
  <p:cmAuthor clrIdx="1" id="1" initials="" lastIdx="11" name="Alexey Lyanguzov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commentAuthors" Target="commentAuthor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1" idx="5">
    <p:pos x="6000" y="0"/>
    <p:text>Did not get this slide. Also it has layout issues</p:text>
  </p:cm>
  <p:cm authorId="1" idx="7">
    <p:pos x="6000" y="100"/>
    <p:text>General: 16:9 might be risky...</p:text>
  </p:cm>
  <p:cm authorId="0" idx="7">
    <p:pos x="6000" y="200"/>
    <p:text>square slides</p:text>
  </p:cm>
  <p:cm authorId="1" idx="9">
    <p:pos x="6000" y="300"/>
    <p:text>Not sure this part of title is good</p:text>
  </p:cm>
  <p:cm authorId="1" idx="10">
    <p:pos x="6000" y="400"/>
    <p:text>This slide might be deleted</p:text>
  </p:cm>
  <p:cm authorId="1" idx="11">
    <p:pos x="6000" y="500"/>
    <p:text>Imho this slide might be deleted</p:text>
  </p:cm>
</p:cmLst>
</file>

<file path=ppt/comments/comment2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1" idx="8">
    <p:pos x="6000" y="0"/>
    <p:text>Is first one is real target?</p:text>
  </p:cm>
</p:cmLst>
</file>

<file path=ppt/comments/comment3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1" idx="6">
    <p:pos x="6000" y="0"/>
    <p:text>This slide is essence of the presentation. People usually experience troubles with organizing the process.</p:text>
  </p:cm>
</p:cmLst>
</file>

<file path=ppt/comments/comment4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1" idx="2">
    <p:pos x="6000" y="0"/>
    <p:text>There is a big issue in process of checking home tasks. Was not organized. There are ways to improve.
The best way is an approach used by Seva - github</p:text>
  </p:cm>
  <p:cm authorId="0" idx="5">
    <p:pos x="6000" y="100"/>
    <p:text>перенести выше, без граблей</p:text>
  </p:cm>
</p:cmLst>
</file>

<file path=ppt/comments/comment5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1" idx="4">
    <p:pos x="6000" y="0"/>
    <p:text>This is an issue. Not an advantage actually. I'd support students who said that it'd be better to develop some app first part of classes and then test it.</p:text>
  </p:cm>
  <p:cm authorId="0" idx="6">
    <p:pos x="6000" y="100"/>
    <p:text>Добавить грабли про децентрализованное использование</p:text>
  </p:cm>
</p:cmLst>
</file>

<file path=ppt/comments/comment6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1">
    <p:pos x="6000" y="0"/>
    <p:text>спросить преподов, кому и почему не подошел софт</p:text>
  </p:cm>
</p:cmLst>
</file>

<file path=ppt/comments/comment7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1" idx="3">
    <p:pos x="6000" y="0"/>
    <p:text>Wrong layout</p:text>
  </p:cm>
</p:cmLst>
</file>

<file path=ppt/comments/comment8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1" idx="1">
    <p:pos x="6000" y="0"/>
    <p:text>Imho missed:
- everything is based on enthusiasm but teachers were paid for hours in class. Not hours of preparation.
-   Interview/screening
- It involvement in preparing image and so on - we have an issue here as well.
- Timetable with spare time to be able to move something
- Almost every lesson assumed theory and practice in class
- There is an issue with practical tasks - all students perform tasks with different speed.
- Skype chat with students did not work on desktops in class.
- There is still missed part of sharing lectures materials - are they accessible by anyone?</p:text>
  </p:cm>
  <p:cm authorId="0" idx="2">
    <p:pos x="6000" y="100"/>
    <p:text>Задачи под звездочкой - в отдельные грабли</p:text>
  </p:cm>
  <p:cm authorId="0" idx="3">
    <p:pos x="6000" y="200"/>
    <p:text>Грабли со скайпом</p:text>
  </p:cm>
  <p:cm authorId="0" idx="4">
    <p:pos x="6000" y="300"/>
    <p:text>Скользкий вопрос секьюрити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4.jpg"/><Relationship Id="rId3" Type="http://schemas.openxmlformats.org/officeDocument/2006/relationships/image" Target="../media/image02.png"/><Relationship Id="rId4" Type="http://schemas.openxmlformats.org/officeDocument/2006/relationships/image" Target="../media/image0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4.jpg"/><Relationship Id="rId3" Type="http://schemas.openxmlformats.org/officeDocument/2006/relationships/image" Target="../media/image01.png"/><Relationship Id="rId4" Type="http://schemas.openxmlformats.org/officeDocument/2006/relationships/image" Target="../media/image0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8.jpg"/><Relationship Id="rId3" Type="http://schemas.openxmlformats.org/officeDocument/2006/relationships/image" Target="../media/image0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presentation title 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300" y="-8468"/>
            <a:ext cx="9152699" cy="686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hape 16"/>
          <p:cNvSpPr/>
          <p:nvPr/>
        </p:nvSpPr>
        <p:spPr>
          <a:xfrm>
            <a:off x="-300" y="659164"/>
            <a:ext cx="9161099" cy="38702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457200" y="4117437"/>
            <a:ext cx="7772400" cy="15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 algn="l">
              <a:spcBef>
                <a:spcPts val="0"/>
              </a:spcBef>
              <a:buClr>
                <a:srgbClr val="E36C09"/>
              </a:buClr>
              <a:buFont typeface="Calibri"/>
              <a:buNone/>
              <a:defRPr i="1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defRPr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type="title"/>
          </p:nvPr>
        </p:nvSpPr>
        <p:spPr>
          <a:xfrm>
            <a:off x="457200" y="5626092"/>
            <a:ext cx="7772400" cy="834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pic>
        <p:nvPicPr>
          <p:cNvPr id="19" name="Shape 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4198" y="650697"/>
            <a:ext cx="4766699" cy="387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Shape 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7733" y="2188327"/>
            <a:ext cx="3885900" cy="70949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Shape 21"/>
          <p:cNvSpPr txBox="1"/>
          <p:nvPr/>
        </p:nvSpPr>
        <p:spPr>
          <a:xfrm>
            <a:off x="2201331" y="2788502"/>
            <a:ext cx="3641699" cy="330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1" lang="en" sz="15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Scalable eCommerce Platform Solutions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ctrTitle"/>
          </p:nvPr>
        </p:nvSpPr>
        <p:spPr>
          <a:xfrm>
            <a:off x="685800" y="2111122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3048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1pPr>
            <a:lvl2pPr indent="3048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2pPr>
            <a:lvl3pPr indent="30480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3pPr>
            <a:lvl4pPr indent="30480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4pPr>
            <a:lvl5pPr indent="30480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5pPr>
            <a:lvl6pPr indent="30480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6pPr>
            <a:lvl7pPr indent="30480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7pPr>
            <a:lvl8pPr indent="30480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8pPr>
            <a:lvl9pPr indent="30480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subTitle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1pPr>
            <a:lvl2pPr indent="1905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2pPr>
            <a:lvl3pPr indent="1905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3pPr>
            <a:lvl4pPr indent="1905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4pPr>
            <a:lvl5pPr indent="1905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5pPr>
            <a:lvl6pPr indent="1905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6pPr>
            <a:lvl7pPr indent="1905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7pPr>
            <a:lvl8pPr indent="1905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8pPr>
            <a:lvl9pPr indent="19050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indent="457200" rtl="0">
              <a:spcBef>
                <a:spcPts val="0"/>
              </a:spcBef>
              <a:defRPr/>
            </a:lvl2pPr>
            <a:lvl3pPr indent="914400" rtl="0">
              <a:spcBef>
                <a:spcPts val="0"/>
              </a:spcBef>
              <a:defRPr/>
            </a:lvl3pPr>
            <a:lvl4pPr indent="1371600"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237" name="Shape 237"/>
          <p:cNvSpPr txBox="1"/>
          <p:nvPr>
            <p:ph idx="1" type="subTitle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38" name="Shape 238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42" name="Shape 242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45" name="Shape 245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46" name="Shape 246"/>
          <p:cNvSpPr txBox="1"/>
          <p:nvPr>
            <p:ph idx="2" type="body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47" name="Shape 247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50" name="Shape 250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>
            <p:ph idx="1" type="body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53" name="Shape 253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divider section title 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  <p:pic>
        <p:nvPicPr>
          <p:cNvPr id="25" name="Shape 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300" y="-8468"/>
            <a:ext cx="9152699" cy="686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Shape 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4443" y="183933"/>
            <a:ext cx="2010299" cy="36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Shape 27"/>
          <p:cNvSpPr txBox="1"/>
          <p:nvPr/>
        </p:nvSpPr>
        <p:spPr>
          <a:xfrm>
            <a:off x="6124217" y="302446"/>
            <a:ext cx="26649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0" baseline="0" i="1" lang="en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Scalable eCommerce Platform Solutions</a:t>
            </a:r>
          </a:p>
        </p:txBody>
      </p:sp>
      <p:sp>
        <p:nvSpPr>
          <p:cNvPr id="28" name="Shape 28"/>
          <p:cNvSpPr/>
          <p:nvPr/>
        </p:nvSpPr>
        <p:spPr>
          <a:xfrm>
            <a:off x="0" y="667631"/>
            <a:ext cx="9161099" cy="38702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" name="Shape 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94498" y="659164"/>
            <a:ext cx="4766699" cy="3878699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Shape 30"/>
          <p:cNvSpPr txBox="1"/>
          <p:nvPr>
            <p:ph idx="1" type="body"/>
          </p:nvPr>
        </p:nvSpPr>
        <p:spPr>
          <a:xfrm>
            <a:off x="414443" y="1213370"/>
            <a:ext cx="6604499" cy="15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 algn="l">
              <a:lnSpc>
                <a:spcPct val="80000"/>
              </a:lnSpc>
              <a:spcBef>
                <a:spcPts val="0"/>
              </a:spcBef>
              <a:buClr>
                <a:srgbClr val="E46C0A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31" name="Shape 31"/>
          <p:cNvSpPr txBox="1"/>
          <p:nvPr>
            <p:ph type="title"/>
          </p:nvPr>
        </p:nvSpPr>
        <p:spPr>
          <a:xfrm>
            <a:off x="414443" y="2722024"/>
            <a:ext cx="6138899" cy="834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ontent with bullet poin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Shape 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79105" y="2979029"/>
            <a:ext cx="4766699" cy="3878699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Shape 34"/>
          <p:cNvSpPr txBox="1"/>
          <p:nvPr>
            <p:ph type="title"/>
          </p:nvPr>
        </p:nvSpPr>
        <p:spPr>
          <a:xfrm>
            <a:off x="457200" y="1128644"/>
            <a:ext cx="8229600" cy="83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buClr>
                <a:srgbClr val="E46C0A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1971909"/>
            <a:ext cx="8229600" cy="4146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ontent with paragraph 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Shape 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79105" y="2979029"/>
            <a:ext cx="4766699" cy="3878699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Shape 40"/>
          <p:cNvSpPr txBox="1"/>
          <p:nvPr>
            <p:ph type="title"/>
          </p:nvPr>
        </p:nvSpPr>
        <p:spPr>
          <a:xfrm>
            <a:off x="457200" y="1128644"/>
            <a:ext cx="8229600" cy="83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buClr>
                <a:srgbClr val="E46C0A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1971909"/>
            <a:ext cx="6762599" cy="4146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content with bullets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1128644"/>
            <a:ext cx="8229600" cy="83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buClr>
                <a:srgbClr val="E46C0A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971909"/>
            <a:ext cx="4080899" cy="4146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622798" y="1971909"/>
            <a:ext cx="4064099" cy="4146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ontent with subhead &amp; bullet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1128644"/>
            <a:ext cx="8229600" cy="83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457200" y="1974556"/>
            <a:ext cx="4080899" cy="6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2" type="body"/>
          </p:nvPr>
        </p:nvSpPr>
        <p:spPr>
          <a:xfrm>
            <a:off x="4619623" y="1974556"/>
            <a:ext cx="4067100" cy="6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3" type="body"/>
          </p:nvPr>
        </p:nvSpPr>
        <p:spPr>
          <a:xfrm>
            <a:off x="457200" y="2622785"/>
            <a:ext cx="4080899" cy="37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4" type="body"/>
          </p:nvPr>
        </p:nvSpPr>
        <p:spPr>
          <a:xfrm>
            <a:off x="4622798" y="2622784"/>
            <a:ext cx="4064099" cy="37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photo and description_WHIT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Shape 5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79105" y="2979029"/>
            <a:ext cx="4766699" cy="3878699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Shape 60"/>
          <p:cNvSpPr txBox="1"/>
          <p:nvPr>
            <p:ph type="title"/>
          </p:nvPr>
        </p:nvSpPr>
        <p:spPr>
          <a:xfrm>
            <a:off x="457200" y="4969932"/>
            <a:ext cx="5486399" cy="566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1" name="Shape 61"/>
          <p:cNvSpPr/>
          <p:nvPr>
            <p:ph idx="2" type="pic"/>
          </p:nvPr>
        </p:nvSpPr>
        <p:spPr>
          <a:xfrm>
            <a:off x="457200" y="1198033"/>
            <a:ext cx="5486399" cy="37635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57200" y="55451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photo and description_GRA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Shape 6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520" y="0"/>
            <a:ext cx="91415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/>
          <p:nvPr/>
        </p:nvSpPr>
        <p:spPr>
          <a:xfrm>
            <a:off x="6124217" y="302446"/>
            <a:ext cx="26649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0" baseline="0" i="1" lang="en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Scalable eCommerce Platform Solutions</a:t>
            </a:r>
          </a:p>
        </p:txBody>
      </p:sp>
      <p:pic>
        <p:nvPicPr>
          <p:cNvPr id="68" name="Shape 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4443" y="183933"/>
            <a:ext cx="2010299" cy="36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/>
          <p:nvPr>
            <p:ph type="title"/>
          </p:nvPr>
        </p:nvSpPr>
        <p:spPr>
          <a:xfrm>
            <a:off x="457200" y="4969932"/>
            <a:ext cx="8229600" cy="566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0" name="Shape 70"/>
          <p:cNvSpPr/>
          <p:nvPr>
            <p:ph idx="2" type="pic"/>
          </p:nvPr>
        </p:nvSpPr>
        <p:spPr>
          <a:xfrm>
            <a:off x="457200" y="1198033"/>
            <a:ext cx="8229600" cy="37635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457199" y="5545137"/>
            <a:ext cx="8229600" cy="802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ackground without logo icon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00.jpg"/><Relationship Id="rId2" Type="http://schemas.openxmlformats.org/officeDocument/2006/relationships/image" Target="../media/image0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964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6"/>
          <p:cNvSpPr txBox="1"/>
          <p:nvPr>
            <p:ph type="title"/>
          </p:nvPr>
        </p:nvSpPr>
        <p:spPr>
          <a:xfrm>
            <a:off x="457200" y="1128644"/>
            <a:ext cx="8229600" cy="83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buClr>
                <a:srgbClr val="E46C0A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975850"/>
            <a:ext cx="8229600" cy="3322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marL="342900" marR="0" rtl="0" algn="l">
              <a:spcBef>
                <a:spcPts val="560"/>
              </a:spcBef>
              <a:buClr>
                <a:srgbClr val="404040"/>
              </a:buClr>
              <a:buFont typeface="Calibri"/>
              <a:buChar char="•"/>
              <a:defRPr/>
            </a:lvl1pPr>
            <a:lvl2pPr indent="-133350" marL="742950" marR="0" rtl="0" algn="l">
              <a:spcBef>
                <a:spcPts val="480"/>
              </a:spcBef>
              <a:buClr>
                <a:srgbClr val="404040"/>
              </a:buClr>
              <a:buFont typeface="Calibri"/>
              <a:buChar char="–"/>
              <a:defRPr/>
            </a:lvl2pPr>
            <a:lvl3pPr indent="-88900" marL="1143000" marR="0" rtl="0" algn="l">
              <a:spcBef>
                <a:spcPts val="440"/>
              </a:spcBef>
              <a:buClr>
                <a:srgbClr val="404040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buClr>
                <a:srgbClr val="404040"/>
              </a:buClr>
              <a:buFont typeface="Calibri"/>
              <a:buChar char="–"/>
              <a:defRPr/>
            </a:lvl4pPr>
            <a:lvl5pPr indent="-114300" marL="2057400" marR="0" rtl="0" algn="l">
              <a:spcBef>
                <a:spcPts val="360"/>
              </a:spcBef>
              <a:buClr>
                <a:srgbClr val="404040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2" type="sldNum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  <p:pic>
        <p:nvPicPr>
          <p:cNvPr id="10" name="Shape 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443" y="183933"/>
            <a:ext cx="2010299" cy="36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/>
          <p:nvPr/>
        </p:nvSpPr>
        <p:spPr>
          <a:xfrm>
            <a:off x="6124217" y="302446"/>
            <a:ext cx="26649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0" baseline="0" i="1" lang="en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Scalable eCommerce Platform Solutions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3" name="Shape 233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4" name="Shape 234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comments" Target="../comments/comment4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comments" Target="../comments/comment5.xml"/><Relationship Id="rId4" Type="http://schemas.openxmlformats.org/officeDocument/2006/relationships/image" Target="../media/image09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comments" Target="../comments/comment6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Relationship Id="rId3" Type="http://schemas.openxmlformats.org/officeDocument/2006/relationships/comments" Target="../comments/comment7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0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Relationship Id="rId3" Type="http://schemas.openxmlformats.org/officeDocument/2006/relationships/comments" Target="../comments/comment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comments" Target="../comments/comment2.xml"/><Relationship Id="rId4" Type="http://schemas.openxmlformats.org/officeDocument/2006/relationships/image" Target="../media/image07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comments" Target="../comments/comment3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247975" y="3394325"/>
            <a:ext cx="7772400" cy="834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Кружок “Юный тестер”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474650" y="4605670"/>
            <a:ext cx="7772400" cy="1500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Опыт запуска школы тестирования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 rtl="0" algn="r">
              <a:spcBef>
                <a:spcPts val="0"/>
              </a:spcBef>
              <a:buNone/>
            </a:pPr>
            <a:r>
              <a:rPr lang="en"/>
              <a:t>Лилия Урмазова, Grid Dynamics, Санкт-Петербург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title"/>
          </p:nvPr>
        </p:nvSpPr>
        <p:spPr>
          <a:xfrm>
            <a:off x="457350" y="521568"/>
            <a:ext cx="7888800" cy="791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Программа курса</a:t>
            </a:r>
          </a:p>
        </p:txBody>
      </p:sp>
      <p:sp>
        <p:nvSpPr>
          <p:cNvPr id="141" name="Shape 141"/>
          <p:cNvSpPr/>
          <p:nvPr/>
        </p:nvSpPr>
        <p:spPr>
          <a:xfrm>
            <a:off x="222625" y="1496500"/>
            <a:ext cx="5318099" cy="7245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Шаг 1. Стать ручным тестировщиком (10 лекций)</a:t>
            </a:r>
          </a:p>
        </p:txBody>
      </p:sp>
      <p:sp>
        <p:nvSpPr>
          <p:cNvPr id="142" name="Shape 142"/>
          <p:cNvSpPr/>
          <p:nvPr/>
        </p:nvSpPr>
        <p:spPr>
          <a:xfrm>
            <a:off x="499650" y="2288666"/>
            <a:ext cx="5373300" cy="7245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Шаг</a:t>
            </a:r>
            <a:r>
              <a:rPr lang="en"/>
              <a:t> 2. Изучить принципы Agile (1 лекция)</a:t>
            </a:r>
          </a:p>
        </p:txBody>
      </p:sp>
      <p:sp>
        <p:nvSpPr>
          <p:cNvPr id="143" name="Shape 143"/>
          <p:cNvSpPr/>
          <p:nvPr/>
        </p:nvSpPr>
        <p:spPr>
          <a:xfrm>
            <a:off x="776675" y="3080833"/>
            <a:ext cx="5318099" cy="7245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Шаг</a:t>
            </a:r>
            <a:r>
              <a:rPr lang="en"/>
              <a:t> 3. Научиться работать с Линуксом и VCS (3 лекции)</a:t>
            </a:r>
          </a:p>
        </p:txBody>
      </p:sp>
      <p:sp>
        <p:nvSpPr>
          <p:cNvPr id="144" name="Shape 144"/>
          <p:cNvSpPr/>
          <p:nvPr/>
        </p:nvSpPr>
        <p:spPr>
          <a:xfrm>
            <a:off x="1319525" y="3873000"/>
            <a:ext cx="5079900" cy="7245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Шаг</a:t>
            </a:r>
            <a:r>
              <a:rPr lang="en"/>
              <a:t> 4. Написать свои первые методы на Java и первые SQL-запросы (8 лекций)</a:t>
            </a:r>
          </a:p>
        </p:txBody>
      </p:sp>
      <p:sp>
        <p:nvSpPr>
          <p:cNvPr id="145" name="Shape 145"/>
          <p:cNvSpPr/>
          <p:nvPr/>
        </p:nvSpPr>
        <p:spPr>
          <a:xfrm>
            <a:off x="1471900" y="4665166"/>
            <a:ext cx="5373300" cy="724500"/>
          </a:xfrm>
          <a:prstGeom prst="roundRect">
            <a:avLst>
              <a:gd fmla="val 16667" name="adj"/>
            </a:avLst>
          </a:prstGeom>
          <a:solidFill>
            <a:schemeClr val="dk2"/>
          </a:solidFill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Шаг 5. Написать свои первые тесты, используя Testing Tools (9 лекций)</a:t>
            </a:r>
          </a:p>
        </p:txBody>
      </p:sp>
      <p:sp>
        <p:nvSpPr>
          <p:cNvPr id="146" name="Shape 146"/>
          <p:cNvSpPr/>
          <p:nvPr/>
        </p:nvSpPr>
        <p:spPr>
          <a:xfrm>
            <a:off x="1836750" y="5457333"/>
            <a:ext cx="5373300" cy="72450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Шаг 6. Сдать экзамен (1,5 часа)</a:t>
            </a:r>
          </a:p>
        </p:txBody>
      </p:sp>
      <p:cxnSp>
        <p:nvCxnSpPr>
          <p:cNvPr id="147" name="Shape 147"/>
          <p:cNvCxnSpPr>
            <a:stCxn id="141" idx="3"/>
            <a:endCxn id="142" idx="3"/>
          </p:cNvCxnSpPr>
          <p:nvPr/>
        </p:nvCxnSpPr>
        <p:spPr>
          <a:xfrm>
            <a:off x="5540724" y="1858750"/>
            <a:ext cx="332100" cy="792300"/>
          </a:xfrm>
          <a:prstGeom prst="bentConnector3">
            <a:avLst>
              <a:gd fmla="val 171740" name="adj1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48" name="Shape 148"/>
          <p:cNvCxnSpPr>
            <a:stCxn id="142" idx="3"/>
            <a:endCxn id="143" idx="3"/>
          </p:cNvCxnSpPr>
          <p:nvPr/>
        </p:nvCxnSpPr>
        <p:spPr>
          <a:xfrm>
            <a:off x="5872950" y="2650916"/>
            <a:ext cx="221700" cy="792300"/>
          </a:xfrm>
          <a:prstGeom prst="bentConnector3">
            <a:avLst>
              <a:gd fmla="val 207465" name="adj1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49" name="Shape 149"/>
          <p:cNvCxnSpPr>
            <a:stCxn id="143" idx="3"/>
            <a:endCxn id="144" idx="3"/>
          </p:cNvCxnSpPr>
          <p:nvPr/>
        </p:nvCxnSpPr>
        <p:spPr>
          <a:xfrm>
            <a:off x="6094774" y="3443083"/>
            <a:ext cx="304800" cy="792300"/>
          </a:xfrm>
          <a:prstGeom prst="bentConnector3">
            <a:avLst>
              <a:gd fmla="val 178076" name="adj1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50" name="Shape 150"/>
          <p:cNvCxnSpPr>
            <a:stCxn id="144" idx="3"/>
            <a:endCxn id="145" idx="3"/>
          </p:cNvCxnSpPr>
          <p:nvPr/>
        </p:nvCxnSpPr>
        <p:spPr>
          <a:xfrm>
            <a:off x="6399425" y="4235250"/>
            <a:ext cx="445800" cy="792300"/>
          </a:xfrm>
          <a:prstGeom prst="bentConnector3">
            <a:avLst>
              <a:gd fmla="val 153410" name="adj1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51" name="Shape 151"/>
          <p:cNvCxnSpPr>
            <a:stCxn id="145" idx="3"/>
            <a:endCxn id="146" idx="3"/>
          </p:cNvCxnSpPr>
          <p:nvPr/>
        </p:nvCxnSpPr>
        <p:spPr>
          <a:xfrm>
            <a:off x="6845200" y="5027416"/>
            <a:ext cx="364800" cy="792300"/>
          </a:xfrm>
          <a:prstGeom prst="bentConnector3">
            <a:avLst>
              <a:gd fmla="val 165289" name="adj1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pic>
        <p:nvPicPr>
          <p:cNvPr id="152" name="Shape 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14276" y="5219620"/>
            <a:ext cx="1463798" cy="305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3" name="Shape 153"/>
          <p:cNvCxnSpPr>
            <a:stCxn id="146" idx="3"/>
            <a:endCxn id="152" idx="2"/>
          </p:cNvCxnSpPr>
          <p:nvPr/>
        </p:nvCxnSpPr>
        <p:spPr>
          <a:xfrm flipH="1" rot="10800000">
            <a:off x="7210050" y="5525283"/>
            <a:ext cx="1136100" cy="294300"/>
          </a:xfrm>
          <a:prstGeom prst="bentConnector2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54" name="Shape 154"/>
          <p:cNvSpPr txBox="1"/>
          <p:nvPr/>
        </p:nvSpPr>
        <p:spPr>
          <a:xfrm>
            <a:off x="7824100" y="4463200"/>
            <a:ext cx="1136099" cy="3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>
                <a:solidFill>
                  <a:srgbClr val="CC0000"/>
                </a:solidFill>
              </a:rPr>
              <a:t>Получить работу!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Контроль за процессом обучения</a:t>
            </a:r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457200" y="1417833"/>
            <a:ext cx="82296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marL="177800" rtl="0">
              <a:spcBef>
                <a:spcPts val="0"/>
              </a:spcBef>
              <a:buNone/>
            </a:pPr>
            <a:r>
              <a:rPr lang="en" sz="1800"/>
              <a:t>Посещение обязательным не было, но общая оценка за курс складывалась из нескольких факторов: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Работа в классе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Домашняя работа 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давалась после каждой лекции или практики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проверку осуществлял преподаватель и выдавал обязательный feedback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домашняя работа, без уважительной причины не сданная вовремя, считалась не сданной совсем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Экзамен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52 вопроса с тремя вариантами ответа, 1.5 часа на выполнение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только рабочие ситуации и пути их решения</a:t>
            </a:r>
          </a:p>
          <a:p>
            <a:pPr indent="0" marL="17780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Софт для тренировки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457200" y="1600200"/>
            <a:ext cx="4785899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Великолепный образчик написанного на коленке кода (многие из дефектов были добавлены специально). Ни один из юных тестеров не остался без найденной баги :)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67" name="Shape 16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43125" y="1600200"/>
            <a:ext cx="3589950" cy="239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Грабли 1: Использование софта</a:t>
            </a:r>
          </a:p>
        </p:txBody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457200" y="1600200"/>
            <a:ext cx="76254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Первоначально планировалось использовать тренировочную программу на всех занятиях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Фактически по тому или иному параметру она не подошла большинству преподавателей</a:t>
            </a:r>
          </a:p>
          <a:p>
            <a:pPr indent="-228600" lvl="0" marL="457200">
              <a:spcBef>
                <a:spcPts val="0"/>
              </a:spcBef>
              <a:buSzPct val="100000"/>
            </a:pPr>
            <a:r>
              <a:rPr lang="en" sz="1800"/>
              <a:t>Использовалась только на теоретических лекциях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Грабли 2: Преподаватели</a:t>
            </a:r>
          </a:p>
        </p:txBody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457200" y="1600200"/>
            <a:ext cx="5749799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Небольшой процент преподавателей, имеющих опыт и материалы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Остальные - опыт проведения небольших презентаций для коллег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rtl="0">
              <a:spcBef>
                <a:spcPts val="0"/>
              </a:spcBef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Как решали: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Дополнительные объяснения, что неопытный студент третьего курса != опытному сотруднику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Пробные прогоны лекций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Грабли 3: Подготовка оставлена на последние недели</a:t>
            </a:r>
          </a:p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457200" y="1600200"/>
            <a:ext cx="55929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По мнению начальства, выполнение текущих задач на некоторых проектах из-за подготовки к лекциям стало страдать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Как решали:</a:t>
            </a:r>
          </a:p>
          <a:p>
            <a:pPr indent="-228600" lvl="0" marL="457200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" sz="1800">
                <a:solidFill>
                  <a:schemeClr val="dk1"/>
                </a:solidFill>
              </a:rPr>
              <a:t>Общий Skype-чат для преподавателей</a:t>
            </a:r>
          </a:p>
          <a:p>
            <a:pPr indent="-228600" lvl="0" marL="457200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" sz="1800">
                <a:solidFill>
                  <a:schemeClr val="dk1"/>
                </a:solidFill>
              </a:rPr>
              <a:t>Жесткие сроки пробных прогонов</a:t>
            </a:r>
          </a:p>
          <a:p>
            <a:pPr indent="-228600" lvl="0" marL="45720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" sz="1800">
                <a:solidFill>
                  <a:schemeClr val="dk1"/>
                </a:solidFill>
              </a:rPr>
              <a:t>Коммуникация с начальством - расписание составили так, чтобы рабочий день по-прежнему заканчивался около 19-00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idx="1" type="body"/>
          </p:nvPr>
        </p:nvSpPr>
        <p:spPr>
          <a:xfrm>
            <a:off x="331275" y="1600200"/>
            <a:ext cx="36963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2 раза в неделю, 3 часа в день или целая суббота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Продолжительность - 2 месяца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“Окна” в расписании, чтобы обеспечить возможность при необходимости менять время проведения лекций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635000" rtl="0">
              <a:spcBef>
                <a:spcPts val="0"/>
              </a:spcBef>
              <a:buNone/>
            </a:pPr>
            <a:r>
              <a:rPr b="1" lang="en" sz="1800"/>
              <a:t>Пример расписания</a:t>
            </a:r>
            <a:r>
              <a:rPr b="1" lang="en"/>
              <a:t>  ------&gt;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1" name="Shape 191"/>
          <p:cNvSpPr txBox="1"/>
          <p:nvPr>
            <p:ph type="title"/>
          </p:nvPr>
        </p:nvSpPr>
        <p:spPr>
          <a:xfrm>
            <a:off x="291575" y="3949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Расписание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 b="0" l="0" r="28243" t="0"/>
          <a:stretch/>
        </p:blipFill>
        <p:spPr>
          <a:xfrm>
            <a:off x="4219425" y="1415833"/>
            <a:ext cx="4097374" cy="5200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/>
        </p:nvSpPr>
        <p:spPr>
          <a:xfrm>
            <a:off x="418450" y="1836533"/>
            <a:ext cx="6730200" cy="2150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56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457200" rtl="0">
              <a:spcBef>
                <a:spcPts val="480"/>
              </a:spcBef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Как решали:</a:t>
            </a:r>
          </a:p>
          <a:p>
            <a:pPr indent="-342900" lvl="0" marL="457200" rtl="0">
              <a:spcBef>
                <a:spcPts val="480"/>
              </a:spcBef>
              <a:buClr>
                <a:schemeClr val="dk1"/>
              </a:buClr>
              <a:buSzPct val="100000"/>
              <a:buChar char="●"/>
            </a:pPr>
            <a:r>
              <a:rPr lang="en" sz="1800">
                <a:solidFill>
                  <a:schemeClr val="dk1"/>
                </a:solidFill>
              </a:rPr>
              <a:t>У каждого преподавателя была замена. Один раз все же пришлось перенести лекцию (один преподаватель был в командировке, второй заболел)</a:t>
            </a:r>
          </a:p>
          <a:p>
            <a:pPr indent="-342900" lvl="0" marL="457200" rtl="0">
              <a:spcBef>
                <a:spcPts val="480"/>
              </a:spcBef>
              <a:buClr>
                <a:schemeClr val="dk1"/>
              </a:buClr>
              <a:buSzPct val="100000"/>
              <a:buChar char="●"/>
            </a:pPr>
            <a:r>
              <a:rPr lang="en" sz="1800">
                <a:solidFill>
                  <a:schemeClr val="dk1"/>
                </a:solidFill>
              </a:rPr>
              <a:t>Окна в расписании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618975" y="883600"/>
            <a:ext cx="8159699" cy="941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Грабли 4: Болезни/отпуска/командировки преподавателей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type="title"/>
          </p:nvPr>
        </p:nvSpPr>
        <p:spPr>
          <a:xfrm>
            <a:off x="555175" y="7971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Грабли 5: Разный уровень студентов, но одинаковая сложность заданий</a:t>
            </a:r>
          </a:p>
        </p:txBody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x="498000" y="1992066"/>
            <a:ext cx="82296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Как решали: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Некоторые преподаватели ввели задачи “под звездочкой”. На остальных занятиях некоторые студенты иногда скучали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rtl="0">
              <a:spcBef>
                <a:spcPts val="0"/>
              </a:spcBef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На будущее:</a:t>
            </a:r>
          </a:p>
          <a:p>
            <a:pPr indent="0" marL="177800">
              <a:spcBef>
                <a:spcPts val="0"/>
              </a:spcBef>
              <a:buNone/>
            </a:pPr>
            <a:r>
              <a:rPr lang="en" sz="1800"/>
              <a:t>Заранее разработать задания разной сложности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type="title"/>
          </p:nvPr>
        </p:nvSpPr>
        <p:spPr>
          <a:xfrm>
            <a:off x="457200" y="8189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Грабли 6. Невозможность поделиться полезной ссылкой во время занятия из-за отсутствия мессаджера</a:t>
            </a:r>
          </a:p>
        </p:txBody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rtl="0">
              <a:spcBef>
                <a:spcPts val="0"/>
              </a:spcBef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Как решали:</a:t>
            </a:r>
            <a:r>
              <a:rPr lang="en" sz="1800"/>
              <a:t> 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Полезные ссылки отсылались позже по скайпу, или для них выделялся отдельный слайд в презентации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На будущее: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На учебные компьютеры заранее необходимо установить мессаджер 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457200" y="1971900"/>
            <a:ext cx="6490799" cy="4146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12+ лет опыта в тестировании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 5+ лет опыта в преподавании тестирования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indent="-228600" lvl="0" marL="457200" rtl="0">
              <a:spcBef>
                <a:spcPts val="0"/>
              </a:spcBef>
            </a:pPr>
            <a:r>
              <a:rPr lang="en" sz="1800"/>
              <a:t>StarSoftware, Exigen Services, учебный центр Luxoft, Grid Dynamics в Санкт-Петербурге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 </a:t>
            </a:r>
          </a:p>
        </p:txBody>
      </p:sp>
      <p:sp>
        <p:nvSpPr>
          <p:cNvPr id="91" name="Shape 91"/>
          <p:cNvSpPr txBox="1"/>
          <p:nvPr>
            <p:ph type="title"/>
          </p:nvPr>
        </p:nvSpPr>
        <p:spPr>
          <a:xfrm>
            <a:off x="457200" y="1128644"/>
            <a:ext cx="8229600" cy="83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О себе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Грабли 7. Вопросы безопасности</a:t>
            </a:r>
          </a:p>
        </p:txBody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/>
              <a:t>После лекций презентации расшаривались со студентами. Однако единого мнения по вопросам секьюрити выработано не было.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На будущее: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Заранее определить уровень доступа к презентациям.</a:t>
            </a:r>
          </a:p>
          <a:p>
            <a:pPr indent="-228600" lvl="0" marL="457200">
              <a:spcBef>
                <a:spcPts val="0"/>
              </a:spcBef>
              <a:buSzPct val="100000"/>
            </a:pPr>
            <a:r>
              <a:rPr lang="en" sz="1800"/>
              <a:t>Ознакомить студентов с правилами 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Итоги Школы Тестирования</a:t>
            </a:r>
          </a:p>
        </p:txBody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Три человека были приняты на работу в Grid Dynamics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Остальные нашли работу самостоятельно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Возможен запуск Школы Тестирования у одного из заказчиков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Планируется запуск Школы Девопсов и Школы Программистов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30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Вопросы?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1128644"/>
            <a:ext cx="8229600" cy="83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О докладе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971909"/>
            <a:ext cx="8229600" cy="4146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Школа Тестирования Grid Dynamics: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Зачем она была нужна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Как был устроен курс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Как решались организационные вопросы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Каковы оказались итоги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Цели и задачи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457200" y="1600200"/>
            <a:ext cx="49398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Найти талантливых студентов и принять на работу лучших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Вывести компанию на новый уровень путем развития нового направления деятельности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Прорекламировать компанию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Обкатать идею “Школы” с тем, чтобы позже внедрить ее для программистов и девопсов</a:t>
            </a:r>
          </a:p>
        </p:txBody>
      </p:sp>
      <p:pic>
        <p:nvPicPr>
          <p:cNvPr id="104" name="Shape 10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97125" y="1086494"/>
            <a:ext cx="3424474" cy="255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Чему мы хотели научить...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457200" y="1600200"/>
            <a:ext cx="4965299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Основным принципам тестирования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Работе с системами контроля версий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Основам программирования на Java и использования SQL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Работе с различными средствами автоматизации</a:t>
            </a:r>
          </a:p>
          <a:p>
            <a:pPr indent="0" marL="1778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11" name="Shape 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2500" y="1417833"/>
            <a:ext cx="3386125" cy="2381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509500" y="5187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...И кто у нас должен был получиться</a:t>
            </a: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457200" y="2181400"/>
            <a:ext cx="66042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Младший инженер по автоматизации тестирования, который сможет выполнять несложные задачи на сложных проектах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457200" y="1128644"/>
            <a:ext cx="8229600" cy="83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Входные условия</a:t>
            </a:r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457200" y="1971909"/>
            <a:ext cx="8229600" cy="4146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Минимальный опыт программирования (любой язык)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Минимальные знания о тестировании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Огромное желание тратить вечера и выходные на обучение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160 кандидатов, 10 успешных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Как мы организовывали процесс</a:t>
            </a:r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269425" y="1417833"/>
            <a:ext cx="8229600" cy="45104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 sz="1800"/>
              <a:t> 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“Оргкомитет” из четырех человек, сузившийся до одного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Преподаватели-энтузиасты, готовые делиться знаниями и составлять программу обучения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Место и оборудование: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IT-отдел, нашедший “в кустах” 10 десктопов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Имидж системы против виртуальной машины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Случайно освободившаяся комната, переоборудованная под учебный класс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Белый экран, проектор и доска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Студенты, готовые обучаться тестированию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Телефонный скрининг (проводился HR-отделом)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800"/>
              <a:t>Техническое собеседование</a:t>
            </a:r>
          </a:p>
          <a:p>
            <a:pPr lvl="0" marL="45720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Финансовые вопросы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Почасовая оплата: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Собеседования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Чтение лекций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Проверка домашних заданий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rtl="0">
              <a:spcBef>
                <a:spcPts val="0"/>
              </a:spcBef>
              <a:buNone/>
            </a:pPr>
            <a:r>
              <a:rPr b="1" lang="en" sz="1800">
                <a:solidFill>
                  <a:srgbClr val="E46C0A"/>
                </a:solidFill>
                <a:latin typeface="Droid Serif"/>
                <a:ea typeface="Droid Serif"/>
                <a:cs typeface="Droid Serif"/>
                <a:sym typeface="Droid Serif"/>
              </a:rPr>
              <a:t>Не оплачивались: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Подготовка к лекциям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1800"/>
              <a:t>Все прочие активности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ster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