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108" autoAdjust="0"/>
  </p:normalViewPr>
  <p:slideViewPr>
    <p:cSldViewPr snapToGrid="0">
      <p:cViewPr varScale="1">
        <p:scale>
          <a:sx n="114" d="100"/>
          <a:sy n="114" d="100"/>
        </p:scale>
        <p:origin x="152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396972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63327ffeb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63327ffeb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3556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63327ffeba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63327ffeba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8391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655dec795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655dec7952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9668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3327ffeba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63327ffeba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4731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3327ffeba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63327ffeba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2222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655dec795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655dec7952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5083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655dec795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655dec795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580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63327ffeba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63327ffeba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26918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63327ffeba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63327ffeba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30077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63327ffeba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63327ffeba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24496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63327ffeba_0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63327ffeba_0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753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63327ffeba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63327ffeba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8581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63327ffeba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63327ffeba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0895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655dec7952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655dec7952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8154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655dec7952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655dec7952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3019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63327ffeba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63327ffeba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2733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63327ffeba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63327ffeba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31542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63327ffeba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63327ffeba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95327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63327ffeba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63327ffeba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55766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63327ffeba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63327ffeba_0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6639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655dec7952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655dec7952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4590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655dec7952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655dec7952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357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63327ffeba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63327ffeba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74327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63327ffeba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63327ffeba_0_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88995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63327ffeba_0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63327ffeba_0_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2156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63327ffeba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63327ffeba_0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6451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63327ffeba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63327ffeba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95869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63327ffeba_0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63327ffeba_0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5499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63327ffeba_0_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63327ffeba_0_4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2887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63327ffeba_0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63327ffeba_0_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714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63327ffeba_0_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63327ffeba_0_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932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63327ffeba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63327ffeba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991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63327ffeba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63327ffeba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9166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3327ffeba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63327ffeba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987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655dec795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655dec795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9393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63327ffeba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63327ffeba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032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63eb97d839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63eb97d839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9526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6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3.pn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621750"/>
            <a:ext cx="8520600" cy="19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Тернистый путь </a:t>
            </a:r>
            <a:endParaRPr sz="4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локализации причин багов </a:t>
            </a:r>
            <a:r>
              <a:rPr lang="ru-RU" sz="4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4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4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 </a:t>
            </a:r>
            <a:r>
              <a:rPr lang="en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веб-приложениях</a:t>
            </a:r>
            <a:endParaRPr sz="4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772625" y="3465675"/>
            <a:ext cx="23793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</a:rPr>
              <a:t>Анна Фалилеева</a:t>
            </a:r>
            <a:endParaRPr sz="19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7650" y="3994300"/>
            <a:ext cx="1533524" cy="38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4875" y="3562875"/>
            <a:ext cx="1608401" cy="99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>
            <a:spLocks noGrp="1"/>
          </p:cNvSpPr>
          <p:nvPr>
            <p:ph type="title" idx="4294967295"/>
          </p:nvPr>
        </p:nvSpPr>
        <p:spPr>
          <a:xfrm>
            <a:off x="587625" y="279475"/>
            <a:ext cx="7900200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" sz="3500">
                <a:solidFill>
                  <a:srgbClr val="000000"/>
                </a:solidFill>
              </a:rPr>
              <a:t>Что дальше?</a:t>
            </a:r>
            <a:endParaRPr sz="35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575" y="4772275"/>
            <a:ext cx="852149" cy="21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2"/>
          <p:cNvSpPr txBox="1"/>
          <p:nvPr/>
        </p:nvSpPr>
        <p:spPr>
          <a:xfrm>
            <a:off x="599582" y="1494725"/>
            <a:ext cx="5171700" cy="22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Проблема с работой API VK?</a:t>
            </a:r>
            <a:endParaRPr sz="2400" dirty="0"/>
          </a:p>
        </p:txBody>
      </p:sp>
      <p:pic>
        <p:nvPicPr>
          <p:cNvPr id="139" name="Google Shape;13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7275" y="1302350"/>
            <a:ext cx="2730250" cy="273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69100" y="4600550"/>
            <a:ext cx="622974" cy="38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>
            <a:spLocks noGrp="1"/>
          </p:cNvSpPr>
          <p:nvPr>
            <p:ph type="title" idx="4294967295"/>
          </p:nvPr>
        </p:nvSpPr>
        <p:spPr>
          <a:xfrm>
            <a:off x="587625" y="279475"/>
            <a:ext cx="6643500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Логи - НАШЕ ВСЁ!</a:t>
            </a:r>
            <a:endParaRPr sz="35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575" y="4772275"/>
            <a:ext cx="852149" cy="21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3"/>
          <p:cNvSpPr txBox="1"/>
          <p:nvPr/>
        </p:nvSpPr>
        <p:spPr>
          <a:xfrm>
            <a:off x="700250" y="1754950"/>
            <a:ext cx="6026100" cy="25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Просмотр логов на сервере</a:t>
            </a:r>
            <a:endParaRPr sz="2400" dirty="0"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Kibana</a:t>
            </a:r>
            <a:endParaRPr sz="2400" dirty="0"/>
          </a:p>
        </p:txBody>
      </p:sp>
      <p:pic>
        <p:nvPicPr>
          <p:cNvPr id="148" name="Google Shape;14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2900" y="993475"/>
            <a:ext cx="2746650" cy="227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69100" y="4600550"/>
            <a:ext cx="622974" cy="38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 idx="4294967295"/>
          </p:nvPr>
        </p:nvSpPr>
        <p:spPr>
          <a:xfrm>
            <a:off x="587625" y="279475"/>
            <a:ext cx="7900200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" sz="3500">
                <a:solidFill>
                  <a:srgbClr val="000000"/>
                </a:solidFill>
              </a:rPr>
              <a:t>Причина бага</a:t>
            </a:r>
            <a:endParaRPr sz="35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575" y="4772275"/>
            <a:ext cx="852149" cy="21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4"/>
          <p:cNvSpPr txBox="1"/>
          <p:nvPr/>
        </p:nvSpPr>
        <p:spPr>
          <a:xfrm>
            <a:off x="591193" y="1120975"/>
            <a:ext cx="5171700" cy="17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В метод API VK для публикации отправляется личная учетка, которая является владельцев выбранной группы.</a:t>
            </a:r>
            <a:endParaRPr sz="2400" dirty="0"/>
          </a:p>
        </p:txBody>
      </p:sp>
      <p:pic>
        <p:nvPicPr>
          <p:cNvPr id="157" name="Google Shape;15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9073" y="429071"/>
            <a:ext cx="2360736" cy="2599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69100" y="4600550"/>
            <a:ext cx="622974" cy="38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4"/>
          <p:cNvPicPr preferRelativeResize="0"/>
          <p:nvPr/>
        </p:nvPicPr>
        <p:blipFill rotWithShape="1">
          <a:blip r:embed="rId6">
            <a:alphaModFix/>
          </a:blip>
          <a:srcRect t="41387" r="32556" b="15413"/>
          <a:stretch/>
        </p:blipFill>
        <p:spPr>
          <a:xfrm>
            <a:off x="671119" y="3292631"/>
            <a:ext cx="8045042" cy="865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>
            <a:spLocks noGrp="1"/>
          </p:cNvSpPr>
          <p:nvPr>
            <p:ph type="title" idx="4294967295"/>
          </p:nvPr>
        </p:nvSpPr>
        <p:spPr>
          <a:xfrm>
            <a:off x="587625" y="279475"/>
            <a:ext cx="7900200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" sz="3500">
                <a:solidFill>
                  <a:srgbClr val="000000"/>
                </a:solidFill>
              </a:rPr>
              <a:t>Вывод</a:t>
            </a:r>
            <a:endParaRPr sz="35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575" y="4772275"/>
            <a:ext cx="852149" cy="21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5"/>
          <p:cNvSpPr txBox="1"/>
          <p:nvPr/>
        </p:nvSpPr>
        <p:spPr>
          <a:xfrm>
            <a:off x="582804" y="1494725"/>
            <a:ext cx="5171700" cy="22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Важно уметь работать с инструментами разработчика браузера и анализировать логи.</a:t>
            </a:r>
            <a:endParaRPr sz="2400" dirty="0"/>
          </a:p>
        </p:txBody>
      </p:sp>
      <p:pic>
        <p:nvPicPr>
          <p:cNvPr id="167" name="Google Shape;16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0650" y="1282075"/>
            <a:ext cx="2794950" cy="279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69100" y="4600550"/>
            <a:ext cx="622974" cy="38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 txBox="1">
            <a:spLocks noGrp="1"/>
          </p:cNvSpPr>
          <p:nvPr>
            <p:ph type="title" idx="4294967295"/>
          </p:nvPr>
        </p:nvSpPr>
        <p:spPr>
          <a:xfrm>
            <a:off x="452550" y="211625"/>
            <a:ext cx="4235100" cy="26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accent2"/>
                </a:solidFill>
              </a:rPr>
              <a:t>Баг 2. </a:t>
            </a:r>
            <a:endParaRPr b="1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2"/>
                </a:solidFill>
              </a:rPr>
              <a:t>При обновлении</a:t>
            </a:r>
            <a:endParaRPr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2"/>
                </a:solidFill>
              </a:rPr>
              <a:t>списка пользователей </a:t>
            </a:r>
            <a:endParaRPr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2"/>
                </a:solidFill>
              </a:rPr>
              <a:t>текущий пользователь</a:t>
            </a:r>
            <a:endParaRPr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2"/>
                </a:solidFill>
              </a:rPr>
              <a:t>в списке </a:t>
            </a:r>
            <a:endParaRPr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2"/>
                </a:solidFill>
              </a:rPr>
              <a:t>имеет статус</a:t>
            </a:r>
            <a:r>
              <a:rPr lang="en" b="1">
                <a:solidFill>
                  <a:schemeClr val="accent2"/>
                </a:solidFill>
              </a:rPr>
              <a:t> </a:t>
            </a:r>
            <a:r>
              <a:rPr lang="en">
                <a:solidFill>
                  <a:schemeClr val="accent2"/>
                </a:solidFill>
              </a:rPr>
              <a:t>“Не в сети”</a:t>
            </a:r>
            <a:endParaRPr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accent2"/>
              </a:solidFill>
            </a:endParaRPr>
          </a:p>
        </p:txBody>
      </p:sp>
      <p:pic>
        <p:nvPicPr>
          <p:cNvPr id="174" name="Google Shape;17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575" y="4772275"/>
            <a:ext cx="852149" cy="21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96556">
            <a:off x="1700515" y="3138883"/>
            <a:ext cx="1709800" cy="17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57700" y="393825"/>
            <a:ext cx="3279275" cy="240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6"/>
          <p:cNvSpPr txBox="1"/>
          <p:nvPr/>
        </p:nvSpPr>
        <p:spPr>
          <a:xfrm>
            <a:off x="5113050" y="2830025"/>
            <a:ext cx="3825900" cy="17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b="1" dirty="0"/>
              <a:t>“В сети” </a:t>
            </a:r>
            <a:r>
              <a:rPr lang="en" dirty="0"/>
              <a:t>- пользователь авторизован в приложении.</a:t>
            </a:r>
            <a:endParaRPr dirty="0"/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b="1" dirty="0"/>
              <a:t>“Не в сети”</a:t>
            </a:r>
            <a:r>
              <a:rPr lang="en" dirty="0"/>
              <a:t> - пользователь выполнил logout или закрыл вкладку браузера с приложением.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78" name="Google Shape;178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69100" y="4600550"/>
            <a:ext cx="622974" cy="38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>
            <a:spLocks noGrp="1"/>
          </p:cNvSpPr>
          <p:nvPr>
            <p:ph type="title" idx="4294967295"/>
          </p:nvPr>
        </p:nvSpPr>
        <p:spPr>
          <a:xfrm>
            <a:off x="587625" y="279475"/>
            <a:ext cx="2521500" cy="5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</a:rPr>
              <a:t>Описание шагов</a:t>
            </a:r>
            <a:endParaRPr sz="200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endParaRPr sz="2000">
              <a:solidFill>
                <a:srgbClr val="000000"/>
              </a:solidFill>
            </a:endParaRPr>
          </a:p>
        </p:txBody>
      </p:sp>
      <p:pic>
        <p:nvPicPr>
          <p:cNvPr id="184" name="Google Shape;18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575" y="4772275"/>
            <a:ext cx="852149" cy="21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7"/>
          <p:cNvSpPr txBox="1"/>
          <p:nvPr/>
        </p:nvSpPr>
        <p:spPr>
          <a:xfrm>
            <a:off x="517774" y="789475"/>
            <a:ext cx="5087301" cy="21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 dirty="0"/>
              <a:t>Войти в систему.</a:t>
            </a:r>
            <a:endParaRPr sz="1600" dirty="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 dirty="0"/>
              <a:t>Открыть список пользователей. В списке отображается текущий пользователь - статус “В сети”.</a:t>
            </a:r>
            <a:endParaRPr sz="1600" dirty="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 dirty="0"/>
              <a:t>Обновить список пользователей через сtrl+F5.</a:t>
            </a:r>
            <a:endParaRPr sz="16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186" name="Google Shape;186;p27"/>
          <p:cNvSpPr txBox="1"/>
          <p:nvPr/>
        </p:nvSpPr>
        <p:spPr>
          <a:xfrm>
            <a:off x="587625" y="2591875"/>
            <a:ext cx="4935000" cy="20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/>
              <a:t>Ожидаемый результат: </a:t>
            </a:r>
            <a:endParaRPr sz="2000" b="1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После обновления страницы статус текущего пользователя в списке - “В сети”</a:t>
            </a:r>
            <a:endParaRPr sz="16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/>
              <a:t>Полученный результат: </a:t>
            </a:r>
            <a:endParaRPr sz="2000" b="1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dirty="0"/>
              <a:t>Статус - “Не в сети”</a:t>
            </a:r>
            <a:endParaRPr sz="16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pic>
        <p:nvPicPr>
          <p:cNvPr id="187" name="Google Shape;18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5076" y="873575"/>
            <a:ext cx="3278420" cy="318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69100" y="4600550"/>
            <a:ext cx="622974" cy="38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 txBox="1">
            <a:spLocks noGrp="1"/>
          </p:cNvSpPr>
          <p:nvPr>
            <p:ph type="title" idx="4294967295"/>
          </p:nvPr>
        </p:nvSpPr>
        <p:spPr>
          <a:xfrm>
            <a:off x="587625" y="279475"/>
            <a:ext cx="7900200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" sz="3500">
                <a:solidFill>
                  <a:srgbClr val="000000"/>
                </a:solidFill>
              </a:rPr>
              <a:t>С чего начнем локализовать баг?</a:t>
            </a:r>
            <a:endParaRPr sz="35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575" y="4772275"/>
            <a:ext cx="852149" cy="21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8"/>
          <p:cNvSpPr txBox="1"/>
          <p:nvPr/>
        </p:nvSpPr>
        <p:spPr>
          <a:xfrm>
            <a:off x="600435" y="1072750"/>
            <a:ext cx="5171700" cy="22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Проверить, какой статус текущего пользователя приходит в запросе списка пользователей.</a:t>
            </a:r>
            <a:endParaRPr sz="2400" dirty="0"/>
          </a:p>
        </p:txBody>
      </p:sp>
      <p:pic>
        <p:nvPicPr>
          <p:cNvPr id="196" name="Google Shape;196;p28"/>
          <p:cNvPicPr preferRelativeResize="0"/>
          <p:nvPr/>
        </p:nvPicPr>
        <p:blipFill rotWithShape="1">
          <a:blip r:embed="rId4">
            <a:alphaModFix/>
          </a:blip>
          <a:srcRect r="29238"/>
          <a:stretch/>
        </p:blipFill>
        <p:spPr>
          <a:xfrm>
            <a:off x="684325" y="2667325"/>
            <a:ext cx="4972001" cy="166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35700" y="1574725"/>
            <a:ext cx="2746650" cy="227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69100" y="4600550"/>
            <a:ext cx="622974" cy="38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9"/>
          <p:cNvSpPr txBox="1">
            <a:spLocks noGrp="1"/>
          </p:cNvSpPr>
          <p:nvPr>
            <p:ph type="title" idx="4294967295"/>
          </p:nvPr>
        </p:nvSpPr>
        <p:spPr>
          <a:xfrm>
            <a:off x="587625" y="279475"/>
            <a:ext cx="7900200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" sz="3500">
                <a:solidFill>
                  <a:srgbClr val="000000"/>
                </a:solidFill>
              </a:rPr>
              <a:t>Что дальше?</a:t>
            </a:r>
            <a:endParaRPr sz="35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575" y="4772275"/>
            <a:ext cx="852149" cy="21537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9"/>
          <p:cNvSpPr txBox="1"/>
          <p:nvPr/>
        </p:nvSpPr>
        <p:spPr>
          <a:xfrm>
            <a:off x="591193" y="1494725"/>
            <a:ext cx="3871800" cy="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Работа с базой данных.</a:t>
            </a:r>
            <a:endParaRPr sz="2400" dirty="0"/>
          </a:p>
        </p:txBody>
      </p:sp>
      <p:pic>
        <p:nvPicPr>
          <p:cNvPr id="206" name="Google Shape;20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5700" y="1574725"/>
            <a:ext cx="2746650" cy="227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69100" y="4600550"/>
            <a:ext cx="622974" cy="38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0250" y="2265900"/>
            <a:ext cx="3810000" cy="187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0"/>
          <p:cNvSpPr txBox="1">
            <a:spLocks noGrp="1"/>
          </p:cNvSpPr>
          <p:nvPr>
            <p:ph type="title" idx="4294967295"/>
          </p:nvPr>
        </p:nvSpPr>
        <p:spPr>
          <a:xfrm>
            <a:off x="587625" y="279475"/>
            <a:ext cx="7900200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" sz="3500"/>
              <a:t>Что дальше?</a:t>
            </a:r>
            <a:endParaRPr sz="35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" name="Google Shape;21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575" y="4772275"/>
            <a:ext cx="852149" cy="21537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0"/>
          <p:cNvSpPr txBox="1"/>
          <p:nvPr/>
        </p:nvSpPr>
        <p:spPr>
          <a:xfrm>
            <a:off x="591193" y="1254725"/>
            <a:ext cx="57162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Проанализировать логи базы данных.</a:t>
            </a:r>
            <a:endParaRPr sz="2000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16" name="Google Shape;21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5175" y="1201175"/>
            <a:ext cx="2746650" cy="227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69100" y="4600550"/>
            <a:ext cx="622974" cy="38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0"/>
          <p:cNvPicPr preferRelativeResize="0"/>
          <p:nvPr/>
        </p:nvPicPr>
        <p:blipFill rotWithShape="1">
          <a:blip r:embed="rId6">
            <a:alphaModFix/>
          </a:blip>
          <a:srcRect t="10730" r="17136"/>
          <a:stretch/>
        </p:blipFill>
        <p:spPr>
          <a:xfrm>
            <a:off x="280600" y="3614875"/>
            <a:ext cx="8511475" cy="67667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0"/>
          <p:cNvSpPr txBox="1"/>
          <p:nvPr/>
        </p:nvSpPr>
        <p:spPr>
          <a:xfrm>
            <a:off x="587625" y="1974808"/>
            <a:ext cx="5032500" cy="13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chemeClr val="dk1"/>
                </a:solidFill>
              </a:rPr>
              <a:t>UPDATE </a:t>
            </a:r>
            <a:r>
              <a:rPr lang="en" sz="1800" dirty="0">
                <a:solidFill>
                  <a:schemeClr val="dk1"/>
                </a:solidFill>
              </a:rPr>
              <a:t>статуса на Не в сети (logout)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chemeClr val="dk1"/>
                </a:solidFill>
              </a:rPr>
              <a:t>SELECT </a:t>
            </a:r>
            <a:r>
              <a:rPr lang="en" sz="1800" dirty="0">
                <a:solidFill>
                  <a:schemeClr val="dk1"/>
                </a:solidFill>
              </a:rPr>
              <a:t>списка пользователей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chemeClr val="dk1"/>
                </a:solidFill>
              </a:rPr>
              <a:t>UPDATE </a:t>
            </a:r>
            <a:r>
              <a:rPr lang="en" sz="1800" dirty="0">
                <a:solidFill>
                  <a:schemeClr val="dk1"/>
                </a:solidFill>
              </a:rPr>
              <a:t>статуса на В сети (login)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1"/>
          <p:cNvSpPr txBox="1">
            <a:spLocks noGrp="1"/>
          </p:cNvSpPr>
          <p:nvPr>
            <p:ph type="title" idx="4294967295"/>
          </p:nvPr>
        </p:nvSpPr>
        <p:spPr>
          <a:xfrm>
            <a:off x="587625" y="279475"/>
            <a:ext cx="7900200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" sz="3500">
                <a:solidFill>
                  <a:srgbClr val="000000"/>
                </a:solidFill>
              </a:rPr>
              <a:t>Причина бага</a:t>
            </a:r>
            <a:endParaRPr sz="35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575" y="4772275"/>
            <a:ext cx="852149" cy="21537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1"/>
          <p:cNvSpPr txBox="1"/>
          <p:nvPr/>
        </p:nvSpPr>
        <p:spPr>
          <a:xfrm>
            <a:off x="607971" y="1494725"/>
            <a:ext cx="5171700" cy="22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Список пользователей из бд запрашивается до установки текущему пользователю актуального статуса.</a:t>
            </a:r>
            <a:endParaRPr sz="2400" dirty="0"/>
          </a:p>
        </p:txBody>
      </p:sp>
      <p:pic>
        <p:nvPicPr>
          <p:cNvPr id="227" name="Google Shape;22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1050" y="1521125"/>
            <a:ext cx="2461475" cy="246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69100" y="4600550"/>
            <a:ext cx="622974" cy="38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 idx="4294967295"/>
          </p:nvPr>
        </p:nvSpPr>
        <p:spPr>
          <a:xfrm>
            <a:off x="2721225" y="279475"/>
            <a:ext cx="2116500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" sz="3500">
                <a:solidFill>
                  <a:srgbClr val="000000"/>
                </a:solidFill>
              </a:rPr>
              <a:t>Обо мне</a:t>
            </a:r>
            <a:endParaRPr sz="35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575" y="4772275"/>
            <a:ext cx="852149" cy="2153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2775127" y="1297750"/>
            <a:ext cx="4388100" cy="24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Анна Фалилеева</a:t>
            </a:r>
            <a:endParaRPr sz="24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5 лет в тестировании</a:t>
            </a:r>
            <a:endParaRPr sz="24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Senior QA Engineer в Usetech</a:t>
            </a:r>
            <a:endParaRPr sz="24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Ростов-на-Дону</a:t>
            </a:r>
            <a:endParaRPr sz="24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9100" y="4600550"/>
            <a:ext cx="622974" cy="38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2"/>
          <p:cNvSpPr txBox="1">
            <a:spLocks noGrp="1"/>
          </p:cNvSpPr>
          <p:nvPr>
            <p:ph type="title" idx="4294967295"/>
          </p:nvPr>
        </p:nvSpPr>
        <p:spPr>
          <a:xfrm>
            <a:off x="587625" y="279475"/>
            <a:ext cx="7900200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" sz="3500">
                <a:solidFill>
                  <a:srgbClr val="000000"/>
                </a:solidFill>
              </a:rPr>
              <a:t>Вывод</a:t>
            </a:r>
            <a:endParaRPr sz="35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575" y="4772275"/>
            <a:ext cx="852149" cy="21537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2"/>
          <p:cNvSpPr txBox="1"/>
          <p:nvPr/>
        </p:nvSpPr>
        <p:spPr>
          <a:xfrm>
            <a:off x="591193" y="1494725"/>
            <a:ext cx="5171700" cy="22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Важно уметь работать с бд и ее логами.</a:t>
            </a:r>
            <a:endParaRPr sz="2400" dirty="0"/>
          </a:p>
        </p:txBody>
      </p:sp>
      <p:pic>
        <p:nvPicPr>
          <p:cNvPr id="236" name="Google Shape;23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1825" y="1188624"/>
            <a:ext cx="2452650" cy="298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69100" y="4600550"/>
            <a:ext cx="622974" cy="38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3"/>
          <p:cNvSpPr txBox="1">
            <a:spLocks noGrp="1"/>
          </p:cNvSpPr>
          <p:nvPr>
            <p:ph type="title" idx="4294967295"/>
          </p:nvPr>
        </p:nvSpPr>
        <p:spPr>
          <a:xfrm>
            <a:off x="452550" y="211625"/>
            <a:ext cx="4235100" cy="26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400" b="1">
                <a:solidFill>
                  <a:schemeClr val="accent2"/>
                </a:solidFill>
              </a:rPr>
              <a:t>Баг 3. </a:t>
            </a:r>
            <a:endParaRPr sz="3400" b="1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400">
                <a:solidFill>
                  <a:schemeClr val="accent2"/>
                </a:solidFill>
              </a:rPr>
              <a:t>Не работает </a:t>
            </a:r>
            <a:endParaRPr sz="3400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400">
                <a:solidFill>
                  <a:schemeClr val="accent2"/>
                </a:solidFill>
              </a:rPr>
              <a:t>поиск поста</a:t>
            </a:r>
            <a:endParaRPr sz="3400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400">
                <a:solidFill>
                  <a:schemeClr val="accent2"/>
                </a:solidFill>
              </a:rPr>
              <a:t>в списке</a:t>
            </a:r>
            <a:endParaRPr sz="3400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400" b="1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400" b="1">
              <a:solidFill>
                <a:schemeClr val="accent2"/>
              </a:solidFill>
            </a:endParaRPr>
          </a:p>
        </p:txBody>
      </p:sp>
      <p:pic>
        <p:nvPicPr>
          <p:cNvPr id="243" name="Google Shape;24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575" y="4772275"/>
            <a:ext cx="852149" cy="21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96556">
            <a:off x="1710030" y="2434166"/>
            <a:ext cx="2066242" cy="2066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7650" y="797175"/>
            <a:ext cx="3971925" cy="299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69100" y="4600550"/>
            <a:ext cx="622974" cy="38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4"/>
          <p:cNvSpPr txBox="1">
            <a:spLocks noGrp="1"/>
          </p:cNvSpPr>
          <p:nvPr>
            <p:ph type="title" idx="4294967295"/>
          </p:nvPr>
        </p:nvSpPr>
        <p:spPr>
          <a:xfrm>
            <a:off x="587625" y="279475"/>
            <a:ext cx="2521500" cy="5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</a:rPr>
              <a:t>Описание шагов</a:t>
            </a:r>
            <a:endParaRPr sz="200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endParaRPr sz="2000">
              <a:solidFill>
                <a:srgbClr val="000000"/>
              </a:solidFill>
            </a:endParaRPr>
          </a:p>
        </p:txBody>
      </p:sp>
      <p:pic>
        <p:nvPicPr>
          <p:cNvPr id="252" name="Google Shape;25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575" y="4772275"/>
            <a:ext cx="852149" cy="21537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4"/>
          <p:cNvSpPr txBox="1"/>
          <p:nvPr/>
        </p:nvSpPr>
        <p:spPr>
          <a:xfrm>
            <a:off x="517775" y="789475"/>
            <a:ext cx="4317900" cy="12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Открыть список постов. 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В поле поиска ввести текст из поста.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Нажать “Enter”.</a:t>
            </a:r>
            <a:endParaRPr sz="1600"/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254" name="Google Shape;254;p34"/>
          <p:cNvSpPr txBox="1"/>
          <p:nvPr/>
        </p:nvSpPr>
        <p:spPr>
          <a:xfrm>
            <a:off x="587625" y="2117075"/>
            <a:ext cx="4614600" cy="20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Ожидаемый результат: </a:t>
            </a:r>
            <a:endParaRPr sz="2000" b="1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В результатах поиска отображается пост, который ищем.</a:t>
            </a:r>
            <a:endParaRPr sz="16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Полученный результат: </a:t>
            </a:r>
            <a:endParaRPr sz="2000" b="1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В результатах поиска не отображается пост.</a:t>
            </a:r>
            <a:endParaRPr sz="16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pic>
        <p:nvPicPr>
          <p:cNvPr id="255" name="Google Shape;25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4975" y="987675"/>
            <a:ext cx="3636975" cy="2738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69100" y="4600550"/>
            <a:ext cx="622974" cy="38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5"/>
          <p:cNvSpPr txBox="1">
            <a:spLocks noGrp="1"/>
          </p:cNvSpPr>
          <p:nvPr>
            <p:ph type="title" idx="4294967295"/>
          </p:nvPr>
        </p:nvSpPr>
        <p:spPr>
          <a:xfrm>
            <a:off x="587625" y="279475"/>
            <a:ext cx="7900200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" sz="3500">
                <a:solidFill>
                  <a:srgbClr val="000000"/>
                </a:solidFill>
              </a:rPr>
              <a:t>С чего начнем локализовать баг?</a:t>
            </a:r>
            <a:endParaRPr sz="35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575" y="4772275"/>
            <a:ext cx="852149" cy="21537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5"/>
          <p:cNvSpPr txBox="1"/>
          <p:nvPr/>
        </p:nvSpPr>
        <p:spPr>
          <a:xfrm>
            <a:off x="599582" y="1044775"/>
            <a:ext cx="5171700" cy="18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Проверить, приходит ли пост в запросе поиска. </a:t>
            </a:r>
            <a:endParaRPr sz="24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Проблема в структуре возвращаемых данных?</a:t>
            </a:r>
            <a:endParaRPr sz="2400" dirty="0"/>
          </a:p>
        </p:txBody>
      </p:sp>
      <p:pic>
        <p:nvPicPr>
          <p:cNvPr id="264" name="Google Shape;26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5700" y="1574725"/>
            <a:ext cx="2746650" cy="227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5"/>
          <p:cNvPicPr preferRelativeResize="0"/>
          <p:nvPr/>
        </p:nvPicPr>
        <p:blipFill rotWithShape="1">
          <a:blip r:embed="rId5">
            <a:alphaModFix/>
          </a:blip>
          <a:srcRect r="5553"/>
          <a:stretch/>
        </p:blipFill>
        <p:spPr>
          <a:xfrm>
            <a:off x="700250" y="2957575"/>
            <a:ext cx="5356225" cy="158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69100" y="4600550"/>
            <a:ext cx="622974" cy="38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"/>
          <p:cNvSpPr txBox="1">
            <a:spLocks noGrp="1"/>
          </p:cNvSpPr>
          <p:nvPr>
            <p:ph type="title" idx="4294967295"/>
          </p:nvPr>
        </p:nvSpPr>
        <p:spPr>
          <a:xfrm>
            <a:off x="587625" y="279475"/>
            <a:ext cx="7900200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" sz="3500">
                <a:solidFill>
                  <a:srgbClr val="000000"/>
                </a:solidFill>
              </a:rPr>
              <a:t>Что дальше?</a:t>
            </a:r>
            <a:endParaRPr sz="35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575" y="4772275"/>
            <a:ext cx="852149" cy="21537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6"/>
          <p:cNvSpPr txBox="1"/>
          <p:nvPr/>
        </p:nvSpPr>
        <p:spPr>
          <a:xfrm>
            <a:off x="607971" y="1375575"/>
            <a:ext cx="53151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Выяснить, как реализован поиск.</a:t>
            </a:r>
            <a:endParaRPr sz="2400" dirty="0"/>
          </a:p>
        </p:txBody>
      </p:sp>
      <p:pic>
        <p:nvPicPr>
          <p:cNvPr id="274" name="Google Shape;27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4150" y="1064250"/>
            <a:ext cx="2723850" cy="27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6"/>
          <p:cNvSpPr txBox="1"/>
          <p:nvPr/>
        </p:nvSpPr>
        <p:spPr>
          <a:xfrm>
            <a:off x="547850" y="2268175"/>
            <a:ext cx="6010200" cy="13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Запросить схему архитектуры</a:t>
            </a:r>
            <a:endParaRPr sz="2400"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Спросить у архитектора / </a:t>
            </a:r>
            <a:r>
              <a:rPr lang="en" sz="2400">
                <a:solidFill>
                  <a:schemeClr val="dk1"/>
                </a:solidFill>
              </a:rPr>
              <a:t>разработчика </a:t>
            </a:r>
            <a:endParaRPr sz="2400"/>
          </a:p>
        </p:txBody>
      </p:sp>
      <p:pic>
        <p:nvPicPr>
          <p:cNvPr id="276" name="Google Shape;276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69100" y="4600550"/>
            <a:ext cx="622974" cy="38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7"/>
          <p:cNvSpPr txBox="1">
            <a:spLocks noGrp="1"/>
          </p:cNvSpPr>
          <p:nvPr>
            <p:ph type="title" idx="4294967295"/>
          </p:nvPr>
        </p:nvSpPr>
        <p:spPr>
          <a:xfrm>
            <a:off x="587625" y="279475"/>
            <a:ext cx="7900200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" sz="3500">
                <a:solidFill>
                  <a:srgbClr val="000000"/>
                </a:solidFill>
              </a:rPr>
              <a:t>Детально</a:t>
            </a:r>
            <a:endParaRPr sz="35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2" name="Google Shape;28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575" y="4772275"/>
            <a:ext cx="852149" cy="21537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7"/>
          <p:cNvSpPr txBox="1"/>
          <p:nvPr/>
        </p:nvSpPr>
        <p:spPr>
          <a:xfrm>
            <a:off x="430225" y="1197175"/>
            <a:ext cx="7606500" cy="15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ElasticSearch</a:t>
            </a:r>
            <a:r>
              <a:rPr lang="en" sz="2000"/>
              <a:t>, обновление индекса фоновой задачей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Celery</a:t>
            </a:r>
            <a:r>
              <a:rPr lang="en" sz="2000"/>
              <a:t> - распределенная очередь задач</a:t>
            </a:r>
            <a:endParaRPr sz="200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Flower </a:t>
            </a:r>
            <a:r>
              <a:rPr lang="en" sz="2000"/>
              <a:t>- инструмент</a:t>
            </a:r>
            <a:r>
              <a:rPr lang="en" sz="2000" b="1"/>
              <a:t> </a:t>
            </a:r>
            <a:r>
              <a:rPr lang="en" sz="2000"/>
              <a:t>для мониторинга выполнения задач.</a:t>
            </a:r>
            <a:endParaRPr sz="2000"/>
          </a:p>
        </p:txBody>
      </p:sp>
      <p:pic>
        <p:nvPicPr>
          <p:cNvPr id="284" name="Google Shape;284;p37"/>
          <p:cNvPicPr preferRelativeResize="0"/>
          <p:nvPr/>
        </p:nvPicPr>
        <p:blipFill rotWithShape="1">
          <a:blip r:embed="rId4">
            <a:alphaModFix/>
          </a:blip>
          <a:srcRect r="6707"/>
          <a:stretch/>
        </p:blipFill>
        <p:spPr>
          <a:xfrm>
            <a:off x="639175" y="2851925"/>
            <a:ext cx="7397551" cy="153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69100" y="4600550"/>
            <a:ext cx="622974" cy="38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8"/>
          <p:cNvSpPr txBox="1">
            <a:spLocks noGrp="1"/>
          </p:cNvSpPr>
          <p:nvPr>
            <p:ph type="title" idx="4294967295"/>
          </p:nvPr>
        </p:nvSpPr>
        <p:spPr>
          <a:xfrm>
            <a:off x="587625" y="279475"/>
            <a:ext cx="7900200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" sz="3500">
                <a:solidFill>
                  <a:srgbClr val="000000"/>
                </a:solidFill>
              </a:rPr>
              <a:t>Не баг</a:t>
            </a:r>
            <a:endParaRPr sz="35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" name="Google Shape;29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575" y="4772275"/>
            <a:ext cx="852149" cy="215375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8"/>
          <p:cNvSpPr txBox="1"/>
          <p:nvPr/>
        </p:nvSpPr>
        <p:spPr>
          <a:xfrm>
            <a:off x="616360" y="1494725"/>
            <a:ext cx="5171700" cy="22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Не выполнилась задача обновления индекса </a:t>
            </a:r>
            <a:r>
              <a:rPr lang="en" sz="2400">
                <a:solidFill>
                  <a:schemeClr val="dk1"/>
                </a:solidFill>
              </a:rPr>
              <a:t>ElasticSearch</a:t>
            </a:r>
            <a:r>
              <a:rPr lang="en" sz="2400"/>
              <a:t>.</a:t>
            </a:r>
            <a:endParaRPr sz="2400"/>
          </a:p>
        </p:txBody>
      </p:sp>
      <p:pic>
        <p:nvPicPr>
          <p:cNvPr id="293" name="Google Shape;293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4950" y="1057975"/>
            <a:ext cx="2903400" cy="290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69100" y="4600550"/>
            <a:ext cx="622974" cy="38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9"/>
          <p:cNvSpPr txBox="1">
            <a:spLocks noGrp="1"/>
          </p:cNvSpPr>
          <p:nvPr>
            <p:ph type="title" idx="4294967295"/>
          </p:nvPr>
        </p:nvSpPr>
        <p:spPr>
          <a:xfrm>
            <a:off x="587625" y="279475"/>
            <a:ext cx="7900200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" sz="3500">
                <a:solidFill>
                  <a:srgbClr val="000000"/>
                </a:solidFill>
              </a:rPr>
              <a:t>Вывод</a:t>
            </a:r>
            <a:endParaRPr sz="35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Google Shape;30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575" y="4772275"/>
            <a:ext cx="852149" cy="215375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9"/>
          <p:cNvSpPr txBox="1"/>
          <p:nvPr/>
        </p:nvSpPr>
        <p:spPr>
          <a:xfrm>
            <a:off x="607971" y="1120975"/>
            <a:ext cx="5403600" cy="31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Важно знать взаимодействие подсистем в рамках тестируемой функциональности.</a:t>
            </a:r>
            <a:endParaRPr sz="24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… и не всегда то, что мы считаем багом - это баг.</a:t>
            </a:r>
            <a:endParaRPr sz="2400" dirty="0"/>
          </a:p>
        </p:txBody>
      </p:sp>
      <p:pic>
        <p:nvPicPr>
          <p:cNvPr id="302" name="Google Shape;302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2100" y="1044475"/>
            <a:ext cx="2730250" cy="273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69100" y="4600550"/>
            <a:ext cx="622974" cy="38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0"/>
          <p:cNvSpPr txBox="1">
            <a:spLocks noGrp="1"/>
          </p:cNvSpPr>
          <p:nvPr>
            <p:ph type="title" idx="4294967295"/>
          </p:nvPr>
        </p:nvSpPr>
        <p:spPr>
          <a:xfrm>
            <a:off x="452550" y="211625"/>
            <a:ext cx="4235100" cy="26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400" b="1">
                <a:solidFill>
                  <a:schemeClr val="accent2"/>
                </a:solidFill>
              </a:rPr>
              <a:t>Баг 4. </a:t>
            </a:r>
            <a:endParaRPr sz="3400" b="1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400">
                <a:solidFill>
                  <a:schemeClr val="accent2"/>
                </a:solidFill>
              </a:rPr>
              <a:t>Не скачивается отчет при экспорте</a:t>
            </a:r>
            <a:endParaRPr sz="3400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400" b="1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400" b="1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400" b="1">
              <a:solidFill>
                <a:schemeClr val="accent2"/>
              </a:solidFill>
            </a:endParaRPr>
          </a:p>
        </p:txBody>
      </p:sp>
      <p:pic>
        <p:nvPicPr>
          <p:cNvPr id="309" name="Google Shape;30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575" y="4772275"/>
            <a:ext cx="852149" cy="21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96556">
            <a:off x="1710030" y="2434166"/>
            <a:ext cx="2066242" cy="2066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69100" y="4600550"/>
            <a:ext cx="622974" cy="38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65663" y="475150"/>
            <a:ext cx="3571875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1"/>
          <p:cNvSpPr txBox="1">
            <a:spLocks noGrp="1"/>
          </p:cNvSpPr>
          <p:nvPr>
            <p:ph type="title" idx="4294967295"/>
          </p:nvPr>
        </p:nvSpPr>
        <p:spPr>
          <a:xfrm>
            <a:off x="587625" y="279475"/>
            <a:ext cx="2521500" cy="5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</a:rPr>
              <a:t>Описание шагов</a:t>
            </a:r>
            <a:endParaRPr sz="200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endParaRPr sz="2000">
              <a:solidFill>
                <a:srgbClr val="000000"/>
              </a:solidFill>
            </a:endParaRPr>
          </a:p>
        </p:txBody>
      </p:sp>
      <p:pic>
        <p:nvPicPr>
          <p:cNvPr id="318" name="Google Shape;31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575" y="4772275"/>
            <a:ext cx="852149" cy="21537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1"/>
          <p:cNvSpPr txBox="1"/>
          <p:nvPr/>
        </p:nvSpPr>
        <p:spPr>
          <a:xfrm>
            <a:off x="517775" y="789475"/>
            <a:ext cx="4317900" cy="12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Сформировать отчет за выбранный период.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Нажать кнопку “Экспорт”.</a:t>
            </a:r>
            <a:endParaRPr sz="1600"/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320" name="Google Shape;320;p41"/>
          <p:cNvSpPr txBox="1"/>
          <p:nvPr/>
        </p:nvSpPr>
        <p:spPr>
          <a:xfrm>
            <a:off x="587625" y="2117075"/>
            <a:ext cx="4614600" cy="20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Ожидаемый результат: </a:t>
            </a:r>
            <a:endParaRPr sz="2000" b="1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Отчет успешно экспортирован и скачан..</a:t>
            </a:r>
            <a:endParaRPr sz="16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Полученный результат: </a:t>
            </a:r>
            <a:endParaRPr sz="2000" b="1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Отчет не скачивается, бесконечно висит лоадер.</a:t>
            </a:r>
            <a:endParaRPr sz="16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pic>
        <p:nvPicPr>
          <p:cNvPr id="321" name="Google Shape;32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9100" y="4600550"/>
            <a:ext cx="622974" cy="38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57688" y="473450"/>
            <a:ext cx="3571875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 idx="4294967295"/>
          </p:nvPr>
        </p:nvSpPr>
        <p:spPr>
          <a:xfrm>
            <a:off x="587625" y="279475"/>
            <a:ext cx="4202700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" sz="3500">
                <a:solidFill>
                  <a:srgbClr val="000000"/>
                </a:solidFill>
              </a:rPr>
              <a:t>Постановка задачи</a:t>
            </a:r>
            <a:endParaRPr sz="35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575" y="4772275"/>
            <a:ext cx="852149" cy="2153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607971" y="1754950"/>
            <a:ext cx="7379100" cy="11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Локализовать баг, чтобы предоставить разработчику детальную информацию о нем.</a:t>
            </a:r>
            <a:endParaRPr sz="2400" dirty="0"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9100" y="4600550"/>
            <a:ext cx="622974" cy="38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2"/>
          <p:cNvSpPr txBox="1">
            <a:spLocks noGrp="1"/>
          </p:cNvSpPr>
          <p:nvPr>
            <p:ph type="title" idx="4294967295"/>
          </p:nvPr>
        </p:nvSpPr>
        <p:spPr>
          <a:xfrm>
            <a:off x="587625" y="279475"/>
            <a:ext cx="79002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" sz="3500">
                <a:solidFill>
                  <a:srgbClr val="000000"/>
                </a:solidFill>
              </a:rPr>
              <a:t>Подробнее</a:t>
            </a:r>
            <a:endParaRPr sz="35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" name="Google Shape;32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575" y="4772275"/>
            <a:ext cx="852149" cy="21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9275" y="1468000"/>
            <a:ext cx="2432525" cy="2432525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42"/>
          <p:cNvSpPr/>
          <p:nvPr/>
        </p:nvSpPr>
        <p:spPr>
          <a:xfrm>
            <a:off x="1909500" y="1136875"/>
            <a:ext cx="3730800" cy="485700"/>
          </a:xfrm>
          <a:prstGeom prst="flowChartAlternateProcess">
            <a:avLst/>
          </a:prstGeom>
          <a:solidFill>
            <a:srgbClr val="EEEEEE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Запрос на экспорт</a:t>
            </a:r>
            <a:endParaRPr sz="1800"/>
          </a:p>
        </p:txBody>
      </p:sp>
      <p:sp>
        <p:nvSpPr>
          <p:cNvPr id="331" name="Google Shape;331;p42"/>
          <p:cNvSpPr/>
          <p:nvPr/>
        </p:nvSpPr>
        <p:spPr>
          <a:xfrm>
            <a:off x="1909500" y="1781850"/>
            <a:ext cx="3730800" cy="578100"/>
          </a:xfrm>
          <a:prstGeom prst="flowChartAlternateProcess">
            <a:avLst/>
          </a:prstGeom>
          <a:solidFill>
            <a:srgbClr val="EEEEEE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Запуск задачи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на генерацию отчета</a:t>
            </a:r>
            <a:endParaRPr sz="1800"/>
          </a:p>
        </p:txBody>
      </p:sp>
      <p:sp>
        <p:nvSpPr>
          <p:cNvPr id="332" name="Google Shape;332;p42"/>
          <p:cNvSpPr/>
          <p:nvPr/>
        </p:nvSpPr>
        <p:spPr>
          <a:xfrm>
            <a:off x="1909500" y="2519225"/>
            <a:ext cx="3730800" cy="578100"/>
          </a:xfrm>
          <a:prstGeom prst="flowChartAlternateProcess">
            <a:avLst/>
          </a:prstGeom>
          <a:solidFill>
            <a:srgbClr val="EEEEEE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Запись в бд ссылки на отчет</a:t>
            </a:r>
            <a:endParaRPr sz="1800"/>
          </a:p>
        </p:txBody>
      </p:sp>
      <p:sp>
        <p:nvSpPr>
          <p:cNvPr id="333" name="Google Shape;333;p42"/>
          <p:cNvSpPr/>
          <p:nvPr/>
        </p:nvSpPr>
        <p:spPr>
          <a:xfrm>
            <a:off x="1909500" y="3256600"/>
            <a:ext cx="3730800" cy="578100"/>
          </a:xfrm>
          <a:prstGeom prst="flowChartAlternateProcess">
            <a:avLst/>
          </a:prstGeom>
          <a:solidFill>
            <a:srgbClr val="EEEEEE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Сообщение по вебсокетам, 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что отчет сформирован</a:t>
            </a:r>
            <a:endParaRPr sz="1800"/>
          </a:p>
        </p:txBody>
      </p:sp>
      <p:sp>
        <p:nvSpPr>
          <p:cNvPr id="334" name="Google Shape;334;p42"/>
          <p:cNvSpPr/>
          <p:nvPr/>
        </p:nvSpPr>
        <p:spPr>
          <a:xfrm>
            <a:off x="1909500" y="3993975"/>
            <a:ext cx="3730800" cy="485700"/>
          </a:xfrm>
          <a:prstGeom prst="flowChartAlternateProcess">
            <a:avLst/>
          </a:prstGeom>
          <a:solidFill>
            <a:srgbClr val="EEEEEE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Отчет скачан</a:t>
            </a:r>
            <a:endParaRPr sz="1800"/>
          </a:p>
        </p:txBody>
      </p:sp>
      <p:cxnSp>
        <p:nvCxnSpPr>
          <p:cNvPr id="335" name="Google Shape;335;p42"/>
          <p:cNvCxnSpPr>
            <a:endCxn id="331" idx="0"/>
          </p:cNvCxnSpPr>
          <p:nvPr/>
        </p:nvCxnSpPr>
        <p:spPr>
          <a:xfrm>
            <a:off x="3774900" y="1622550"/>
            <a:ext cx="0" cy="15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6" name="Google Shape;336;p42"/>
          <p:cNvCxnSpPr/>
          <p:nvPr/>
        </p:nvCxnSpPr>
        <p:spPr>
          <a:xfrm>
            <a:off x="3774850" y="2359938"/>
            <a:ext cx="0" cy="15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7" name="Google Shape;337;p42"/>
          <p:cNvCxnSpPr/>
          <p:nvPr/>
        </p:nvCxnSpPr>
        <p:spPr>
          <a:xfrm>
            <a:off x="3774850" y="3097313"/>
            <a:ext cx="0" cy="15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8" name="Google Shape;338;p42"/>
          <p:cNvCxnSpPr/>
          <p:nvPr/>
        </p:nvCxnSpPr>
        <p:spPr>
          <a:xfrm>
            <a:off x="3774900" y="3834700"/>
            <a:ext cx="0" cy="15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39" name="Google Shape;339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69100" y="4600550"/>
            <a:ext cx="622974" cy="38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3"/>
          <p:cNvSpPr txBox="1">
            <a:spLocks noGrp="1"/>
          </p:cNvSpPr>
          <p:nvPr>
            <p:ph type="title" idx="4294967295"/>
          </p:nvPr>
        </p:nvSpPr>
        <p:spPr>
          <a:xfrm>
            <a:off x="587625" y="279475"/>
            <a:ext cx="7900200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500"/>
              <a:t>С чего начнем локализовать баг?</a:t>
            </a:r>
            <a:endParaRPr sz="35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5" name="Google Shape;34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575" y="4772275"/>
            <a:ext cx="852149" cy="215375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43"/>
          <p:cNvSpPr txBox="1"/>
          <p:nvPr/>
        </p:nvSpPr>
        <p:spPr>
          <a:xfrm>
            <a:off x="614190" y="1048000"/>
            <a:ext cx="5171700" cy="16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Проверить, приходит ли сообщение о сформированном файле отчета по вебсокетам.</a:t>
            </a:r>
            <a:endParaRPr sz="2400" dirty="0"/>
          </a:p>
        </p:txBody>
      </p:sp>
      <p:pic>
        <p:nvPicPr>
          <p:cNvPr id="347" name="Google Shape;347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5700" y="1574725"/>
            <a:ext cx="2746650" cy="227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4858" y="2571750"/>
            <a:ext cx="4579324" cy="195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69100" y="4600550"/>
            <a:ext cx="622974" cy="38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4"/>
          <p:cNvSpPr txBox="1">
            <a:spLocks noGrp="1"/>
          </p:cNvSpPr>
          <p:nvPr>
            <p:ph type="title" idx="4294967295"/>
          </p:nvPr>
        </p:nvSpPr>
        <p:spPr>
          <a:xfrm>
            <a:off x="587625" y="279475"/>
            <a:ext cx="7900200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" sz="3500">
                <a:solidFill>
                  <a:srgbClr val="000000"/>
                </a:solidFill>
              </a:rPr>
              <a:t>Что дальше?</a:t>
            </a:r>
            <a:endParaRPr sz="35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5" name="Google Shape;35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575" y="4772275"/>
            <a:ext cx="852149" cy="215375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44"/>
          <p:cNvSpPr txBox="1"/>
          <p:nvPr/>
        </p:nvSpPr>
        <p:spPr>
          <a:xfrm>
            <a:off x="607971" y="1494725"/>
            <a:ext cx="5171700" cy="22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Проверить, что запустилась задача на генерацию отчета.</a:t>
            </a:r>
            <a:endParaRPr sz="24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dk1"/>
                </a:solidFill>
              </a:rPr>
              <a:t>Посмотреть, сформировался ли файл отчета.</a:t>
            </a:r>
            <a:endParaRPr sz="2400" dirty="0"/>
          </a:p>
        </p:txBody>
      </p:sp>
      <p:pic>
        <p:nvPicPr>
          <p:cNvPr id="357" name="Google Shape;357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5700" y="1574725"/>
            <a:ext cx="2746650" cy="227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69100" y="4600550"/>
            <a:ext cx="622974" cy="38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5"/>
          <p:cNvSpPr txBox="1">
            <a:spLocks noGrp="1"/>
          </p:cNvSpPr>
          <p:nvPr>
            <p:ph type="title" idx="4294967295"/>
          </p:nvPr>
        </p:nvSpPr>
        <p:spPr>
          <a:xfrm>
            <a:off x="587625" y="279475"/>
            <a:ext cx="7900200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" sz="3500">
                <a:solidFill>
                  <a:srgbClr val="000000"/>
                </a:solidFill>
              </a:rPr>
              <a:t>Причина бага</a:t>
            </a:r>
            <a:endParaRPr sz="35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4" name="Google Shape;36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575" y="4772275"/>
            <a:ext cx="852149" cy="215375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45"/>
          <p:cNvSpPr txBox="1"/>
          <p:nvPr/>
        </p:nvSpPr>
        <p:spPr>
          <a:xfrm>
            <a:off x="616360" y="1494725"/>
            <a:ext cx="5171700" cy="22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После успешного выполнения задачи по генерации файла отчета по вебсокетам не пришло сообщение для скачивания.</a:t>
            </a:r>
            <a:endParaRPr sz="2400" dirty="0"/>
          </a:p>
        </p:txBody>
      </p:sp>
      <p:pic>
        <p:nvPicPr>
          <p:cNvPr id="366" name="Google Shape;366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0425" y="1389600"/>
            <a:ext cx="2638350" cy="26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69100" y="4600550"/>
            <a:ext cx="622974" cy="38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6"/>
          <p:cNvSpPr txBox="1">
            <a:spLocks noGrp="1"/>
          </p:cNvSpPr>
          <p:nvPr>
            <p:ph type="title" idx="4294967295"/>
          </p:nvPr>
        </p:nvSpPr>
        <p:spPr>
          <a:xfrm>
            <a:off x="587625" y="279475"/>
            <a:ext cx="7900200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" sz="3500">
                <a:solidFill>
                  <a:srgbClr val="000000"/>
                </a:solidFill>
              </a:rPr>
              <a:t>Вывод</a:t>
            </a:r>
            <a:endParaRPr sz="35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3" name="Google Shape;37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575" y="4772275"/>
            <a:ext cx="852149" cy="215375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46"/>
          <p:cNvSpPr txBox="1"/>
          <p:nvPr/>
        </p:nvSpPr>
        <p:spPr>
          <a:xfrm>
            <a:off x="607971" y="1216300"/>
            <a:ext cx="5171700" cy="21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Важно знать детали реализации функциональности системы.</a:t>
            </a:r>
            <a:endParaRPr sz="24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Не всегда можно установить точную причину бага.</a:t>
            </a:r>
            <a:endParaRPr sz="24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pic>
        <p:nvPicPr>
          <p:cNvPr id="375" name="Google Shape;375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2100" y="1044475"/>
            <a:ext cx="2730250" cy="273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69100" y="4600550"/>
            <a:ext cx="622974" cy="38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7"/>
          <p:cNvSpPr txBox="1">
            <a:spLocks noGrp="1"/>
          </p:cNvSpPr>
          <p:nvPr>
            <p:ph type="title" idx="4294967295"/>
          </p:nvPr>
        </p:nvSpPr>
        <p:spPr>
          <a:xfrm>
            <a:off x="587625" y="279475"/>
            <a:ext cx="7900200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" sz="3500">
                <a:solidFill>
                  <a:srgbClr val="000000"/>
                </a:solidFill>
              </a:rPr>
              <a:t>И в завершении...</a:t>
            </a:r>
            <a:endParaRPr sz="35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2" name="Google Shape;38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575" y="4772275"/>
            <a:ext cx="852149" cy="215375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47"/>
          <p:cNvSpPr txBox="1"/>
          <p:nvPr/>
        </p:nvSpPr>
        <p:spPr>
          <a:xfrm>
            <a:off x="624749" y="1494725"/>
            <a:ext cx="5171700" cy="22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А если смотреть реализацию до тестирования?</a:t>
            </a:r>
            <a:endParaRPr sz="2400" dirty="0"/>
          </a:p>
        </p:txBody>
      </p:sp>
      <p:pic>
        <p:nvPicPr>
          <p:cNvPr id="384" name="Google Shape;384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3700" y="1241925"/>
            <a:ext cx="2903400" cy="290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69100" y="4600550"/>
            <a:ext cx="622974" cy="38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575" y="4772275"/>
            <a:ext cx="852149" cy="215375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48"/>
          <p:cNvSpPr txBox="1"/>
          <p:nvPr/>
        </p:nvSpPr>
        <p:spPr>
          <a:xfrm>
            <a:off x="599449" y="637259"/>
            <a:ext cx="8276400" cy="3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/>
              <a:t>Важно:</a:t>
            </a:r>
            <a:endParaRPr sz="1700" b="1" dirty="0"/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dirty="0"/>
              <a:t>понимать, как устроено веб приложение</a:t>
            </a:r>
            <a:endParaRPr sz="1700" dirty="0"/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dirty="0"/>
              <a:t>уметь работать с инструментами разработчика браузера</a:t>
            </a:r>
            <a:endParaRPr sz="1700" dirty="0"/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dirty="0"/>
              <a:t>уметь анализировать логи бэкенда</a:t>
            </a:r>
            <a:endParaRPr sz="1700" dirty="0"/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dirty="0"/>
              <a:t>уметь работать с бд и её логами</a:t>
            </a:r>
            <a:endParaRPr sz="1700" dirty="0"/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dirty="0">
                <a:solidFill>
                  <a:schemeClr val="dk1"/>
                </a:solidFill>
              </a:rPr>
              <a:t>знать взаимодействие подсистем в рамках тестируемой функциональности</a:t>
            </a:r>
            <a:endParaRPr sz="1700" dirty="0">
              <a:solidFill>
                <a:schemeClr val="dk1"/>
              </a:solidFill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 dirty="0">
                <a:solidFill>
                  <a:schemeClr val="dk1"/>
                </a:solidFill>
              </a:rPr>
              <a:t>знать детали реализации функциональности</a:t>
            </a:r>
            <a:endParaRPr sz="17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/>
              <a:t>Полезно:</a:t>
            </a:r>
            <a:endParaRPr sz="1700" b="1" dirty="0"/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dirty="0"/>
              <a:t>смотреть реализацию перед тестированием</a:t>
            </a:r>
            <a:endParaRPr sz="17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/>
          </a:p>
        </p:txBody>
      </p:sp>
      <p:pic>
        <p:nvPicPr>
          <p:cNvPr id="392" name="Google Shape;392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9100" y="4600550"/>
            <a:ext cx="622974" cy="38710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48"/>
          <p:cNvSpPr txBox="1">
            <a:spLocks noGrp="1"/>
          </p:cNvSpPr>
          <p:nvPr>
            <p:ph type="title" idx="4294967295"/>
          </p:nvPr>
        </p:nvSpPr>
        <p:spPr>
          <a:xfrm>
            <a:off x="580387" y="150663"/>
            <a:ext cx="7900200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" sz="3000" dirty="0">
                <a:solidFill>
                  <a:srgbClr val="000000"/>
                </a:solidFill>
              </a:rPr>
              <a:t>Общий вывод</a:t>
            </a:r>
            <a:endParaRPr sz="3000" dirty="0"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9"/>
          <p:cNvSpPr txBox="1">
            <a:spLocks noGrp="1"/>
          </p:cNvSpPr>
          <p:nvPr>
            <p:ph type="title" idx="4294967295"/>
          </p:nvPr>
        </p:nvSpPr>
        <p:spPr>
          <a:xfrm>
            <a:off x="587625" y="279475"/>
            <a:ext cx="7900200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" sz="3500">
                <a:solidFill>
                  <a:srgbClr val="000000"/>
                </a:solidFill>
              </a:rPr>
              <a:t>Вопросы</a:t>
            </a:r>
            <a:endParaRPr sz="35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9" name="Google Shape;399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575" y="4772275"/>
            <a:ext cx="852149" cy="215375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49"/>
          <p:cNvSpPr txBox="1"/>
          <p:nvPr/>
        </p:nvSpPr>
        <p:spPr>
          <a:xfrm>
            <a:off x="685975" y="1032150"/>
            <a:ext cx="2957700" cy="37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pic>
        <p:nvPicPr>
          <p:cNvPr id="401" name="Google Shape;401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0525" y="1120963"/>
            <a:ext cx="3268575" cy="3268575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49"/>
          <p:cNvSpPr txBox="1">
            <a:spLocks noGrp="1"/>
          </p:cNvSpPr>
          <p:nvPr>
            <p:ph type="body" idx="4294967295"/>
          </p:nvPr>
        </p:nvSpPr>
        <p:spPr>
          <a:xfrm>
            <a:off x="587625" y="1120975"/>
            <a:ext cx="29043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e-mail: annfalileeva@gmail.com</a:t>
            </a:r>
            <a:endParaRPr sz="12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telegram: @afalileeva</a:t>
            </a:r>
            <a:endParaRPr sz="12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2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3" name="Google Shape;403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69100" y="4600550"/>
            <a:ext cx="622974" cy="38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 idx="4294967295"/>
          </p:nvPr>
        </p:nvSpPr>
        <p:spPr>
          <a:xfrm>
            <a:off x="653850" y="1952350"/>
            <a:ext cx="4931100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" sz="4000">
                <a:solidFill>
                  <a:srgbClr val="000000"/>
                </a:solidFill>
              </a:rPr>
              <a:t>Немного о проекте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575" y="4772275"/>
            <a:ext cx="852149" cy="21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3750" y="996338"/>
            <a:ext cx="2730250" cy="2974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69100" y="4600550"/>
            <a:ext cx="622974" cy="38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 idx="4294967295"/>
          </p:nvPr>
        </p:nvSpPr>
        <p:spPr>
          <a:xfrm>
            <a:off x="452550" y="211625"/>
            <a:ext cx="4235100" cy="26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accent2"/>
                </a:solidFill>
              </a:rPr>
              <a:t>Баг 1. </a:t>
            </a:r>
            <a:endParaRPr b="1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Публикация ответа</a:t>
            </a:r>
            <a:endParaRPr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на пост ВК происходит </a:t>
            </a:r>
            <a:endParaRPr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2"/>
                </a:solidFill>
              </a:rPr>
              <a:t>НЕ от выбранного аккаунта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575" y="4772275"/>
            <a:ext cx="852149" cy="21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96556">
            <a:off x="1636755" y="2532516"/>
            <a:ext cx="2066242" cy="2066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07200" y="2413050"/>
            <a:ext cx="1773800" cy="183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45375" y="372275"/>
            <a:ext cx="3853375" cy="187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69100" y="4600550"/>
            <a:ext cx="622974" cy="38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 idx="4294967295"/>
          </p:nvPr>
        </p:nvSpPr>
        <p:spPr>
          <a:xfrm>
            <a:off x="587625" y="279475"/>
            <a:ext cx="2521500" cy="5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</a:rPr>
              <a:t>Описание шагов</a:t>
            </a:r>
            <a:endParaRPr sz="200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endParaRPr sz="2000">
              <a:solidFill>
                <a:srgbClr val="000000"/>
              </a:solidFill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575" y="4772275"/>
            <a:ext cx="852149" cy="21537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/>
          <p:nvPr/>
        </p:nvSpPr>
        <p:spPr>
          <a:xfrm>
            <a:off x="517775" y="789475"/>
            <a:ext cx="4935000" cy="19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Выбрать пост ВК для публикации ответа.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Ввести в специальное поле ответ.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Выбрать групповую учетку, от имени которой будет публикация ответа.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Опубликовать ответ.</a:t>
            </a:r>
            <a:endParaRPr sz="16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0438" y="485000"/>
            <a:ext cx="2319049" cy="219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587625" y="2744275"/>
            <a:ext cx="4404000" cy="1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Ожидаемый результат: </a:t>
            </a:r>
            <a:endParaRPr sz="2000" b="1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Публикация от групповой учетки.</a:t>
            </a:r>
            <a:endParaRPr sz="16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Полученный результат: </a:t>
            </a:r>
            <a:endParaRPr sz="2000" b="1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Публикация от личной учетки.</a:t>
            </a:r>
            <a:endParaRPr sz="16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05175" y="2844200"/>
            <a:ext cx="2886481" cy="153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69100" y="4600550"/>
            <a:ext cx="622974" cy="38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 idx="4294967295"/>
          </p:nvPr>
        </p:nvSpPr>
        <p:spPr>
          <a:xfrm>
            <a:off x="587625" y="279475"/>
            <a:ext cx="6643500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500"/>
              <a:t>Немного подробностей</a:t>
            </a:r>
            <a:endParaRPr sz="35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575" y="4772275"/>
            <a:ext cx="852149" cy="21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/>
          <p:nvPr/>
        </p:nvSpPr>
        <p:spPr>
          <a:xfrm>
            <a:off x="482136" y="1754950"/>
            <a:ext cx="6026100" cy="25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Запрос на создание ответа для публикации</a:t>
            </a:r>
            <a:endParaRPr sz="2000" dirty="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Запрос на публикацию созданного ответа</a:t>
            </a:r>
            <a:endParaRPr sz="2000" dirty="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Обращение к официальному API VK</a:t>
            </a:r>
            <a:endParaRPr sz="2000" dirty="0"/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4150" y="1064250"/>
            <a:ext cx="2723850" cy="27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69100" y="4600550"/>
            <a:ext cx="622974" cy="38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 idx="4294967295"/>
          </p:nvPr>
        </p:nvSpPr>
        <p:spPr>
          <a:xfrm>
            <a:off x="587625" y="279475"/>
            <a:ext cx="7900200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" sz="3500">
                <a:solidFill>
                  <a:srgbClr val="000000"/>
                </a:solidFill>
              </a:rPr>
              <a:t>С чего начнем локализовать баг?</a:t>
            </a:r>
            <a:endParaRPr sz="35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575" y="4772275"/>
            <a:ext cx="852149" cy="21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0"/>
          <p:cNvSpPr txBox="1"/>
          <p:nvPr/>
        </p:nvSpPr>
        <p:spPr>
          <a:xfrm>
            <a:off x="600435" y="1088675"/>
            <a:ext cx="5406600" cy="14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Проверить значения параметров, которые передаются в запрос создания ответа для публикации.</a:t>
            </a:r>
            <a:endParaRPr sz="2400" dirty="0"/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4300" y="1269925"/>
            <a:ext cx="2746650" cy="227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69100" y="4600550"/>
            <a:ext cx="622974" cy="38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4325" y="2500100"/>
            <a:ext cx="5066422" cy="1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>
            <a:spLocks noGrp="1"/>
          </p:cNvSpPr>
          <p:nvPr>
            <p:ph type="title" idx="4294967295"/>
          </p:nvPr>
        </p:nvSpPr>
        <p:spPr>
          <a:xfrm>
            <a:off x="587625" y="279475"/>
            <a:ext cx="7900200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" sz="3500">
                <a:solidFill>
                  <a:srgbClr val="000000"/>
                </a:solidFill>
              </a:rPr>
              <a:t>Что дальше?</a:t>
            </a:r>
            <a:endParaRPr sz="35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575" y="4772275"/>
            <a:ext cx="852149" cy="21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1"/>
          <p:cNvSpPr txBox="1"/>
          <p:nvPr/>
        </p:nvSpPr>
        <p:spPr>
          <a:xfrm>
            <a:off x="591193" y="1113725"/>
            <a:ext cx="5171700" cy="14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dk1"/>
                </a:solidFill>
              </a:rPr>
              <a:t>Проверить верно ли сохраняется переданное значение учетки для публикации.</a:t>
            </a:r>
            <a:endParaRPr sz="2400" dirty="0"/>
          </a:p>
        </p:txBody>
      </p:sp>
      <p:pic>
        <p:nvPicPr>
          <p:cNvPr id="129" name="Google Shape;12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4300" y="1269925"/>
            <a:ext cx="2746650" cy="227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69100" y="4600550"/>
            <a:ext cx="622974" cy="38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1"/>
          <p:cNvPicPr preferRelativeResize="0"/>
          <p:nvPr/>
        </p:nvPicPr>
        <p:blipFill rotWithShape="1">
          <a:blip r:embed="rId6">
            <a:alphaModFix/>
          </a:blip>
          <a:srcRect r="16569"/>
          <a:stretch/>
        </p:blipFill>
        <p:spPr>
          <a:xfrm>
            <a:off x="691861" y="2588503"/>
            <a:ext cx="5171701" cy="1501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708</Words>
  <Application>Microsoft Office PowerPoint</Application>
  <PresentationFormat>On-screen Show (16:9)</PresentationFormat>
  <Paragraphs>146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Verdana</vt:lpstr>
      <vt:lpstr>Simple Light</vt:lpstr>
      <vt:lpstr>Тернистый путь  локализации причин багов  в веб-приложениях</vt:lpstr>
      <vt:lpstr>Обо мне</vt:lpstr>
      <vt:lpstr>Постановка задачи</vt:lpstr>
      <vt:lpstr>Немного о проекте</vt:lpstr>
      <vt:lpstr>Баг 1.  Публикация ответа на пост ВК происходит  НЕ от выбранного аккаунта</vt:lpstr>
      <vt:lpstr>Описание шагов  </vt:lpstr>
      <vt:lpstr>Немного подробностей</vt:lpstr>
      <vt:lpstr>С чего начнем локализовать баг?</vt:lpstr>
      <vt:lpstr>Что дальше?</vt:lpstr>
      <vt:lpstr>Что дальше?</vt:lpstr>
      <vt:lpstr>Логи - НАШЕ ВСЁ!</vt:lpstr>
      <vt:lpstr>Причина бага</vt:lpstr>
      <vt:lpstr>Вывод</vt:lpstr>
      <vt:lpstr>Баг 2.  При обновлении списка пользователей  текущий пользователь в списке  имеет статус “Не в сети” </vt:lpstr>
      <vt:lpstr>Описание шагов  </vt:lpstr>
      <vt:lpstr>С чего начнем локализовать баг?</vt:lpstr>
      <vt:lpstr>Что дальше?</vt:lpstr>
      <vt:lpstr>Что дальше?</vt:lpstr>
      <vt:lpstr>Причина бага</vt:lpstr>
      <vt:lpstr>Вывод</vt:lpstr>
      <vt:lpstr>Баг 3.  Не работает  поиск поста в списке  </vt:lpstr>
      <vt:lpstr>Описание шагов  </vt:lpstr>
      <vt:lpstr>С чего начнем локализовать баг?</vt:lpstr>
      <vt:lpstr>Что дальше?</vt:lpstr>
      <vt:lpstr>Детально</vt:lpstr>
      <vt:lpstr>Не баг</vt:lpstr>
      <vt:lpstr>Вывод</vt:lpstr>
      <vt:lpstr>Баг 4.  Не скачивается отчет при экспорте   </vt:lpstr>
      <vt:lpstr>Описание шагов  </vt:lpstr>
      <vt:lpstr>Подробнее</vt:lpstr>
      <vt:lpstr>С чего начнем локализовать баг?</vt:lpstr>
      <vt:lpstr>Что дальше?</vt:lpstr>
      <vt:lpstr>Причина бага</vt:lpstr>
      <vt:lpstr>Вывод</vt:lpstr>
      <vt:lpstr>И в завершении...</vt:lpstr>
      <vt:lpstr>Общий вывод</vt:lpstr>
      <vt:lpstr>Вопросы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Тернистый путь  локализации причин багов в веб-приложениях</dc:title>
  <cp:lastModifiedBy>Anna Falileeva</cp:lastModifiedBy>
  <cp:revision>9</cp:revision>
  <dcterms:modified xsi:type="dcterms:W3CDTF">2019-11-13T14:52:58Z</dcterms:modified>
</cp:coreProperties>
</file>