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Всем привет, </a:t>
            </a:r>
            <a:br>
              <a:rPr lang="ru"/>
            </a:br>
            <a:r>
              <a:rPr lang="ru"/>
              <a:t>Поговорим об поиске и онбординге стажеров\джуниоров, если у вас для этого ничего нет и вы этого никогда не делали.</a:t>
            </a:r>
            <a:br>
              <a:rPr lang="ru"/>
            </a:br>
            <a:r>
              <a:rPr lang="ru"/>
              <a:t>В основном будем именно поиск и собеседования обсуждать </a:t>
            </a:r>
            <a:br>
              <a:rPr lang="ru"/>
            </a:br>
            <a:r>
              <a:rPr lang="ru"/>
              <a:t>Кто когда-либо нанимал себе сотрудников? А стажеров? А кто, наоборот, пришел интерном? Отлично</a:t>
            </a:r>
            <a:br>
              <a:rPr lang="ru"/>
            </a:br>
            <a:r>
              <a:rPr lang="ru"/>
              <a:t>Будем искать мне в команду второго игрока на примерах из моей практики, которая, кстааати, да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6721baa2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6721baa2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b4e79c0e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b4e79c0e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Стоит учитывать, что в любом случае конфликты и установка границ в том или ином виде неизбежны. </a:t>
            </a:r>
            <a:br>
              <a:rPr lang="ru"/>
            </a:br>
            <a:r>
              <a:rPr lang="ru"/>
              <a:t>Как выдавать обратную связь, чтобы по делу и не обидно,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6721baa2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6721baa2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облако тегов из опроса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b4e79c0e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b4e79c0e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анализ приходящих резюме на основании портрета кандидата + в целом анализ на основании того, что написано (приводить буду для моего случая срочного поиска джуна). Проще не позвать, чем позвать и тратить время на кандидата, которому к вам не хочется, которого вам не хочется. Так что надо заранее прикинуть минусы, которые вы можете предложить соискателю. У меня получилось вот так: нужен начинающий qa, которого не испугает большой </a:t>
            </a:r>
            <a:r>
              <a:rPr lang="ru"/>
              <a:t>объем</a:t>
            </a:r>
            <a:r>
              <a:rPr lang="ru"/>
              <a:t> знаний, основное, что я ищу в резюме, это мотивация.  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b4e79c0e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b4e79c0e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Вредные советы, что мы хотим узнать и формула того, что мы получим</a:t>
            </a:r>
            <a:br>
              <a:rPr lang="ru"/>
            </a:br>
            <a:r>
              <a:rPr lang="ru"/>
              <a:t>Классика вопросов на собесах - вопросы с открытым ответом, о том, как человек думает.</a:t>
            </a:r>
            <a:br>
              <a:rPr lang="ru"/>
            </a:br>
            <a:r>
              <a:rPr lang="ru"/>
              <a:t>Узнать много не получится - нужно узнать важное. Если мы что-то не поняли - стоит дать тестовое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самом деле важно понять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/>
            </a:br>
            <a:r>
              <a:rPr lang="ru"/>
              <a:t>моя стата по собеседованиям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6721baa2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f6721baa2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больше в общем то и ничего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ужасная история про джаваскрипт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конфликтность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история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b4e79c0e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b4e79c0e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Итак, договорились о первом дне, что теперь?</a:t>
            </a:r>
            <a:br>
              <a:rPr lang="ru"/>
            </a:br>
            <a:br>
              <a:rPr lang="ru"/>
            </a:br>
            <a:r>
              <a:rPr lang="ru"/>
              <a:t>Чего обычно хотят, что обычно не получается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b4e79c0e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cb4e79c0e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И еще была интернатура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и до того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и до того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ru"/>
              <a:t>а какие успехи-то?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6721baa2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6721baa2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список того, что должно быть заранее</a:t>
            </a:r>
            <a:br>
              <a:rPr lang="ru"/>
            </a:br>
            <a:r>
              <a:rPr lang="ru">
                <a:solidFill>
                  <a:schemeClr val="dk1"/>
                </a:solidFill>
              </a:rPr>
              <a:t>Предупредить команду, собрать список того что нужно, чтобы не испытывать трудности в первый день, включая неочевидное.</a:t>
            </a:r>
            <a:br>
              <a:rPr lang="ru"/>
            </a:br>
            <a:r>
              <a:rPr lang="ru"/>
              <a:t>- доступы (!)</a:t>
            </a:r>
            <a:br>
              <a:rPr lang="ru"/>
            </a:br>
            <a:r>
              <a:rPr lang="ru"/>
              <a:t>- ссылки на все доки</a:t>
            </a:r>
            <a:br>
              <a:rPr lang="ru"/>
            </a:br>
            <a:r>
              <a:rPr lang="ru"/>
              <a:t>- краткий гайд по всему сразу</a:t>
            </a:r>
            <a:br>
              <a:rPr lang="ru"/>
            </a:br>
            <a:r>
              <a:rPr lang="ru"/>
              <a:t>- короткий who is who - к кому зачем бежать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/>
            </a:br>
            <a:r>
              <a:rPr lang="ru"/>
              <a:t>список того, что должно быть к выходу</a:t>
            </a:r>
            <a:br>
              <a:rPr lang="ru"/>
            </a:br>
            <a:r>
              <a:rPr lang="ru"/>
              <a:t>- какие задачи тестить</a:t>
            </a:r>
            <a:br>
              <a:rPr lang="ru"/>
            </a:br>
            <a:r>
              <a:rPr lang="ru"/>
              <a:t>- пропуск от офиса</a:t>
            </a:r>
            <a:br>
              <a:rPr lang="ru"/>
            </a:br>
            <a:r>
              <a:rPr lang="ru"/>
              <a:t>- примерно подготовленный план на ИС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6721baa2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6721baa2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Что это за задачи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Примеры того, как оно было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7ece059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7ece059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Зовут меня Полиной, работаю в тестировании уже 10 лет и 10 дней, я посчитала,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Сейчас работаю в небольшой компании, занимающейся беттингом, теперь уже не единственным тестировщиком. За это время у меня была возможность поработать со всяким</a:t>
            </a:r>
            <a:br>
              <a:rPr lang="ru"/>
            </a:br>
            <a:r>
              <a:rPr lang="ru"/>
              <a:t>и конечно познакомиться с очень большим количеством людей. </a:t>
            </a:r>
            <a:br>
              <a:rPr lang="ru"/>
            </a:br>
            <a:r>
              <a:rPr lang="ru"/>
              <a:t>Сейчас будет лирическая подводка:  на моей первой работе у меня не было ни ментора, ни онбординга, никаких плюшевых штук… хотелось бы иначе.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чтобы мне кто-то тогда подсказал, помог может с видением, со стратегией, ну, с чем-нибудь. Годы шли, первую работу я давно сменила, но все еще нервно косилась на дверь  - вдруг сейчас зайдет тот самый настоящий тестировщик, который поможет и подскажет. Годы шли, а настоящий тестировщик так и не пришел, ну, пока его нет, можно нанять и обучить команду, потом другую команду и так далее. И это история о том, что у меня в детстве не было велосипеда, вот теперь приходится учить других. Начнем наш путь поиска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6721baa2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6721baa2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b4e79c0e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b4e79c0e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Команда не подписывалась на ложные сообщения о дефектах, супер джунские вопросы и прочее - первые пару недель лучше устроить некоторый информационный карантин и фильтровать вопросы через себя  (если речь о интерне, конечно). Любые такие штуки лучше проговаривать прозрачно. И да, все ситуативно. Желательно на первое время дать несколько задач на подумать, чтобы понять, какого рода задачи получаются лучше - долгие\короткие, авто\ручные, с общением или без. И да, хотя бы одна таска в день должна быть условно полезна и применима)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не стоит забывать о том, что микроменеджмент это смертный грех - тратить на нового коллегу больше часа в день - не нужно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6721baa2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6721baa2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b4e79c0e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b4e79c0e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вот пути того, как можно все испортить, несколько кейсов, с которыми я сталкивалась буду в  обеих ролях, список неполный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f6721baa2f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f6721baa2f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ab51bc3f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fab51bc3f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b4e79c0e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cb4e79c0e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Теперь можно строить процесс на команду из двоих - придумать, обсудить у кого к чему лежит душа, что по рискам, что по обьемам, чего хочется. И из этого исходить.</a:t>
            </a:r>
            <a:br>
              <a:rPr lang="ru"/>
            </a:br>
            <a:r>
              <a:rPr lang="ru">
                <a:solidFill>
                  <a:schemeClr val="dk1"/>
                </a:solidFill>
              </a:rPr>
              <a:t>Подытоживая, новым людям, толковым, мотивированным, умным, в айти всегда рады и двери для них всегда открыты. И чисто теоретически - место найдется каждому, не всегда в qa, но тем не менее.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fab51bc3f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fab51bc3f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6721baa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6721baa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Тут поделюсь своим опытом кого и когда я ищу и что при этом учитываю: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Актуальную нагрузку (и сейчас по планам) - по шкале от 1 до 10  от “успеваю смотреть ютуб, когда все мои идеальные автотесты зеленые” до “мой чай не остывает потому что я его не наливаю, настолько все горит”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Возможности компании - дадут ли мне еще вакансию, в какой вилке, какую аргументацию подобрать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Мои возможности и навыки - возможно у меня есть время и я хочу найти кого-то кто полностью заберет на себя что-нибудь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Мое отвращение к поиску 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Посмотрим по пунктам что я ищу</a:t>
            </a:r>
            <a:br>
              <a:rPr lang="ru"/>
            </a:br>
            <a:r>
              <a:rPr lang="ru"/>
              <a:t>Проблемы при поиске джунов\поиске всех остальных</a:t>
            </a:r>
            <a:br>
              <a:rPr lang="ru"/>
            </a:b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7ece0594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7ece0594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7ece0594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7ece0594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Чтобы ловилась нужная нам рыба - нужна правильная наживка. Посмотреть, как выглядит вакансия на хх, описывает ли она то, что нужно:</a:t>
            </a:r>
            <a:br>
              <a:rPr lang="ru"/>
            </a:br>
            <a:r>
              <a:rPr lang="ru"/>
              <a:t>- не пугает завышенными требованиями, нет орфографических и пунктуационных ошибок, весь текст выдержан в едином стиле. Как выглядит кандидат, которому откликнется эта вакансия? Показать вакансию сторонним наблюдателям - маме, коту, бывшему коллеге, что они думают? Когда надоест мучить эйчара - приступим к поиску) На этом шаге у нас уже есть примерный портрет кандидата (возможно, совсем на совпадающий с реальностью). </a:t>
            </a:r>
            <a:br>
              <a:rPr lang="ru"/>
            </a:br>
            <a:r>
              <a:rPr lang="ru"/>
              <a:t>Для оценки можно использовать уровни по SFIA и (хотя я не люблю) PAEI Адизеса или модель Белбина (или еще что-то). 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6721baa2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6721baa2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Лучше давать</a:t>
            </a:r>
            <a:br>
              <a:rPr lang="ru"/>
            </a:br>
            <a:r>
              <a:rPr lang="ru"/>
              <a:t>Мои примеры</a:t>
            </a:r>
            <a:br>
              <a:rPr lang="ru"/>
            </a:br>
            <a:r>
              <a:rPr lang="ru"/>
              <a:t>Разместить задание в самом низу описания вакансии - тут у нас и будет первый отсев =)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7ece059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7ece059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Необходимо использовать все возможные каналы для поиска нового игрока в команду - профильные чаты, чаты джуниоров, старые знакомые (тут есть риски, хороший человек - это не профессия, поэтому если ваш друг не ваш бывший коллега, можно быть готовым либо подвести коллег, либо потерять друга), внутренний найм - возможно, внутри компании есть люди, которые хотели бы научиться, а их руководство готово их передать (это тоже может стать головной болью, если процесс таких переводов не отлажен, то растянуться передача может на долгие годы).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6721baa2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6721baa2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 джуна версус поиск мидла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ab51bc3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ab51bc3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опросила в районе 60 человек, задавая им каверзные вопросы, собирая гугл формы и прочее, на основании этого составила облако тегов</a:t>
            </a:r>
            <a:br>
              <a:rPr lang="ru"/>
            </a:br>
            <a:r>
              <a:rPr lang="ru">
                <a:solidFill>
                  <a:schemeClr val="dk1"/>
                </a:solidFill>
              </a:rPr>
              <a:t>А это мой</a:t>
            </a:r>
            <a:r>
              <a:rPr lang="ru">
                <a:solidFill>
                  <a:schemeClr val="dk1"/>
                </a:solidFill>
              </a:rPr>
              <a:t> панковский набор стоп факторов -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чрезмерно аккуратное резюме, видно, что за оформление заплачены деньги - стоп, у нас небольшая компания и процесса нет, человек ждет не этого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>
                <a:solidFill>
                  <a:schemeClr val="dk1"/>
                </a:solidFill>
              </a:rPr>
              <a:t>настроенность на ручное+софт скиллы, не хочет авто - возникнет полное дублирование и мы утонем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>
                <a:solidFill>
                  <a:schemeClr val="dk1"/>
                </a:solidFill>
              </a:rPr>
              <a:t>прошлый опыт работы - есть ли там моменты, которые есть в qa? (умение формулировать и доносить свои мысли ИЛИ грамотная речь ИЛИ умение понимать, как работают вещи ИЛИ задавать правильные вопросы ИЛИ … не холивара ради)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>
                <a:solidFill>
                  <a:schemeClr val="dk1"/>
                </a:solidFill>
              </a:rPr>
              <a:t>причина смены профиля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>
                <a:solidFill>
                  <a:schemeClr val="dk1"/>
                </a:solidFill>
              </a:rPr>
              <a:t>наличие\отсутствие вышки (по результатам опроса ничего она не значит, а иногда вредит) - итогово - могу ли я и моя компания оправдать ожидания этого человека?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C9DAF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hyperlink" Target="mailto:pollybgood@gmail.com" TargetMode="External"/><Relationship Id="rId5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Player 2</a:t>
            </a:r>
            <a:br>
              <a:rPr lang="ru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911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chemeClr val="dk1"/>
                </a:solidFill>
              </a:rPr>
              <a:t>from Pick a name to Hall of Fame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600" y="1473150"/>
            <a:ext cx="4490601" cy="367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30100"/>
            <a:ext cx="2669931" cy="16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это поиск</a:t>
            </a:r>
            <a:endParaRPr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>
                <a:solidFill>
                  <a:srgbClr val="38761D"/>
                </a:solidFill>
              </a:rPr>
              <a:t>а это плюсы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270150" y="2701050"/>
            <a:ext cx="192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знание теории</a:t>
            </a:r>
            <a:endParaRPr sz="1700"/>
          </a:p>
        </p:txBody>
      </p:sp>
      <p:sp>
        <p:nvSpPr>
          <p:cNvPr id="160" name="Google Shape;160;p22"/>
          <p:cNvSpPr txBox="1"/>
          <p:nvPr/>
        </p:nvSpPr>
        <p:spPr>
          <a:xfrm>
            <a:off x="3321850" y="1524400"/>
            <a:ext cx="1674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/>
              <a:t>интерес</a:t>
            </a:r>
            <a:endParaRPr sz="2900"/>
          </a:p>
        </p:txBody>
      </p:sp>
      <p:sp>
        <p:nvSpPr>
          <p:cNvPr id="161" name="Google Shape;161;p22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3321850" y="2225150"/>
            <a:ext cx="19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курсы</a:t>
            </a:r>
            <a:endParaRPr/>
          </a:p>
        </p:txBody>
      </p:sp>
      <p:sp>
        <p:nvSpPr>
          <p:cNvPr id="164" name="Google Shape;164;p22"/>
          <p:cNvSpPr txBox="1"/>
          <p:nvPr/>
        </p:nvSpPr>
        <p:spPr>
          <a:xfrm>
            <a:off x="2057375" y="1251450"/>
            <a:ext cx="19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командная работа</a:t>
            </a: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3986375" y="2949375"/>
            <a:ext cx="192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инструменты</a:t>
            </a:r>
            <a:endParaRPr sz="1500"/>
          </a:p>
        </p:txBody>
      </p:sp>
      <p:sp>
        <p:nvSpPr>
          <p:cNvPr id="166" name="Google Shape;166;p22"/>
          <p:cNvSpPr txBox="1"/>
          <p:nvPr/>
        </p:nvSpPr>
        <p:spPr>
          <a:xfrm>
            <a:off x="4046800" y="2034800"/>
            <a:ext cx="4123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аккуратное оформление</a:t>
            </a:r>
            <a:endParaRPr sz="1900"/>
          </a:p>
        </p:txBody>
      </p:sp>
      <p:sp>
        <p:nvSpPr>
          <p:cNvPr id="167" name="Google Shape;167;p22"/>
          <p:cNvSpPr txBox="1"/>
          <p:nvPr/>
        </p:nvSpPr>
        <p:spPr>
          <a:xfrm>
            <a:off x="4046800" y="1243800"/>
            <a:ext cx="303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совпадение опыта с нужным</a:t>
            </a:r>
            <a:endParaRPr sz="1500"/>
          </a:p>
        </p:txBody>
      </p:sp>
      <p:sp>
        <p:nvSpPr>
          <p:cNvPr id="168" name="Google Shape;168;p22"/>
          <p:cNvSpPr txBox="1"/>
          <p:nvPr/>
        </p:nvSpPr>
        <p:spPr>
          <a:xfrm>
            <a:off x="1480550" y="2023950"/>
            <a:ext cx="244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примеры тестовых</a:t>
            </a:r>
            <a:endParaRPr sz="1800"/>
          </a:p>
        </p:txBody>
      </p:sp>
      <p:sp>
        <p:nvSpPr>
          <p:cNvPr id="169" name="Google Shape;169;p22"/>
          <p:cNvSpPr txBox="1"/>
          <p:nvPr/>
        </p:nvSpPr>
        <p:spPr>
          <a:xfrm>
            <a:off x="4046800" y="2452763"/>
            <a:ext cx="631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релевантное образование</a:t>
            </a:r>
            <a:endParaRPr sz="1600"/>
          </a:p>
        </p:txBody>
      </p:sp>
      <p:sp>
        <p:nvSpPr>
          <p:cNvPr id="170" name="Google Shape;170;p22"/>
          <p:cNvSpPr txBox="1"/>
          <p:nvPr/>
        </p:nvSpPr>
        <p:spPr>
          <a:xfrm>
            <a:off x="1765700" y="1659288"/>
            <a:ext cx="23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ссылка на репо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Самые важные по мнению редакции навыки для junior QA</a:t>
            </a:r>
            <a:endParaRPr/>
          </a:p>
        </p:txBody>
      </p:sp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интерес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getting things done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логически мыслить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b="1" lang="ru">
                <a:solidFill>
                  <a:srgbClr val="202124"/>
                </a:solidFill>
              </a:rPr>
              <a:t>честность</a:t>
            </a:r>
            <a:endParaRPr b="1"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не впадать в панику)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77" name="Google Shape;177;p23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25" y="45327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20">
                <a:latin typeface="Roboto"/>
                <a:ea typeface="Roboto"/>
                <a:cs typeface="Roboto"/>
                <a:sym typeface="Roboto"/>
              </a:rPr>
              <a:t>О чем мечтают в начале пути?</a:t>
            </a:r>
            <a:endParaRPr sz="262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1147850" y="2295675"/>
            <a:ext cx="132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464100" y="1304875"/>
            <a:ext cx="569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616500" y="145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768900" y="1609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24"/>
          <p:cNvSpPr txBox="1"/>
          <p:nvPr>
            <p:ph idx="1" type="body"/>
          </p:nvPr>
        </p:nvSpPr>
        <p:spPr>
          <a:xfrm>
            <a:off x="921300" y="1762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1073700" y="1914475"/>
            <a:ext cx="671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741B47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solidFill>
                <a:srgbClr val="741B4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1226100" y="2066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1378500" y="221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1530900" y="2371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1683300" y="2524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1835700" y="2676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1988100" y="2828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2140500" y="2981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4"/>
          <p:cNvSpPr txBox="1"/>
          <p:nvPr>
            <p:ph idx="1" type="body"/>
          </p:nvPr>
        </p:nvSpPr>
        <p:spPr>
          <a:xfrm>
            <a:off x="2292900" y="3133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4"/>
          <p:cNvSpPr txBox="1"/>
          <p:nvPr>
            <p:ph idx="1" type="body"/>
          </p:nvPr>
        </p:nvSpPr>
        <p:spPr>
          <a:xfrm>
            <a:off x="2445300" y="3286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4"/>
          <p:cNvSpPr txBox="1"/>
          <p:nvPr>
            <p:ph idx="1" type="body"/>
          </p:nvPr>
        </p:nvSpPr>
        <p:spPr>
          <a:xfrm>
            <a:off x="2597700" y="3438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2750100" y="3590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2902500" y="3743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4"/>
          <p:cNvSpPr txBox="1"/>
          <p:nvPr>
            <p:ph idx="1" type="body"/>
          </p:nvPr>
        </p:nvSpPr>
        <p:spPr>
          <a:xfrm>
            <a:off x="3054900" y="389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 sz="19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4"/>
          <p:cNvSpPr txBox="1"/>
          <p:nvPr>
            <p:ph idx="1" type="body"/>
          </p:nvPr>
        </p:nvSpPr>
        <p:spPr>
          <a:xfrm>
            <a:off x="3207300" y="4048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3359700" y="4200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4"/>
          <p:cNvSpPr txBox="1"/>
          <p:nvPr>
            <p:ph idx="1" type="body"/>
          </p:nvPr>
        </p:nvSpPr>
        <p:spPr>
          <a:xfrm>
            <a:off x="3512100" y="4352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4"/>
          <p:cNvSpPr txBox="1"/>
          <p:nvPr>
            <p:ph idx="1" type="body"/>
          </p:nvPr>
        </p:nvSpPr>
        <p:spPr>
          <a:xfrm>
            <a:off x="3664500" y="4505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4"/>
          <p:cNvSpPr txBox="1"/>
          <p:nvPr>
            <p:ph idx="1" type="body"/>
          </p:nvPr>
        </p:nvSpPr>
        <p:spPr>
          <a:xfrm>
            <a:off x="3816900" y="465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терпение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4"/>
          <p:cNvSpPr txBox="1"/>
          <p:nvPr/>
        </p:nvSpPr>
        <p:spPr>
          <a:xfrm>
            <a:off x="2072300" y="994075"/>
            <a:ext cx="5089200" cy="8313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Чего бы хотелось от первой работы? </a:t>
            </a:r>
            <a:endParaRPr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Чего не хватало на первой работе?</a:t>
            </a:r>
            <a:br>
              <a:rPr b="1" lang="ru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Какими качествами хотелось бы чтобы обладал ментор?</a:t>
            </a:r>
            <a:endParaRPr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4705050" y="2545438"/>
            <a:ext cx="217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Roboto"/>
                <a:ea typeface="Roboto"/>
                <a:cs typeface="Roboto"/>
                <a:sym typeface="Roboto"/>
              </a:rPr>
              <a:t>Четкий план работ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3845150" y="2184750"/>
            <a:ext cx="358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Roboto"/>
                <a:ea typeface="Roboto"/>
                <a:cs typeface="Roboto"/>
                <a:sym typeface="Roboto"/>
              </a:rPr>
              <a:t>Спокойный не нервный проект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6868200" y="738775"/>
            <a:ext cx="1808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Roboto"/>
                <a:ea typeface="Roboto"/>
                <a:cs typeface="Roboto"/>
                <a:sym typeface="Roboto"/>
              </a:rPr>
              <a:t>АТМОСФЕРА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>
            <a:off x="4694075" y="3121050"/>
            <a:ext cx="7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НАЛАЖЕННЫЕ ПРОЦЕССЫ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258275" y="3358250"/>
            <a:ext cx="344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Roboto"/>
                <a:ea typeface="Roboto"/>
                <a:cs typeface="Roboto"/>
                <a:sym typeface="Roboto"/>
              </a:rPr>
              <a:t>Программа обучения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4841700" y="4489375"/>
            <a:ext cx="7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уютный веб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2957700" y="1898425"/>
            <a:ext cx="719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внутреннее сообщество QA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5755225" y="4144750"/>
            <a:ext cx="7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Чтобы вели за руку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7403150" y="2047425"/>
            <a:ext cx="7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тестовый проект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6254600" y="2818850"/>
            <a:ext cx="257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"/>
                <a:ea typeface="Roboto"/>
                <a:cs typeface="Roboto"/>
                <a:sym typeface="Roboto"/>
              </a:rPr>
              <a:t>ГРАМОТНОЕ ОБУЧЕНИЕ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4893825" y="3845150"/>
            <a:ext cx="32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Встречи 1 на 1 каждую неделю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561800" y="4119800"/>
            <a:ext cx="1510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Roboto"/>
                <a:ea typeface="Roboto"/>
                <a:cs typeface="Roboto"/>
                <a:sym typeface="Roboto"/>
              </a:rPr>
              <a:t>терпимость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499375" y="973775"/>
            <a:ext cx="7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сдержанность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237200" y="2721550"/>
            <a:ext cx="476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Roboto"/>
                <a:ea typeface="Roboto"/>
                <a:cs typeface="Roboto"/>
                <a:sym typeface="Roboto"/>
              </a:rPr>
              <a:t>отзывчивость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1988100" y="4405525"/>
            <a:ext cx="217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эмпатия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237200" y="3117775"/>
            <a:ext cx="205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желание помочь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976500" y="3813175"/>
            <a:ext cx="17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софт-скиллы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3283350" y="2871375"/>
            <a:ext cx="242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"/>
                <a:ea typeface="Roboto"/>
                <a:cs typeface="Roboto"/>
                <a:sym typeface="Roboto"/>
              </a:rPr>
              <a:t>не торопить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5151300" y="353175"/>
            <a:ext cx="3501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Roboto"/>
                <a:ea typeface="Roboto"/>
                <a:cs typeface="Roboto"/>
                <a:sym typeface="Roboto"/>
              </a:rPr>
              <a:t>понимание основ тестирования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5541775" y="3383525"/>
            <a:ext cx="32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профессионализм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5780200" y="1972500"/>
            <a:ext cx="71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oboto"/>
                <a:ea typeface="Roboto"/>
                <a:cs typeface="Roboto"/>
                <a:sym typeface="Roboto"/>
              </a:rPr>
              <a:t>нетоксичность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3110100" y="2493900"/>
            <a:ext cx="217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дружелюбие</a:t>
            </a:r>
            <a:endParaRPr b="1" sz="16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4219675" y="3545525"/>
            <a:ext cx="132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Roboto"/>
                <a:ea typeface="Roboto"/>
                <a:cs typeface="Roboto"/>
                <a:sym typeface="Roboto"/>
              </a:rPr>
              <a:t>понимание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Позвать\не позвать</a:t>
            </a:r>
            <a:endParaRPr/>
          </a:p>
        </p:txBody>
      </p:sp>
      <p:sp>
        <p:nvSpPr>
          <p:cNvPr id="240" name="Google Shape;24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Риски для кандидата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область деятельности компании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не каждый готов к быстрому обучению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процесс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еще и денег мало %)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745425" y="3265000"/>
            <a:ext cx="7842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 </a:t>
            </a:r>
            <a:endParaRPr sz="1700"/>
          </a:p>
        </p:txBody>
      </p:sp>
      <p:sp>
        <p:nvSpPr>
          <p:cNvPr id="242" name="Google Shape;242;p25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013" y="1291838"/>
            <a:ext cx="4581525" cy="3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Собеседование</a:t>
            </a:r>
            <a:endParaRPr/>
          </a:p>
        </p:txBody>
      </p:sp>
      <p:sp>
        <p:nvSpPr>
          <p:cNvPr id="250" name="Google Shape;25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про смену профессии\выбор профессии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про теорию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про ожидания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обсудить как тестировать что-нибудь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про книжки, обучение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А что на самом деле хочется услышать?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1" name="Google Shape;251;p26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974750"/>
            <a:ext cx="3416401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на самом деле?</a:t>
            </a:r>
            <a:endParaRPr/>
          </a:p>
        </p:txBody>
      </p:sp>
      <p:sp>
        <p:nvSpPr>
          <p:cNvPr id="259" name="Google Shape;2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Подойдет ли этому трейни мой темп, наша компания и стиль команды?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Смогу ли я научить?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Возможные риски, возможные области развития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27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500" y="225002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Онбординг</a:t>
            </a:r>
            <a:endParaRPr/>
          </a:p>
        </p:txBody>
      </p:sp>
      <p:sp>
        <p:nvSpPr>
          <p:cNvPr id="268" name="Google Shape;2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Труднее всего понять атмосферу команды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9" name="Google Shape;269;p28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14463"/>
            <a:ext cx="9144000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получилось </a:t>
            </a:r>
            <a:endParaRPr/>
          </a:p>
        </p:txBody>
      </p:sp>
      <p:sp>
        <p:nvSpPr>
          <p:cNvPr id="277" name="Google Shape;27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Последний раз мне пришлось перебрать в районе 300 резюме, чтобы позвать на собес троих и нанять одного.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По пути я разочаровалась в жизни, своих друзьях и будущем человечества.</a:t>
            </a:r>
            <a:endParaRPr/>
          </a:p>
        </p:txBody>
      </p:sp>
      <p:sp>
        <p:nvSpPr>
          <p:cNvPr id="278" name="Google Shape;278;p29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9" name="Google Shape;2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New QA starter pack</a:t>
            </a:r>
            <a:endParaRPr/>
          </a:p>
        </p:txBody>
      </p:sp>
      <p:sp>
        <p:nvSpPr>
          <p:cNvPr id="285" name="Google Shape;28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доступы (!)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список ПО, которое ставить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ссылки на все доки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краткий гайд по всему сразу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ru" sz="1700">
                <a:solidFill>
                  <a:schemeClr val="dk1"/>
                </a:solidFill>
              </a:rPr>
              <a:t>короткий who is who - к кому за чем бежать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86" name="Google Shape;286;p30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7" name="Google Shape;2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150" y="761550"/>
            <a:ext cx="3369007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задачи</a:t>
            </a:r>
            <a:endParaRPr/>
          </a:p>
        </p:txBody>
      </p:sp>
      <p:sp>
        <p:nvSpPr>
          <p:cNvPr id="294" name="Google Shape;29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ru">
                <a:solidFill>
                  <a:schemeClr val="dk1"/>
                </a:solidFill>
              </a:rPr>
              <a:t>Ужасная задача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ru">
                <a:solidFill>
                  <a:schemeClr val="dk1"/>
                </a:solidFill>
              </a:rPr>
              <a:t>Радующая задача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ru">
                <a:solidFill>
                  <a:schemeClr val="dk1"/>
                </a:solidFill>
              </a:rPr>
              <a:t>Творческая задача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ru">
                <a:solidFill>
                  <a:schemeClr val="dk1"/>
                </a:solidFill>
              </a:rPr>
              <a:t>Доп.задача чисто на подумать (ее вообще можно не делать)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5" name="Google Shape;295;p31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20">
                <a:latin typeface="Roboto"/>
                <a:ea typeface="Roboto"/>
                <a:cs typeface="Roboto"/>
                <a:sym typeface="Roboto"/>
              </a:rPr>
              <a:t>Обо мне</a:t>
            </a:r>
            <a:endParaRPr sz="272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Полина Клубкова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Тестирую всякое уже 10 лет из 29 общих: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Веб, мобильные приложения, десктопные клиенты, бэкенд, АРМ…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Трейдинг, беттинг, госзаказ, антивирусы, системы документооборота…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4500" y="52937"/>
            <a:ext cx="2136648" cy="13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975" y="3135075"/>
            <a:ext cx="3841900" cy="15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8575" y="3147325"/>
            <a:ext cx="3926574" cy="128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баги</a:t>
            </a:r>
            <a:endParaRPr/>
          </a:p>
        </p:txBody>
      </p:sp>
      <p:sp>
        <p:nvSpPr>
          <p:cNvPr id="302" name="Google Shape;30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сначала проксировать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вы знаете команду лучше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вовремя перестать проксировать</a:t>
            </a:r>
            <a:endParaRPr/>
          </a:p>
        </p:txBody>
      </p:sp>
      <p:sp>
        <p:nvSpPr>
          <p:cNvPr id="303" name="Google Shape;303;p32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4" name="Google Shape;3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Общение с командой</a:t>
            </a:r>
            <a:endParaRPr/>
          </a:p>
        </p:txBody>
      </p:sp>
      <p:sp>
        <p:nvSpPr>
          <p:cNvPr id="310" name="Google Shape;31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первое время трафик стоит проксировать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этический кодекс тестировщика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аккуратная критика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1" name="Google Shape;311;p33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" name="Google Shape;3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3"/>
          <p:cNvSpPr txBox="1"/>
          <p:nvPr/>
        </p:nvSpPr>
        <p:spPr>
          <a:xfrm>
            <a:off x="408225" y="2229625"/>
            <a:ext cx="6471900" cy="1339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Roboto"/>
                <a:ea typeface="Roboto"/>
                <a:cs typeface="Roboto"/>
                <a:sym typeface="Roboto"/>
              </a:rPr>
              <a:t>Хороший тон: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-"/>
            </a:pPr>
            <a:r>
              <a:rPr lang="ru" sz="1500">
                <a:latin typeface="Roboto"/>
                <a:ea typeface="Roboto"/>
                <a:cs typeface="Roboto"/>
                <a:sym typeface="Roboto"/>
              </a:rPr>
              <a:t>Тоже говорить о том, что и в рамках каких задач делаете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-"/>
            </a:pPr>
            <a:r>
              <a:rPr lang="ru" sz="1500">
                <a:latin typeface="Roboto"/>
                <a:ea typeface="Roboto"/>
                <a:cs typeface="Roboto"/>
                <a:sym typeface="Roboto"/>
              </a:rPr>
              <a:t>Признавать свои ошибки и извиняться, что-то пошло не так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-"/>
            </a:pPr>
            <a:r>
              <a:rPr lang="ru" sz="1500">
                <a:latin typeface="Roboto"/>
                <a:ea typeface="Roboto"/>
                <a:cs typeface="Roboto"/>
                <a:sym typeface="Roboto"/>
              </a:rPr>
              <a:t>Если накосячил стажер - а вот тут полагается взять вину на себя </a:t>
            </a:r>
            <a:br>
              <a:rPr lang="ru" sz="1500">
                <a:latin typeface="Roboto"/>
                <a:ea typeface="Roboto"/>
                <a:cs typeface="Roboto"/>
                <a:sym typeface="Roboto"/>
              </a:rPr>
            </a:br>
            <a:r>
              <a:rPr lang="ru" sz="1500">
                <a:latin typeface="Roboto"/>
                <a:ea typeface="Roboto"/>
                <a:cs typeface="Roboto"/>
                <a:sym typeface="Roboto"/>
              </a:rPr>
              <a:t>(да, даже если джун уронил прод)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Лайфхаки для моментов когда нет времени</a:t>
            </a:r>
            <a:endParaRPr/>
          </a:p>
        </p:txBody>
      </p:sp>
      <p:sp>
        <p:nvSpPr>
          <p:cNvPr id="319" name="Google Shape;31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длинная задача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творческая задача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 какую сторону учиться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какими могут быть материалы</a:t>
            </a:r>
            <a:endParaRPr/>
          </a:p>
        </p:txBody>
      </p:sp>
      <p:sp>
        <p:nvSpPr>
          <p:cNvPr id="320" name="Google Shape;320;p34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1" name="Google Shape;3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20"/>
              <a:t>Как все испортить</a:t>
            </a:r>
            <a:endParaRPr sz="2720"/>
          </a:p>
        </p:txBody>
      </p:sp>
      <p:sp>
        <p:nvSpPr>
          <p:cNvPr id="327" name="Google Shape;327;p35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микроменеджмент</a:t>
            </a:r>
            <a:endParaRPr/>
          </a:p>
        </p:txBody>
      </p:sp>
      <p:sp>
        <p:nvSpPr>
          <p:cNvPr id="328" name="Google Shape;328;p35"/>
          <p:cNvSpPr txBox="1"/>
          <p:nvPr/>
        </p:nvSpPr>
        <p:spPr>
          <a:xfrm>
            <a:off x="4572000" y="1344788"/>
            <a:ext cx="232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игнорирование</a:t>
            </a:r>
            <a:endParaRPr sz="1700"/>
          </a:p>
        </p:txBody>
      </p:sp>
      <p:sp>
        <p:nvSpPr>
          <p:cNvPr id="329" name="Google Shape;329;p35"/>
          <p:cNvSpPr txBox="1"/>
          <p:nvPr/>
        </p:nvSpPr>
        <p:spPr>
          <a:xfrm>
            <a:off x="5442000" y="2487700"/>
            <a:ext cx="339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Перегрузка ответственностью</a:t>
            </a:r>
            <a:endParaRPr sz="1600"/>
          </a:p>
        </p:txBody>
      </p:sp>
      <p:sp>
        <p:nvSpPr>
          <p:cNvPr id="330" name="Google Shape;330;p35"/>
          <p:cNvSpPr txBox="1"/>
          <p:nvPr/>
        </p:nvSpPr>
        <p:spPr>
          <a:xfrm>
            <a:off x="447500" y="1748925"/>
            <a:ext cx="27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чрезмерная опека</a:t>
            </a:r>
            <a:endParaRPr/>
          </a:p>
        </p:txBody>
      </p:sp>
      <p:sp>
        <p:nvSpPr>
          <p:cNvPr id="331" name="Google Shape;331;p35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2" name="Google Shape;3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 txBox="1"/>
          <p:nvPr/>
        </p:nvSpPr>
        <p:spPr>
          <a:xfrm>
            <a:off x="1268125" y="2292925"/>
            <a:ext cx="325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завышенные требования</a:t>
            </a:r>
            <a:endParaRPr/>
          </a:p>
        </p:txBody>
      </p:sp>
      <p:sp>
        <p:nvSpPr>
          <p:cNvPr id="334" name="Google Shape;334;p35"/>
          <p:cNvSpPr txBox="1"/>
          <p:nvPr/>
        </p:nvSpPr>
        <p:spPr>
          <a:xfrm>
            <a:off x="4380000" y="2102950"/>
            <a:ext cx="24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непонимание</a:t>
            </a:r>
            <a:endParaRPr/>
          </a:p>
        </p:txBody>
      </p:sp>
      <p:sp>
        <p:nvSpPr>
          <p:cNvPr id="335" name="Google Shape;335;p35"/>
          <p:cNvSpPr txBox="1"/>
          <p:nvPr/>
        </p:nvSpPr>
        <p:spPr>
          <a:xfrm>
            <a:off x="3281650" y="1753450"/>
            <a:ext cx="292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слишком легкое отношение</a:t>
            </a:r>
            <a:endParaRPr/>
          </a:p>
        </p:txBody>
      </p:sp>
      <p:sp>
        <p:nvSpPr>
          <p:cNvPr id="336" name="Google Shape;336;p35"/>
          <p:cNvSpPr txBox="1"/>
          <p:nvPr/>
        </p:nvSpPr>
        <p:spPr>
          <a:xfrm>
            <a:off x="709900" y="3576350"/>
            <a:ext cx="734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и да, можно случайно выгореть...</a:t>
            </a:r>
            <a:endParaRPr b="1"/>
          </a:p>
        </p:txBody>
      </p:sp>
      <p:sp>
        <p:nvSpPr>
          <p:cNvPr id="337" name="Google Shape;337;p35"/>
          <p:cNvSpPr txBox="1"/>
          <p:nvPr/>
        </p:nvSpPr>
        <p:spPr>
          <a:xfrm>
            <a:off x="3053950" y="2812850"/>
            <a:ext cx="212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конфликты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что если не оно?</a:t>
            </a:r>
            <a:endParaRPr/>
          </a:p>
        </p:txBody>
      </p:sp>
      <p:sp>
        <p:nvSpPr>
          <p:cNvPr id="343" name="Google Shape;34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две крайности - затягивание и чрезмерная спешка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перепроверить дважды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свериться с реальностью</a:t>
            </a:r>
            <a:endParaRPr/>
          </a:p>
        </p:txBody>
      </p:sp>
      <p:sp>
        <p:nvSpPr>
          <p:cNvPr id="344" name="Google Shape;344;p36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656325" y="3161100"/>
            <a:ext cx="14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уныние</a:t>
            </a:r>
            <a:endParaRPr/>
          </a:p>
        </p:txBody>
      </p:sp>
      <p:sp>
        <p:nvSpPr>
          <p:cNvPr id="347" name="Google Shape;347;p36"/>
          <p:cNvSpPr txBox="1"/>
          <p:nvPr/>
        </p:nvSpPr>
        <p:spPr>
          <a:xfrm>
            <a:off x="2277075" y="2786075"/>
            <a:ext cx="159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лень</a:t>
            </a:r>
            <a:endParaRPr/>
          </a:p>
        </p:txBody>
      </p:sp>
      <p:sp>
        <p:nvSpPr>
          <p:cNvPr id="348" name="Google Shape;348;p36"/>
          <p:cNvSpPr txBox="1"/>
          <p:nvPr/>
        </p:nvSpPr>
        <p:spPr>
          <a:xfrm>
            <a:off x="1567150" y="3710275"/>
            <a:ext cx="215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срывы сроков</a:t>
            </a:r>
            <a:endParaRPr/>
          </a:p>
        </p:txBody>
      </p:sp>
      <p:sp>
        <p:nvSpPr>
          <p:cNvPr id="349" name="Google Shape;349;p36"/>
          <p:cNvSpPr txBox="1"/>
          <p:nvPr/>
        </p:nvSpPr>
        <p:spPr>
          <a:xfrm>
            <a:off x="1655050" y="3248163"/>
            <a:ext cx="243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хамство</a:t>
            </a:r>
            <a:endParaRPr/>
          </a:p>
        </p:txBody>
      </p:sp>
      <p:sp>
        <p:nvSpPr>
          <p:cNvPr id="350" name="Google Shape;350;p36"/>
          <p:cNvSpPr txBox="1"/>
          <p:nvPr/>
        </p:nvSpPr>
        <p:spPr>
          <a:xfrm>
            <a:off x="3107525" y="4031750"/>
            <a:ext cx="133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наглость</a:t>
            </a:r>
            <a:endParaRPr/>
          </a:p>
        </p:txBody>
      </p:sp>
      <p:sp>
        <p:nvSpPr>
          <p:cNvPr id="351" name="Google Shape;351;p36"/>
          <p:cNvSpPr txBox="1"/>
          <p:nvPr/>
        </p:nvSpPr>
        <p:spPr>
          <a:xfrm>
            <a:off x="2745875" y="3074875"/>
            <a:ext cx="25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даже не пытается понять</a:t>
            </a:r>
            <a:endParaRPr/>
          </a:p>
        </p:txBody>
      </p:sp>
      <p:sp>
        <p:nvSpPr>
          <p:cNvPr id="352" name="Google Shape;352;p36"/>
          <p:cNvSpPr txBox="1"/>
          <p:nvPr/>
        </p:nvSpPr>
        <p:spPr>
          <a:xfrm>
            <a:off x="2745875" y="2638700"/>
            <a:ext cx="29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агрессия</a:t>
            </a:r>
            <a:endParaRPr/>
          </a:p>
        </p:txBody>
      </p:sp>
      <p:sp>
        <p:nvSpPr>
          <p:cNvPr id="353" name="Google Shape;353;p36"/>
          <p:cNvSpPr txBox="1"/>
          <p:nvPr/>
        </p:nvSpPr>
        <p:spPr>
          <a:xfrm>
            <a:off x="2439600" y="3408913"/>
            <a:ext cx="243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ложь</a:t>
            </a:r>
            <a:endParaRPr/>
          </a:p>
        </p:txBody>
      </p:sp>
      <p:sp>
        <p:nvSpPr>
          <p:cNvPr id="354" name="Google Shape;354;p36"/>
          <p:cNvSpPr txBox="1"/>
          <p:nvPr/>
        </p:nvSpPr>
        <p:spPr>
          <a:xfrm>
            <a:off x="830450" y="2652125"/>
            <a:ext cx="199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отказ от помощи</a:t>
            </a:r>
            <a:endParaRPr/>
          </a:p>
        </p:txBody>
      </p:sp>
      <p:sp>
        <p:nvSpPr>
          <p:cNvPr id="355" name="Google Shape;355;p36"/>
          <p:cNvSpPr txBox="1"/>
          <p:nvPr/>
        </p:nvSpPr>
        <p:spPr>
          <a:xfrm>
            <a:off x="3362025" y="3553313"/>
            <a:ext cx="14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саботаж</a:t>
            </a:r>
            <a:endParaRPr/>
          </a:p>
        </p:txBody>
      </p:sp>
      <p:sp>
        <p:nvSpPr>
          <p:cNvPr id="356" name="Google Shape;356;p36"/>
          <p:cNvSpPr txBox="1"/>
          <p:nvPr/>
        </p:nvSpPr>
        <p:spPr>
          <a:xfrm>
            <a:off x="1989125" y="2297850"/>
            <a:ext cx="357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негативная обратная связь от команды</a:t>
            </a:r>
            <a:endParaRPr/>
          </a:p>
        </p:txBody>
      </p:sp>
      <p:pic>
        <p:nvPicPr>
          <p:cNvPr id="357" name="Google Shape;3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675" y="1421900"/>
            <a:ext cx="3493000" cy="34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Теперь нам нужен еще один коллега</a:t>
            </a:r>
            <a:endParaRPr/>
          </a:p>
        </p:txBody>
      </p:sp>
      <p:sp>
        <p:nvSpPr>
          <p:cNvPr id="363" name="Google Shape;36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И, собственно, все по кругу.</a:t>
            </a:r>
            <a:br>
              <a:rPr lang="ru"/>
            </a:br>
            <a:br>
              <a:rPr lang="ru"/>
            </a:br>
            <a:endParaRPr/>
          </a:p>
        </p:txBody>
      </p:sp>
      <p:sp>
        <p:nvSpPr>
          <p:cNvPr id="364" name="Google Shape;364;p37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5" name="Google Shape;3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900" y="1637050"/>
            <a:ext cx="5443050" cy="35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Подводим итоги</a:t>
            </a:r>
            <a:endParaRPr/>
          </a:p>
        </p:txBody>
      </p:sp>
      <p:sp>
        <p:nvSpPr>
          <p:cNvPr id="371" name="Google Shape;37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формулирование запроса (и задач и вакансии)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отсев кандидатов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главное это способность воспринимать информацию так, как ее принято передавать у вас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подготовка стартер-пака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придумать 4 задачи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не свалиться в контроль и игнор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анализировать то, что происходит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продолжать в том же духе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2" name="Google Shape;372;p38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813" y="1094963"/>
            <a:ext cx="4162425" cy="4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 стендап подошел к концу</a:t>
            </a:r>
            <a:endParaRPr/>
          </a:p>
        </p:txBody>
      </p:sp>
      <p:sp>
        <p:nvSpPr>
          <p:cNvPr id="380" name="Google Shape;38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Вопросы?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1" name="Google Shape;381;p39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9"/>
          <p:cNvSpPr txBox="1"/>
          <p:nvPr/>
        </p:nvSpPr>
        <p:spPr>
          <a:xfrm>
            <a:off x="5798700" y="3795200"/>
            <a:ext cx="303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pollybgood@gmail.com</a:t>
            </a:r>
            <a:br>
              <a:rPr b="1" lang="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tg: pollybnormal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4" name="Google Shape;38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80914"/>
            <a:ext cx="9143999" cy="3472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20">
                <a:latin typeface="Roboto"/>
                <a:ea typeface="Roboto"/>
                <a:cs typeface="Roboto"/>
                <a:sym typeface="Roboto"/>
              </a:rPr>
              <a:t>Прелюдия к поиску</a:t>
            </a:r>
            <a:endParaRPr sz="262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точно ли проблема в недостатке людей, а не в процессах?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определить список задач, которые хотелось бы делегировать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возможности компании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какие сроки хотелось бы это сделать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сколько времени уделять собеседованиям и чтению резюме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675" y="2815250"/>
            <a:ext cx="2184275" cy="1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750" y="2724150"/>
            <a:ext cx="2439620" cy="22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520">
                <a:latin typeface="Roboto"/>
                <a:ea typeface="Roboto"/>
                <a:cs typeface="Roboto"/>
                <a:sym typeface="Roboto"/>
              </a:rPr>
              <a:t>Портрет подозреваемого</a:t>
            </a:r>
            <a:endParaRPr sz="252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-"/>
            </a:pPr>
            <a:r>
              <a:rPr lang="ru" sz="1700">
                <a:latin typeface="Roboto"/>
                <a:ea typeface="Roboto"/>
                <a:cs typeface="Roboto"/>
                <a:sym typeface="Roboto"/>
              </a:rPr>
              <a:t>опыта нет или мало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-"/>
            </a:pPr>
            <a:r>
              <a:rPr lang="ru" sz="1700">
                <a:latin typeface="Roboto"/>
                <a:ea typeface="Roboto"/>
                <a:cs typeface="Roboto"/>
                <a:sym typeface="Roboto"/>
              </a:rPr>
              <a:t>курсы - непринципиально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5506750" y="907475"/>
            <a:ext cx="373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87" name="Google Shape;87;p16"/>
          <p:cNvSpPr txBox="1"/>
          <p:nvPr/>
        </p:nvSpPr>
        <p:spPr>
          <a:xfrm>
            <a:off x="5955400" y="865325"/>
            <a:ext cx="306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Важно ли высшее образование?</a:t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6152350" y="1252650"/>
            <a:ext cx="267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78% - </a:t>
            </a:r>
            <a:r>
              <a:rPr lang="ru">
                <a:solidFill>
                  <a:srgbClr val="38761D"/>
                </a:solidFill>
              </a:rPr>
              <a:t>Нет</a:t>
            </a:r>
            <a:r>
              <a:rPr lang="ru"/>
              <a:t>, 22% - </a:t>
            </a:r>
            <a:r>
              <a:rPr lang="ru">
                <a:solidFill>
                  <a:srgbClr val="FF0000"/>
                </a:solidFill>
              </a:rPr>
              <a:t>Да</a:t>
            </a:r>
            <a:r>
              <a:rPr lang="ru"/>
              <a:t> </a:t>
            </a:r>
            <a:endParaRPr/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624200" y="1972500"/>
            <a:ext cx="7191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Roboto"/>
                <a:ea typeface="Roboto"/>
                <a:cs typeface="Roboto"/>
                <a:sym typeface="Roboto"/>
              </a:rPr>
              <a:t>Раз хард скиллов условно нет, то на что же обращать внимание?</a:t>
            </a:r>
            <a:endParaRPr b="1" sz="1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00" y="2418912"/>
            <a:ext cx="1677144" cy="27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075" y="2360938"/>
            <a:ext cx="1910474" cy="286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6">
            <a:alphaModFix/>
          </a:blip>
          <a:srcRect b="-2039" l="0" r="0" t="2040"/>
          <a:stretch/>
        </p:blipFill>
        <p:spPr>
          <a:xfrm>
            <a:off x="6956122" y="1490300"/>
            <a:ext cx="1771375" cy="37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20">
                <a:latin typeface="Roboto"/>
                <a:ea typeface="Roboto"/>
                <a:cs typeface="Roboto"/>
                <a:sym typeface="Roboto"/>
              </a:rPr>
              <a:t>Чем мы ищем? </a:t>
            </a:r>
            <a:endParaRPr sz="272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Правильно заданный вопрос это половина ответа.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Просеять вакансию через 3 сита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пугающие вакансии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унизительные вакансии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слащавые вакансии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575" y="674525"/>
            <a:ext cx="27241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20">
                <a:latin typeface="Roboto"/>
                <a:ea typeface="Roboto"/>
                <a:cs typeface="Roboto"/>
                <a:sym typeface="Roboto"/>
              </a:rPr>
              <a:t>Тестовое задание</a:t>
            </a:r>
            <a:endParaRPr sz="272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●"/>
            </a:pPr>
            <a:r>
              <a:rPr lang="ru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давать или не давать?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●"/>
            </a:pPr>
            <a:r>
              <a:rPr lang="ru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если давать, то когда?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●"/>
            </a:pPr>
            <a:r>
              <a:rPr lang="ru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и как</a:t>
            </a:r>
            <a:r>
              <a:rPr lang="ru">
                <a:solidFill>
                  <a:srgbClr val="202124"/>
                </a:solidFill>
              </a:rPr>
              <a:t>ое?</a:t>
            </a:r>
            <a:endParaRPr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700" y="225150"/>
            <a:ext cx="5029225" cy="43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20"/>
              <a:t>А где поиск?</a:t>
            </a:r>
            <a:endParaRPr sz="2720"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кто отзовется сам, кого принесет эйчар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профильные каналы 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внутренний найм 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…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родственники и знакомые Пятачка</a:t>
            </a:r>
            <a:endParaRPr>
              <a:solidFill>
                <a:srgbClr val="20212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Char char="-"/>
            </a:pPr>
            <a:r>
              <a:rPr lang="ru">
                <a:solidFill>
                  <a:srgbClr val="202124"/>
                </a:solidFill>
              </a:rPr>
              <a:t>открыть интернатуру</a:t>
            </a:r>
            <a:endParaRPr>
              <a:solidFill>
                <a:srgbClr val="202124"/>
              </a:solidFill>
            </a:endParaRPr>
          </a:p>
        </p:txBody>
      </p:sp>
      <p:sp>
        <p:nvSpPr>
          <p:cNvPr id="119" name="Google Shape;119;p19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613" y="1652175"/>
            <a:ext cx="3677775" cy="20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нас ждет?</a:t>
            </a:r>
            <a:endParaRPr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ничего хорошего)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не надо бояться пропустить резюме - лучше не нанять, чем потом страдать на испыталке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если кажется - это не кажется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лучше дать лишнее тестовое, но ответить на главный вопрос </a:t>
            </a:r>
            <a:br>
              <a:rPr lang="ru"/>
            </a:br>
            <a:r>
              <a:rPr lang="ru" sz="2100"/>
              <a:t>“</a:t>
            </a:r>
            <a:r>
              <a:rPr b="1" lang="ru" sz="2100"/>
              <a:t>смогу ли лично я обучить этого человека?</a:t>
            </a:r>
            <a:r>
              <a:rPr lang="ru" sz="2100"/>
              <a:t>”</a:t>
            </a:r>
            <a:endParaRPr sz="2100"/>
          </a:p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5150" y="3125100"/>
            <a:ext cx="3252476" cy="20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20"/>
              <a:t>Вот поиск</a:t>
            </a:r>
            <a:endParaRPr sz="2720"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>
                <a:solidFill>
                  <a:srgbClr val="FF0000"/>
                </a:solidFill>
              </a:rPr>
              <a:t>шоу стопперы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2844450" y="1865775"/>
            <a:ext cx="276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Безграмотность</a:t>
            </a:r>
            <a:endParaRPr sz="2400"/>
          </a:p>
        </p:txBody>
      </p:sp>
      <p:sp>
        <p:nvSpPr>
          <p:cNvPr id="138" name="Google Shape;138;p21"/>
          <p:cNvSpPr txBox="1"/>
          <p:nvPr/>
        </p:nvSpPr>
        <p:spPr>
          <a:xfrm>
            <a:off x="3598975" y="969575"/>
            <a:ext cx="2847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КАПС ЛОК В РЕЗЮМЕ</a:t>
            </a:r>
            <a:endParaRPr sz="1600"/>
          </a:p>
        </p:txBody>
      </p:sp>
      <p:sp>
        <p:nvSpPr>
          <p:cNvPr id="139" name="Google Shape;139;p21"/>
          <p:cNvSpPr txBox="1"/>
          <p:nvPr/>
        </p:nvSpPr>
        <p:spPr>
          <a:xfrm>
            <a:off x="4351600" y="2546575"/>
            <a:ext cx="30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Много букв не по делу</a:t>
            </a:r>
            <a:endParaRPr sz="1600"/>
          </a:p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002218" y="4663225"/>
            <a:ext cx="101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>
                <a:latin typeface="Roboto"/>
                <a:ea typeface="Roboto"/>
                <a:cs typeface="Roboto"/>
                <a:sym typeface="Roboto"/>
              </a:rPr>
              <a:t>/27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56525"/>
            <a:ext cx="845099" cy="6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311700" y="1986050"/>
            <a:ext cx="260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завышенные ожидания</a:t>
            </a:r>
            <a:endParaRPr sz="1700"/>
          </a:p>
        </p:txBody>
      </p:sp>
      <p:sp>
        <p:nvSpPr>
          <p:cNvPr id="143" name="Google Shape;143;p21"/>
          <p:cNvSpPr txBox="1"/>
          <p:nvPr/>
        </p:nvSpPr>
        <p:spPr>
          <a:xfrm>
            <a:off x="5718025" y="2137588"/>
            <a:ext cx="299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много нерелевантного опыта</a:t>
            </a:r>
            <a:endParaRPr sz="1300"/>
          </a:p>
        </p:txBody>
      </p:sp>
      <p:sp>
        <p:nvSpPr>
          <p:cNvPr id="144" name="Google Shape;144;p21"/>
          <p:cNvSpPr txBox="1"/>
          <p:nvPr/>
        </p:nvSpPr>
        <p:spPr>
          <a:xfrm>
            <a:off x="1919200" y="2364000"/>
            <a:ext cx="299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незаинтересованность</a:t>
            </a:r>
            <a:endParaRPr sz="1700"/>
          </a:p>
        </p:txBody>
      </p:sp>
      <p:sp>
        <p:nvSpPr>
          <p:cNvPr id="145" name="Google Shape;145;p21"/>
          <p:cNvSpPr txBox="1"/>
          <p:nvPr/>
        </p:nvSpPr>
        <p:spPr>
          <a:xfrm>
            <a:off x="844450" y="2779500"/>
            <a:ext cx="207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непонятные описания</a:t>
            </a: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4902225" y="3001750"/>
            <a:ext cx="292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нет английского языка</a:t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2379825" y="3163975"/>
            <a:ext cx="27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нереалистичные ожидания</a:t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1261175" y="3010150"/>
            <a:ext cx="63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 txBox="1"/>
          <p:nvPr/>
        </p:nvSpPr>
        <p:spPr>
          <a:xfrm>
            <a:off x="4512150" y="1475313"/>
            <a:ext cx="396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неумение формулировать мысли </a:t>
            </a:r>
            <a:endParaRPr sz="1800"/>
          </a:p>
        </p:txBody>
      </p:sp>
      <p:sp>
        <p:nvSpPr>
          <p:cNvPr id="150" name="Google Shape;150;p21"/>
          <p:cNvSpPr txBox="1"/>
          <p:nvPr/>
        </p:nvSpPr>
        <p:spPr>
          <a:xfrm>
            <a:off x="5099625" y="1840625"/>
            <a:ext cx="299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несколько страниц</a:t>
            </a:r>
            <a:endParaRPr sz="1600"/>
          </a:p>
        </p:txBody>
      </p:sp>
      <p:sp>
        <p:nvSpPr>
          <p:cNvPr id="151" name="Google Shape;151;p21"/>
          <p:cNvSpPr txBox="1"/>
          <p:nvPr/>
        </p:nvSpPr>
        <p:spPr>
          <a:xfrm>
            <a:off x="2917150" y="2733300"/>
            <a:ext cx="2072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/>
              <a:t>ЛОЖЬ</a:t>
            </a:r>
            <a:endParaRPr sz="3300"/>
          </a:p>
        </p:txBody>
      </p:sp>
      <p:sp>
        <p:nvSpPr>
          <p:cNvPr id="152" name="Google Shape;152;p21"/>
          <p:cNvSpPr txBox="1"/>
          <p:nvPr/>
        </p:nvSpPr>
        <p:spPr>
          <a:xfrm>
            <a:off x="2478525" y="1480550"/>
            <a:ext cx="192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непрозрачность</a:t>
            </a:r>
            <a:endParaRPr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