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79" r:id="rId4"/>
    <p:sldId id="262" r:id="rId5"/>
    <p:sldId id="263" r:id="rId6"/>
    <p:sldId id="274" r:id="rId7"/>
    <p:sldId id="264" r:id="rId8"/>
    <p:sldId id="265" r:id="rId9"/>
    <p:sldId id="266" r:id="rId10"/>
    <p:sldId id="267" r:id="rId11"/>
    <p:sldId id="275" r:id="rId12"/>
    <p:sldId id="277" r:id="rId13"/>
    <p:sldId id="268" r:id="rId14"/>
    <p:sldId id="269" r:id="rId15"/>
    <p:sldId id="270" r:id="rId16"/>
    <p:sldId id="278" r:id="rId17"/>
    <p:sldId id="271" r:id="rId18"/>
    <p:sldId id="276" r:id="rId19"/>
    <p:sldId id="280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3E36"/>
    <a:srgbClr val="F36C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7947" autoAdjust="0"/>
  </p:normalViewPr>
  <p:slideViewPr>
    <p:cSldViewPr snapToObjects="1">
      <p:cViewPr varScale="1">
        <p:scale>
          <a:sx n="81" d="100"/>
          <a:sy n="81" d="100"/>
        </p:scale>
        <p:origin x="-8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72691200" cy="1872691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07/02/2014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07/02/2014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6027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9486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7538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Итак, тестировщикам приходится работать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очень разными потребителями информации: разработчикам тестировщики предоставляют отзыв об их работе, </a:t>
            </a:r>
            <a:r>
              <a:rPr lang="ru-RU" sz="1200" b="0" i="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пользователям – информацию об известных проблемах (</a:t>
            </a:r>
            <a:r>
              <a:rPr lang="en-US" sz="1200" b="0" i="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known issues</a:t>
            </a:r>
            <a:r>
              <a:rPr lang="ru-RU" sz="1200" b="0" i="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менеджерам – информацию, позволяющую оценить риски релиза.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того, чтобы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уметь предоставить правильную информацию всем, нужно быть первоклассным тестировщиком.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 больше информации тестировщики предоставляют разработчикам, аналитикам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другим людям вовлеченным в разработку, тем более они ценны.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0436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вы ответили отрицательно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хотя бы на половину из вопросов, у вас не первоклассное тестирование. Тестировщики исключены из ключевых обсуждений, у них нет инструментов и экспертизы, чтобы выполнять их работу. К сожалению, многие из них даже не знают о том, что им нужно требовать от вас, а менеджмент не видит в этом прибыли от вложений.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329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вы не можете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ответить положительно на большинство из этих вопросов, значит ваши тестировщики не приносят столько пользы, сколько должны бы.</a:t>
            </a:r>
          </a:p>
          <a:p>
            <a:pPr fontAlgn="base"/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 быть ваша группа тестирования слишком однородна? Они все 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manual black-box 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тестировщики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 пользователи без технической экспертизы?</a:t>
            </a:r>
          </a:p>
          <a:p>
            <a:pPr fontAlgn="base"/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 быть они несостоявшиеся разработчики, которых кто-то отправил тестировать?</a:t>
            </a:r>
          </a:p>
          <a:p>
            <a:pPr fontAlgn="base"/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у этих людей нет экспертизы в тестировании и желания учиться тестированию, они не станут ценными тестировщиками.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77119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75387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1200" dirty="0" smtClean="0">
                <a:latin typeface="+mn-lt"/>
              </a:rPr>
              <a:t>Инструменты/технологии – наименее важный пункт, при условии обучаемости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88838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endParaRPr lang="ru-RU" sz="1200" dirty="0" smtClean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88838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endParaRPr lang="ru-RU" sz="1200" dirty="0" smtClean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88838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endParaRPr lang="ru-RU" sz="1200" dirty="0" smtClean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8187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endParaRPr lang="ru-RU" sz="1200" dirty="0" smtClean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8187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Также, они могут сказать: «Тестирование это сплошное неудобство. Тестировщики тратят много времени</a:t>
            </a:r>
            <a:r>
              <a:rPr lang="en-US" dirty="0" smtClean="0"/>
              <a:t>, </a:t>
            </a:r>
            <a:r>
              <a:rPr lang="ru-RU" dirty="0" smtClean="0"/>
              <a:t>создают дефекты-репорты</a:t>
            </a:r>
            <a:r>
              <a:rPr lang="en-US" dirty="0" smtClean="0"/>
              <a:t>, </a:t>
            </a:r>
            <a:r>
              <a:rPr lang="ru-RU" dirty="0" smtClean="0"/>
              <a:t>мешают доставке продукта</a:t>
            </a:r>
            <a:r>
              <a:rPr lang="en-US" dirty="0" smtClean="0"/>
              <a:t>, </a:t>
            </a:r>
            <a:r>
              <a:rPr lang="ru-RU" dirty="0" smtClean="0"/>
              <a:t>деморализуют разработчиков и стоят очень дорого.»</a:t>
            </a:r>
            <a:endParaRPr lang="ru-RU" dirty="0" smtClean="0">
              <a:latin typeface="+mn-lt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7352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7538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7538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7266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Тестировщик</a:t>
            </a:r>
            <a:r>
              <a:rPr lang="ru-RU" baseline="0" dirty="0" smtClean="0"/>
              <a:t> также должен создавать к</a:t>
            </a:r>
            <a:r>
              <a:rPr lang="ru-RU" dirty="0" smtClean="0"/>
              <a:t>ачественные </a:t>
            </a:r>
            <a:r>
              <a:rPr lang="ru-RU" dirty="0" smtClean="0"/>
              <a:t>отчеты об ошибках, для </a:t>
            </a:r>
            <a:r>
              <a:rPr lang="ru-RU" dirty="0" smtClean="0"/>
              <a:t>того, </a:t>
            </a:r>
            <a:r>
              <a:rPr lang="ru-RU" dirty="0" smtClean="0"/>
              <a:t>чтобы разработчик исправил проблему быстро и </a:t>
            </a:r>
            <a:r>
              <a:rPr lang="ru-RU" dirty="0" smtClean="0"/>
              <a:t>точно.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2406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8364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948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 smtClean="0">
                <a:latin typeface="Arial" charset="0"/>
              </a:rPr>
              <a:t>Первоклассное тестирование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Евгений Ланцов. </a:t>
            </a:r>
            <a:r>
              <a:rPr lang="en-US" dirty="0" smtClean="0">
                <a:solidFill>
                  <a:srgbClr val="898989"/>
                </a:solidFill>
              </a:rPr>
              <a:t>Return On Intelligence.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Информация для менеджера проекта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Цель: Создать высококачественный продукт, удобный для заказчика, решающий его проблемы и не создающий дополнительных затрат после релиза.</a:t>
            </a:r>
          </a:p>
          <a:p>
            <a:endParaRPr lang="ru-RU" dirty="0" smtClean="0"/>
          </a:p>
          <a:p>
            <a:r>
              <a:rPr lang="ru-RU" dirty="0" smtClean="0"/>
              <a:t>Вопросы:</a:t>
            </a:r>
          </a:p>
          <a:p>
            <a:pPr lvl="1"/>
            <a:r>
              <a:rPr lang="ru-RU" sz="1800" dirty="0" smtClean="0">
                <a:latin typeface="+mn-lt"/>
              </a:rPr>
              <a:t>Готов </a:t>
            </a:r>
            <a:r>
              <a:rPr lang="ru-RU" sz="1800" dirty="0" smtClean="0">
                <a:latin typeface="+mn-lt"/>
              </a:rPr>
              <a:t>ли продукт к релизу – соответствует ли критериям </a:t>
            </a:r>
            <a:r>
              <a:rPr lang="ru-RU" sz="1800" dirty="0" smtClean="0">
                <a:latin typeface="+mn-lt"/>
              </a:rPr>
              <a:t>качества?</a:t>
            </a:r>
            <a:endParaRPr lang="ru-RU" sz="1800" dirty="0" smtClean="0">
              <a:latin typeface="+mn-lt"/>
            </a:endParaRPr>
          </a:p>
          <a:p>
            <a:pPr lvl="1"/>
            <a:r>
              <a:rPr lang="ru-RU" sz="1800" dirty="0" smtClean="0">
                <a:latin typeface="+mn-lt"/>
              </a:rPr>
              <a:t>Каково было бы их влияние (</a:t>
            </a:r>
            <a:r>
              <a:rPr lang="en-US" sz="1800" dirty="0" smtClean="0">
                <a:latin typeface="+mn-lt"/>
              </a:rPr>
              <a:t>impact</a:t>
            </a:r>
            <a:r>
              <a:rPr lang="ru-RU" sz="1800" dirty="0" smtClean="0">
                <a:latin typeface="+mn-lt"/>
              </a:rPr>
              <a:t>) на систему, пропусти мы их?</a:t>
            </a:r>
          </a:p>
          <a:p>
            <a:pPr lvl="1"/>
            <a:r>
              <a:rPr lang="ru-RU" sz="1800" dirty="0" smtClean="0">
                <a:latin typeface="+mn-lt"/>
              </a:rPr>
              <a:t>Сколько еще серьезных дефектов может быть не найдено?</a:t>
            </a:r>
          </a:p>
          <a:p>
            <a:pPr lvl="1"/>
            <a:r>
              <a:rPr lang="ru-RU" sz="1800" dirty="0" smtClean="0">
                <a:latin typeface="+mn-lt"/>
              </a:rPr>
              <a:t>Каково их влияние?</a:t>
            </a:r>
            <a:endParaRPr lang="ru-RU" dirty="0" smtClean="0"/>
          </a:p>
          <a:p>
            <a:endParaRPr lang="en-US" dirty="0" smtClean="0"/>
          </a:p>
          <a:p>
            <a:r>
              <a:rPr lang="ru-RU" dirty="0" smtClean="0"/>
              <a:t>Метрики:</a:t>
            </a:r>
          </a:p>
          <a:p>
            <a:pPr lvl="1"/>
            <a:r>
              <a:rPr lang="ru-RU" sz="1800" dirty="0" smtClean="0">
                <a:latin typeface="+mn-lt"/>
              </a:rPr>
              <a:t>Количество дефектов на количество строк кода</a:t>
            </a:r>
          </a:p>
          <a:p>
            <a:pPr lvl="1"/>
            <a:r>
              <a:rPr lang="ru-RU" sz="1800" dirty="0" smtClean="0">
                <a:latin typeface="+mn-lt"/>
              </a:rPr>
              <a:t>Оценка оставшегося тестирования</a:t>
            </a:r>
          </a:p>
          <a:p>
            <a:pPr lvl="1"/>
            <a:r>
              <a:rPr lang="ru-RU" sz="1800" dirty="0" smtClean="0">
                <a:latin typeface="+mn-lt"/>
              </a:rPr>
              <a:t>Анализ влияния дефектов (</a:t>
            </a:r>
            <a:r>
              <a:rPr lang="en-US" sz="1800" dirty="0" smtClean="0">
                <a:latin typeface="+mn-lt"/>
              </a:rPr>
              <a:t>impact analysis</a:t>
            </a:r>
            <a:r>
              <a:rPr lang="ru-RU" sz="1800" dirty="0" smtClean="0">
                <a:latin typeface="+mn-lt"/>
              </a:rPr>
              <a:t>)</a:t>
            </a:r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33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А также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Директорат – информации о качестве продуктов компании, информация о рисках, статус проектов по тестированию</a:t>
            </a:r>
          </a:p>
          <a:p>
            <a:r>
              <a:rPr lang="ru-RU" dirty="0" smtClean="0"/>
              <a:t>Технические писатели – отзывы о документации, дефекты документации</a:t>
            </a:r>
          </a:p>
          <a:p>
            <a:r>
              <a:rPr lang="en-US" dirty="0" smtClean="0"/>
              <a:t>SQA </a:t>
            </a:r>
            <a:r>
              <a:rPr lang="ru-RU" dirty="0" smtClean="0">
                <a:latin typeface="+mn-lt"/>
              </a:rPr>
              <a:t>– </a:t>
            </a:r>
            <a:r>
              <a:rPr lang="ru-RU" dirty="0" smtClean="0">
                <a:latin typeface="+mn-lt"/>
              </a:rPr>
              <a:t>информация </a:t>
            </a:r>
            <a:r>
              <a:rPr lang="en-US" dirty="0" smtClean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о процессе тестирования, проектных процессах, помогающая их улучшать</a:t>
            </a:r>
            <a:endParaRPr lang="ru-RU" dirty="0" smtClean="0">
              <a:solidFill>
                <a:srgbClr val="FF0000"/>
              </a:solidFill>
              <a:latin typeface="+mn-lt"/>
            </a:endParaRPr>
          </a:p>
          <a:p>
            <a:r>
              <a:rPr lang="ru-RU" dirty="0" smtClean="0"/>
              <a:t>Техническая поддержка - информация о результатах анализа и/или тестирования работоспособности, стабильности, надежности, восстановимости продукта и т.д. (</a:t>
            </a:r>
            <a:r>
              <a:rPr lang="en-US" dirty="0" smtClean="0"/>
              <a:t>reliability, stability, recoverability</a:t>
            </a:r>
            <a:r>
              <a:rPr lang="ru-RU" dirty="0" smtClean="0"/>
              <a:t>)</a:t>
            </a:r>
            <a:endParaRPr lang="ru-RU" dirty="0" smtClean="0">
              <a:solidFill>
                <a:srgbClr val="FF0000"/>
              </a:solidFill>
              <a:latin typeface="+mn-lt"/>
            </a:endParaRPr>
          </a:p>
          <a:p>
            <a:r>
              <a:rPr lang="ru-RU" dirty="0" smtClean="0"/>
              <a:t>Пользователи – информация об известных проблемах (</a:t>
            </a:r>
            <a:r>
              <a:rPr lang="en-US" dirty="0" smtClean="0"/>
              <a:t>known issues</a:t>
            </a:r>
            <a:r>
              <a:rPr lang="ru-RU" dirty="0" smtClean="0"/>
              <a:t>)</a:t>
            </a:r>
            <a:r>
              <a:rPr lang="en-US" dirty="0" smtClean="0"/>
              <a:t>, </a:t>
            </a:r>
            <a:r>
              <a:rPr lang="ru-RU" dirty="0" smtClean="0"/>
              <a:t>помощь по работе с продуктом</a:t>
            </a:r>
          </a:p>
          <a:p>
            <a:r>
              <a:rPr lang="ru-RU" dirty="0" smtClean="0"/>
              <a:t>Маркетинг </a:t>
            </a:r>
            <a:r>
              <a:rPr lang="ru-RU" dirty="0" smtClean="0"/>
              <a:t>– информация </a:t>
            </a:r>
            <a:r>
              <a:rPr lang="ru-RU" dirty="0" smtClean="0"/>
              <a:t>о тестировании для продвижения компании на рынке</a:t>
            </a:r>
          </a:p>
          <a:p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33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pPr algn="ctr">
              <a:buNone/>
            </a:pPr>
            <a:r>
              <a:rPr lang="ru-RU" sz="2800" dirty="0" smtClean="0"/>
              <a:t>Кто способен предоставить эту информацию?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4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Первоклассные тестировщики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Первоклассные тестировщики способны:</a:t>
            </a:r>
          </a:p>
          <a:p>
            <a:pPr lvl="1"/>
            <a:r>
              <a:rPr lang="ru-RU" sz="1800" dirty="0" smtClean="0">
                <a:latin typeface="+mn-lt"/>
              </a:rPr>
              <a:t>Оценить дизайн и архитектуру приложения еще до того, как код написан</a:t>
            </a:r>
          </a:p>
          <a:p>
            <a:pPr lvl="1"/>
            <a:r>
              <a:rPr lang="ru-RU" sz="1800" dirty="0" smtClean="0">
                <a:latin typeface="+mn-lt"/>
              </a:rPr>
              <a:t>Во время написания кода подготовить ручные и автоматизированные тесты,</a:t>
            </a:r>
            <a:r>
              <a:rPr lang="en-US" sz="1800" dirty="0" smtClean="0">
                <a:latin typeface="+mn-lt"/>
              </a:rPr>
              <a:t> </a:t>
            </a:r>
            <a:r>
              <a:rPr lang="ru-RU" sz="1800" dirty="0" smtClean="0">
                <a:latin typeface="+mn-lt"/>
              </a:rPr>
              <a:t>проверяющие случаи, о которых разработчики даже не думали</a:t>
            </a:r>
          </a:p>
          <a:p>
            <a:pPr lvl="1"/>
            <a:r>
              <a:rPr lang="ru-RU" sz="1800" dirty="0" smtClean="0">
                <a:latin typeface="+mn-lt"/>
              </a:rPr>
              <a:t>Измерить все, что они протестировали, оценить риски и понять, что протестировано достаточно, чтобы их минимизировать</a:t>
            </a:r>
          </a:p>
          <a:p>
            <a:pPr lvl="1"/>
            <a:r>
              <a:rPr lang="ru-RU" sz="1800" dirty="0" smtClean="0">
                <a:latin typeface="+mn-lt"/>
              </a:rPr>
              <a:t>Не просто находить и создавать отчеты о дефектах, но предоставлять информацию о продукте и ходе </a:t>
            </a:r>
            <a:r>
              <a:rPr lang="ru-RU" sz="1800" dirty="0" smtClean="0">
                <a:latin typeface="+mn-lt"/>
              </a:rPr>
              <a:t>тестирования, принимать участие в анализе требований, дизайне.</a:t>
            </a:r>
            <a:endParaRPr lang="ru-RU" sz="1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022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Оцените ваше тестирование</a:t>
            </a:r>
            <a:endParaRPr lang="ru-RU" sz="10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800" dirty="0" smtClean="0">
                <a:latin typeface="+mn-lt"/>
              </a:rPr>
              <a:t>Участвуют ли ваши тестировщики в обсуждениях требований или дизайн митингах?</a:t>
            </a:r>
          </a:p>
          <a:p>
            <a:r>
              <a:rPr lang="ru-RU" dirty="0" smtClean="0"/>
              <a:t>Делитесь ли вы всей информацией о продукте с тестировщиками?</a:t>
            </a:r>
          </a:p>
          <a:p>
            <a:r>
              <a:rPr lang="ru-RU" sz="1800" dirty="0" smtClean="0">
                <a:latin typeface="+mn-lt"/>
              </a:rPr>
              <a:t>Помогаете ли вы тестировщикам с требуемыми</a:t>
            </a:r>
            <a:r>
              <a:rPr lang="en-US" sz="1800" dirty="0" smtClean="0">
                <a:latin typeface="+mn-lt"/>
              </a:rPr>
              <a:t> </a:t>
            </a:r>
            <a:r>
              <a:rPr lang="ru-RU" sz="1800" dirty="0" smtClean="0">
                <a:latin typeface="+mn-lt"/>
              </a:rPr>
              <a:t>тест инструментами?</a:t>
            </a:r>
          </a:p>
          <a:p>
            <a:r>
              <a:rPr lang="ru-RU" dirty="0" smtClean="0"/>
              <a:t>Улучшаете ли вы тестируемость продукта?</a:t>
            </a:r>
          </a:p>
          <a:p>
            <a:r>
              <a:rPr lang="ru-RU" dirty="0" smtClean="0"/>
              <a:t>Тратите ли вы на тренинги для тестировщиков столько же, сколько для разработчиков?</a:t>
            </a:r>
          </a:p>
          <a:p>
            <a:r>
              <a:rPr lang="ru-RU" dirty="0" smtClean="0"/>
              <a:t>Начинают ли ваши тестировщики работать только, когда код уже написан?</a:t>
            </a:r>
          </a:p>
          <a:p>
            <a:r>
              <a:rPr lang="ru-RU" sz="1800" dirty="0" smtClean="0">
                <a:latin typeface="+mn-lt"/>
              </a:rPr>
              <a:t>Обладают ли ваши тестировщики специфической технической экспертизой? Легко ли найти им замену?</a:t>
            </a:r>
          </a:p>
        </p:txBody>
      </p:sp>
    </p:spTree>
    <p:extLst>
      <p:ext uri="{BB962C8B-B14F-4D97-AF65-F5344CB8AC3E}">
        <p14:creationId xmlns:p14="http://schemas.microsoft.com/office/powerpoint/2010/main" xmlns="" val="1154310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Оцените ваше тестирование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800" dirty="0" smtClean="0">
                <a:latin typeface="+mn-lt"/>
              </a:rPr>
              <a:t>Нашли ли ваши тестировщики наиболее критичные ошибки до релиза?</a:t>
            </a:r>
          </a:p>
          <a:p>
            <a:r>
              <a:rPr lang="ru-RU" dirty="0" smtClean="0"/>
              <a:t>Нравится ли разработчикам работать с тестировщиками?</a:t>
            </a:r>
          </a:p>
          <a:p>
            <a:r>
              <a:rPr lang="ru-RU" sz="1800" dirty="0" smtClean="0">
                <a:latin typeface="+mn-lt"/>
              </a:rPr>
              <a:t>Владеют ли они специфической информацией о продукте и рисках?</a:t>
            </a:r>
          </a:p>
          <a:p>
            <a:r>
              <a:rPr lang="ru-RU" dirty="0" smtClean="0"/>
              <a:t>Удовлетворены ли они тем, что минимизируют риски продукта до релиза?</a:t>
            </a:r>
          </a:p>
          <a:p>
            <a:r>
              <a:rPr lang="ru-RU" dirty="0" smtClean="0"/>
              <a:t>Способны ли они оценить время, необходимое для тестирования, и объяснить почему?</a:t>
            </a:r>
          </a:p>
          <a:p>
            <a:r>
              <a:rPr lang="ru-RU" dirty="0" smtClean="0"/>
              <a:t>Бывает ли так, что сроки релиза срываются из-за тестирования?</a:t>
            </a:r>
          </a:p>
          <a:p>
            <a:r>
              <a:rPr lang="ru-RU" sz="1800" dirty="0" smtClean="0">
                <a:latin typeface="+mn-lt"/>
              </a:rPr>
              <a:t>Могут ли ваши тестировщики читать код наравне с разработчиками? </a:t>
            </a:r>
          </a:p>
          <a:p>
            <a:r>
              <a:rPr lang="ru-RU" dirty="0" smtClean="0"/>
              <a:t>Можете ли вы оценить объем необходимых изменений в продукте, основываясь на результатах тестирования?</a:t>
            </a:r>
            <a:endParaRPr lang="ru-RU" sz="1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2575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pPr algn="ctr">
              <a:buNone/>
            </a:pPr>
            <a:r>
              <a:rPr lang="ru-RU" sz="2800" dirty="0" smtClean="0"/>
              <a:t>Как собрать команду первоклассных тестирощиков?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4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Найм и обучение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>
                <a:latin typeface="+mn-lt"/>
              </a:rPr>
              <a:t>4 основных критерия экспертизы:</a:t>
            </a:r>
          </a:p>
          <a:p>
            <a:pPr lvl="1"/>
            <a:r>
              <a:rPr lang="ru-RU" sz="1800" dirty="0" smtClean="0">
                <a:latin typeface="+mn-lt"/>
              </a:rPr>
              <a:t>Фундаментальные знания: техники, типы, этапы тестирования</a:t>
            </a:r>
          </a:p>
          <a:p>
            <a:pPr lvl="1"/>
            <a:r>
              <a:rPr lang="ru-RU" sz="1800" dirty="0" smtClean="0">
                <a:latin typeface="+mn-lt"/>
              </a:rPr>
              <a:t>Опыт: практическое применение фундаментальных знаний, опыт работы с различными приложениями, способности к освоению новых</a:t>
            </a:r>
          </a:p>
          <a:p>
            <a:pPr lvl="1"/>
            <a:r>
              <a:rPr lang="ru-RU" sz="1800" dirty="0" smtClean="0">
                <a:latin typeface="+mn-lt"/>
              </a:rPr>
              <a:t>Инструменты/технологии: знание технологий и инструментов, используемых на проекте, обучаемость новым</a:t>
            </a:r>
          </a:p>
          <a:p>
            <a:pPr lvl="1"/>
            <a:r>
              <a:rPr lang="ru-RU" sz="1800" dirty="0" smtClean="0">
                <a:latin typeface="+mn-lt"/>
              </a:rPr>
              <a:t>Знания предметной области: понимание ожиданий заказчика в конкретных доменах, знание потенциальных проблем, применение этих знаний, специфические техники и типы тестирования</a:t>
            </a:r>
            <a:endParaRPr lang="ru-RU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141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Найм и обучение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Найм:</a:t>
            </a:r>
          </a:p>
          <a:p>
            <a:pPr lvl="1"/>
            <a:r>
              <a:rPr lang="ru-RU" sz="1800" dirty="0" smtClean="0">
                <a:latin typeface="+mn-lt"/>
              </a:rPr>
              <a:t>Создайте у себя в голове образ идеального тестировщика для вашего проекта</a:t>
            </a:r>
          </a:p>
          <a:p>
            <a:pPr lvl="1"/>
            <a:r>
              <a:rPr lang="ru-RU" sz="1800" dirty="0" smtClean="0">
                <a:latin typeface="+mn-lt"/>
              </a:rPr>
              <a:t>Для собеседования подготовьте вопросы и задачи на основе своего проекта</a:t>
            </a:r>
          </a:p>
          <a:p>
            <a:pPr lvl="1"/>
            <a:r>
              <a:rPr lang="ru-RU" sz="1800" dirty="0" smtClean="0">
                <a:latin typeface="+mn-lt"/>
              </a:rPr>
              <a:t>Обращайте внимание на обучаемость и логическое мышление в первую очередь</a:t>
            </a:r>
          </a:p>
          <a:p>
            <a:pPr lvl="1"/>
            <a:r>
              <a:rPr lang="ru-RU" sz="1800" dirty="0" smtClean="0">
                <a:latin typeface="+mn-lt"/>
              </a:rPr>
              <a:t>Оцените подход к решению нестандартных задач</a:t>
            </a:r>
          </a:p>
          <a:p>
            <a:r>
              <a:rPr lang="ru-RU" dirty="0" smtClean="0"/>
              <a:t>Обучение:</a:t>
            </a:r>
          </a:p>
          <a:p>
            <a:pPr lvl="1"/>
            <a:r>
              <a:rPr lang="ru-RU" sz="1800" dirty="0" smtClean="0">
                <a:latin typeface="+mn-lt"/>
              </a:rPr>
              <a:t>Не экономьте на обучении</a:t>
            </a:r>
          </a:p>
          <a:p>
            <a:pPr lvl="1"/>
            <a:r>
              <a:rPr lang="ru-RU" sz="1800" dirty="0" smtClean="0">
                <a:latin typeface="+mn-lt"/>
              </a:rPr>
              <a:t>Проводите тренинги</a:t>
            </a:r>
          </a:p>
          <a:p>
            <a:pPr lvl="1"/>
            <a:r>
              <a:rPr lang="ru-RU" sz="1800" dirty="0" smtClean="0">
                <a:latin typeface="+mn-lt"/>
              </a:rPr>
              <a:t>Сертифицируйте сотрудников</a:t>
            </a:r>
          </a:p>
          <a:p>
            <a:pPr lvl="1"/>
            <a:r>
              <a:rPr lang="ru-RU" sz="1800" dirty="0" smtClean="0">
                <a:latin typeface="+mn-lt"/>
              </a:rPr>
              <a:t>Мотивируйте самообразование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4261412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800" dirty="0" smtClean="0">
                <a:latin typeface="+mn-lt"/>
              </a:rPr>
              <a:t>Не всем проектам и командам жизненно необходимо первоклассное тестирование.</a:t>
            </a:r>
          </a:p>
          <a:p>
            <a:endParaRPr lang="ru-RU" sz="1800" dirty="0" smtClean="0">
              <a:latin typeface="+mn-lt"/>
            </a:endParaRPr>
          </a:p>
          <a:p>
            <a:r>
              <a:rPr lang="ru-RU" dirty="0" smtClean="0"/>
              <a:t>Подумайте, удовлетворены ли вы вашим тестированием.</a:t>
            </a:r>
          </a:p>
          <a:p>
            <a:endParaRPr lang="ru-RU" sz="1800" dirty="0" smtClean="0">
              <a:latin typeface="+mn-lt"/>
            </a:endParaRPr>
          </a:p>
          <a:p>
            <a:r>
              <a:rPr lang="ru-RU" dirty="0" smtClean="0"/>
              <a:t>Ваша команда может быть способна на многое. Помогите им раскрыть потенциал.</a:t>
            </a:r>
          </a:p>
          <a:p>
            <a:endParaRPr lang="ru-RU" sz="1800" dirty="0" smtClean="0">
              <a:latin typeface="+mn-lt"/>
            </a:endParaRPr>
          </a:p>
          <a:p>
            <a:r>
              <a:rPr lang="ru-RU" dirty="0" smtClean="0"/>
              <a:t>Не набирайте команду тестирования бездумно.</a:t>
            </a:r>
          </a:p>
          <a:p>
            <a:endParaRPr lang="ru-RU" sz="1800" dirty="0" smtClean="0">
              <a:latin typeface="+mn-lt"/>
            </a:endParaRPr>
          </a:p>
          <a:p>
            <a:r>
              <a:rPr lang="ru-RU" dirty="0" smtClean="0"/>
              <a:t>Растите профессионалов</a:t>
            </a:r>
            <a:r>
              <a:rPr lang="ru-RU" dirty="0" smtClean="0"/>
              <a:t>.</a:t>
            </a:r>
            <a:endParaRPr lang="ru-RU" sz="18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1412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 это больше, чем поиск дефектов</a:t>
            </a:r>
          </a:p>
          <a:p>
            <a:r>
              <a:rPr lang="ru-RU" dirty="0" smtClean="0"/>
              <a:t>Какую информацию может предоставить тестирование?</a:t>
            </a:r>
          </a:p>
          <a:p>
            <a:r>
              <a:rPr lang="ru-RU" dirty="0" smtClean="0"/>
              <a:t>Помогаете ли вы своим тестировщикам?</a:t>
            </a:r>
          </a:p>
          <a:p>
            <a:r>
              <a:rPr lang="ru-RU" dirty="0" smtClean="0"/>
              <a:t>Насколько ценно ваше тестирование?</a:t>
            </a:r>
          </a:p>
          <a:p>
            <a:r>
              <a:rPr lang="ru-RU" dirty="0" smtClean="0"/>
              <a:t>Как сделать вашу команду тестирования первоклассной?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4290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Использованные статьи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“The Secret Skill – How to Sell Testing”, Jim Hazen, ST&amp;QA magazine, August 2011</a:t>
            </a:r>
          </a:p>
          <a:p>
            <a:r>
              <a:rPr lang="en-US" dirty="0" smtClean="0"/>
              <a:t>“No More Second Class Testers!”, Johanna Rothman, pp. 24-32, Better Software magazine, January 2004 </a:t>
            </a:r>
          </a:p>
          <a:p>
            <a:r>
              <a:rPr lang="en-US" dirty="0" smtClean="0"/>
              <a:t>“Proving Our Worth”, Lee Copeland, pp. 32-36, Better Software magazine, July/August 2006 </a:t>
            </a:r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429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Кому это может быть интересно?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Менеджерам, сомневающимся в пользе, которую приносит их команда тестирования</a:t>
            </a:r>
          </a:p>
          <a:p>
            <a:endParaRPr lang="ru-RU" dirty="0" smtClean="0"/>
          </a:p>
          <a:p>
            <a:r>
              <a:rPr lang="ru-RU" dirty="0" smtClean="0"/>
              <a:t>Менеджерам, желающим увеличить ценность тестирования</a:t>
            </a:r>
          </a:p>
          <a:p>
            <a:endParaRPr lang="ru-RU" dirty="0" smtClean="0"/>
          </a:p>
          <a:p>
            <a:r>
              <a:rPr lang="ru-RU" dirty="0" smtClean="0"/>
              <a:t>Менеджерам, которым предстоит продавать тестирование заказчику</a:t>
            </a:r>
          </a:p>
          <a:p>
            <a:endParaRPr lang="ru-RU" dirty="0" smtClean="0"/>
          </a:p>
          <a:p>
            <a:r>
              <a:rPr lang="ru-RU" dirty="0" smtClean="0"/>
              <a:t>Тест менеджерам, набирающим команду тестирования</a:t>
            </a:r>
          </a:p>
          <a:p>
            <a:endParaRPr lang="ru-RU" dirty="0" smtClean="0"/>
          </a:p>
          <a:p>
            <a:r>
              <a:rPr lang="ru-RU" dirty="0" smtClean="0"/>
              <a:t>Тестировщикам, желающим понять, к чему стоит стремиться, чтобы найти хорошую работу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Восприятие – это все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 менеджеры зачастую думают о тестировании:</a:t>
            </a:r>
          </a:p>
          <a:p>
            <a:pPr lvl="1"/>
            <a:r>
              <a:rPr lang="ru-RU" sz="1800" dirty="0" smtClean="0">
                <a:latin typeface="+mn-lt"/>
              </a:rPr>
              <a:t>Узкое место</a:t>
            </a:r>
          </a:p>
          <a:p>
            <a:pPr lvl="1"/>
            <a:r>
              <a:rPr lang="ru-RU" sz="1800" dirty="0" smtClean="0">
                <a:latin typeface="+mn-lt"/>
              </a:rPr>
              <a:t>Хранители качества</a:t>
            </a:r>
          </a:p>
          <a:p>
            <a:pPr lvl="1"/>
            <a:r>
              <a:rPr lang="ru-RU" sz="1800" dirty="0" smtClean="0">
                <a:latin typeface="+mn-lt"/>
              </a:rPr>
              <a:t>Любители все сломать</a:t>
            </a:r>
          </a:p>
          <a:p>
            <a:pPr lvl="1"/>
            <a:r>
              <a:rPr lang="ru-RU" sz="1800" dirty="0" smtClean="0">
                <a:latin typeface="+mn-lt"/>
              </a:rPr>
              <a:t>Кликающие по кнопкам</a:t>
            </a:r>
          </a:p>
          <a:p>
            <a:pPr lvl="1"/>
            <a:r>
              <a:rPr lang="ru-RU" sz="1800" dirty="0" smtClean="0">
                <a:latin typeface="+mn-lt"/>
              </a:rPr>
              <a:t>Специальные знания не обязательны</a:t>
            </a:r>
          </a:p>
          <a:p>
            <a:pPr lvl="1"/>
            <a:r>
              <a:rPr lang="ru-RU" sz="1800" dirty="0" smtClean="0">
                <a:latin typeface="+mn-lt"/>
              </a:rPr>
              <a:t>Дорогостоящее излишество</a:t>
            </a:r>
          </a:p>
          <a:p>
            <a:pPr lvl="1"/>
            <a:r>
              <a:rPr lang="ru-RU" sz="1800" dirty="0" smtClean="0">
                <a:latin typeface="+mn-lt"/>
              </a:rPr>
              <a:t>Отвечает за качество продукта и гарантирует качество</a:t>
            </a:r>
          </a:p>
          <a:p>
            <a:pPr lvl="1"/>
            <a:endParaRPr lang="ru-RU" sz="1800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34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Истинная цель тестирования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Истинная цель тестирования – это предоставление информации о состоянии продукта.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en-US" dirty="0"/>
              <a:t>“The ultimate reason testers </a:t>
            </a:r>
            <a:r>
              <a:rPr lang="en-US" dirty="0" smtClean="0"/>
              <a:t>exist</a:t>
            </a:r>
            <a:r>
              <a:rPr lang="ru-RU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to provide information that others </a:t>
            </a:r>
            <a:r>
              <a:rPr lang="en-US" dirty="0" smtClean="0"/>
              <a:t>on</a:t>
            </a:r>
            <a:r>
              <a:rPr lang="ru-RU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project use to create things of value</a:t>
            </a:r>
            <a:r>
              <a:rPr lang="en-US" dirty="0" smtClean="0"/>
              <a:t>.”</a:t>
            </a:r>
            <a:r>
              <a:rPr lang="ru-RU" dirty="0" smtClean="0"/>
              <a:t> </a:t>
            </a:r>
            <a:r>
              <a:rPr lang="en-US" dirty="0" smtClean="0"/>
              <a:t>James Bach</a:t>
            </a:r>
          </a:p>
          <a:p>
            <a:endParaRPr lang="en-US" sz="1800" dirty="0">
              <a:latin typeface="+mn-lt"/>
            </a:endParaRPr>
          </a:p>
          <a:p>
            <a:r>
              <a:rPr lang="ru-RU" dirty="0" smtClean="0"/>
              <a:t>Чтобы оценить тестирование нужно оценить информацию, которую оно предоставляет</a:t>
            </a:r>
          </a:p>
          <a:p>
            <a:endParaRPr lang="ru-RU" dirty="0" smtClean="0"/>
          </a:p>
          <a:p>
            <a:r>
              <a:rPr lang="en-US" dirty="0" smtClean="0"/>
              <a:t>“Testing is a service role. Feel good about that. The service you provide is vital.” </a:t>
            </a:r>
            <a:r>
              <a:rPr lang="en-US" dirty="0" smtClean="0"/>
              <a:t>Cem</a:t>
            </a:r>
            <a:r>
              <a:rPr lang="en-US" dirty="0" smtClean="0"/>
              <a:t> </a:t>
            </a:r>
            <a:r>
              <a:rPr lang="en-US" dirty="0" smtClean="0"/>
              <a:t>Kaner</a:t>
            </a:r>
            <a:endParaRPr lang="ru-RU" dirty="0" smtClean="0"/>
          </a:p>
          <a:p>
            <a:endParaRPr lang="ru-RU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4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  <a:latin typeface="+mn-lt"/>
            </a:endParaRPr>
          </a:p>
          <a:p>
            <a:pPr algn="ctr">
              <a:buNone/>
            </a:pPr>
            <a:r>
              <a:rPr lang="ru-RU" sz="2800" dirty="0" smtClean="0"/>
              <a:t>Кто способен оценить информацию?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4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 – центр колеса</a:t>
            </a:r>
          </a:p>
        </p:txBody>
      </p:sp>
      <p:sp>
        <p:nvSpPr>
          <p:cNvPr id="4" name="Овал 3"/>
          <p:cNvSpPr/>
          <p:nvPr/>
        </p:nvSpPr>
        <p:spPr>
          <a:xfrm>
            <a:off x="2683249" y="1988307"/>
            <a:ext cx="3749748" cy="3749748"/>
          </a:xfrm>
          <a:prstGeom prst="ellipse">
            <a:avLst/>
          </a:prstGeom>
          <a:noFill/>
          <a:ln w="127000">
            <a:solidFill>
              <a:srgbClr val="EE3E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>
            <a:stCxn id="4" idx="0"/>
            <a:endCxn id="4" idx="4"/>
          </p:cNvCxnSpPr>
          <p:nvPr/>
        </p:nvCxnSpPr>
        <p:spPr>
          <a:xfrm>
            <a:off x="4558123" y="1988307"/>
            <a:ext cx="0" cy="3749748"/>
          </a:xfrm>
          <a:prstGeom prst="line">
            <a:avLst/>
          </a:prstGeom>
          <a:ln>
            <a:solidFill>
              <a:srgbClr val="EE3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4" idx="3"/>
            <a:endCxn id="4" idx="7"/>
          </p:cNvCxnSpPr>
          <p:nvPr/>
        </p:nvCxnSpPr>
        <p:spPr>
          <a:xfrm flipV="1">
            <a:off x="3232387" y="2537445"/>
            <a:ext cx="2651472" cy="2651472"/>
          </a:xfrm>
          <a:prstGeom prst="line">
            <a:avLst/>
          </a:prstGeom>
          <a:ln>
            <a:solidFill>
              <a:srgbClr val="EE3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4" idx="2"/>
            <a:endCxn id="4" idx="6"/>
          </p:cNvCxnSpPr>
          <p:nvPr/>
        </p:nvCxnSpPr>
        <p:spPr>
          <a:xfrm>
            <a:off x="2683249" y="3863181"/>
            <a:ext cx="3749748" cy="0"/>
          </a:xfrm>
          <a:prstGeom prst="line">
            <a:avLst/>
          </a:prstGeom>
          <a:ln>
            <a:solidFill>
              <a:srgbClr val="EE3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1"/>
            <a:endCxn id="4" idx="5"/>
          </p:cNvCxnSpPr>
          <p:nvPr/>
        </p:nvCxnSpPr>
        <p:spPr>
          <a:xfrm>
            <a:off x="3232387" y="2537445"/>
            <a:ext cx="2651472" cy="2651472"/>
          </a:xfrm>
          <a:prstGeom prst="line">
            <a:avLst/>
          </a:prstGeom>
          <a:ln>
            <a:solidFill>
              <a:srgbClr val="EE3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4277974" y="3571900"/>
            <a:ext cx="560298" cy="560298"/>
          </a:xfrm>
          <a:prstGeom prst="ellipse">
            <a:avLst/>
          </a:prstGeom>
          <a:solidFill>
            <a:srgbClr val="F36C65"/>
          </a:solidFill>
          <a:ln>
            <a:solidFill>
              <a:srgbClr val="EE3E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QA</a:t>
            </a:r>
            <a:endParaRPr lang="ru-RU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31217" y="1524335"/>
            <a:ext cx="2428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Директорат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582364" y="217317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Пользователи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181573" y="3528883"/>
            <a:ext cx="1361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Тех. поддержка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19677" y="5188917"/>
            <a:ext cx="1425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SQA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880073" y="1928498"/>
            <a:ext cx="1554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Менеджмент проекта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32997" y="3667383"/>
            <a:ext cx="175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Разработчики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877696" y="5201753"/>
            <a:ext cx="132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Маркетинг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411164" y="5797864"/>
            <a:ext cx="2701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Технические писатели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651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Информация для разработчика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Цель: Написать код вовремя без грубых ошибок.</a:t>
            </a:r>
            <a:r>
              <a:rPr lang="en-US" dirty="0" smtClean="0"/>
              <a:t> </a:t>
            </a:r>
            <a:r>
              <a:rPr lang="ru-RU" dirty="0" smtClean="0"/>
              <a:t>Чтобы заказчик не нашел серьезных дефектов</a:t>
            </a:r>
            <a:r>
              <a:rPr lang="en-US" dirty="0" smtClean="0"/>
              <a:t>. </a:t>
            </a:r>
            <a:r>
              <a:rPr lang="ru-RU" dirty="0" smtClean="0"/>
              <a:t>Иначе, буду выглядеть глупо в глазах команды, особенно менеджера.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Вопросы:</a:t>
            </a:r>
          </a:p>
          <a:p>
            <a:pPr lvl="1"/>
            <a:r>
              <a:rPr lang="ru-RU" sz="1800" dirty="0" smtClean="0">
                <a:latin typeface="+mn-lt"/>
              </a:rPr>
              <a:t>Сколько дефектов я допустил?</a:t>
            </a:r>
          </a:p>
          <a:p>
            <a:pPr lvl="1"/>
            <a:r>
              <a:rPr lang="ru-RU" sz="1800" dirty="0" smtClean="0">
                <a:latin typeface="+mn-lt"/>
              </a:rPr>
              <a:t>Они разбросаны по коду или все в одном месте?</a:t>
            </a:r>
          </a:p>
          <a:p>
            <a:pPr lvl="1"/>
            <a:r>
              <a:rPr lang="ru-RU" sz="1800" dirty="0" smtClean="0">
                <a:latin typeface="+mn-lt"/>
              </a:rPr>
              <a:t>Я делаю разные ошибки или одни и те же?</a:t>
            </a:r>
            <a:endParaRPr lang="en-US" sz="1800" dirty="0" smtClean="0">
              <a:latin typeface="+mn-lt"/>
            </a:endParaRPr>
          </a:p>
          <a:p>
            <a:pPr lvl="1"/>
            <a:endParaRPr lang="ru-RU" sz="1800" dirty="0" smtClean="0">
              <a:latin typeface="+mn-lt"/>
            </a:endParaRPr>
          </a:p>
          <a:p>
            <a:r>
              <a:rPr lang="ru-RU" dirty="0" smtClean="0"/>
              <a:t>Метрики:</a:t>
            </a:r>
          </a:p>
          <a:p>
            <a:pPr lvl="1"/>
            <a:r>
              <a:rPr lang="ru-RU" sz="1800" dirty="0" smtClean="0">
                <a:latin typeface="+mn-lt"/>
              </a:rPr>
              <a:t>Количество дефектов на количество строк кода</a:t>
            </a:r>
          </a:p>
          <a:p>
            <a:pPr lvl="1"/>
            <a:r>
              <a:rPr lang="ru-RU" sz="1800" dirty="0" smtClean="0">
                <a:latin typeface="+mn-lt"/>
              </a:rPr>
              <a:t>Распределение дефектов по функционалу (модулям)</a:t>
            </a:r>
          </a:p>
          <a:p>
            <a:pPr lvl="1"/>
            <a:r>
              <a:rPr lang="ru-RU" sz="1800" dirty="0" smtClean="0">
                <a:latin typeface="+mn-lt"/>
              </a:rPr>
              <a:t>Причины дефектов (</a:t>
            </a:r>
            <a:r>
              <a:rPr lang="en-US" sz="1800" dirty="0" smtClean="0">
                <a:latin typeface="+mn-lt"/>
              </a:rPr>
              <a:t>root cause</a:t>
            </a:r>
            <a:r>
              <a:rPr lang="ru-RU" sz="1800" dirty="0" smtClean="0">
                <a:latin typeface="+mn-lt"/>
              </a:rPr>
              <a:t>)</a:t>
            </a:r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3731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Информация для тест менеджера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Цель: Убедиться, что тестировщики нашли бОльшую часть дефектов, и очень немногие просочатся в </a:t>
            </a:r>
            <a:r>
              <a:rPr lang="ru-RU" dirty="0" smtClean="0"/>
              <a:t>релиз.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Вопросы:</a:t>
            </a:r>
          </a:p>
          <a:p>
            <a:pPr lvl="1"/>
            <a:r>
              <a:rPr lang="ru-RU" sz="1800" dirty="0" smtClean="0">
                <a:latin typeface="+mn-lt"/>
              </a:rPr>
              <a:t>Каков процент дефектов найденных до, во время и после системного </a:t>
            </a:r>
            <a:r>
              <a:rPr lang="ru-RU" sz="1800" dirty="0" smtClean="0">
                <a:latin typeface="+mn-lt"/>
              </a:rPr>
              <a:t>тестирования?</a:t>
            </a:r>
          </a:p>
          <a:p>
            <a:pPr lvl="1"/>
            <a:r>
              <a:rPr lang="ru-RU" sz="1800" dirty="0" smtClean="0">
                <a:latin typeface="+mn-lt"/>
              </a:rPr>
              <a:t> Как </a:t>
            </a:r>
            <a:r>
              <a:rPr lang="ru-RU" sz="1800" dirty="0" smtClean="0">
                <a:latin typeface="+mn-lt"/>
              </a:rPr>
              <a:t>мы пропустили дефекты?</a:t>
            </a:r>
            <a:endParaRPr lang="ru-RU" sz="4400" dirty="0" smtClean="0">
              <a:latin typeface="+mn-lt"/>
            </a:endParaRPr>
          </a:p>
          <a:p>
            <a:endParaRPr lang="ru-RU" dirty="0" smtClean="0"/>
          </a:p>
          <a:p>
            <a:r>
              <a:rPr lang="ru-RU" dirty="0" smtClean="0"/>
              <a:t>Метрики:</a:t>
            </a:r>
          </a:p>
          <a:p>
            <a:pPr lvl="1"/>
            <a:r>
              <a:rPr lang="ru-RU" sz="1800" dirty="0" smtClean="0">
                <a:latin typeface="+mn-lt"/>
              </a:rPr>
              <a:t>Распределение дефектов по фазам </a:t>
            </a:r>
            <a:r>
              <a:rPr lang="ru-RU" sz="1800" dirty="0" smtClean="0">
                <a:latin typeface="+mn-lt"/>
              </a:rPr>
              <a:t>тестирования</a:t>
            </a:r>
          </a:p>
          <a:p>
            <a:pPr lvl="1"/>
            <a:r>
              <a:rPr lang="ru-RU" sz="1800" dirty="0" smtClean="0">
                <a:latin typeface="+mn-lt"/>
              </a:rPr>
              <a:t>Анализ </a:t>
            </a:r>
            <a:r>
              <a:rPr lang="ru-RU" sz="1800" dirty="0" smtClean="0">
                <a:latin typeface="+mn-lt"/>
              </a:rPr>
              <a:t>пропущенных </a:t>
            </a:r>
            <a:r>
              <a:rPr lang="ru-RU" sz="1800" dirty="0" smtClean="0">
                <a:latin typeface="+mn-lt"/>
              </a:rPr>
              <a:t>дефектов, их причины</a:t>
            </a:r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448264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</TotalTime>
  <Words>1309</Words>
  <Application>Microsoft Office PowerPoint</Application>
  <PresentationFormat>On-screen Show (4:3)</PresentationFormat>
  <Paragraphs>190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2_Office Theme</vt:lpstr>
      <vt:lpstr>Первоклассное тестирование</vt:lpstr>
      <vt:lpstr>Содержание</vt:lpstr>
      <vt:lpstr>Кому это может быть интересно?</vt:lpstr>
      <vt:lpstr>Восприятие – это все</vt:lpstr>
      <vt:lpstr>Истинная цель тестирования</vt:lpstr>
      <vt:lpstr>Slide 6</vt:lpstr>
      <vt:lpstr>Тестирование – центр колеса</vt:lpstr>
      <vt:lpstr>Информация для разработчика</vt:lpstr>
      <vt:lpstr>Информация для тест менеджера</vt:lpstr>
      <vt:lpstr>Информация для менеджера проекта</vt:lpstr>
      <vt:lpstr>А также</vt:lpstr>
      <vt:lpstr>Slide 12</vt:lpstr>
      <vt:lpstr>Первоклассные тестировщики</vt:lpstr>
      <vt:lpstr>Оцените ваше тестирование</vt:lpstr>
      <vt:lpstr>Оцените ваше тестирование</vt:lpstr>
      <vt:lpstr>Slide 16</vt:lpstr>
      <vt:lpstr>Найм и обучение</vt:lpstr>
      <vt:lpstr>Найм и обучение</vt:lpstr>
      <vt:lpstr>Выводы</vt:lpstr>
      <vt:lpstr>Вопросы?</vt:lpstr>
      <vt:lpstr>Использованные статьи</vt:lpstr>
    </vt:vector>
  </TitlesOfParts>
  <Company>УЦ Люксофт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Evgeniy Chekalkin</cp:lastModifiedBy>
  <cp:revision>107</cp:revision>
  <dcterms:created xsi:type="dcterms:W3CDTF">2008-04-02T17:11:54Z</dcterms:created>
  <dcterms:modified xsi:type="dcterms:W3CDTF">2014-02-07T13:39:27Z</dcterms:modified>
</cp:coreProperties>
</file>