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4" r:id="rId1"/>
  </p:sldMasterIdLst>
  <p:notesMasterIdLst>
    <p:notesMasterId r:id="rId43"/>
  </p:notesMasterIdLst>
  <p:handoutMasterIdLst>
    <p:handoutMasterId r:id="rId44"/>
  </p:handoutMasterIdLst>
  <p:sldIdLst>
    <p:sldId id="313" r:id="rId2"/>
    <p:sldId id="314" r:id="rId3"/>
    <p:sldId id="315" r:id="rId4"/>
    <p:sldId id="356" r:id="rId5"/>
    <p:sldId id="316" r:id="rId6"/>
    <p:sldId id="352" r:id="rId7"/>
    <p:sldId id="318" r:id="rId8"/>
    <p:sldId id="349" r:id="rId9"/>
    <p:sldId id="319" r:id="rId10"/>
    <p:sldId id="320" r:id="rId11"/>
    <p:sldId id="321" r:id="rId12"/>
    <p:sldId id="322" r:id="rId13"/>
    <p:sldId id="323" r:id="rId14"/>
    <p:sldId id="324" r:id="rId15"/>
    <p:sldId id="328" r:id="rId16"/>
    <p:sldId id="354" r:id="rId17"/>
    <p:sldId id="327" r:id="rId18"/>
    <p:sldId id="329" r:id="rId19"/>
    <p:sldId id="330" r:id="rId20"/>
    <p:sldId id="358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43" r:id="rId34"/>
    <p:sldId id="357" r:id="rId35"/>
    <p:sldId id="344" r:id="rId36"/>
    <p:sldId id="345" r:id="rId37"/>
    <p:sldId id="351" r:id="rId38"/>
    <p:sldId id="350" r:id="rId39"/>
    <p:sldId id="346" r:id="rId40"/>
    <p:sldId id="347" r:id="rId41"/>
    <p:sldId id="348" r:id="rId42"/>
  </p:sldIdLst>
  <p:sldSz cx="10077450" cy="7583488"/>
  <p:notesSz cx="6794500" cy="9906000"/>
  <p:defaultTextStyle>
    <a:defPPr>
      <a:defRPr lang="en-US"/>
    </a:defPPr>
    <a:lvl1pPr algn="l" defTabSz="1008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3238" indent="-46038" algn="l" defTabSz="1008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8063" indent="-93663" algn="l" defTabSz="1008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12888" indent="-141288" algn="l" defTabSz="1008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17713" indent="-188913" algn="l" defTabSz="1008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49" userDrawn="1">
          <p15:clr>
            <a:srgbClr val="A4A3A4"/>
          </p15:clr>
        </p15:guide>
        <p15:guide id="2" orient="horz" pos="4076">
          <p15:clr>
            <a:srgbClr val="A4A3A4"/>
          </p15:clr>
        </p15:guide>
        <p15:guide id="3" orient="horz" pos="1333" userDrawn="1">
          <p15:clr>
            <a:srgbClr val="A4A3A4"/>
          </p15:clr>
        </p15:guide>
        <p15:guide id="4" orient="horz" pos="4429" userDrawn="1">
          <p15:clr>
            <a:srgbClr val="A4A3A4"/>
          </p15:clr>
        </p15:guide>
        <p15:guide id="5" orient="horz" pos="794">
          <p15:clr>
            <a:srgbClr val="A4A3A4"/>
          </p15:clr>
        </p15:guide>
        <p15:guide id="6" orient="horz" pos="341">
          <p15:clr>
            <a:srgbClr val="A4A3A4"/>
          </p15:clr>
        </p15:guide>
        <p15:guide id="7" pos="3060">
          <p15:clr>
            <a:srgbClr val="A4A3A4"/>
          </p15:clr>
        </p15:guide>
        <p15:guide id="8" pos="339">
          <p15:clr>
            <a:srgbClr val="A4A3A4"/>
          </p15:clr>
        </p15:guide>
        <p15:guide id="9" pos="3288">
          <p15:clr>
            <a:srgbClr val="A4A3A4"/>
          </p15:clr>
        </p15:guide>
        <p15:guide id="10" pos="60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D0"/>
    <a:srgbClr val="FF9900"/>
    <a:srgbClr val="F26F0C"/>
    <a:srgbClr val="8296AA"/>
    <a:srgbClr val="0018A8"/>
    <a:srgbClr val="002244"/>
    <a:srgbClr val="002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660"/>
  </p:normalViewPr>
  <p:slideViewPr>
    <p:cSldViewPr snapToGrid="0" snapToObjects="1" showGuides="1">
      <p:cViewPr varScale="1">
        <p:scale>
          <a:sx n="114" d="100"/>
          <a:sy n="114" d="100"/>
        </p:scale>
        <p:origin x="342" y="96"/>
      </p:cViewPr>
      <p:guideLst>
        <p:guide orient="horz" pos="949"/>
        <p:guide orient="horz" pos="4076"/>
        <p:guide orient="horz" pos="1333"/>
        <p:guide orient="horz" pos="4429"/>
        <p:guide orient="horz" pos="794"/>
        <p:guide orient="horz" pos="341"/>
        <p:guide pos="3060"/>
        <p:guide pos="339"/>
        <p:guide pos="3288"/>
        <p:guide pos="600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948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-1956" y="-90"/>
      </p:cViewPr>
      <p:guideLst>
        <p:guide orient="horz" pos="3120"/>
        <p:guide pos="2140"/>
      </p:guideLst>
    </p:cSldViewPr>
  </p:notes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/>
              <a:t>Обёртки</a:t>
            </a:r>
            <a:r>
              <a:rPr lang="ru-RU" sz="2400" baseline="0" dirty="0" smtClean="0"/>
              <a:t> элементов </a:t>
            </a:r>
            <a:r>
              <a:rPr lang="en-US" sz="2400" baseline="0" dirty="0" smtClean="0"/>
              <a:t>UI </a:t>
            </a:r>
            <a:r>
              <a:rPr lang="ru-RU" sz="2400" baseline="0" dirty="0" smtClean="0"/>
              <a:t>и Тест-кейсы</a:t>
            </a:r>
            <a:endParaRPr lang="ru-RU" sz="2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3315754959520987E-2"/>
          <c:y val="0.11090208246999152"/>
          <c:w val="0.83707429513371445"/>
          <c:h val="0.7498094815521825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Количество кейсов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Sheet1!$A$2:$A$12</c:f>
              <c:numCache>
                <c:formatCode>[$-409]d\-mmm\-yy;@</c:formatCode>
                <c:ptCount val="11"/>
                <c:pt idx="0">
                  <c:v>42552</c:v>
                </c:pt>
                <c:pt idx="1">
                  <c:v>42583</c:v>
                </c:pt>
                <c:pt idx="2">
                  <c:v>42614</c:v>
                </c:pt>
                <c:pt idx="3">
                  <c:v>42644</c:v>
                </c:pt>
                <c:pt idx="4">
                  <c:v>42675</c:v>
                </c:pt>
                <c:pt idx="5">
                  <c:v>42705</c:v>
                </c:pt>
                <c:pt idx="6">
                  <c:v>42736</c:v>
                </c:pt>
                <c:pt idx="7">
                  <c:v>42767</c:v>
                </c:pt>
                <c:pt idx="8">
                  <c:v>42795</c:v>
                </c:pt>
                <c:pt idx="9">
                  <c:v>42826</c:v>
                </c:pt>
                <c:pt idx="10">
                  <c:v>42856</c:v>
                </c:pt>
              </c:numCache>
            </c:numRef>
          </c:xVal>
          <c:yVal>
            <c:numRef>
              <c:f>Sheet1!$B$2:$B$12</c:f>
              <c:numCache>
                <c:formatCode>0</c:formatCode>
                <c:ptCount val="11"/>
                <c:pt idx="0">
                  <c:v>0</c:v>
                </c:pt>
                <c:pt idx="1">
                  <c:v>5</c:v>
                </c:pt>
                <c:pt idx="2">
                  <c:v>8</c:v>
                </c:pt>
                <c:pt idx="3">
                  <c:v>15</c:v>
                </c:pt>
                <c:pt idx="4">
                  <c:v>30</c:v>
                </c:pt>
                <c:pt idx="5">
                  <c:v>80</c:v>
                </c:pt>
                <c:pt idx="6">
                  <c:v>130</c:v>
                </c:pt>
                <c:pt idx="7">
                  <c:v>160</c:v>
                </c:pt>
                <c:pt idx="8">
                  <c:v>180</c:v>
                </c:pt>
                <c:pt idx="9">
                  <c:v>210</c:v>
                </c:pt>
                <c:pt idx="10">
                  <c:v>250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8700400"/>
        <c:axId val="378700792"/>
      </c:scatterChart>
      <c:scatterChart>
        <c:scatterStyle val="smooth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% покрытия обёртками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Sheet1!$A$2:$A$12</c:f>
              <c:numCache>
                <c:formatCode>[$-409]d\-mmm\-yy;@</c:formatCode>
                <c:ptCount val="11"/>
                <c:pt idx="0">
                  <c:v>42552</c:v>
                </c:pt>
                <c:pt idx="1">
                  <c:v>42583</c:v>
                </c:pt>
                <c:pt idx="2">
                  <c:v>42614</c:v>
                </c:pt>
                <c:pt idx="3">
                  <c:v>42644</c:v>
                </c:pt>
                <c:pt idx="4">
                  <c:v>42675</c:v>
                </c:pt>
                <c:pt idx="5">
                  <c:v>42705</c:v>
                </c:pt>
                <c:pt idx="6">
                  <c:v>42736</c:v>
                </c:pt>
                <c:pt idx="7">
                  <c:v>42767</c:v>
                </c:pt>
                <c:pt idx="8">
                  <c:v>42795</c:v>
                </c:pt>
                <c:pt idx="9">
                  <c:v>42826</c:v>
                </c:pt>
                <c:pt idx="10">
                  <c:v>42856</c:v>
                </c:pt>
              </c:numCache>
            </c:numRef>
          </c:xVal>
          <c:yVal>
            <c:numRef>
              <c:f>Sheet1!$C$2:$C$12</c:f>
              <c:numCache>
                <c:formatCode>0%</c:formatCode>
                <c:ptCount val="1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0.5</c:v>
                </c:pt>
                <c:pt idx="4">
                  <c:v>0.8</c:v>
                </c:pt>
                <c:pt idx="5">
                  <c:v>0.9</c:v>
                </c:pt>
                <c:pt idx="6">
                  <c:v>0.92</c:v>
                </c:pt>
                <c:pt idx="7">
                  <c:v>0.92</c:v>
                </c:pt>
                <c:pt idx="8">
                  <c:v>0.92</c:v>
                </c:pt>
                <c:pt idx="9">
                  <c:v>0.92</c:v>
                </c:pt>
                <c:pt idx="10">
                  <c:v>0.92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8701576"/>
        <c:axId val="378701184"/>
      </c:scatterChart>
      <c:valAx>
        <c:axId val="378700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9]mmm\-yy;@" sourceLinked="0"/>
        <c:majorTickMark val="none"/>
        <c:minorTickMark val="none"/>
        <c:tickLblPos val="nextTo"/>
        <c:spPr>
          <a:noFill/>
          <a:ln w="76200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8700792"/>
        <c:crosses val="autoZero"/>
        <c:crossBetween val="midCat"/>
      </c:valAx>
      <c:valAx>
        <c:axId val="378700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76200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8700400"/>
        <c:crosses val="autoZero"/>
        <c:crossBetween val="midCat"/>
      </c:valAx>
      <c:valAx>
        <c:axId val="378701184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 w="76200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8701576"/>
        <c:crosses val="max"/>
        <c:crossBetween val="midCat"/>
      </c:valAx>
      <c:valAx>
        <c:axId val="378701576"/>
        <c:scaling>
          <c:orientation val="minMax"/>
        </c:scaling>
        <c:delete val="1"/>
        <c:axPos val="b"/>
        <c:numFmt formatCode="[$-409]d\-mmm\-yy;@" sourceLinked="1"/>
        <c:majorTickMark val="out"/>
        <c:minorTickMark val="none"/>
        <c:tickLblPos val="nextTo"/>
        <c:crossAx val="3787011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041F5E-EEA4-4669-BAD3-397AD1CE82B1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E0031D42-0555-4A31-9F85-C95222638C77}">
      <dgm:prSet phldrT="[Text]" custT="1"/>
      <dgm:spPr/>
      <dgm:t>
        <a:bodyPr/>
        <a:lstStyle/>
        <a:p>
          <a:pPr algn="ctr"/>
          <a:r>
            <a:rPr lang="ru-RU" sz="3600" dirty="0" smtClean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rPr>
            <a:t>сервер</a:t>
          </a:r>
          <a:endParaRPr lang="en-US" sz="2800" dirty="0"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BEB5F4B0-4DB2-4384-92D7-4D000A44A464}" type="parTrans" cxnId="{6F38BF5A-A1D5-40C1-8A66-CCA108DFD0B6}">
      <dgm:prSet/>
      <dgm:spPr/>
      <dgm:t>
        <a:bodyPr/>
        <a:lstStyle/>
        <a:p>
          <a:endParaRPr lang="en-US"/>
        </a:p>
      </dgm:t>
    </dgm:pt>
    <dgm:pt modelId="{2E7FAF75-B190-4EA0-B9DD-A118A70DCEC5}" type="sibTrans" cxnId="{6F38BF5A-A1D5-40C1-8A66-CCA108DFD0B6}">
      <dgm:prSet/>
      <dgm:spPr/>
      <dgm:t>
        <a:bodyPr/>
        <a:lstStyle/>
        <a:p>
          <a:endParaRPr lang="en-US"/>
        </a:p>
      </dgm:t>
    </dgm:pt>
    <dgm:pt modelId="{02833446-C38E-4F72-A48E-F3065D0A5B74}">
      <dgm:prSet phldrT="[Text]" custT="1"/>
      <dgm:spPr/>
      <dgm:t>
        <a:bodyPr/>
        <a:lstStyle/>
        <a:p>
          <a:pPr algn="ctr"/>
          <a:r>
            <a:rPr lang="en-US" sz="3600" dirty="0" smtClean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rPr>
            <a:t>UI</a:t>
          </a:r>
          <a:endParaRPr lang="en-US" sz="6500" dirty="0"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C3637F10-B230-42E7-9990-F359B5AF0761}" type="sibTrans" cxnId="{002A1343-F486-40DF-98E3-D7399676E07D}">
      <dgm:prSet/>
      <dgm:spPr/>
      <dgm:t>
        <a:bodyPr/>
        <a:lstStyle/>
        <a:p>
          <a:endParaRPr lang="en-US"/>
        </a:p>
      </dgm:t>
    </dgm:pt>
    <dgm:pt modelId="{7F248BB5-88DB-4AAC-A75C-F47B3C6BBFA3}" type="parTrans" cxnId="{002A1343-F486-40DF-98E3-D7399676E07D}">
      <dgm:prSet/>
      <dgm:spPr/>
      <dgm:t>
        <a:bodyPr/>
        <a:lstStyle/>
        <a:p>
          <a:endParaRPr lang="en-US"/>
        </a:p>
      </dgm:t>
    </dgm:pt>
    <dgm:pt modelId="{A00C88D0-0BBC-4F64-B77A-FC5B59BA3394}" type="pres">
      <dgm:prSet presAssocID="{C0041F5E-EEA4-4669-BAD3-397AD1CE82B1}" presName="Name0" presStyleCnt="0">
        <dgm:presLayoutVars>
          <dgm:chMax val="7"/>
          <dgm:dir/>
          <dgm:resizeHandles val="exact"/>
        </dgm:presLayoutVars>
      </dgm:prSet>
      <dgm:spPr/>
    </dgm:pt>
    <dgm:pt modelId="{82B7E174-15D7-4B9D-97C3-EF810BC7CFD1}" type="pres">
      <dgm:prSet presAssocID="{C0041F5E-EEA4-4669-BAD3-397AD1CE82B1}" presName="ellipse1" presStyleLbl="vennNode1" presStyleIdx="0" presStyleCnt="2" custScaleX="153975" custScaleY="112266" custLinFactNeighborX="54601" custLinFactNeighborY="365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A460D2-4143-4AF0-B9E0-EE5742503F05}" type="pres">
      <dgm:prSet presAssocID="{C0041F5E-EEA4-4669-BAD3-397AD1CE82B1}" presName="ellipse2" presStyleLbl="vennNode1" presStyleIdx="1" presStyleCnt="2" custScaleX="109315" custScaleY="109315" custLinFactNeighborX="-93110" custLinFactNeighborY="-302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2A1343-F486-40DF-98E3-D7399676E07D}" srcId="{C0041F5E-EEA4-4669-BAD3-397AD1CE82B1}" destId="{02833446-C38E-4F72-A48E-F3065D0A5B74}" srcOrd="1" destOrd="0" parTransId="{7F248BB5-88DB-4AAC-A75C-F47B3C6BBFA3}" sibTransId="{C3637F10-B230-42E7-9990-F359B5AF0761}"/>
    <dgm:cxn modelId="{7F4E36EF-7229-4115-922E-A80598BC4131}" type="presOf" srcId="{C0041F5E-EEA4-4669-BAD3-397AD1CE82B1}" destId="{A00C88D0-0BBC-4F64-B77A-FC5B59BA3394}" srcOrd="0" destOrd="0" presId="urn:microsoft.com/office/officeart/2005/8/layout/rings+Icon"/>
    <dgm:cxn modelId="{D1C57F69-996B-4638-B7EB-CB2D1E6C1E61}" type="presOf" srcId="{02833446-C38E-4F72-A48E-F3065D0A5B74}" destId="{74A460D2-4143-4AF0-B9E0-EE5742503F05}" srcOrd="0" destOrd="0" presId="urn:microsoft.com/office/officeart/2005/8/layout/rings+Icon"/>
    <dgm:cxn modelId="{6F38BF5A-A1D5-40C1-8A66-CCA108DFD0B6}" srcId="{C0041F5E-EEA4-4669-BAD3-397AD1CE82B1}" destId="{E0031D42-0555-4A31-9F85-C95222638C77}" srcOrd="0" destOrd="0" parTransId="{BEB5F4B0-4DB2-4384-92D7-4D000A44A464}" sibTransId="{2E7FAF75-B190-4EA0-B9DD-A118A70DCEC5}"/>
    <dgm:cxn modelId="{CA255D6B-B07D-4349-85C5-CB84DC13B485}" type="presOf" srcId="{E0031D42-0555-4A31-9F85-C95222638C77}" destId="{82B7E174-15D7-4B9D-97C3-EF810BC7CFD1}" srcOrd="0" destOrd="0" presId="urn:microsoft.com/office/officeart/2005/8/layout/rings+Icon"/>
    <dgm:cxn modelId="{044833E5-1FAC-407A-8861-73DA9C6ACF42}" type="presParOf" srcId="{A00C88D0-0BBC-4F64-B77A-FC5B59BA3394}" destId="{82B7E174-15D7-4B9D-97C3-EF810BC7CFD1}" srcOrd="0" destOrd="0" presId="urn:microsoft.com/office/officeart/2005/8/layout/rings+Icon"/>
    <dgm:cxn modelId="{A4450441-A19C-4D2D-B036-1C017B4F24FA}" type="presParOf" srcId="{A00C88D0-0BBC-4F64-B77A-FC5B59BA3394}" destId="{74A460D2-4143-4AF0-B9E0-EE5742503F05}" srcOrd="1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7E174-15D7-4B9D-97C3-EF810BC7CFD1}">
      <dsp:nvSpPr>
        <dsp:cNvPr id="0" name=""/>
        <dsp:cNvSpPr/>
      </dsp:nvSpPr>
      <dsp:spPr>
        <a:xfrm>
          <a:off x="1655656" y="606274"/>
          <a:ext cx="2999239" cy="21869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rPr>
            <a:t>сервер</a:t>
          </a:r>
          <a:endParaRPr lang="en-US" sz="2800" kern="1200" dirty="0"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094884" y="926546"/>
        <a:ext cx="2120783" cy="1546410"/>
      </dsp:txXfrm>
    </dsp:sp>
    <dsp:sp modelId="{74A460D2-4143-4AF0-B9E0-EE5742503F05}">
      <dsp:nvSpPr>
        <dsp:cNvPr id="0" name=""/>
        <dsp:cNvSpPr/>
      </dsp:nvSpPr>
      <dsp:spPr>
        <a:xfrm>
          <a:off x="215948" y="633916"/>
          <a:ext cx="2129318" cy="21294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rPr>
            <a:t>UI</a:t>
          </a:r>
          <a:endParaRPr lang="en-US" sz="6500" kern="1200" dirty="0"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527779" y="945769"/>
        <a:ext cx="1505656" cy="1505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7A18FF-CAA9-4C89-85BD-F46375F76209}" type="datetime1">
              <a:rPr lang="en-US"/>
              <a:pPr>
                <a:defRPr/>
              </a:pPr>
              <a:t>5/17/2017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75DD79-09D4-4A7D-B8DB-D7871A57E0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268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FA79957-F4DA-47D6-8CDF-73C0C8B16C33}" type="datetime1">
              <a:rPr lang="en-US"/>
              <a:pPr>
                <a:defRPr/>
              </a:pPr>
              <a:t>5/17/2017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2950"/>
            <a:ext cx="493395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F51A473-B2FE-45B8-A751-3C6DFF9372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826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C0EB31C8-AF9E-4843-A96B-D82084C04EA3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812800"/>
            <a:ext cx="53260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039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F04DA14-61A5-49E6-8B6B-C59EABC4117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812800"/>
            <a:ext cx="53260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697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F04DA14-61A5-49E6-8B6B-C59EABC4117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812800"/>
            <a:ext cx="53260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00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F04DA14-61A5-49E6-8B6B-C59EABC4117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812800"/>
            <a:ext cx="53260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113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F04DA14-61A5-49E6-8B6B-C59EABC4117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812800"/>
            <a:ext cx="53260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534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F04DA14-61A5-49E6-8B6B-C59EABC4117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812800"/>
            <a:ext cx="53260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119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F04DA14-61A5-49E6-8B6B-C59EABC4117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812800"/>
            <a:ext cx="53260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dirty="0" smtClean="0">
                <a:latin typeface="Times New Roman" panose="02020603050405020304" pitchFamily="18" charset="0"/>
              </a:rPr>
              <a:t>Минусы </a:t>
            </a:r>
            <a:r>
              <a:rPr lang="en-US" altLang="ru-RU" dirty="0" smtClean="0">
                <a:latin typeface="Times New Roman" panose="02020603050405020304" pitchFamily="18" charset="0"/>
              </a:rPr>
              <a:t>WPFA</a:t>
            </a:r>
            <a:endParaRPr lang="ru-RU" altLang="ru-RU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872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F04DA14-61A5-49E6-8B6B-C59EABC4117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812800"/>
            <a:ext cx="53260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711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F04DA14-61A5-49E6-8B6B-C59EABC4117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812800"/>
            <a:ext cx="53260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06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F04DA14-61A5-49E6-8B6B-C59EABC4117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812800"/>
            <a:ext cx="53260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465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F04DA14-61A5-49E6-8B6B-C59EABC4117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812800"/>
            <a:ext cx="53260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693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F04DA14-61A5-49E6-8B6B-C59EABC4117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812800"/>
            <a:ext cx="53260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4534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F04DA14-61A5-49E6-8B6B-C59EABC4117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812800"/>
            <a:ext cx="53260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0378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F04DA14-61A5-49E6-8B6B-C59EABC4117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812800"/>
            <a:ext cx="53260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5191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F04DA14-61A5-49E6-8B6B-C59EABC4117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812800"/>
            <a:ext cx="53260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071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F04DA14-61A5-49E6-8B6B-C59EABC4117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812800"/>
            <a:ext cx="53260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2584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F04DA14-61A5-49E6-8B6B-C59EABC4117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812800"/>
            <a:ext cx="53260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3145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F04DA14-61A5-49E6-8B6B-C59EABC4117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812800"/>
            <a:ext cx="53260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7567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F04DA14-61A5-49E6-8B6B-C59EABC4117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812800"/>
            <a:ext cx="53260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37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F04DA14-61A5-49E6-8B6B-C59EABC4117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812800"/>
            <a:ext cx="53260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8891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F04DA14-61A5-49E6-8B6B-C59EABC4117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812800"/>
            <a:ext cx="53260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8412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F04DA14-61A5-49E6-8B6B-C59EABC4117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812800"/>
            <a:ext cx="53260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719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F04DA14-61A5-49E6-8B6B-C59EABC4117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812800"/>
            <a:ext cx="53260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1359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F04DA14-61A5-49E6-8B6B-C59EABC4117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812800"/>
            <a:ext cx="53260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64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F04DA14-61A5-49E6-8B6B-C59EABC4117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812800"/>
            <a:ext cx="53260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5452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F04DA14-61A5-49E6-8B6B-C59EABC4117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812800"/>
            <a:ext cx="53260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1255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F04DA14-61A5-49E6-8B6B-C59EABC4117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812800"/>
            <a:ext cx="53260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5545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F04DA14-61A5-49E6-8B6B-C59EABC4117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812800"/>
            <a:ext cx="53260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042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F04DA14-61A5-49E6-8B6B-C59EABC4117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812800"/>
            <a:ext cx="53260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4334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F04DA14-61A5-49E6-8B6B-C59EABC4117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812800"/>
            <a:ext cx="53260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121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F04DA14-61A5-49E6-8B6B-C59EABC4117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812800"/>
            <a:ext cx="53260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3051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F04DA14-61A5-49E6-8B6B-C59EABC4117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812800"/>
            <a:ext cx="53260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8998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F04DA14-61A5-49E6-8B6B-C59EABC4117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812800"/>
            <a:ext cx="53260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138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F04DA14-61A5-49E6-8B6B-C59EABC4117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812800"/>
            <a:ext cx="53260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8715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F04DA14-61A5-49E6-8B6B-C59EABC4117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812800"/>
            <a:ext cx="53260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717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F04DA14-61A5-49E6-8B6B-C59EABC4117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812800"/>
            <a:ext cx="53260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849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F04DA14-61A5-49E6-8B6B-C59EABC4117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812800"/>
            <a:ext cx="53260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030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F04DA14-61A5-49E6-8B6B-C59EABC4117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812800"/>
            <a:ext cx="53260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512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F04DA14-61A5-49E6-8B6B-C59EABC4117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812800"/>
            <a:ext cx="53260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572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F04DA14-61A5-49E6-8B6B-C59EABC4117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812800"/>
            <a:ext cx="53260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692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ne 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 descr="2000.0204_Template_Bilder_Summi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77450" cy="758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9" name="Group 23"/>
          <p:cNvGrpSpPr>
            <a:grpSpLocks/>
          </p:cNvGrpSpPr>
          <p:nvPr userDrawn="1"/>
        </p:nvGrpSpPr>
        <p:grpSpPr bwMode="auto">
          <a:xfrm>
            <a:off x="0" y="493713"/>
            <a:ext cx="3221280" cy="446732"/>
            <a:chOff x="0" y="222355"/>
            <a:chExt cx="3218275" cy="446951"/>
          </a:xfrm>
        </p:grpSpPr>
        <p:sp>
          <p:nvSpPr>
            <p:cNvPr id="20" name="TextBox 24"/>
            <p:cNvSpPr txBox="1"/>
            <p:nvPr userDrawn="1"/>
          </p:nvSpPr>
          <p:spPr bwMode="auto">
            <a:xfrm>
              <a:off x="0" y="438361"/>
              <a:ext cx="3218275" cy="230945"/>
            </a:xfrm>
            <a:prstGeom prst="rect">
              <a:avLst/>
            </a:prstGeom>
            <a:noFill/>
          </p:spPr>
          <p:txBody>
            <a:bodyPr wrap="none" lIns="255600" tIns="0" rIns="0" bIns="0">
              <a:spAutoFit/>
            </a:bodyPr>
            <a:lstStyle/>
            <a:p>
              <a:pPr>
                <a:defRPr/>
              </a:pPr>
              <a:r>
                <a:rPr lang="en-US" sz="1500" dirty="0" smtClean="0">
                  <a:solidFill>
                    <a:srgbClr val="0092D0"/>
                  </a:solidFill>
                  <a:latin typeface="+mn-lt"/>
                  <a:cs typeface="+mn-cs"/>
                </a:rPr>
                <a:t>Deutsche</a:t>
              </a:r>
              <a:r>
                <a:rPr lang="en-US" sz="1500" baseline="0" dirty="0" smtClean="0">
                  <a:solidFill>
                    <a:srgbClr val="0092D0"/>
                  </a:solidFill>
                  <a:latin typeface="+mn-lt"/>
                  <a:cs typeface="+mn-cs"/>
                </a:rPr>
                <a:t> Bank Technology Center</a:t>
              </a:r>
              <a:endParaRPr lang="en-US" sz="1500" dirty="0">
                <a:solidFill>
                  <a:srgbClr val="0092D0"/>
                </a:solidFill>
                <a:latin typeface="+mn-lt"/>
                <a:cs typeface="+mn-cs"/>
              </a:endParaRPr>
            </a:p>
          </p:txBody>
        </p:sp>
        <p:sp>
          <p:nvSpPr>
            <p:cNvPr id="21" name="TextBox 25"/>
            <p:cNvSpPr txBox="1"/>
            <p:nvPr userDrawn="1"/>
          </p:nvSpPr>
          <p:spPr bwMode="auto">
            <a:xfrm>
              <a:off x="0" y="222355"/>
              <a:ext cx="1563813" cy="230300"/>
            </a:xfrm>
            <a:prstGeom prst="rect">
              <a:avLst/>
            </a:prstGeom>
            <a:noFill/>
          </p:spPr>
          <p:txBody>
            <a:bodyPr wrap="none" lIns="255600" tIns="0" rIns="0" bIns="0">
              <a:spAutoFit/>
            </a:bodyPr>
            <a:lstStyle/>
            <a:p>
              <a:pPr>
                <a:defRPr/>
              </a:pPr>
              <a:r>
                <a:rPr lang="en-US" sz="1500" dirty="0">
                  <a:solidFill>
                    <a:schemeClr val="bg1"/>
                  </a:solidFill>
                  <a:latin typeface="+mn-lt"/>
                  <a:cs typeface="+mn-cs"/>
                </a:rPr>
                <a:t>Deutsche Bank</a:t>
              </a:r>
            </a:p>
          </p:txBody>
        </p:sp>
      </p:grpSp>
      <p:sp>
        <p:nvSpPr>
          <p:cNvPr id="4214" name="Rectangle 118"/>
          <p:cNvSpPr>
            <a:spLocks noGrp="1" noChangeArrowheads="1"/>
          </p:cNvSpPr>
          <p:nvPr>
            <p:ph type="ctrTitle" sz="quarter"/>
          </p:nvPr>
        </p:nvSpPr>
        <p:spPr>
          <a:xfrm>
            <a:off x="3960001" y="2149475"/>
            <a:ext cx="6117450" cy="1001597"/>
          </a:xfrm>
        </p:spPr>
        <p:txBody>
          <a:bodyPr bIns="126000" anchor="b"/>
          <a:lstStyle>
            <a:lvl1pPr>
              <a:tabLst/>
              <a:defRPr sz="3200" b="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15" name="Rectangle 1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960001" y="3151073"/>
            <a:ext cx="5580874" cy="647014"/>
          </a:xfrm>
        </p:spPr>
        <p:txBody>
          <a:bodyPr bIns="277200" anchor="b">
            <a:noAutofit/>
          </a:bodyPr>
          <a:lstStyle>
            <a:lvl1pPr eaLnBrk="0" hangingPunct="0">
              <a:spcBef>
                <a:spcPct val="0"/>
              </a:spcBef>
              <a:spcAft>
                <a:spcPts val="0"/>
              </a:spcAft>
              <a:defRPr b="0" baseline="0">
                <a:solidFill>
                  <a:srgbClr val="FFFFFF"/>
                </a:solidFill>
                <a:latin typeface="+mn-lt"/>
              </a:defRPr>
            </a:lvl1pPr>
            <a:lvl2pPr marL="0" lvl="1" eaLnBrk="0" hangingPunct="0">
              <a:spcBef>
                <a:spcPct val="0"/>
              </a:spcBef>
              <a:defRPr sz="1800">
                <a:solidFill>
                  <a:schemeClr val="tx2"/>
                </a:solidFill>
              </a:defRPr>
            </a:lvl2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2" name="Group 20"/>
          <p:cNvGrpSpPr>
            <a:grpSpLocks/>
          </p:cNvGrpSpPr>
          <p:nvPr userDrawn="1"/>
        </p:nvGrpSpPr>
        <p:grpSpPr bwMode="auto">
          <a:xfrm>
            <a:off x="-4325938" y="531813"/>
            <a:ext cx="4211638" cy="6689725"/>
            <a:chOff x="-4325938" y="809624"/>
            <a:chExt cx="4211638" cy="6689112"/>
          </a:xfrm>
        </p:grpSpPr>
        <p:sp>
          <p:nvSpPr>
            <p:cNvPr id="23" name="Comment 104"/>
            <p:cNvSpPr>
              <a:spLocks noChangeArrowheads="1"/>
            </p:cNvSpPr>
            <p:nvPr userDrawn="1"/>
          </p:nvSpPr>
          <p:spPr bwMode="auto">
            <a:xfrm>
              <a:off x="-4325938" y="809624"/>
              <a:ext cx="4211638" cy="6689112"/>
            </a:xfrm>
            <a:prstGeom prst="rect">
              <a:avLst/>
            </a:prstGeom>
            <a:solidFill>
              <a:srgbClr val="E6EAEE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144000" tIns="108000" rIns="144000" bIns="108000">
              <a:spAutoFit/>
            </a:bodyPr>
            <a:lstStyle/>
            <a:p>
              <a:pPr algn="ctr" defTabSz="963613" eaLnBrk="0" hangingPunct="0">
                <a:spcBef>
                  <a:spcPct val="25000"/>
                </a:spcBef>
                <a:tabLst>
                  <a:tab pos="1524000" algn="l"/>
                </a:tabLst>
                <a:defRPr/>
              </a:pPr>
              <a:r>
                <a:rPr lang="de-DE" sz="1200" b="1" noProof="1">
                  <a:solidFill>
                    <a:srgbClr val="001E3C"/>
                  </a:solidFill>
                </a:rPr>
                <a:t>IMPORTANT NOTES WHEN</a:t>
              </a:r>
              <a:br>
                <a:rPr lang="de-DE" sz="1200" b="1" noProof="1">
                  <a:solidFill>
                    <a:srgbClr val="001E3C"/>
                  </a:solidFill>
                </a:rPr>
              </a:br>
              <a:r>
                <a:rPr lang="de-DE" sz="1200" b="1" noProof="1">
                  <a:solidFill>
                    <a:srgbClr val="001E3C"/>
                  </a:solidFill>
                </a:rPr>
                <a:t>WORKING WITH SCREENSHOW'S</a:t>
              </a:r>
            </a:p>
            <a:p>
              <a:pPr defTabSz="963613" eaLnBrk="0" hangingPunct="0">
                <a:spcBef>
                  <a:spcPts val="18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100" b="1" noProof="1">
                  <a:solidFill>
                    <a:srgbClr val="D70032"/>
                  </a:solidFill>
                </a:rPr>
                <a:t>SAVE AS .PPTX ONLY</a:t>
              </a:r>
            </a:p>
            <a:p>
              <a:pPr defTabSz="963613" eaLnBrk="0" hangingPunct="0">
                <a:spcBef>
                  <a:spcPts val="18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100" b="1" noProof="1">
                  <a:solidFill>
                    <a:srgbClr val="001E3C"/>
                  </a:solidFill>
                </a:rPr>
                <a:t>PRINTING INSTRUCTIONS</a:t>
              </a:r>
            </a:p>
            <a:p>
              <a:pPr defTabSz="963613" eaLnBrk="0" hangingPunct="0">
                <a:spcBef>
                  <a:spcPts val="3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000" i="1" noProof="1">
                  <a:solidFill>
                    <a:srgbClr val="001E3C"/>
                  </a:solidFill>
                </a:rPr>
                <a:t>In order to print correctly, ensure the following print settings are used:</a:t>
              </a:r>
              <a:endParaRPr lang="de-DE" sz="1000" noProof="1">
                <a:solidFill>
                  <a:srgbClr val="001E3C"/>
                </a:solidFill>
              </a:endParaRP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Color/grayscale:	</a:t>
              </a:r>
              <a:r>
                <a:rPr lang="de-DE" sz="1000" b="1" noProof="1">
                  <a:solidFill>
                    <a:srgbClr val="001E3C"/>
                  </a:solidFill>
                </a:rPr>
                <a:t>Color </a:t>
              </a:r>
              <a:r>
                <a:rPr lang="de-DE" sz="1000" noProof="1">
                  <a:solidFill>
                    <a:srgbClr val="001E3C"/>
                  </a:solidFill>
                </a:rPr>
                <a:t>(regardless of printing in b/w)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Scale to </a:t>
              </a:r>
              <a:r>
                <a:rPr lang="de-DE" sz="1000" u="sng" noProof="1">
                  <a:solidFill>
                    <a:srgbClr val="001E3C"/>
                  </a:solidFill>
                </a:rPr>
                <a:t>f</a:t>
              </a:r>
              <a:r>
                <a:rPr lang="de-DE" sz="1000" noProof="1">
                  <a:solidFill>
                    <a:srgbClr val="001E3C"/>
                  </a:solidFill>
                </a:rPr>
                <a:t>it paper:	</a:t>
              </a:r>
              <a:r>
                <a:rPr lang="de-DE" sz="1000" b="1" noProof="1">
                  <a:solidFill>
                    <a:srgbClr val="001E3C"/>
                  </a:solidFill>
                </a:rPr>
                <a:t>ON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Print </a:t>
              </a:r>
              <a:r>
                <a:rPr lang="de-DE" sz="1000" u="sng" noProof="1">
                  <a:solidFill>
                    <a:srgbClr val="001E3C"/>
                  </a:solidFill>
                </a:rPr>
                <a:t>h</a:t>
              </a:r>
              <a:r>
                <a:rPr lang="de-DE" sz="1000" noProof="1">
                  <a:solidFill>
                    <a:srgbClr val="001E3C"/>
                  </a:solidFill>
                </a:rPr>
                <a:t>idden slides:	</a:t>
              </a:r>
              <a:r>
                <a:rPr lang="de-DE" sz="1000" b="1" noProof="1">
                  <a:solidFill>
                    <a:srgbClr val="001E3C"/>
                  </a:solidFill>
                </a:rPr>
                <a:t>OFF</a:t>
              </a: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spcBef>
                  <a:spcPts val="18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100" b="1" noProof="1">
                  <a:solidFill>
                    <a:srgbClr val="001E3C"/>
                  </a:solidFill>
                </a:rPr>
                <a:t>WORKING WITH CHARTS:  BEST PRACTICE</a:t>
              </a:r>
            </a:p>
            <a:p>
              <a:pPr defTabSz="963613" eaLnBrk="0" hangingPunct="0">
                <a:spcBef>
                  <a:spcPts val="3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000" i="1" noProof="1">
                  <a:solidFill>
                    <a:srgbClr val="001E3C"/>
                  </a:solidFill>
                </a:rPr>
                <a:t>Charts should use MS Graph.  Note there are still printing issues when trying to print in greyscale.  The best way to work with charts is:</a:t>
              </a:r>
              <a:endParaRPr lang="de-DE" sz="1000" b="1" noProof="1">
                <a:solidFill>
                  <a:srgbClr val="001E3C"/>
                </a:solidFill>
              </a:endParaRP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Copy MS graph objects off the edge of the slide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Open charts by right-clicking on the MS Graph object and select:</a:t>
              </a:r>
              <a:br>
                <a:rPr lang="de-DE" sz="1000" noProof="1">
                  <a:solidFill>
                    <a:srgbClr val="001E3C"/>
                  </a:solidFill>
                </a:rPr>
              </a:br>
              <a:r>
                <a:rPr lang="de-DE" sz="1000" b="1" i="1" noProof="1">
                  <a:solidFill>
                    <a:srgbClr val="001E3C"/>
                  </a:solidFill>
                </a:rPr>
                <a:t>Chart Object &gt; Open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Make required edits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Copy the MS Graph object and paste as a picture :</a:t>
              </a:r>
              <a:br>
                <a:rPr lang="de-DE" sz="1000" noProof="1">
                  <a:solidFill>
                    <a:srgbClr val="001E3C"/>
                  </a:solidFill>
                </a:rPr>
              </a:br>
              <a:r>
                <a:rPr lang="de-DE" sz="1000" b="1" i="1" noProof="1">
                  <a:solidFill>
                    <a:srgbClr val="001E3C"/>
                  </a:solidFill>
                </a:rPr>
                <a:t>Home &gt; Clipboard &gt; Paste &gt; Paste  Special &gt; Picture (Enhanced metafile)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Position the chart on the slide and ungroup  (</a:t>
              </a:r>
              <a:r>
                <a:rPr lang="de-DE" sz="1000" b="1" i="1" noProof="1">
                  <a:solidFill>
                    <a:srgbClr val="001E3C"/>
                  </a:solidFill>
                </a:rPr>
                <a:t>Ctrl + Shift + G</a:t>
              </a:r>
              <a:r>
                <a:rPr lang="de-DE" sz="1000" noProof="1">
                  <a:solidFill>
                    <a:srgbClr val="001E3C"/>
                  </a:solidFill>
                </a:rPr>
                <a:t>).  This enables printing in greyscale</a:t>
              </a:r>
            </a:p>
            <a:p>
              <a:pPr defTabSz="963613" eaLnBrk="0" hangingPunct="0">
                <a:spcBef>
                  <a:spcPts val="1800"/>
                </a:spcBef>
                <a:spcAft>
                  <a:spcPts val="300"/>
                </a:spcAft>
                <a:buFont typeface="Arial" charset="0"/>
                <a:buNone/>
                <a:tabLst>
                  <a:tab pos="1524000" algn="l"/>
                </a:tabLst>
                <a:defRPr/>
              </a:pPr>
              <a:r>
                <a:rPr lang="de-DE" sz="1100" b="1" noProof="1">
                  <a:solidFill>
                    <a:srgbClr val="001E3C"/>
                  </a:solidFill>
                </a:rPr>
                <a:t>DISCLAIMER</a:t>
              </a:r>
            </a:p>
            <a:p>
              <a:pPr defTabSz="963613" eaLnBrk="0" hangingPunct="0">
                <a:spcBef>
                  <a:spcPts val="300"/>
                </a:spcBef>
                <a:spcAft>
                  <a:spcPts val="300"/>
                </a:spcAft>
                <a:buFont typeface="Arial" charset="0"/>
                <a:buNone/>
                <a:tabLst>
                  <a:tab pos="1524000" algn="l"/>
                </a:tabLst>
                <a:defRPr/>
              </a:pPr>
              <a:r>
                <a:rPr lang="de-DE" sz="1000" i="1" noProof="1">
                  <a:solidFill>
                    <a:srgbClr val="001E3C"/>
                  </a:solidFill>
                </a:rPr>
                <a:t>A disclaimer is not usually required for screenshows.  However, it may be required depending on the presentation's contents/use.  Users should consult Legal/Compliance as required.</a:t>
              </a:r>
            </a:p>
          </p:txBody>
        </p:sp>
        <p:pic>
          <p:nvPicPr>
            <p:cNvPr id="24" name="Picture 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918230" y="2941753"/>
              <a:ext cx="3382505" cy="1310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>
            <a:cxnSpLocks noChangeShapeType="1"/>
          </p:cNvCxnSpPr>
          <p:nvPr userDrawn="1"/>
        </p:nvCxnSpPr>
        <p:spPr bwMode="auto">
          <a:xfrm rot="10800000">
            <a:off x="539750" y="7042150"/>
            <a:ext cx="8999538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3" name="Group 13"/>
          <p:cNvGrpSpPr>
            <a:grpSpLocks/>
          </p:cNvGrpSpPr>
          <p:nvPr userDrawn="1"/>
        </p:nvGrpSpPr>
        <p:grpSpPr bwMode="auto">
          <a:xfrm>
            <a:off x="0" y="7042150"/>
            <a:ext cx="2330590" cy="542925"/>
            <a:chOff x="1" y="7040563"/>
            <a:chExt cx="2329652" cy="542925"/>
          </a:xfrm>
        </p:grpSpPr>
        <p:sp>
          <p:nvSpPr>
            <p:cNvPr id="4" name="TextBox 12"/>
            <p:cNvSpPr txBox="1"/>
            <p:nvPr userDrawn="1"/>
          </p:nvSpPr>
          <p:spPr>
            <a:xfrm>
              <a:off x="1" y="7212339"/>
              <a:ext cx="2329652" cy="371149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>
                <a:defRPr/>
              </a:pPr>
              <a:r>
                <a:rPr lang="en-US" sz="900" dirty="0" smtClean="0">
                  <a:solidFill>
                    <a:srgbClr val="0092D0"/>
                  </a:solidFill>
                  <a:latin typeface="+mn-lt"/>
                  <a:cs typeface="+mn-cs"/>
                </a:rPr>
                <a:t>Deutsche</a:t>
              </a:r>
              <a:r>
                <a:rPr lang="en-US" sz="900" baseline="0" dirty="0" smtClean="0">
                  <a:solidFill>
                    <a:srgbClr val="0092D0"/>
                  </a:solidFill>
                  <a:latin typeface="+mn-lt"/>
                  <a:cs typeface="+mn-cs"/>
                </a:rPr>
                <a:t> Bank Technology Center</a:t>
              </a:r>
              <a:endParaRPr lang="en-US" sz="900" dirty="0">
                <a:solidFill>
                  <a:srgbClr val="0092D0"/>
                </a:solidFill>
                <a:latin typeface="+mn-lt"/>
                <a:cs typeface="+mn-cs"/>
              </a:endParaRPr>
            </a:p>
          </p:txBody>
        </p:sp>
        <p:sp>
          <p:nvSpPr>
            <p:cNvPr id="5" name="TextBox 13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18A8"/>
                  </a:solidFill>
                </a:rPr>
                <a:t>Deutsche Bank</a:t>
              </a:r>
            </a:p>
          </p:txBody>
        </p:sp>
      </p:grpSp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2703513" y="7042150"/>
            <a:ext cx="3238066" cy="54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230400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WPF Automation – test injection approach to application testing</a:t>
            </a:r>
            <a:b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SQA Days</a:t>
            </a:r>
            <a:endParaRPr lang="en-US" sz="900" dirty="0">
              <a:solidFill>
                <a:srgbClr val="000000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7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95E70-3FF7-402A-9B9F-BFBC36D4B0B1}" type="datetime1">
              <a:rPr lang="en-US"/>
              <a:pPr>
                <a:defRPr/>
              </a:pPr>
              <a:t>5/17/2017</a:t>
            </a:fld>
            <a:endParaRPr lang="en-US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058988" y="7445375"/>
            <a:ext cx="2309812" cy="138113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538" y="7100649"/>
            <a:ext cx="692196" cy="40608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e pos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4"/>
          <p:cNvSpPr txBox="1">
            <a:spLocks noChangeArrowheads="1"/>
          </p:cNvSpPr>
          <p:nvPr userDrawn="1"/>
        </p:nvSpPr>
        <p:spPr bwMode="auto">
          <a:xfrm rot="16200000">
            <a:off x="-60325" y="-603250"/>
            <a:ext cx="95726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FFFFFF"/>
                </a:solidFill>
                <a:latin typeface="+mn-lt"/>
              </a:rPr>
              <a:t>12.5 cm (4.92 in)</a:t>
            </a:r>
          </a:p>
        </p:txBody>
      </p:sp>
      <p:sp>
        <p:nvSpPr>
          <p:cNvPr id="4" name="TextBox 54"/>
          <p:cNvSpPr txBox="1">
            <a:spLocks noChangeArrowheads="1"/>
          </p:cNvSpPr>
          <p:nvPr userDrawn="1"/>
        </p:nvSpPr>
        <p:spPr bwMode="auto">
          <a:xfrm rot="16200000">
            <a:off x="4293394" y="-567531"/>
            <a:ext cx="88582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FFFFFF"/>
                </a:solidFill>
                <a:latin typeface="+mn-lt"/>
              </a:rPr>
              <a:t>0.5 cm (0.20 in)</a:t>
            </a:r>
          </a:p>
        </p:txBody>
      </p:sp>
      <p:sp>
        <p:nvSpPr>
          <p:cNvPr id="5" name="TextBox 54"/>
          <p:cNvSpPr txBox="1">
            <a:spLocks noChangeArrowheads="1"/>
          </p:cNvSpPr>
          <p:nvPr userDrawn="1"/>
        </p:nvSpPr>
        <p:spPr bwMode="auto">
          <a:xfrm rot="16200000">
            <a:off x="4895056" y="-567531"/>
            <a:ext cx="88582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FFFFFF"/>
                </a:solidFill>
                <a:latin typeface="+mn-lt"/>
              </a:rPr>
              <a:t>0.5 cm (0.20 in)</a:t>
            </a:r>
          </a:p>
        </p:txBody>
      </p:sp>
      <p:sp>
        <p:nvSpPr>
          <p:cNvPr id="6" name="TextBox 54"/>
          <p:cNvSpPr txBox="1">
            <a:spLocks noChangeArrowheads="1"/>
          </p:cNvSpPr>
          <p:nvPr userDrawn="1"/>
        </p:nvSpPr>
        <p:spPr bwMode="auto">
          <a:xfrm rot="16200000">
            <a:off x="9178925" y="-603250"/>
            <a:ext cx="95726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FFFFFF"/>
                </a:solidFill>
                <a:latin typeface="+mn-lt"/>
              </a:rPr>
              <a:t>12.5 cm (4.92 in)</a:t>
            </a:r>
          </a:p>
        </p:txBody>
      </p:sp>
      <p:sp>
        <p:nvSpPr>
          <p:cNvPr id="7" name="TextBox 54"/>
          <p:cNvSpPr txBox="1">
            <a:spLocks noChangeArrowheads="1"/>
          </p:cNvSpPr>
          <p:nvPr userDrawn="1"/>
        </p:nvSpPr>
        <p:spPr bwMode="auto">
          <a:xfrm>
            <a:off x="-1563688" y="350838"/>
            <a:ext cx="14859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rgbClr val="FFFFFF"/>
                </a:solidFill>
                <a:latin typeface="+mn-lt"/>
              </a:rPr>
              <a:t>Logo top 9.03 cm (3.55 in)</a:t>
            </a:r>
          </a:p>
        </p:txBody>
      </p:sp>
      <p:sp>
        <p:nvSpPr>
          <p:cNvPr id="8" name="TextBox 54"/>
          <p:cNvSpPr txBox="1">
            <a:spLocks noChangeArrowheads="1"/>
          </p:cNvSpPr>
          <p:nvPr userDrawn="1"/>
        </p:nvSpPr>
        <p:spPr bwMode="auto">
          <a:xfrm rot="16200000">
            <a:off x="-686593" y="-950119"/>
            <a:ext cx="16510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FFFFFF"/>
                </a:solidFill>
              </a:rPr>
              <a:t>13.25 cm – identifier (5.51 in)</a:t>
            </a:r>
          </a:p>
        </p:txBody>
      </p:sp>
      <p:sp>
        <p:nvSpPr>
          <p:cNvPr id="9" name="TextBox 54"/>
          <p:cNvSpPr txBox="1">
            <a:spLocks noChangeArrowheads="1"/>
          </p:cNvSpPr>
          <p:nvPr userDrawn="1"/>
        </p:nvSpPr>
        <p:spPr bwMode="auto">
          <a:xfrm>
            <a:off x="-2895600" y="1550988"/>
            <a:ext cx="2817812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1000">
                <a:solidFill>
                  <a:srgbClr val="FFFFFF"/>
                </a:solidFill>
                <a:latin typeface="+mn-lt"/>
              </a:rPr>
              <a:t>Top text box without title content 5.72 cm (2.25 in)</a:t>
            </a:r>
          </a:p>
        </p:txBody>
      </p:sp>
      <p:sp>
        <p:nvSpPr>
          <p:cNvPr id="10" name="TextBox 54"/>
          <p:cNvSpPr txBox="1">
            <a:spLocks noChangeArrowheads="1"/>
          </p:cNvSpPr>
          <p:nvPr userDrawn="1"/>
        </p:nvSpPr>
        <p:spPr bwMode="auto">
          <a:xfrm>
            <a:off x="-1274763" y="6840538"/>
            <a:ext cx="11969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1000">
                <a:solidFill>
                  <a:srgbClr val="FFFFFF"/>
                </a:solidFill>
                <a:latin typeface="+mn-lt"/>
              </a:rPr>
              <a:t>Line 9.03cm (3.55 in)</a:t>
            </a:r>
          </a:p>
        </p:txBody>
      </p:sp>
      <p:sp>
        <p:nvSpPr>
          <p:cNvPr id="11" name="TextBox 54"/>
          <p:cNvSpPr txBox="1">
            <a:spLocks noChangeArrowheads="1"/>
          </p:cNvSpPr>
          <p:nvPr userDrawn="1"/>
        </p:nvSpPr>
        <p:spPr bwMode="auto">
          <a:xfrm>
            <a:off x="-2719388" y="1949450"/>
            <a:ext cx="26416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1000">
                <a:solidFill>
                  <a:srgbClr val="FFFFFF"/>
                </a:solidFill>
                <a:latin typeface="+mn-lt"/>
              </a:rPr>
              <a:t>Top text box with title content 4.56 cm (1.80 in)</a:t>
            </a:r>
          </a:p>
        </p:txBody>
      </p:sp>
      <p:sp>
        <p:nvSpPr>
          <p:cNvPr id="12" name="TextBox 54"/>
          <p:cNvSpPr txBox="1">
            <a:spLocks noChangeArrowheads="1"/>
          </p:cNvSpPr>
          <p:nvPr userDrawn="1"/>
        </p:nvSpPr>
        <p:spPr bwMode="auto">
          <a:xfrm>
            <a:off x="-1978025" y="1060450"/>
            <a:ext cx="190023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rgbClr val="FFFFFF"/>
                </a:solidFill>
                <a:latin typeface="+mn-lt"/>
              </a:rPr>
              <a:t>Title box bottom 7.03 cm (2.77 in)</a:t>
            </a:r>
          </a:p>
        </p:txBody>
      </p:sp>
      <p:sp>
        <p:nvSpPr>
          <p:cNvPr id="13" name="TextBox 54"/>
          <p:cNvSpPr txBox="1">
            <a:spLocks noChangeArrowheads="1"/>
          </p:cNvSpPr>
          <p:nvPr userDrawn="1"/>
        </p:nvSpPr>
        <p:spPr bwMode="auto">
          <a:xfrm>
            <a:off x="-1954213" y="6269038"/>
            <a:ext cx="187642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1000">
                <a:solidFill>
                  <a:srgbClr val="FFFFFF"/>
                </a:solidFill>
                <a:latin typeface="+mn-lt"/>
              </a:rPr>
              <a:t>Bottom text box 7.44 cm (2.93 in)</a:t>
            </a:r>
          </a:p>
        </p:txBody>
      </p:sp>
      <p:cxnSp>
        <p:nvCxnSpPr>
          <p:cNvPr id="14" name="Straight Connector 9"/>
          <p:cNvCxnSpPr>
            <a:cxnSpLocks noChangeShapeType="1"/>
          </p:cNvCxnSpPr>
          <p:nvPr userDrawn="1"/>
        </p:nvCxnSpPr>
        <p:spPr bwMode="auto">
          <a:xfrm rot="10800000">
            <a:off x="539750" y="7042150"/>
            <a:ext cx="8999538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15" name="Group 13"/>
          <p:cNvGrpSpPr>
            <a:grpSpLocks/>
          </p:cNvGrpSpPr>
          <p:nvPr userDrawn="1"/>
        </p:nvGrpSpPr>
        <p:grpSpPr bwMode="auto">
          <a:xfrm>
            <a:off x="0" y="7042150"/>
            <a:ext cx="1320800" cy="542925"/>
            <a:chOff x="1" y="7040563"/>
            <a:chExt cx="1320269" cy="542925"/>
          </a:xfrm>
        </p:grpSpPr>
        <p:sp>
          <p:nvSpPr>
            <p:cNvPr id="16" name="TextBox 13"/>
            <p:cNvSpPr txBox="1"/>
            <p:nvPr userDrawn="1"/>
          </p:nvSpPr>
          <p:spPr>
            <a:xfrm>
              <a:off x="1" y="7212013"/>
              <a:ext cx="980681" cy="371475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92D0"/>
                  </a:solidFill>
                  <a:latin typeface="+mn-lt"/>
                  <a:cs typeface="+mn-cs"/>
                </a:rPr>
                <a:t>Identifier</a:t>
              </a:r>
            </a:p>
          </p:txBody>
        </p:sp>
        <p:sp>
          <p:nvSpPr>
            <p:cNvPr id="17" name="TextBox 14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0" dirty="0">
                  <a:solidFill>
                    <a:srgbClr val="0018A8"/>
                  </a:solidFill>
                </a:rPr>
                <a:t>Deutsche Bank</a:t>
              </a:r>
            </a:p>
          </p:txBody>
        </p:sp>
      </p:grpSp>
      <p:sp>
        <p:nvSpPr>
          <p:cNvPr id="18" name="TextBox 7"/>
          <p:cNvSpPr txBox="1">
            <a:spLocks noChangeArrowheads="1"/>
          </p:cNvSpPr>
          <p:nvPr userDrawn="1"/>
        </p:nvSpPr>
        <p:spPr bwMode="auto">
          <a:xfrm>
            <a:off x="2703513" y="7042150"/>
            <a:ext cx="10064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230400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Speaker name</a:t>
            </a:r>
            <a:b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Name of event/date</a:t>
            </a:r>
          </a:p>
        </p:txBody>
      </p:sp>
      <p:sp>
        <p:nvSpPr>
          <p:cNvPr id="19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9" name="Title 178"/>
          <p:cNvSpPr>
            <a:spLocks noGrp="1"/>
          </p:cNvSpPr>
          <p:nvPr>
            <p:ph type="title"/>
          </p:nvPr>
        </p:nvSpPr>
        <p:spPr>
          <a:xfrm>
            <a:off x="538163" y="504000"/>
            <a:ext cx="8461375" cy="756475"/>
          </a:xfrm>
          <a:noFill/>
          <a:ln w="9525" algn="ctr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>
              <a:tabLst/>
              <a:defRPr lang="en-GB" sz="2600" kern="1200" baseline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+mj-cs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20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E9C48-F77D-4A48-9724-1EA27D4BF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wo 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 descr="2000.0204_Template_Bilder_Summi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77450" cy="758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9" name="Group 23"/>
          <p:cNvGrpSpPr>
            <a:grpSpLocks/>
          </p:cNvGrpSpPr>
          <p:nvPr userDrawn="1"/>
        </p:nvGrpSpPr>
        <p:grpSpPr bwMode="auto">
          <a:xfrm>
            <a:off x="0" y="493713"/>
            <a:ext cx="1565275" cy="446087"/>
            <a:chOff x="0" y="222355"/>
            <a:chExt cx="1563813" cy="446306"/>
          </a:xfrm>
        </p:grpSpPr>
        <p:sp>
          <p:nvSpPr>
            <p:cNvPr id="20" name="TextBox 24"/>
            <p:cNvSpPr txBox="1"/>
            <p:nvPr userDrawn="1"/>
          </p:nvSpPr>
          <p:spPr bwMode="auto">
            <a:xfrm>
              <a:off x="0" y="438361"/>
              <a:ext cx="996019" cy="230300"/>
            </a:xfrm>
            <a:prstGeom prst="rect">
              <a:avLst/>
            </a:prstGeom>
            <a:noFill/>
          </p:spPr>
          <p:txBody>
            <a:bodyPr wrap="none" lIns="255600" tIns="0" rIns="0" bIns="0">
              <a:spAutoFit/>
            </a:bodyPr>
            <a:lstStyle/>
            <a:p>
              <a:pPr>
                <a:defRPr/>
              </a:pPr>
              <a:r>
                <a:rPr lang="en-US" sz="1500" dirty="0">
                  <a:solidFill>
                    <a:srgbClr val="0092D0"/>
                  </a:solidFill>
                  <a:latin typeface="+mn-lt"/>
                  <a:cs typeface="+mn-cs"/>
                </a:rPr>
                <a:t>Identifier</a:t>
              </a:r>
            </a:p>
          </p:txBody>
        </p:sp>
        <p:sp>
          <p:nvSpPr>
            <p:cNvPr id="21" name="TextBox 25"/>
            <p:cNvSpPr txBox="1"/>
            <p:nvPr userDrawn="1"/>
          </p:nvSpPr>
          <p:spPr bwMode="auto">
            <a:xfrm>
              <a:off x="0" y="222355"/>
              <a:ext cx="1563813" cy="230300"/>
            </a:xfrm>
            <a:prstGeom prst="rect">
              <a:avLst/>
            </a:prstGeom>
            <a:noFill/>
          </p:spPr>
          <p:txBody>
            <a:bodyPr wrap="none" lIns="255600" tIns="0" rIns="0" bIns="0">
              <a:spAutoFit/>
            </a:bodyPr>
            <a:lstStyle/>
            <a:p>
              <a:pPr>
                <a:defRPr/>
              </a:pPr>
              <a:r>
                <a:rPr lang="en-US" sz="1500" dirty="0">
                  <a:solidFill>
                    <a:schemeClr val="bg1"/>
                  </a:solidFill>
                  <a:latin typeface="+mn-lt"/>
                  <a:cs typeface="+mn-cs"/>
                </a:rPr>
                <a:t>Deutsche Bank</a:t>
              </a:r>
            </a:p>
          </p:txBody>
        </p:sp>
      </p:grpSp>
      <p:sp>
        <p:nvSpPr>
          <p:cNvPr id="4214" name="Rectangle 118"/>
          <p:cNvSpPr>
            <a:spLocks noGrp="1" noChangeArrowheads="1"/>
          </p:cNvSpPr>
          <p:nvPr>
            <p:ph type="ctrTitle" sz="quarter"/>
          </p:nvPr>
        </p:nvSpPr>
        <p:spPr>
          <a:xfrm>
            <a:off x="3960000" y="2149475"/>
            <a:ext cx="5580875" cy="1001597"/>
          </a:xfrm>
          <a:noFill/>
          <a:ln w="9525" algn="ctr">
            <a:noFill/>
            <a:miter lim="800000"/>
            <a:headEnd/>
            <a:tailEnd/>
          </a:ln>
        </p:spPr>
        <p:txBody>
          <a:bodyPr rIns="0" bIns="126000" anchor="b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/>
              <a:defRPr lang="en-GB" sz="3200" b="0" baseline="0" dirty="0">
                <a:solidFill>
                  <a:srgbClr val="FFFFFF"/>
                </a:solidFill>
                <a:latin typeface="+mn-lt"/>
                <a:ea typeface="ＭＳ Ｐゴシック" pitchFamily="34" charset="-128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15" name="Rectangle 1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960000" y="3151070"/>
            <a:ext cx="5580875" cy="982800"/>
          </a:xfrm>
          <a:noFill/>
          <a:ln w="9525" algn="ctr">
            <a:noFill/>
            <a:miter lim="800000"/>
            <a:headEnd/>
            <a:tailEnd/>
          </a:ln>
        </p:spPr>
        <p:txBody>
          <a:bodyPr bIns="277200" anchor="b">
            <a:no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0"/>
              </a:spcAft>
              <a:defRPr lang="en-US" sz="2200" b="0" kern="1200" baseline="0" noProof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lvl="1" eaLnBrk="0" hangingPunct="0">
              <a:spcBef>
                <a:spcPct val="0"/>
              </a:spcBef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subtitle style</a:t>
            </a:r>
          </a:p>
        </p:txBody>
      </p:sp>
      <p:grpSp>
        <p:nvGrpSpPr>
          <p:cNvPr id="22" name="Group 20"/>
          <p:cNvGrpSpPr>
            <a:grpSpLocks/>
          </p:cNvGrpSpPr>
          <p:nvPr userDrawn="1"/>
        </p:nvGrpSpPr>
        <p:grpSpPr bwMode="auto">
          <a:xfrm>
            <a:off x="-4325938" y="531813"/>
            <a:ext cx="4211638" cy="6689725"/>
            <a:chOff x="-4325938" y="809624"/>
            <a:chExt cx="4211638" cy="6689112"/>
          </a:xfrm>
        </p:grpSpPr>
        <p:sp>
          <p:nvSpPr>
            <p:cNvPr id="23" name="Comment 104"/>
            <p:cNvSpPr>
              <a:spLocks noChangeArrowheads="1"/>
            </p:cNvSpPr>
            <p:nvPr userDrawn="1"/>
          </p:nvSpPr>
          <p:spPr bwMode="auto">
            <a:xfrm>
              <a:off x="-4325938" y="809624"/>
              <a:ext cx="4211638" cy="6689112"/>
            </a:xfrm>
            <a:prstGeom prst="rect">
              <a:avLst/>
            </a:prstGeom>
            <a:solidFill>
              <a:srgbClr val="E6EAEE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144000" tIns="108000" rIns="144000" bIns="108000">
              <a:spAutoFit/>
            </a:bodyPr>
            <a:lstStyle/>
            <a:p>
              <a:pPr algn="ctr" defTabSz="963613" eaLnBrk="0" hangingPunct="0">
                <a:spcBef>
                  <a:spcPct val="25000"/>
                </a:spcBef>
                <a:tabLst>
                  <a:tab pos="1524000" algn="l"/>
                </a:tabLst>
                <a:defRPr/>
              </a:pPr>
              <a:r>
                <a:rPr lang="de-DE" sz="1200" b="1" noProof="1">
                  <a:solidFill>
                    <a:srgbClr val="001E3C"/>
                  </a:solidFill>
                </a:rPr>
                <a:t>IMPORTANT NOTES WHEN</a:t>
              </a:r>
              <a:br>
                <a:rPr lang="de-DE" sz="1200" b="1" noProof="1">
                  <a:solidFill>
                    <a:srgbClr val="001E3C"/>
                  </a:solidFill>
                </a:rPr>
              </a:br>
              <a:r>
                <a:rPr lang="de-DE" sz="1200" b="1" noProof="1">
                  <a:solidFill>
                    <a:srgbClr val="001E3C"/>
                  </a:solidFill>
                </a:rPr>
                <a:t>WORKING WITH SCREENSHOW'S</a:t>
              </a:r>
            </a:p>
            <a:p>
              <a:pPr defTabSz="963613" eaLnBrk="0" hangingPunct="0">
                <a:spcBef>
                  <a:spcPts val="18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100" b="1" noProof="1">
                  <a:solidFill>
                    <a:srgbClr val="D70032"/>
                  </a:solidFill>
                </a:rPr>
                <a:t>SAVE AS .PPTX ONLY</a:t>
              </a:r>
            </a:p>
            <a:p>
              <a:pPr defTabSz="963613" eaLnBrk="0" hangingPunct="0">
                <a:spcBef>
                  <a:spcPts val="18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100" b="1" noProof="1">
                  <a:solidFill>
                    <a:srgbClr val="001E3C"/>
                  </a:solidFill>
                </a:rPr>
                <a:t>PRINTING INSTRUCTIONS</a:t>
              </a:r>
            </a:p>
            <a:p>
              <a:pPr defTabSz="963613" eaLnBrk="0" hangingPunct="0">
                <a:spcBef>
                  <a:spcPts val="3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000" i="1" noProof="1">
                  <a:solidFill>
                    <a:srgbClr val="001E3C"/>
                  </a:solidFill>
                </a:rPr>
                <a:t>In order to print correctly, ensure the following print settings are used:</a:t>
              </a:r>
              <a:endParaRPr lang="de-DE" sz="1000" noProof="1">
                <a:solidFill>
                  <a:srgbClr val="001E3C"/>
                </a:solidFill>
              </a:endParaRP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Color/grayscale:	</a:t>
              </a:r>
              <a:r>
                <a:rPr lang="de-DE" sz="1000" b="1" noProof="1">
                  <a:solidFill>
                    <a:srgbClr val="001E3C"/>
                  </a:solidFill>
                </a:rPr>
                <a:t>Color </a:t>
              </a:r>
              <a:r>
                <a:rPr lang="de-DE" sz="1000" noProof="1">
                  <a:solidFill>
                    <a:srgbClr val="001E3C"/>
                  </a:solidFill>
                </a:rPr>
                <a:t>(regardless of printing in b/w)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Scale to </a:t>
              </a:r>
              <a:r>
                <a:rPr lang="de-DE" sz="1000" u="sng" noProof="1">
                  <a:solidFill>
                    <a:srgbClr val="001E3C"/>
                  </a:solidFill>
                </a:rPr>
                <a:t>f</a:t>
              </a:r>
              <a:r>
                <a:rPr lang="de-DE" sz="1000" noProof="1">
                  <a:solidFill>
                    <a:srgbClr val="001E3C"/>
                  </a:solidFill>
                </a:rPr>
                <a:t>it paper:	</a:t>
              </a:r>
              <a:r>
                <a:rPr lang="de-DE" sz="1000" b="1" noProof="1">
                  <a:solidFill>
                    <a:srgbClr val="001E3C"/>
                  </a:solidFill>
                </a:rPr>
                <a:t>ON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Print </a:t>
              </a:r>
              <a:r>
                <a:rPr lang="de-DE" sz="1000" u="sng" noProof="1">
                  <a:solidFill>
                    <a:srgbClr val="001E3C"/>
                  </a:solidFill>
                </a:rPr>
                <a:t>h</a:t>
              </a:r>
              <a:r>
                <a:rPr lang="de-DE" sz="1000" noProof="1">
                  <a:solidFill>
                    <a:srgbClr val="001E3C"/>
                  </a:solidFill>
                </a:rPr>
                <a:t>idden slides:	</a:t>
              </a:r>
              <a:r>
                <a:rPr lang="de-DE" sz="1000" b="1" noProof="1">
                  <a:solidFill>
                    <a:srgbClr val="001E3C"/>
                  </a:solidFill>
                </a:rPr>
                <a:t>OFF</a:t>
              </a: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spcBef>
                  <a:spcPts val="18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100" b="1" noProof="1">
                  <a:solidFill>
                    <a:srgbClr val="001E3C"/>
                  </a:solidFill>
                </a:rPr>
                <a:t>WORKING WITH CHARTS:  BEST PRACTICE</a:t>
              </a:r>
            </a:p>
            <a:p>
              <a:pPr defTabSz="963613" eaLnBrk="0" hangingPunct="0">
                <a:spcBef>
                  <a:spcPts val="3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000" i="1" noProof="1">
                  <a:solidFill>
                    <a:srgbClr val="001E3C"/>
                  </a:solidFill>
                </a:rPr>
                <a:t>Charts should use MS Graph.  Note there are still printing issues when trying to print in greyscale.  The best way to work with charts is:</a:t>
              </a:r>
              <a:endParaRPr lang="de-DE" sz="1000" b="1" noProof="1">
                <a:solidFill>
                  <a:srgbClr val="001E3C"/>
                </a:solidFill>
              </a:endParaRP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Copy MS graph objects off the edge of the slide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Open charts by right-clicking on the MS Graph object and select:</a:t>
              </a:r>
              <a:br>
                <a:rPr lang="de-DE" sz="1000" noProof="1">
                  <a:solidFill>
                    <a:srgbClr val="001E3C"/>
                  </a:solidFill>
                </a:rPr>
              </a:br>
              <a:r>
                <a:rPr lang="de-DE" sz="1000" b="1" i="1" noProof="1">
                  <a:solidFill>
                    <a:srgbClr val="001E3C"/>
                  </a:solidFill>
                </a:rPr>
                <a:t>Chart Object &gt; Open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Make required edits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Copy the MS Graph object and paste as a picture :</a:t>
              </a:r>
              <a:br>
                <a:rPr lang="de-DE" sz="1000" noProof="1">
                  <a:solidFill>
                    <a:srgbClr val="001E3C"/>
                  </a:solidFill>
                </a:rPr>
              </a:br>
              <a:r>
                <a:rPr lang="de-DE" sz="1000" b="1" i="1" noProof="1">
                  <a:solidFill>
                    <a:srgbClr val="001E3C"/>
                  </a:solidFill>
                </a:rPr>
                <a:t>Home &gt; Clipboard &gt; Paste &gt; Paste  Special &gt; Picture (Enhanced metafile)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Position the chart on the slide and ungroup  (</a:t>
              </a:r>
              <a:r>
                <a:rPr lang="de-DE" sz="1000" b="1" i="1" noProof="1">
                  <a:solidFill>
                    <a:srgbClr val="001E3C"/>
                  </a:solidFill>
                </a:rPr>
                <a:t>Ctrl + Shift + G</a:t>
              </a:r>
              <a:r>
                <a:rPr lang="de-DE" sz="1000" noProof="1">
                  <a:solidFill>
                    <a:srgbClr val="001E3C"/>
                  </a:solidFill>
                </a:rPr>
                <a:t>).  This enables printing in greyscale</a:t>
              </a:r>
            </a:p>
            <a:p>
              <a:pPr defTabSz="963613" eaLnBrk="0" hangingPunct="0">
                <a:spcBef>
                  <a:spcPts val="1800"/>
                </a:spcBef>
                <a:spcAft>
                  <a:spcPts val="300"/>
                </a:spcAft>
                <a:buFont typeface="Arial" charset="0"/>
                <a:buNone/>
                <a:tabLst>
                  <a:tab pos="1524000" algn="l"/>
                </a:tabLst>
                <a:defRPr/>
              </a:pPr>
              <a:r>
                <a:rPr lang="de-DE" sz="1100" b="1" noProof="1">
                  <a:solidFill>
                    <a:srgbClr val="001E3C"/>
                  </a:solidFill>
                </a:rPr>
                <a:t>DISCLAIMER</a:t>
              </a:r>
            </a:p>
            <a:p>
              <a:pPr defTabSz="963613" eaLnBrk="0" hangingPunct="0">
                <a:spcBef>
                  <a:spcPts val="300"/>
                </a:spcBef>
                <a:spcAft>
                  <a:spcPts val="300"/>
                </a:spcAft>
                <a:buFont typeface="Arial" charset="0"/>
                <a:buNone/>
                <a:tabLst>
                  <a:tab pos="1524000" algn="l"/>
                </a:tabLst>
                <a:defRPr/>
              </a:pPr>
              <a:r>
                <a:rPr lang="de-DE" sz="1000" i="1" noProof="1">
                  <a:solidFill>
                    <a:srgbClr val="001E3C"/>
                  </a:solidFill>
                </a:rPr>
                <a:t>A disclaimer is not usually required for screenshows.  However, it may be required depending on the presentation's contents/use.  Users should consult Legal/Compliance as required.</a:t>
              </a:r>
            </a:p>
          </p:txBody>
        </p:sp>
        <p:pic>
          <p:nvPicPr>
            <p:cNvPr id="24" name="Picture 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918230" y="2941753"/>
              <a:ext cx="3382505" cy="1310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 - content area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 noEditPoints="1"/>
          </p:cNvSpPr>
          <p:nvPr userDrawn="1"/>
        </p:nvSpPr>
        <p:spPr bwMode="black">
          <a:xfrm>
            <a:off x="8999538" y="541338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5" name="Straight Connector 9"/>
          <p:cNvCxnSpPr>
            <a:cxnSpLocks noChangeShapeType="1"/>
          </p:cNvCxnSpPr>
          <p:nvPr userDrawn="1"/>
        </p:nvCxnSpPr>
        <p:spPr bwMode="auto">
          <a:xfrm rot="10800000">
            <a:off x="539750" y="7042150"/>
            <a:ext cx="8999538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2703513" y="7042150"/>
            <a:ext cx="10064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230400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Speaker name</a:t>
            </a:r>
            <a:b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Name of event/date</a:t>
            </a:r>
          </a:p>
        </p:txBody>
      </p:sp>
      <p:grpSp>
        <p:nvGrpSpPr>
          <p:cNvPr id="7" name="Group 13"/>
          <p:cNvGrpSpPr>
            <a:grpSpLocks/>
          </p:cNvGrpSpPr>
          <p:nvPr userDrawn="1"/>
        </p:nvGrpSpPr>
        <p:grpSpPr bwMode="auto">
          <a:xfrm>
            <a:off x="0" y="7042150"/>
            <a:ext cx="1320800" cy="542925"/>
            <a:chOff x="1" y="7040563"/>
            <a:chExt cx="1320269" cy="542925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1" y="7212013"/>
              <a:ext cx="980681" cy="371475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92D0"/>
                  </a:solidFill>
                  <a:latin typeface="+mn-lt"/>
                  <a:cs typeface="+mn-cs"/>
                </a:rPr>
                <a:t>Identifier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18A8"/>
                  </a:solidFill>
                  <a:latin typeface="+mn-lt"/>
                  <a:cs typeface="+mn-cs"/>
                </a:rPr>
                <a:t>Deutsche Bank</a:t>
              </a:r>
            </a:p>
          </p:txBody>
        </p:sp>
      </p:grp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540000" y="1730375"/>
            <a:ext cx="9000000" cy="4741200"/>
          </a:xfrm>
        </p:spPr>
        <p:txBody>
          <a:bodyPr/>
          <a:lstStyle>
            <a:lvl1pPr marL="0" indent="0">
              <a:defRPr baseline="0">
                <a:solidFill>
                  <a:srgbClr val="0092D0"/>
                </a:solidFill>
              </a:defRPr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8163" y="504000"/>
            <a:ext cx="8461375" cy="75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tabLst/>
              <a:defRPr lang="en-US" sz="2600" kern="1200" noProof="0" smtClean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109" charset="-128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923D5-80FA-4D65-8849-75CBA8AC6522}" type="datetime1">
              <a:rPr lang="en-US"/>
              <a:pPr>
                <a:defRPr/>
              </a:pPr>
              <a:t>5/17/2017</a:t>
            </a:fld>
            <a:endParaRPr lang="en-US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9"/>
          </p:nvPr>
        </p:nvSpPr>
        <p:spPr>
          <a:xfrm>
            <a:off x="2058988" y="7445375"/>
            <a:ext cx="2309812" cy="138113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AB545-16C2-4DA8-983B-9F52F7040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- content title and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>
            <a:cxnSpLocks noChangeShapeType="1"/>
          </p:cNvCxnSpPr>
          <p:nvPr userDrawn="1"/>
        </p:nvCxnSpPr>
        <p:spPr bwMode="auto">
          <a:xfrm>
            <a:off x="539750" y="2149475"/>
            <a:ext cx="89995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" name="Straight Connector 9"/>
          <p:cNvCxnSpPr>
            <a:cxnSpLocks noChangeShapeType="1"/>
          </p:cNvCxnSpPr>
          <p:nvPr userDrawn="1"/>
        </p:nvCxnSpPr>
        <p:spPr bwMode="auto">
          <a:xfrm rot="10800000">
            <a:off x="539750" y="7042150"/>
            <a:ext cx="8999538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7" name="Group 13"/>
          <p:cNvGrpSpPr>
            <a:grpSpLocks/>
          </p:cNvGrpSpPr>
          <p:nvPr userDrawn="1"/>
        </p:nvGrpSpPr>
        <p:grpSpPr bwMode="auto">
          <a:xfrm>
            <a:off x="0" y="7042150"/>
            <a:ext cx="1320800" cy="542925"/>
            <a:chOff x="1" y="7040563"/>
            <a:chExt cx="1320269" cy="542925"/>
          </a:xfrm>
        </p:grpSpPr>
        <p:sp>
          <p:nvSpPr>
            <p:cNvPr id="8" name="TextBox 13"/>
            <p:cNvSpPr txBox="1"/>
            <p:nvPr userDrawn="1"/>
          </p:nvSpPr>
          <p:spPr>
            <a:xfrm>
              <a:off x="1" y="7212013"/>
              <a:ext cx="980681" cy="371475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92D0"/>
                  </a:solidFill>
                  <a:latin typeface="+mn-lt"/>
                  <a:cs typeface="+mn-cs"/>
                </a:rPr>
                <a:t>Identifier</a:t>
              </a:r>
            </a:p>
          </p:txBody>
        </p:sp>
        <p:sp>
          <p:nvSpPr>
            <p:cNvPr id="9" name="TextBox 14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18A8"/>
                  </a:solidFill>
                </a:rPr>
                <a:t>Deutsche Bank</a:t>
              </a:r>
            </a:p>
          </p:txBody>
        </p:sp>
      </p:grpSp>
      <p:sp>
        <p:nvSpPr>
          <p:cNvPr id="10" name="TextBox 7"/>
          <p:cNvSpPr txBox="1">
            <a:spLocks noChangeArrowheads="1"/>
          </p:cNvSpPr>
          <p:nvPr userDrawn="1"/>
        </p:nvSpPr>
        <p:spPr bwMode="auto">
          <a:xfrm>
            <a:off x="2703513" y="7042150"/>
            <a:ext cx="10064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230400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Speaker name</a:t>
            </a:r>
            <a:b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Name of event/date</a:t>
            </a:r>
          </a:p>
        </p:txBody>
      </p:sp>
      <p:sp>
        <p:nvSpPr>
          <p:cNvPr id="11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538163" y="2149200"/>
            <a:ext cx="9000000" cy="4320000"/>
          </a:xfrm>
        </p:spPr>
        <p:txBody>
          <a:bodyPr/>
          <a:lstStyle>
            <a:lvl1pPr>
              <a:defRPr>
                <a:solidFill>
                  <a:srgbClr val="0092D0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8163" y="504000"/>
            <a:ext cx="8460000" cy="75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>
              <a:defRPr lang="en-GB" sz="2600" kern="1200" baseline="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  <a:cs typeface="+mj-cs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8"/>
          </p:nvPr>
        </p:nvSpPr>
        <p:spPr>
          <a:xfrm>
            <a:off x="539500" y="1730375"/>
            <a:ext cx="9000000" cy="419100"/>
          </a:xfrm>
        </p:spPr>
        <p:txBody>
          <a:bodyPr bIns="54000" anchor="b"/>
          <a:lstStyle>
            <a:lvl1pPr marL="0" indent="0"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2" name="Date Placeholder 9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3526D-8D3E-42F4-8476-6310B1C2EB42}" type="datetime1">
              <a:rPr lang="en-US"/>
              <a:pPr>
                <a:defRPr/>
              </a:pPr>
              <a:t>5/17/2017</a:t>
            </a:fld>
            <a:endParaRPr lang="en-US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20"/>
          </p:nvPr>
        </p:nvSpPr>
        <p:spPr>
          <a:xfrm>
            <a:off x="2058988" y="7445375"/>
            <a:ext cx="2309812" cy="138113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15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7CC7E-8EAC-4A84-9FB9-CF887B78C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- conten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>
            <a:cxnSpLocks noChangeShapeType="1"/>
          </p:cNvCxnSpPr>
          <p:nvPr userDrawn="1"/>
        </p:nvCxnSpPr>
        <p:spPr bwMode="auto">
          <a:xfrm>
            <a:off x="539750" y="2149475"/>
            <a:ext cx="89995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" name="Straight Connector 9"/>
          <p:cNvCxnSpPr>
            <a:cxnSpLocks noChangeShapeType="1"/>
          </p:cNvCxnSpPr>
          <p:nvPr userDrawn="1"/>
        </p:nvCxnSpPr>
        <p:spPr bwMode="auto">
          <a:xfrm rot="10800000">
            <a:off x="539750" y="7042150"/>
            <a:ext cx="8999538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7" name="Group 13"/>
          <p:cNvGrpSpPr>
            <a:grpSpLocks/>
          </p:cNvGrpSpPr>
          <p:nvPr userDrawn="1"/>
        </p:nvGrpSpPr>
        <p:grpSpPr bwMode="auto">
          <a:xfrm>
            <a:off x="0" y="7042150"/>
            <a:ext cx="1320800" cy="542925"/>
            <a:chOff x="1" y="7040563"/>
            <a:chExt cx="1320269" cy="542925"/>
          </a:xfrm>
        </p:grpSpPr>
        <p:sp>
          <p:nvSpPr>
            <p:cNvPr id="8" name="TextBox 13"/>
            <p:cNvSpPr txBox="1"/>
            <p:nvPr userDrawn="1"/>
          </p:nvSpPr>
          <p:spPr>
            <a:xfrm>
              <a:off x="1" y="7212013"/>
              <a:ext cx="980681" cy="371475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92D0"/>
                  </a:solidFill>
                  <a:latin typeface="+mn-lt"/>
                  <a:cs typeface="+mn-cs"/>
                </a:rPr>
                <a:t>Identifier</a:t>
              </a:r>
            </a:p>
          </p:txBody>
        </p:sp>
        <p:sp>
          <p:nvSpPr>
            <p:cNvPr id="9" name="TextBox 14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18A8"/>
                  </a:solidFill>
                </a:rPr>
                <a:t>Deutsche Bank</a:t>
              </a:r>
            </a:p>
          </p:txBody>
        </p:sp>
      </p:grpSp>
      <p:sp>
        <p:nvSpPr>
          <p:cNvPr id="10" name="TextBox 7"/>
          <p:cNvSpPr txBox="1">
            <a:spLocks noChangeArrowheads="1"/>
          </p:cNvSpPr>
          <p:nvPr userDrawn="1"/>
        </p:nvSpPr>
        <p:spPr bwMode="auto">
          <a:xfrm>
            <a:off x="2703513" y="7042150"/>
            <a:ext cx="10064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230400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Speaker name</a:t>
            </a:r>
            <a:b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Name of event/date</a:t>
            </a:r>
          </a:p>
        </p:txBody>
      </p:sp>
      <p:sp>
        <p:nvSpPr>
          <p:cNvPr id="11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3" y="504000"/>
            <a:ext cx="8461375" cy="756475"/>
          </a:xfrm>
          <a:noFill/>
          <a:ln w="9525" algn="ctr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>
              <a:defRPr lang="en-GB" sz="2600" kern="1200" baseline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+mj-cs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53"/>
          <p:cNvSpPr>
            <a:spLocks noGrp="1"/>
          </p:cNvSpPr>
          <p:nvPr>
            <p:ph type="body" sz="quarter" idx="18"/>
          </p:nvPr>
        </p:nvSpPr>
        <p:spPr>
          <a:xfrm>
            <a:off x="539500" y="1730375"/>
            <a:ext cx="9000000" cy="419100"/>
          </a:xfrm>
        </p:spPr>
        <p:txBody>
          <a:bodyPr bIns="54000" anchor="b"/>
          <a:lstStyle>
            <a:lvl1pPr marL="0" indent="0"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2" name="Date Placeholder 9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10620-BF66-4824-825C-1357FEAB9D72}" type="datetime1">
              <a:rPr lang="en-US"/>
              <a:pPr>
                <a:defRPr/>
              </a:pPr>
              <a:t>5/17/2017</a:t>
            </a:fld>
            <a:endParaRPr lang="en-US"/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20"/>
          </p:nvPr>
        </p:nvSpPr>
        <p:spPr>
          <a:xfrm>
            <a:off x="2058988" y="7445375"/>
            <a:ext cx="2309812" cy="138113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8338F-B418-4499-B0A6-13DF33D1A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content area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>
            <a:cxnSpLocks noChangeShapeType="1"/>
          </p:cNvCxnSpPr>
          <p:nvPr userDrawn="1"/>
        </p:nvCxnSpPr>
        <p:spPr bwMode="auto">
          <a:xfrm rot="10800000">
            <a:off x="539750" y="7042150"/>
            <a:ext cx="8999538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6" name="Group 13"/>
          <p:cNvGrpSpPr>
            <a:grpSpLocks/>
          </p:cNvGrpSpPr>
          <p:nvPr userDrawn="1"/>
        </p:nvGrpSpPr>
        <p:grpSpPr bwMode="auto">
          <a:xfrm>
            <a:off x="0" y="7042150"/>
            <a:ext cx="1320800" cy="542925"/>
            <a:chOff x="1" y="7040563"/>
            <a:chExt cx="1320269" cy="542925"/>
          </a:xfrm>
        </p:grpSpPr>
        <p:sp>
          <p:nvSpPr>
            <p:cNvPr id="7" name="TextBox 12"/>
            <p:cNvSpPr txBox="1"/>
            <p:nvPr userDrawn="1"/>
          </p:nvSpPr>
          <p:spPr>
            <a:xfrm>
              <a:off x="1" y="7212013"/>
              <a:ext cx="980681" cy="371475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92D0"/>
                  </a:solidFill>
                  <a:latin typeface="+mn-lt"/>
                  <a:cs typeface="+mn-cs"/>
                </a:rPr>
                <a:t>Identifier</a:t>
              </a:r>
            </a:p>
          </p:txBody>
        </p:sp>
        <p:sp>
          <p:nvSpPr>
            <p:cNvPr id="8" name="TextBox 13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18A8"/>
                  </a:solidFill>
                </a:rPr>
                <a:t>Deutsche Bank</a:t>
              </a:r>
            </a:p>
          </p:txBody>
        </p:sp>
      </p:grpSp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2703513" y="7042150"/>
            <a:ext cx="10064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230400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Speaker name</a:t>
            </a:r>
            <a:b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Name of event/date</a:t>
            </a:r>
          </a:p>
        </p:txBody>
      </p:sp>
      <p:sp>
        <p:nvSpPr>
          <p:cNvPr id="10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2" y="504000"/>
            <a:ext cx="8460000" cy="7564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2600" kern="1200" noProof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109" charset="-128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8725" y="1729450"/>
            <a:ext cx="4320000" cy="474120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l" rtl="0" fontAlgn="base">
              <a:defRPr lang="en-US" sz="2000" b="0" baseline="0" smtClean="0">
                <a:solidFill>
                  <a:srgbClr val="0092D0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defRPr lang="en-US" sz="16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defRPr lang="en-US"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000" y="1728000"/>
            <a:ext cx="4320000" cy="474120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l" rtl="0" fontAlgn="base">
              <a:defRPr lang="en-US" sz="2000" b="0" baseline="0" smtClean="0">
                <a:solidFill>
                  <a:srgbClr val="0092D0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defRPr lang="en-US" sz="16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defRPr lang="en-US"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0922D-E81A-48B2-8899-A9FCAAEDF752}" type="datetime1">
              <a:rPr lang="en-US"/>
              <a:pPr>
                <a:defRPr/>
              </a:pPr>
              <a:t>5/17/2017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058988" y="7445375"/>
            <a:ext cx="2309812" cy="138113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0ECF1-BDC4-4C21-832C-118753C9B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content titles and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5"/>
          <p:cNvCxnSpPr>
            <a:cxnSpLocks noChangeShapeType="1"/>
          </p:cNvCxnSpPr>
          <p:nvPr userDrawn="1"/>
        </p:nvCxnSpPr>
        <p:spPr bwMode="auto">
          <a:xfrm>
            <a:off x="539750" y="2149475"/>
            <a:ext cx="4319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" name="Straight Connector 15"/>
          <p:cNvCxnSpPr>
            <a:cxnSpLocks noChangeShapeType="1"/>
          </p:cNvCxnSpPr>
          <p:nvPr userDrawn="1"/>
        </p:nvCxnSpPr>
        <p:spPr bwMode="auto">
          <a:xfrm>
            <a:off x="5219700" y="2149475"/>
            <a:ext cx="4319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" name="Straight Connector 10"/>
          <p:cNvCxnSpPr>
            <a:cxnSpLocks noChangeShapeType="1"/>
          </p:cNvCxnSpPr>
          <p:nvPr userDrawn="1"/>
        </p:nvCxnSpPr>
        <p:spPr bwMode="auto">
          <a:xfrm rot="10800000">
            <a:off x="539750" y="7042150"/>
            <a:ext cx="8999538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10" name="Group 13"/>
          <p:cNvGrpSpPr>
            <a:grpSpLocks/>
          </p:cNvGrpSpPr>
          <p:nvPr userDrawn="1"/>
        </p:nvGrpSpPr>
        <p:grpSpPr bwMode="auto">
          <a:xfrm>
            <a:off x="0" y="7042150"/>
            <a:ext cx="1320800" cy="542925"/>
            <a:chOff x="1" y="7040563"/>
            <a:chExt cx="1320269" cy="542925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" y="7212013"/>
              <a:ext cx="980681" cy="371475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92D0"/>
                  </a:solidFill>
                  <a:latin typeface="+mn-lt"/>
                  <a:cs typeface="+mn-cs"/>
                </a:rPr>
                <a:t>Identifier</a:t>
              </a: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18A8"/>
                  </a:solidFill>
                </a:rPr>
                <a:t>Deutsche Bank</a:t>
              </a:r>
            </a:p>
          </p:txBody>
        </p:sp>
      </p:grpSp>
      <p:sp>
        <p:nvSpPr>
          <p:cNvPr id="13" name="TextBox 7"/>
          <p:cNvSpPr txBox="1">
            <a:spLocks noChangeArrowheads="1"/>
          </p:cNvSpPr>
          <p:nvPr userDrawn="1"/>
        </p:nvSpPr>
        <p:spPr bwMode="auto">
          <a:xfrm>
            <a:off x="2703513" y="7042150"/>
            <a:ext cx="10064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230400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Speaker name</a:t>
            </a:r>
            <a:b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Name of event/date</a:t>
            </a:r>
          </a:p>
        </p:txBody>
      </p:sp>
      <p:sp>
        <p:nvSpPr>
          <p:cNvPr id="14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2" y="504000"/>
            <a:ext cx="8460000" cy="756475"/>
          </a:xfrm>
          <a:noFill/>
          <a:ln w="9525" algn="ctr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>
              <a:defRPr lang="en-US" sz="2600" kern="1200" baseline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+mj-cs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2149200"/>
            <a:ext cx="4320000" cy="432000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l" rtl="0" fontAlgn="base">
              <a:defRPr lang="en-US" sz="2000" b="0" baseline="0" smtClean="0">
                <a:solidFill>
                  <a:srgbClr val="0092D0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defRPr lang="en-US" sz="16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defRPr lang="en-US"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000" y="2149200"/>
            <a:ext cx="4320000" cy="432000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l" rtl="0" fontAlgn="base">
              <a:defRPr lang="en-US" sz="2000" b="0" baseline="0" smtClean="0">
                <a:solidFill>
                  <a:srgbClr val="0092D0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defRPr lang="en-US" sz="16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defRPr lang="en-US"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6" name="Text Placeholder 53"/>
          <p:cNvSpPr>
            <a:spLocks noGrp="1"/>
          </p:cNvSpPr>
          <p:nvPr>
            <p:ph type="body" sz="quarter" idx="18"/>
          </p:nvPr>
        </p:nvSpPr>
        <p:spPr>
          <a:xfrm>
            <a:off x="540000" y="1730375"/>
            <a:ext cx="4320000" cy="419100"/>
          </a:xfrm>
        </p:spPr>
        <p:txBody>
          <a:bodyPr bIns="54000" anchor="b"/>
          <a:lstStyle>
            <a:lvl1pPr marL="0" indent="0"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68" name="Text Placeholder 53"/>
          <p:cNvSpPr>
            <a:spLocks noGrp="1"/>
          </p:cNvSpPr>
          <p:nvPr>
            <p:ph type="body" sz="quarter" idx="19"/>
          </p:nvPr>
        </p:nvSpPr>
        <p:spPr>
          <a:xfrm>
            <a:off x="5220000" y="1730375"/>
            <a:ext cx="4320000" cy="419100"/>
          </a:xfrm>
        </p:spPr>
        <p:txBody>
          <a:bodyPr bIns="54000" anchor="b"/>
          <a:lstStyle>
            <a:lvl1pPr marL="0" indent="0"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Date Placeholder 9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048E2-B9FE-40BE-83DC-6847939A134E}" type="datetime1">
              <a:rPr lang="en-US"/>
              <a:pPr>
                <a:defRPr/>
              </a:pPr>
              <a:t>5/17/2017</a:t>
            </a:fld>
            <a:endParaRPr lang="en-US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21"/>
          </p:nvPr>
        </p:nvSpPr>
        <p:spPr>
          <a:xfrm>
            <a:off x="2058988" y="7446963"/>
            <a:ext cx="2309812" cy="138112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78E98-5AA5-4CDD-8628-BFBDB622A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content 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>
            <a:cxnSpLocks noChangeShapeType="1"/>
          </p:cNvCxnSpPr>
          <p:nvPr userDrawn="1"/>
        </p:nvCxnSpPr>
        <p:spPr bwMode="auto">
          <a:xfrm>
            <a:off x="539750" y="2149475"/>
            <a:ext cx="4319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" name="Straight Connector 15"/>
          <p:cNvCxnSpPr>
            <a:cxnSpLocks noChangeShapeType="1"/>
          </p:cNvCxnSpPr>
          <p:nvPr userDrawn="1"/>
        </p:nvCxnSpPr>
        <p:spPr bwMode="auto">
          <a:xfrm>
            <a:off x="5219700" y="2149475"/>
            <a:ext cx="4319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" name="Straight Connector 9"/>
          <p:cNvCxnSpPr>
            <a:cxnSpLocks noChangeShapeType="1"/>
          </p:cNvCxnSpPr>
          <p:nvPr userDrawn="1"/>
        </p:nvCxnSpPr>
        <p:spPr bwMode="auto">
          <a:xfrm rot="10800000">
            <a:off x="539750" y="7042150"/>
            <a:ext cx="8999538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8" name="Group 13"/>
          <p:cNvGrpSpPr>
            <a:grpSpLocks/>
          </p:cNvGrpSpPr>
          <p:nvPr userDrawn="1"/>
        </p:nvGrpSpPr>
        <p:grpSpPr bwMode="auto">
          <a:xfrm>
            <a:off x="0" y="7042150"/>
            <a:ext cx="1320800" cy="542925"/>
            <a:chOff x="1" y="7040563"/>
            <a:chExt cx="1320269" cy="542925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1" y="7212013"/>
              <a:ext cx="980681" cy="371475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92D0"/>
                  </a:solidFill>
                  <a:latin typeface="+mn-lt"/>
                  <a:cs typeface="+mn-cs"/>
                </a:rPr>
                <a:t>Identifier</a:t>
              </a: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18A8"/>
                  </a:solidFill>
                </a:rPr>
                <a:t>Deutsche Bank</a:t>
              </a:r>
            </a:p>
          </p:txBody>
        </p:sp>
      </p:grpSp>
      <p:sp>
        <p:nvSpPr>
          <p:cNvPr id="13" name="TextBox 7"/>
          <p:cNvSpPr txBox="1">
            <a:spLocks noChangeArrowheads="1"/>
          </p:cNvSpPr>
          <p:nvPr userDrawn="1"/>
        </p:nvSpPr>
        <p:spPr bwMode="auto">
          <a:xfrm>
            <a:off x="2703513" y="7042150"/>
            <a:ext cx="10064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230400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Speaker name</a:t>
            </a:r>
            <a:b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Name of event/date</a:t>
            </a:r>
          </a:p>
        </p:txBody>
      </p:sp>
      <p:sp>
        <p:nvSpPr>
          <p:cNvPr id="14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3" y="504000"/>
            <a:ext cx="8461375" cy="756475"/>
          </a:xfrm>
          <a:noFill/>
          <a:ln w="9525" algn="ctr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>
              <a:defRPr lang="en-GB" sz="2600" kern="1200" baseline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+mj-cs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9" name="Text Placeholder 53"/>
          <p:cNvSpPr>
            <a:spLocks noGrp="1"/>
          </p:cNvSpPr>
          <p:nvPr>
            <p:ph type="body" sz="quarter" idx="18"/>
          </p:nvPr>
        </p:nvSpPr>
        <p:spPr>
          <a:xfrm>
            <a:off x="540000" y="1730375"/>
            <a:ext cx="4320000" cy="419100"/>
          </a:xfrm>
        </p:spPr>
        <p:txBody>
          <a:bodyPr bIns="54000" anchor="b"/>
          <a:lstStyle>
            <a:lvl1pPr marL="0" indent="0"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1" name="Text Placeholder 53"/>
          <p:cNvSpPr>
            <a:spLocks noGrp="1"/>
          </p:cNvSpPr>
          <p:nvPr>
            <p:ph type="body" sz="quarter" idx="19"/>
          </p:nvPr>
        </p:nvSpPr>
        <p:spPr>
          <a:xfrm>
            <a:off x="5220000" y="1730375"/>
            <a:ext cx="4320000" cy="419100"/>
          </a:xfrm>
        </p:spPr>
        <p:txBody>
          <a:bodyPr bIns="54000" anchor="b"/>
          <a:lstStyle>
            <a:lvl1pPr marL="0" indent="0"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1E9E2-F58E-4002-A094-77E7C61C9A9C}" type="datetime1">
              <a:rPr lang="en-US"/>
              <a:pPr>
                <a:defRPr/>
              </a:pPr>
              <a:t>5/17/2017</a:t>
            </a:fld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2058988" y="7445375"/>
            <a:ext cx="2309812" cy="1381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80441-F8A6-432F-9EA4-BF0C488AE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>
            <a:cxnSpLocks noChangeShapeType="1"/>
          </p:cNvCxnSpPr>
          <p:nvPr userDrawn="1"/>
        </p:nvCxnSpPr>
        <p:spPr bwMode="auto">
          <a:xfrm rot="10800000">
            <a:off x="539750" y="7042150"/>
            <a:ext cx="8999538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4" name="Group 13"/>
          <p:cNvGrpSpPr>
            <a:grpSpLocks/>
          </p:cNvGrpSpPr>
          <p:nvPr userDrawn="1"/>
        </p:nvGrpSpPr>
        <p:grpSpPr bwMode="auto">
          <a:xfrm>
            <a:off x="0" y="7042150"/>
            <a:ext cx="1320800" cy="542925"/>
            <a:chOff x="1" y="7040563"/>
            <a:chExt cx="1320269" cy="542925"/>
          </a:xfrm>
        </p:grpSpPr>
        <p:sp>
          <p:nvSpPr>
            <p:cNvPr id="5" name="TextBox 12"/>
            <p:cNvSpPr txBox="1"/>
            <p:nvPr userDrawn="1"/>
          </p:nvSpPr>
          <p:spPr>
            <a:xfrm>
              <a:off x="1" y="7212013"/>
              <a:ext cx="980681" cy="371475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92D0"/>
                  </a:solidFill>
                  <a:latin typeface="+mn-lt"/>
                  <a:cs typeface="+mn-cs"/>
                </a:rPr>
                <a:t>Identifier</a:t>
              </a:r>
            </a:p>
          </p:txBody>
        </p:sp>
        <p:sp>
          <p:nvSpPr>
            <p:cNvPr id="6" name="TextBox 13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18A8"/>
                  </a:solidFill>
                </a:rPr>
                <a:t>Deutsche Bank</a:t>
              </a:r>
            </a:p>
          </p:txBody>
        </p:sp>
      </p:grpSp>
      <p:sp>
        <p:nvSpPr>
          <p:cNvPr id="7" name="TextBox 14"/>
          <p:cNvSpPr txBox="1">
            <a:spLocks noChangeArrowheads="1"/>
          </p:cNvSpPr>
          <p:nvPr userDrawn="1"/>
        </p:nvSpPr>
        <p:spPr bwMode="auto">
          <a:xfrm>
            <a:off x="2703513" y="7042150"/>
            <a:ext cx="10064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230400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Speaker name</a:t>
            </a:r>
            <a:b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Name of event/date</a:t>
            </a:r>
          </a:p>
        </p:txBody>
      </p:sp>
      <p:sp>
        <p:nvSpPr>
          <p:cNvPr id="8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8162" y="504000"/>
            <a:ext cx="8460000" cy="75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2600" kern="1200" noProof="0" smtClean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109" charset="-128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0"/>
          </p:nvPr>
        </p:nvSpPr>
        <p:spPr>
          <a:xfrm>
            <a:off x="530225" y="7446963"/>
            <a:ext cx="1387475" cy="1381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7C9DD-2707-4DA8-8251-EA7CF5BA0F67}" type="datetime1">
              <a:rPr lang="en-US"/>
              <a:pPr>
                <a:defRPr/>
              </a:pPr>
              <a:t>5/17/2017</a:t>
            </a:fld>
            <a:endParaRPr 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058988" y="7445375"/>
            <a:ext cx="2309812" cy="138113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A572C-0655-46F9-933B-4DB215658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8163" y="503238"/>
            <a:ext cx="84613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540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8163" y="1728788"/>
            <a:ext cx="8999537" cy="474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30225" y="7445375"/>
            <a:ext cx="1387475" cy="1381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24BF0A8-53F2-4341-8C41-4E27DF81D90F}" type="datetime1">
              <a:rPr lang="en-US"/>
              <a:pPr>
                <a:defRPr/>
              </a:pPr>
              <a:t>5/17/2017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070100" y="7445375"/>
            <a:ext cx="2309813" cy="13811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9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997950" y="7042150"/>
            <a:ext cx="539750" cy="312738"/>
          </a:xfrm>
          <a:prstGeom prst="rect">
            <a:avLst/>
          </a:prstGeom>
        </p:spPr>
        <p:txBody>
          <a:bodyPr vert="horz" wrap="none" lIns="0" tIns="3600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B0E99F78-64DA-44F9-87E8-89FDF2388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414" r:id="rId1"/>
    <p:sldLayoutId id="2147485415" r:id="rId2"/>
    <p:sldLayoutId id="2147485416" r:id="rId3"/>
    <p:sldLayoutId id="2147485417" r:id="rId4"/>
    <p:sldLayoutId id="2147485418" r:id="rId5"/>
    <p:sldLayoutId id="2147485419" r:id="rId6"/>
    <p:sldLayoutId id="2147485420" r:id="rId7"/>
    <p:sldLayoutId id="2147485421" r:id="rId8"/>
    <p:sldLayoutId id="2147485422" r:id="rId9"/>
    <p:sldLayoutId id="2147485423" r:id="rId10"/>
    <p:sldLayoutId id="2147485424" r:id="rId11"/>
  </p:sldLayoutIdLst>
  <p:transition>
    <p:wipe dir="r"/>
  </p:transition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-109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ea typeface="ＭＳ Ｐゴシック" pitchFamily="34" charset="-128"/>
          <a:cs typeface="ＭＳ Ｐゴシック" pitchFamily="-109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ea typeface="ＭＳ Ｐゴシック" pitchFamily="34" charset="-128"/>
          <a:cs typeface="ＭＳ Ｐゴシック" pitchFamily="-109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ea typeface="ＭＳ Ｐゴシック" pitchFamily="34" charset="-128"/>
          <a:cs typeface="ＭＳ Ｐゴシック" pitchFamily="-109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ea typeface="ＭＳ Ｐゴシック" pitchFamily="34" charset="-128"/>
          <a:cs typeface="ＭＳ Ｐゴシック" pitchFamily="-109" charset="-128"/>
        </a:defRPr>
      </a:lvl5pPr>
      <a:lvl6pPr marL="504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tabLst>
          <a:tab pos="735825" algn="l"/>
        </a:tabLst>
        <a:defRPr sz="2600" b="1">
          <a:solidFill>
            <a:schemeClr val="tx1"/>
          </a:solidFill>
          <a:latin typeface="Arial" charset="0"/>
        </a:defRPr>
      </a:lvl6pPr>
      <a:lvl7pPr marL="10091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tabLst>
          <a:tab pos="735825" algn="l"/>
        </a:tabLst>
        <a:defRPr sz="2600" b="1">
          <a:solidFill>
            <a:schemeClr val="tx1"/>
          </a:solidFill>
          <a:latin typeface="Arial" charset="0"/>
        </a:defRPr>
      </a:lvl7pPr>
      <a:lvl8pPr marL="151369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tabLst>
          <a:tab pos="735825" algn="l"/>
        </a:tabLst>
        <a:defRPr sz="2600" b="1">
          <a:solidFill>
            <a:schemeClr val="tx1"/>
          </a:solidFill>
          <a:latin typeface="Arial" charset="0"/>
        </a:defRPr>
      </a:lvl8pPr>
      <a:lvl9pPr marL="201826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tabLst>
          <a:tab pos="735825" algn="l"/>
        </a:tabLst>
        <a:defRPr sz="2600" b="1">
          <a:solidFill>
            <a:schemeClr val="tx1"/>
          </a:solidFill>
          <a:latin typeface="Arial" charset="0"/>
        </a:defRPr>
      </a:lvl9pPr>
    </p:titleStyle>
    <p:bodyStyle>
      <a:lvl1pPr algn="l" rtl="0" eaLnBrk="0" fontAlgn="base" hangingPunct="0">
        <a:spcBef>
          <a:spcPts val="300"/>
        </a:spcBef>
        <a:spcAft>
          <a:spcPts val="300"/>
        </a:spcAft>
        <a:defRPr sz="2200" kern="1200">
          <a:solidFill>
            <a:srgbClr val="0092D0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algn="l" rtl="0" eaLnBrk="0" fontAlgn="base" hangingPunct="0">
        <a:spcBef>
          <a:spcPts val="300"/>
        </a:spcBef>
        <a:spcAft>
          <a:spcPts val="300"/>
        </a:spcAft>
        <a:defRPr sz="2200" kern="1200">
          <a:solidFill>
            <a:schemeClr val="tx1"/>
          </a:solidFill>
          <a:latin typeface="+mn-lt"/>
          <a:ea typeface="ＭＳ Ｐゴシック" pitchFamily="-109" charset="-128"/>
        </a:defRPr>
      </a:lvl2pPr>
      <a:lvl3pPr marL="447675" indent="-442913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—"/>
        <a:defRPr sz="2200" kern="1200">
          <a:solidFill>
            <a:schemeClr val="tx1"/>
          </a:solidFill>
          <a:latin typeface="+mn-lt"/>
          <a:ea typeface="ＭＳ Ｐゴシック" pitchFamily="-109" charset="-128"/>
        </a:defRPr>
      </a:lvl3pPr>
      <a:lvl4pPr marL="895350" indent="-442913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—"/>
        <a:defRPr sz="2000" kern="1200">
          <a:solidFill>
            <a:schemeClr val="tx1"/>
          </a:solidFill>
          <a:latin typeface="+mn-lt"/>
          <a:ea typeface="ＭＳ Ｐゴシック" pitchFamily="-109" charset="-128"/>
        </a:defRPr>
      </a:lvl4pPr>
      <a:lvl5pPr marL="1343025" indent="-447675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—"/>
        <a:defRPr sz="2000" kern="1200">
          <a:solidFill>
            <a:schemeClr val="tx1"/>
          </a:solidFill>
          <a:latin typeface="+mn-lt"/>
          <a:ea typeface="ＭＳ Ｐゴシック" pitchFamily="-109" charset="-128"/>
        </a:defRPr>
      </a:lvl5pPr>
      <a:lvl6pPr marL="1301711" indent="-196220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Arial" charset="0"/>
        <a:buChar char="-"/>
        <a:defRPr sz="1500">
          <a:solidFill>
            <a:schemeClr val="tx1"/>
          </a:solidFill>
          <a:latin typeface="+mn-lt"/>
        </a:defRPr>
      </a:lvl6pPr>
      <a:lvl7pPr marL="1806276" indent="-196220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Arial" charset="0"/>
        <a:buChar char="-"/>
        <a:defRPr sz="1500">
          <a:solidFill>
            <a:schemeClr val="tx1"/>
          </a:solidFill>
          <a:latin typeface="+mn-lt"/>
        </a:defRPr>
      </a:lvl7pPr>
      <a:lvl8pPr marL="2310842" indent="-196220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Arial" charset="0"/>
        <a:buChar char="-"/>
        <a:defRPr sz="1500">
          <a:solidFill>
            <a:schemeClr val="tx1"/>
          </a:solidFill>
          <a:latin typeface="+mn-lt"/>
        </a:defRPr>
      </a:lvl8pPr>
      <a:lvl9pPr marL="2815408" indent="-196220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Arial" charset="0"/>
        <a:buChar char="-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9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566" algn="l" defTabSz="1009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132" algn="l" defTabSz="1009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698" algn="l" defTabSz="1009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264" algn="l" defTabSz="1009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2830" algn="l" defTabSz="1009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396" algn="l" defTabSz="1009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1961" algn="l" defTabSz="1009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6527" algn="l" defTabSz="1009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vperevalov/WPFA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vladimir.perevalov@db.com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github.com/vperevalov/WPFA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3156127" y="3397986"/>
            <a:ext cx="6698176" cy="64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72" tIns="44986" rIns="89972" bIns="44986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49128" eaLnBrk="1" hangingPunct="0">
              <a:lnSpc>
                <a:spcPct val="113000"/>
              </a:lnSpc>
              <a:buClr>
                <a:srgbClr val="000000"/>
              </a:buClr>
              <a:buSzPct val="100000"/>
            </a:pPr>
            <a:r>
              <a:rPr lang="en-US" altLang="ru-RU" sz="3199" dirty="0">
                <a:solidFill>
                  <a:srgbClr val="000000"/>
                </a:solidFill>
                <a:latin typeface="Open Sans" pitchFamily="32" charset="0"/>
                <a:cs typeface="+mn-cs"/>
              </a:rPr>
              <a:t>Vladimir </a:t>
            </a:r>
            <a:r>
              <a:rPr lang="en-US" altLang="ru-RU" sz="3199" dirty="0" smtClean="0">
                <a:solidFill>
                  <a:srgbClr val="000000"/>
                </a:solidFill>
                <a:latin typeface="Open Sans" pitchFamily="32" charset="0"/>
                <a:cs typeface="+mn-cs"/>
              </a:rPr>
              <a:t>Perevalov</a:t>
            </a:r>
            <a:endParaRPr lang="ru-RU" altLang="ru-RU" sz="3199" dirty="0">
              <a:solidFill>
                <a:srgbClr val="000000"/>
              </a:solidFill>
              <a:latin typeface="Open Sans" pitchFamily="32" charset="0"/>
              <a:cs typeface="+mn-cs"/>
            </a:endParaRPr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3156127" y="4040721"/>
            <a:ext cx="6698176" cy="33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72" tIns="44986" rIns="89972" bIns="44986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49128" eaLnBrk="1" hangingPunct="0">
              <a:lnSpc>
                <a:spcPct val="113000"/>
              </a:lnSpc>
              <a:buClr>
                <a:srgbClr val="000000"/>
              </a:buClr>
              <a:buSzPct val="100000"/>
            </a:pPr>
            <a:r>
              <a:rPr lang="en-US" sz="1400" dirty="0">
                <a:solidFill>
                  <a:srgbClr val="000000"/>
                </a:solidFill>
                <a:cs typeface="+mn-cs"/>
              </a:rPr>
              <a:t>Deutsche Bank Technology Centre</a:t>
            </a:r>
            <a:r>
              <a:rPr lang="ru-RU" altLang="ru-RU" sz="1400" dirty="0">
                <a:solidFill>
                  <a:srgbClr val="000000"/>
                </a:solidFill>
                <a:latin typeface="Open Sans" pitchFamily="32" charset="0"/>
                <a:cs typeface="+mn-cs"/>
              </a:rPr>
              <a:t>. </a:t>
            </a:r>
            <a:r>
              <a:rPr lang="en-US" altLang="ru-RU" sz="1400" dirty="0">
                <a:solidFill>
                  <a:srgbClr val="000000"/>
                </a:solidFill>
                <a:latin typeface="Open Sans" pitchFamily="32" charset="0"/>
                <a:cs typeface="+mn-cs"/>
              </a:rPr>
              <a:t>Moscow</a:t>
            </a:r>
            <a:r>
              <a:rPr lang="ru-RU" altLang="ru-RU" sz="1400" dirty="0">
                <a:solidFill>
                  <a:srgbClr val="000000"/>
                </a:solidFill>
                <a:latin typeface="Open Sans" pitchFamily="32" charset="0"/>
                <a:cs typeface="+mn-cs"/>
              </a:rPr>
              <a:t>, </a:t>
            </a:r>
            <a:r>
              <a:rPr lang="en-US" altLang="ru-RU" sz="1400" dirty="0">
                <a:solidFill>
                  <a:srgbClr val="000000"/>
                </a:solidFill>
                <a:latin typeface="Open Sans" pitchFamily="32" charset="0"/>
                <a:cs typeface="+mn-cs"/>
              </a:rPr>
              <a:t>Russia</a:t>
            </a:r>
            <a:endParaRPr lang="ru-RU" altLang="ru-RU" sz="1400" dirty="0">
              <a:solidFill>
                <a:srgbClr val="000000"/>
              </a:solidFill>
              <a:latin typeface="Open Sans" pitchFamily="32" charset="0"/>
              <a:cs typeface="+mn-cs"/>
            </a:endParaRPr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264982" y="1278170"/>
            <a:ext cx="9371235" cy="114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72" tIns="44986" rIns="89972" bIns="44986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49128" eaLnBrk="1" hangingPunct="0">
              <a:lnSpc>
                <a:spcPct val="113000"/>
              </a:lnSpc>
              <a:buClr>
                <a:srgbClr val="000000"/>
              </a:buClr>
              <a:buSzPct val="100000"/>
            </a:pPr>
            <a:r>
              <a:rPr lang="en-US" altLang="ru-RU" sz="3199" dirty="0" smtClean="0">
                <a:solidFill>
                  <a:schemeClr val="bg1"/>
                </a:solidFill>
                <a:latin typeface="Open Sans" pitchFamily="32" charset="0"/>
                <a:cs typeface="+mn-cs"/>
              </a:rPr>
              <a:t>WPF Automation – test injection approach to application testing</a:t>
            </a:r>
            <a:endParaRPr lang="ru-RU" altLang="ru-RU" sz="3199" dirty="0">
              <a:solidFill>
                <a:schemeClr val="bg1"/>
              </a:solidFill>
              <a:latin typeface="Open Sans" pitchFamily="32" charset="0"/>
              <a:cs typeface="+mn-cs"/>
            </a:endParaRPr>
          </a:p>
        </p:txBody>
      </p:sp>
      <p:pic>
        <p:nvPicPr>
          <p:cNvPr id="1026" name="Picture 2" descr="http://sqadays.com/files/autoupload/50/65/70/cdghujkd2845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5856287"/>
            <a:ext cx="2095500" cy="122872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6664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000" y="541338"/>
            <a:ext cx="1350009" cy="6073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3599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Было</a:t>
            </a:r>
            <a:endParaRPr lang="en-US" sz="3599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5465" y="2208620"/>
            <a:ext cx="755097" cy="1236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7998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39357" y="3445492"/>
            <a:ext cx="1407315" cy="1036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6598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QA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2402" y="2208620"/>
            <a:ext cx="3065899" cy="1236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7998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1500+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58313" y="3402578"/>
            <a:ext cx="2114076" cy="60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3599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т</a:t>
            </a:r>
            <a:r>
              <a:rPr lang="ru-RU" sz="3599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естов*</a:t>
            </a:r>
            <a:endParaRPr lang="en-US" sz="3599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5887" y="2210033"/>
            <a:ext cx="755097" cy="1236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7998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23616" y="3402577"/>
            <a:ext cx="2679637" cy="1122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3599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недели на регрессию</a:t>
            </a:r>
            <a:endParaRPr lang="en-US" sz="3599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94754" y="5503255"/>
            <a:ext cx="4754740" cy="435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399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*Не готовых для автоматизации</a:t>
            </a:r>
            <a:endParaRPr lang="en-US" sz="2399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531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000" y="519674"/>
            <a:ext cx="1520194" cy="6073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3599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Хотим</a:t>
            </a:r>
            <a:endParaRPr lang="en-US" sz="3599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3577" y="1848141"/>
            <a:ext cx="8350297" cy="3322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64" indent="-285664" defTabSz="449128" hangingPunct="0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799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Сократить время выполнения регрессионного тестирования</a:t>
            </a:r>
            <a:endParaRPr lang="en-US" sz="2799" dirty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664" indent="-285664" defTabSz="449128" hangingPunct="0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799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Короткие релизы</a:t>
            </a:r>
          </a:p>
          <a:p>
            <a:pPr marL="285664" indent="-285664" defTabSz="449128" hangingPunct="0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799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Тесты – как </a:t>
            </a:r>
            <a:r>
              <a:rPr lang="ru-RU" sz="2799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документация</a:t>
            </a:r>
            <a:endParaRPr lang="en-US" sz="2799" dirty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063" indent="-457063" defTabSz="449128" hangingPunct="0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ru-RU" sz="2799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4792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177309" y="953630"/>
            <a:ext cx="8350297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Время</a:t>
            </a:r>
            <a:r>
              <a:rPr lang="ru-RU" sz="3600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 </a:t>
            </a:r>
            <a:r>
              <a:rPr lang="ru-RU" sz="3600" dirty="0">
                <a:solidFill>
                  <a:srgbClr val="00B050"/>
                </a:solidFill>
                <a:latin typeface="Arial" panose="020B0604020202020204" pitchFamily="34" charset="0"/>
                <a:cs typeface="+mn-cs"/>
              </a:rPr>
              <a:t>автоматизировать!</a:t>
            </a:r>
            <a:endParaRPr lang="en-US" sz="3600" dirty="0">
              <a:solidFill>
                <a:srgbClr val="00B05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2050" name="Picture 2" descr="http://cs6.pikabu.ru/images/big_size_comm/2014-11_1/141492519469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309" y="2152092"/>
            <a:ext cx="5722833" cy="428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208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3dnews.ru/assets/external/illustrations/2013/08/15/661023/inte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4" b="9295"/>
          <a:stretch/>
        </p:blipFill>
        <p:spPr bwMode="auto">
          <a:xfrm>
            <a:off x="1" y="1552575"/>
            <a:ext cx="10086974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4000" y="541338"/>
            <a:ext cx="2124877" cy="6075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3600" dirty="0">
                <a:effectLst>
                  <a:outerShdw blurRad="12700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n-cs"/>
              </a:rPr>
              <a:t>Решение</a:t>
            </a:r>
            <a:endParaRPr lang="en-US" sz="4399" dirty="0">
              <a:effectLst>
                <a:outerShdw blurRad="1270000" dist="38100" dir="8100000" algn="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0457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366" y="519674"/>
            <a:ext cx="5746110" cy="6073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3599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Интеграционные </a:t>
            </a:r>
            <a:r>
              <a:rPr lang="en-US" sz="3599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UI </a:t>
            </a:r>
            <a:r>
              <a:rPr lang="ru-RU" sz="3599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тесты</a:t>
            </a:r>
            <a:endParaRPr lang="en-US" sz="3599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519239" y="2224481"/>
            <a:ext cx="1971946" cy="11517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1" tIns="45706" rIns="91411" bIns="45706" numCol="1" rtlCol="0" anchor="ctr" anchorCtr="0" compatLnSpc="1">
            <a:prstTxWarp prst="textNoShape">
              <a:avLst/>
            </a:prstTxWarp>
          </a:bodyPr>
          <a:lstStyle/>
          <a:p>
            <a:pPr algn="ctr"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3999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UI</a:t>
            </a:r>
            <a:endParaRPr lang="en-US" sz="1799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262475" y="2224481"/>
            <a:ext cx="2231917" cy="11517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1" tIns="45706" rIns="91411" bIns="45706" numCol="1" rtlCol="0" anchor="ctr" anchorCtr="0" compatLnSpc="1">
            <a:prstTxWarp prst="textNoShape">
              <a:avLst/>
            </a:prstTxWarp>
          </a:bodyPr>
          <a:lstStyle/>
          <a:p>
            <a:pPr algn="ctr"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3999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Сервер</a:t>
            </a:r>
            <a:endParaRPr lang="en-US" sz="1799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4491185" y="2368452"/>
            <a:ext cx="1771291" cy="287941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1" tIns="45706" rIns="91411" bIns="45706" numCol="1" rtlCol="0" anchor="t" anchorCtr="0" compatLnSpc="1">
            <a:prstTxWarp prst="textNoShape">
              <a:avLst/>
            </a:prstTxWarp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799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Right Arrow 10"/>
          <p:cNvSpPr/>
          <p:nvPr/>
        </p:nvSpPr>
        <p:spPr bwMode="auto">
          <a:xfrm flipH="1">
            <a:off x="4491183" y="2757029"/>
            <a:ext cx="1771291" cy="25929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1" tIns="45706" rIns="91411" bIns="45706" numCol="1" rtlCol="0" anchor="t" anchorCtr="0" compatLnSpc="1">
            <a:prstTxWarp prst="textNoShape">
              <a:avLst/>
            </a:prstTxWarp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799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5478" y="2047451"/>
            <a:ext cx="1205399" cy="435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399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Запрос</a:t>
            </a:r>
            <a:endParaRPr lang="en-US" sz="1799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0146" y="2956772"/>
            <a:ext cx="1026689" cy="435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399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Ответ</a:t>
            </a:r>
            <a:endParaRPr lang="en-US" sz="1799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375269" y="4456026"/>
            <a:ext cx="2882723" cy="126461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1" tIns="45706" rIns="91411" bIns="45706" numCol="1" rtlCol="0" anchor="ctr" anchorCtr="0" compatLnSpc="1">
            <a:prstTxWarp prst="textNoShape">
              <a:avLst/>
            </a:prstTxWarp>
          </a:bodyPr>
          <a:lstStyle/>
          <a:p>
            <a:pPr algn="ctr"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3199" dirty="0" smtClean="0">
                <a:solidFill>
                  <a:srgbClr val="000000"/>
                </a:solidFill>
                <a:cs typeface="+mn-cs"/>
              </a:rPr>
              <a:t>Тест</a:t>
            </a:r>
            <a:endParaRPr lang="en-US" sz="3199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3671004" y="3376246"/>
            <a:ext cx="287941" cy="107978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1" tIns="45706" rIns="91411" bIns="45706" numCol="1" rtlCol="0" anchor="t" anchorCtr="0" compatLnSpc="1">
            <a:prstTxWarp prst="textNoShape">
              <a:avLst/>
            </a:prstTxWarp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799">
              <a:solidFill>
                <a:srgbClr val="000000"/>
              </a:solidFill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4719" y="3730911"/>
            <a:ext cx="3140256" cy="492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799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Проверка данных</a:t>
            </a:r>
            <a:endParaRPr lang="en-US" sz="2799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8934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430" y="4205734"/>
            <a:ext cx="2107317" cy="20004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3556" y="1075151"/>
            <a:ext cx="4523212" cy="492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2799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Windows Automation API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5274" y="1917717"/>
            <a:ext cx="4325436" cy="1938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64" indent="-285664" defTabSz="449128" hangingPunct="0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999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Проблемы со сложными кастомными конролами</a:t>
            </a:r>
          </a:p>
          <a:p>
            <a:pPr marL="285664" indent="-285664" defTabSz="449128" hangingPunct="0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999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Нет доступа к внутреннему состоянию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234" y="4205735"/>
            <a:ext cx="2189974" cy="2006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75994" y="1075151"/>
            <a:ext cx="2454454" cy="492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2799" b="1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DLL </a:t>
            </a:r>
            <a:r>
              <a:rPr lang="en-US" sz="2799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Injection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70636" y="1917717"/>
            <a:ext cx="4317981" cy="1015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64" indent="-285664" defTabSz="449128" hangingPunct="0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999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Поддержка любых контролов</a:t>
            </a:r>
          </a:p>
          <a:p>
            <a:pPr marL="285664" indent="-285664" defTabSz="449128" hangingPunct="0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999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Доступ к </a:t>
            </a:r>
            <a:r>
              <a:rPr lang="en-US" sz="1999" dirty="0" err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DataContext</a:t>
            </a:r>
            <a:r>
              <a:rPr lang="en-US" sz="1999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/</a:t>
            </a:r>
            <a:r>
              <a:rPr lang="en-US" sz="1999" dirty="0" err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ViewModel</a:t>
            </a:r>
            <a:endParaRPr lang="ru-RU" sz="1999" dirty="0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066" y="113052"/>
            <a:ext cx="4134295" cy="630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3599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Выбор технологии</a:t>
            </a:r>
            <a:endParaRPr lang="en-US" sz="3599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9998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6366" y="519674"/>
            <a:ext cx="6894067" cy="607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3599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Анализ тестовых </a:t>
            </a:r>
            <a:r>
              <a:rPr lang="ru-RU" sz="3599" dirty="0" err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фреймворков</a:t>
            </a:r>
            <a:endParaRPr lang="en-US" sz="3599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837209"/>
              </p:ext>
            </p:extLst>
          </p:nvPr>
        </p:nvGraphicFramePr>
        <p:xfrm>
          <a:off x="152400" y="1552310"/>
          <a:ext cx="9791701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520"/>
                <a:gridCol w="2265680"/>
                <a:gridCol w="3169920"/>
                <a:gridCol w="904240"/>
                <a:gridCol w="2974341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Движок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Язык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разработки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White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Windows UI Automation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C#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Ms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Test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91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Windows UI Automation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C#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Pywinauto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91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Windows UI Automation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Python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Test Complete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Dll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Injection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JavaScript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и другие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Squish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Dll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Injection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JavaScript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и другие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WPF Automation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091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Dll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Injection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C#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16" y="4001367"/>
            <a:ext cx="271500" cy="266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429" y="3545661"/>
            <a:ext cx="352474" cy="362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319" y="3166337"/>
            <a:ext cx="333422" cy="3334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477" y="2439433"/>
            <a:ext cx="219106" cy="2191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852" y="2724217"/>
            <a:ext cx="395211" cy="4031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852" y="1953229"/>
            <a:ext cx="395211" cy="403116"/>
          </a:xfrm>
          <a:prstGeom prst="rect">
            <a:avLst/>
          </a:prstGeom>
        </p:spPr>
      </p:pic>
      <p:pic>
        <p:nvPicPr>
          <p:cNvPr id="1034" name="Picture 10" descr="Картинки по запросу c sharp logo transparen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56" y="1933776"/>
            <a:ext cx="863830" cy="42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Картинки по запросу c sharp logo transparen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56" y="2335694"/>
            <a:ext cx="863830" cy="42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Картинки по запросу c sharp logo transparen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56" y="3916384"/>
            <a:ext cx="863830" cy="42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Картинки по запросу python logo transparen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408" y="2700426"/>
            <a:ext cx="497726" cy="49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Картинки по запросу javascript logo transparen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715" y="3182774"/>
            <a:ext cx="313112" cy="3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0" descr="Картинки по запросу javascript logo transparen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715" y="3569267"/>
            <a:ext cx="313112" cy="3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ounded Rectangular Callout 22"/>
          <p:cNvSpPr/>
          <p:nvPr/>
        </p:nvSpPr>
        <p:spPr bwMode="auto">
          <a:xfrm>
            <a:off x="1365596" y="4751216"/>
            <a:ext cx="4894812" cy="1011409"/>
          </a:xfrm>
          <a:prstGeom prst="wedgeRoundRectCallout">
            <a:avLst>
              <a:gd name="adj1" fmla="val -67127"/>
              <a:gd name="adj2" fmla="val -101393"/>
              <a:gd name="adj3" fmla="val 16667"/>
            </a:avLst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r>
              <a:rPr lang="ru-RU" sz="2800" dirty="0" smtClean="0">
                <a:solidFill>
                  <a:srgbClr val="FFFFFF"/>
                </a:solidFill>
                <a:latin typeface="+mn-lt"/>
              </a:rPr>
              <a:t>Написан в </a:t>
            </a:r>
            <a:r>
              <a:rPr lang="ru-RU" sz="2800" dirty="0" err="1" smtClean="0">
                <a:solidFill>
                  <a:srgbClr val="FFFFFF"/>
                </a:solidFill>
                <a:latin typeface="+mn-lt"/>
              </a:rPr>
              <a:t>Дойче</a:t>
            </a:r>
            <a:r>
              <a:rPr lang="ru-RU" sz="2800" dirty="0" smtClean="0">
                <a:solidFill>
                  <a:srgbClr val="FFFFFF"/>
                </a:solidFill>
                <a:latin typeface="+mn-lt"/>
              </a:rPr>
              <a:t> банке!</a:t>
            </a:r>
          </a:p>
        </p:txBody>
      </p:sp>
    </p:spTree>
    <p:extLst>
      <p:ext uri="{BB962C8B-B14F-4D97-AF65-F5344CB8AC3E}">
        <p14:creationId xmlns:p14="http://schemas.microsoft.com/office/powerpoint/2010/main" val="9742577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3dnews.ru/assets/external/illustrations/2013/08/15/661023/inte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4" b="9295"/>
          <a:stretch/>
        </p:blipFill>
        <p:spPr bwMode="auto">
          <a:xfrm>
            <a:off x="1" y="1552575"/>
            <a:ext cx="10086974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4000" y="566838"/>
            <a:ext cx="3647345" cy="6075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3600" dirty="0" smtClean="0">
                <a:effectLst>
                  <a:outerShdw blurRad="12700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n-cs"/>
              </a:rPr>
              <a:t>WPF Automation</a:t>
            </a:r>
            <a:endParaRPr lang="en-US" sz="3600" dirty="0">
              <a:effectLst>
                <a:outerShdw blurRad="1270000" dist="38100" dir="8100000" algn="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0819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4908154" y="1280329"/>
            <a:ext cx="4632721" cy="5190322"/>
          </a:xfrm>
          <a:prstGeom prst="rect">
            <a:avLst/>
          </a:prstGeom>
          <a:solidFill>
            <a:srgbClr val="5B718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1" tIns="45706" rIns="91411" bIns="45706" numCol="1" rtlCol="0" anchor="t" anchorCtr="0" compatLnSpc="1">
            <a:prstTxWarp prst="textNoShape">
              <a:avLst/>
            </a:prstTxWarp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799">
              <a:solidFill>
                <a:srgbClr val="000000"/>
              </a:solidFill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38162" y="1280328"/>
            <a:ext cx="4369991" cy="5190323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1" tIns="45706" rIns="91411" bIns="45706" numCol="1" rtlCol="0" anchor="t" anchorCtr="0" compatLnSpc="1">
            <a:prstTxWarp prst="textNoShape">
              <a:avLst/>
            </a:prstTxWarp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799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 bwMode="ltGray">
          <a:xfrm>
            <a:off x="5117069" y="1382913"/>
            <a:ext cx="4214889" cy="48485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83411" tIns="41706" rIns="83411" bIns="41706" rtlCol="0" anchor="t" anchorCtr="0">
            <a:spAutoFit/>
          </a:bodyPr>
          <a:lstStyle/>
          <a:p>
            <a:pPr algn="ctr" defTabSz="449128" eaLnBrk="0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799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+mn-cs"/>
              </a:rPr>
              <a:t>Процесс приложения</a:t>
            </a:r>
            <a:endParaRPr lang="en-US" sz="2799" dirty="0"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 bwMode="ltGray">
          <a:xfrm>
            <a:off x="414064" y="1382913"/>
            <a:ext cx="4618185" cy="48485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83411" tIns="41706" rIns="83411" bIns="41706" rtlCol="0" anchor="t" anchorCtr="0">
            <a:spAutoFit/>
          </a:bodyPr>
          <a:lstStyle/>
          <a:p>
            <a:pPr algn="ctr" defTabSz="449128" eaLnBrk="0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799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n-cs"/>
              </a:rPr>
              <a:t>Процесс тест </a:t>
            </a:r>
            <a:r>
              <a:rPr lang="ru-RU" sz="2799" dirty="0" err="1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n-cs"/>
              </a:rPr>
              <a:t>раннера</a:t>
            </a:r>
            <a:endParaRPr lang="en-US" sz="2799" dirty="0"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/>
              <a:cs typeface="+mn-cs"/>
            </a:endParaRPr>
          </a:p>
        </p:txBody>
      </p:sp>
      <p:sp>
        <p:nvSpPr>
          <p:cNvPr id="3077" name="Rectangle 3076"/>
          <p:cNvSpPr/>
          <p:nvPr/>
        </p:nvSpPr>
        <p:spPr bwMode="auto">
          <a:xfrm>
            <a:off x="4179029" y="2567994"/>
            <a:ext cx="1487976" cy="322124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1" tIns="45706" rIns="91411" bIns="45706" numCol="1" rtlCol="0" anchor="ctr" anchorCtr="0" compatLnSpc="1">
            <a:prstTxWarp prst="textNoShape">
              <a:avLst/>
            </a:prstTxWarp>
          </a:bodyPr>
          <a:lstStyle/>
          <a:p>
            <a:pPr algn="ctr"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3199" dirty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WPFA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6524457" y="2662666"/>
            <a:ext cx="2598845" cy="300846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1" tIns="45706" rIns="91411" bIns="45706" numCol="1" rtlCol="0" anchor="ctr" anchorCtr="0" compatLnSpc="1">
            <a:prstTxWarp prst="textNoShape">
              <a:avLst/>
            </a:prstTxWarp>
          </a:bodyPr>
          <a:lstStyle/>
          <a:p>
            <a:pPr algn="ctr"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3199" dirty="0">
                <a:solidFill>
                  <a:srgbClr val="FFFFFF"/>
                </a:solidFill>
                <a:cs typeface="+mn-cs"/>
              </a:rPr>
              <a:t>Выполнение теста</a:t>
            </a:r>
            <a:endParaRPr lang="en-US" sz="3199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810853" y="2683606"/>
            <a:ext cx="2099842" cy="12352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1" tIns="45706" rIns="91411" bIns="45706" numCol="1" rtlCol="0" anchor="ctr" anchorCtr="0" compatLnSpc="1">
            <a:prstTxWarp prst="textNoShape">
              <a:avLst/>
            </a:prstTxWarp>
          </a:bodyPr>
          <a:lstStyle/>
          <a:p>
            <a:pPr algn="ctr"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799" dirty="0">
                <a:solidFill>
                  <a:srgbClr val="FFFFFF"/>
                </a:solidFill>
                <a:cs typeface="+mn-cs"/>
              </a:rPr>
              <a:t>Вызов тестового метода перехватывается</a:t>
            </a:r>
            <a:endParaRPr lang="en-US" sz="1799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810853" y="4262363"/>
            <a:ext cx="2099842" cy="13332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1" tIns="45706" rIns="91411" bIns="45706" numCol="1" rtlCol="0" anchor="ctr" anchorCtr="0" compatLnSpc="1">
            <a:prstTxWarp prst="textNoShape">
              <a:avLst/>
            </a:prstTxWarp>
          </a:bodyPr>
          <a:lstStyle/>
          <a:p>
            <a:pPr algn="ctr"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799" dirty="0">
                <a:solidFill>
                  <a:srgbClr val="FFFFFF"/>
                </a:solidFill>
                <a:cs typeface="+mn-cs"/>
              </a:rPr>
              <a:t>Исключения передаются обратно тест ранеру</a:t>
            </a:r>
            <a:endParaRPr lang="en-US" sz="1799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3090" name="Right Arrow 3089"/>
          <p:cNvSpPr/>
          <p:nvPr/>
        </p:nvSpPr>
        <p:spPr bwMode="auto">
          <a:xfrm>
            <a:off x="2910694" y="3099605"/>
            <a:ext cx="1238610" cy="396106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1" tIns="45706" rIns="91411" bIns="45706" numCol="1" rtlCol="0" anchor="t" anchorCtr="0" compatLnSpc="1">
            <a:prstTxWarp prst="textNoShape">
              <a:avLst/>
            </a:prstTxWarp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799">
              <a:solidFill>
                <a:srgbClr val="000000"/>
              </a:solidFill>
              <a:cs typeface="+mn-cs"/>
            </a:endParaRPr>
          </a:p>
        </p:txBody>
      </p:sp>
      <p:sp>
        <p:nvSpPr>
          <p:cNvPr id="54" name="Right Arrow 53"/>
          <p:cNvSpPr/>
          <p:nvPr/>
        </p:nvSpPr>
        <p:spPr bwMode="auto">
          <a:xfrm>
            <a:off x="5678758" y="3097285"/>
            <a:ext cx="845699" cy="396106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1" tIns="45706" rIns="91411" bIns="45706" numCol="1" rtlCol="0" anchor="t" anchorCtr="0" compatLnSpc="1">
            <a:prstTxWarp prst="textNoShape">
              <a:avLst/>
            </a:prstTxWarp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799">
              <a:solidFill>
                <a:srgbClr val="000000"/>
              </a:solidFill>
              <a:cs typeface="+mn-cs"/>
            </a:endParaRPr>
          </a:p>
        </p:txBody>
      </p:sp>
      <p:sp>
        <p:nvSpPr>
          <p:cNvPr id="55" name="Right Arrow 54"/>
          <p:cNvSpPr/>
          <p:nvPr/>
        </p:nvSpPr>
        <p:spPr bwMode="auto">
          <a:xfrm flipH="1">
            <a:off x="2910694" y="4730930"/>
            <a:ext cx="1238607" cy="396106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1" tIns="45706" rIns="91411" bIns="45706" numCol="1" rtlCol="0" anchor="t" anchorCtr="0" compatLnSpc="1">
            <a:prstTxWarp prst="textNoShape">
              <a:avLst/>
            </a:prstTxWarp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799">
              <a:solidFill>
                <a:srgbClr val="000000"/>
              </a:solidFill>
              <a:cs typeface="+mn-cs"/>
            </a:endParaRPr>
          </a:p>
        </p:txBody>
      </p:sp>
      <p:sp>
        <p:nvSpPr>
          <p:cNvPr id="56" name="Right Arrow 55"/>
          <p:cNvSpPr/>
          <p:nvPr/>
        </p:nvSpPr>
        <p:spPr bwMode="auto">
          <a:xfrm flipH="1">
            <a:off x="5660726" y="4730930"/>
            <a:ext cx="851977" cy="396106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1" tIns="45706" rIns="91411" bIns="45706" numCol="1" rtlCol="0" anchor="t" anchorCtr="0" compatLnSpc="1">
            <a:prstTxWarp prst="textNoShape">
              <a:avLst/>
            </a:prstTxWarp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799">
              <a:solidFill>
                <a:srgbClr val="000000"/>
              </a:solidFill>
              <a:cs typeface="+mn-cs"/>
            </a:endParaRPr>
          </a:p>
        </p:txBody>
      </p:sp>
      <p:sp>
        <p:nvSpPr>
          <p:cNvPr id="3093" name="TextBox 3092"/>
          <p:cNvSpPr txBox="1"/>
          <p:nvPr/>
        </p:nvSpPr>
        <p:spPr>
          <a:xfrm>
            <a:off x="2668925" y="2312809"/>
            <a:ext cx="1522116" cy="3498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1799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n-cs"/>
              </a:rPr>
              <a:t>DLL Injection</a:t>
            </a:r>
          </a:p>
        </p:txBody>
      </p:sp>
    </p:spTree>
    <p:extLst>
      <p:ext uri="{BB962C8B-B14F-4D97-AF65-F5344CB8AC3E}">
        <p14:creationId xmlns:p14="http://schemas.microsoft.com/office/powerpoint/2010/main" val="20788297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8163" y="541338"/>
            <a:ext cx="9066531" cy="617219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/>
            <a:r>
              <a:rPr lang="ru-RU" sz="3599" kern="0" dirty="0"/>
              <a:t>Три уровня написания тестов</a:t>
            </a: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31665" y="2532063"/>
            <a:ext cx="4823016" cy="3100377"/>
          </a:xfrm>
          <a:prstGeom prst="rect">
            <a:avLst/>
          </a:prstGeom>
        </p:spPr>
      </p:pic>
      <p:pic>
        <p:nvPicPr>
          <p:cNvPr id="6146" name="Picture 2" descr="http://risovach.ru/upload/2016/03/mem/tvoe-vyrazhenie-lica_109307354_orig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28" y="2374985"/>
            <a:ext cx="4262499" cy="344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6017" y="1393906"/>
            <a:ext cx="4844672" cy="492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799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На примере.. калькулятора!</a:t>
            </a:r>
            <a:endParaRPr lang="en-US" sz="2799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0326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42817" y="5444634"/>
            <a:ext cx="3316934" cy="721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399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Владимир Перевалов</a:t>
            </a:r>
          </a:p>
          <a:p>
            <a:pPr algn="ctr"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1999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Lead Software Developer</a:t>
            </a:r>
            <a:endParaRPr lang="ru-RU" sz="1999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1326" y="541338"/>
            <a:ext cx="2021707" cy="607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3599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О</a:t>
            </a:r>
            <a:r>
              <a:rPr lang="ru-RU" sz="3599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бо мне</a:t>
            </a:r>
            <a:endParaRPr lang="en-US" sz="3599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1" t="29993" r="31090" b="34062"/>
          <a:stretch/>
        </p:blipFill>
        <p:spPr>
          <a:xfrm>
            <a:off x="3724379" y="1711702"/>
            <a:ext cx="2807427" cy="373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5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8163" y="541338"/>
            <a:ext cx="9066531" cy="617219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/>
            <a:r>
              <a:rPr lang="ru-RU" sz="3599" kern="0" dirty="0" smtClean="0"/>
              <a:t>Тест на сложение 5+7=12</a:t>
            </a:r>
            <a:endParaRPr lang="ru-RU" sz="3599" kern="0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31664" y="1406013"/>
            <a:ext cx="7709445" cy="47391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4709652" y="4159045"/>
            <a:ext cx="825910" cy="462116"/>
          </a:xfrm>
          <a:prstGeom prst="rect">
            <a:avLst/>
          </a:prstGeom>
          <a:noFill/>
          <a:ln w="47625">
            <a:solidFill>
              <a:schemeClr val="accent4"/>
            </a:solidFill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ru-RU" dirty="0" err="1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873431" y="3490451"/>
            <a:ext cx="825910" cy="462116"/>
          </a:xfrm>
          <a:prstGeom prst="rect">
            <a:avLst/>
          </a:prstGeom>
          <a:noFill/>
          <a:ln w="47625">
            <a:solidFill>
              <a:schemeClr val="accent4"/>
            </a:solidFill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ru-RU" dirty="0" err="1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8163" y="2182762"/>
            <a:ext cx="7494792" cy="462116"/>
          </a:xfrm>
          <a:prstGeom prst="rect">
            <a:avLst/>
          </a:prstGeom>
          <a:noFill/>
          <a:ln w="47625">
            <a:solidFill>
              <a:schemeClr val="accent4"/>
            </a:solidFill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ru-RU" dirty="0" err="1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197213" y="5486400"/>
            <a:ext cx="825910" cy="462116"/>
          </a:xfrm>
          <a:prstGeom prst="rect">
            <a:avLst/>
          </a:prstGeom>
          <a:noFill/>
          <a:ln w="47625">
            <a:solidFill>
              <a:schemeClr val="accent4"/>
            </a:solidFill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ru-RU" dirty="0" err="1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371303" y="5486400"/>
            <a:ext cx="825910" cy="462116"/>
          </a:xfrm>
          <a:prstGeom prst="rect">
            <a:avLst/>
          </a:prstGeom>
          <a:noFill/>
          <a:ln w="47625">
            <a:solidFill>
              <a:schemeClr val="accent4"/>
            </a:solidFill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ru-RU" dirty="0" err="1" smtClean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56296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8163" y="241685"/>
            <a:ext cx="9066531" cy="676062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/>
            <a:r>
              <a:rPr lang="ru-RU" sz="3599" kern="0" dirty="0"/>
              <a:t>Уровень 0. Простые тесты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b="35014"/>
          <a:stretch/>
        </p:blipFill>
        <p:spPr>
          <a:xfrm>
            <a:off x="415028" y="2019423"/>
            <a:ext cx="9662423" cy="47510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719606" y="2883246"/>
            <a:ext cx="5758827" cy="2159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  <a:extLst/>
        </p:spPr>
        <p:txBody>
          <a:bodyPr vert="horz" wrap="square" lIns="91411" tIns="45706" rIns="91411" bIns="45706" numCol="1" rtlCol="0" anchor="t" anchorCtr="0" compatLnSpc="1">
            <a:prstTxWarp prst="textNoShape">
              <a:avLst/>
            </a:prstTxWarp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799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19606" y="3099202"/>
            <a:ext cx="9257583" cy="115176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  <a:extLst/>
        </p:spPr>
        <p:txBody>
          <a:bodyPr vert="horz" wrap="square" lIns="91411" tIns="45706" rIns="91411" bIns="45706" numCol="1" rtlCol="0" anchor="t" anchorCtr="0" compatLnSpc="1">
            <a:prstTxWarp prst="textNoShape">
              <a:avLst/>
            </a:prstTxWarp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799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151519" y="5114582"/>
            <a:ext cx="2807427" cy="86403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  <a:extLst/>
        </p:spPr>
        <p:txBody>
          <a:bodyPr vert="horz" wrap="square" lIns="91411" tIns="45706" rIns="91411" bIns="45706" numCol="1" rtlCol="0" anchor="t" anchorCtr="0" compatLnSpc="1">
            <a:prstTxWarp prst="textNoShape">
              <a:avLst/>
            </a:prstTxWarp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799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51519" y="6158577"/>
            <a:ext cx="3527280" cy="32393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  <a:extLst/>
        </p:spPr>
        <p:txBody>
          <a:bodyPr vert="horz" wrap="square" lIns="91411" tIns="45706" rIns="91411" bIns="45706" numCol="1" rtlCol="0" anchor="t" anchorCtr="0" compatLnSpc="1">
            <a:prstTxWarp prst="textNoShape">
              <a:avLst/>
            </a:prstTxWarp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799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1858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3"/>
          <a:srcRect b="20550"/>
          <a:stretch/>
        </p:blipFill>
        <p:spPr>
          <a:xfrm>
            <a:off x="1223504" y="912331"/>
            <a:ext cx="7448070" cy="590279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05460" y="216000"/>
            <a:ext cx="9066531" cy="603448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/>
            <a:r>
              <a:rPr lang="ru-RU" sz="3599" kern="0" dirty="0"/>
              <a:t>Уровень 1. Структурируем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871371" y="1992111"/>
            <a:ext cx="6800203" cy="2159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  <a:extLst/>
        </p:spPr>
        <p:txBody>
          <a:bodyPr vert="horz" wrap="square" lIns="91411" tIns="45706" rIns="91411" bIns="45706" numCol="1" rtlCol="0" anchor="t" anchorCtr="0" compatLnSpc="1">
            <a:prstTxWarp prst="textNoShape">
              <a:avLst/>
            </a:prstTxWarp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799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871371" y="3089154"/>
            <a:ext cx="3837764" cy="2159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  <a:extLst/>
        </p:spPr>
        <p:txBody>
          <a:bodyPr vert="horz" wrap="square" lIns="91411" tIns="45706" rIns="91411" bIns="45706" numCol="1" rtlCol="0" anchor="t" anchorCtr="0" compatLnSpc="1">
            <a:prstTxWarp prst="textNoShape">
              <a:avLst/>
            </a:prstTxWarp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799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871371" y="3287847"/>
            <a:ext cx="4319119" cy="11696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  <a:extLst/>
        </p:spPr>
        <p:txBody>
          <a:bodyPr vert="horz" wrap="square" lIns="91411" tIns="45706" rIns="91411" bIns="45706" numCol="1" rtlCol="0" anchor="t" anchorCtr="0" compatLnSpc="1">
            <a:prstTxWarp prst="textNoShape">
              <a:avLst/>
            </a:prstTxWarp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799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4518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/>
          <p:nvPr/>
        </p:nvPicPr>
        <p:blipFill>
          <a:blip r:embed="rId3"/>
          <a:stretch>
            <a:fillRect/>
          </a:stretch>
        </p:blipFill>
        <p:spPr>
          <a:xfrm>
            <a:off x="1727401" y="1687580"/>
            <a:ext cx="6857427" cy="440815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 bwMode="auto">
          <a:xfrm>
            <a:off x="1511444" y="1543610"/>
            <a:ext cx="7342503" cy="4823016"/>
          </a:xfrm>
          <a:prstGeom prst="rect">
            <a:avLst/>
          </a:prstGeom>
          <a:solidFill>
            <a:srgbClr val="00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  <a:extLst/>
        </p:spPr>
        <p:txBody>
          <a:bodyPr vert="horz" wrap="square" lIns="91411" tIns="45706" rIns="91411" bIns="45706" numCol="1" rtlCol="0" anchor="t" anchorCtr="0" compatLnSpc="1">
            <a:prstTxWarp prst="textNoShape">
              <a:avLst/>
            </a:prstTxWarp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2399" dirty="0" err="1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CalculatorWindowWrapper</a:t>
            </a:r>
            <a:endParaRPr lang="en-US" sz="1799" dirty="0"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727400" y="2911330"/>
            <a:ext cx="2303530" cy="3184407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  <a:extLst/>
        </p:spPr>
        <p:txBody>
          <a:bodyPr vert="horz" wrap="square" lIns="91411" tIns="45706" rIns="91411" bIns="45706" numCol="1" rtlCol="0" anchor="ctr" anchorCtr="0" compatLnSpc="1">
            <a:prstTxWarp prst="textNoShape">
              <a:avLst/>
            </a:prstTxWarp>
          </a:bodyPr>
          <a:lstStyle/>
          <a:p>
            <a:pPr algn="ctr"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2399" dirty="0" err="1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ResultsWindowWrapper</a:t>
            </a:r>
            <a:endParaRPr lang="en-US" sz="2399" dirty="0"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030931" y="2911263"/>
            <a:ext cx="4553897" cy="3184407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  <a:extLst/>
        </p:spPr>
        <p:txBody>
          <a:bodyPr vert="horz" wrap="square" lIns="91411" tIns="45706" rIns="91411" bIns="45706" numCol="1" rtlCol="0" anchor="t" anchorCtr="0" compatLnSpc="1">
            <a:prstTxWarp prst="textNoShape">
              <a:avLst/>
            </a:prstTxWarp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2399" dirty="0" err="1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NumericPanelWrapper</a:t>
            </a:r>
            <a:endParaRPr lang="en-US" sz="2399" dirty="0"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727401" y="2316651"/>
            <a:ext cx="6857427" cy="59454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  <a:extLst/>
        </p:spPr>
        <p:txBody>
          <a:bodyPr vert="horz" wrap="square" lIns="91411" tIns="45706" rIns="91411" bIns="45706" numCol="1" rtlCol="0" anchor="ctr" anchorCtr="0" compatLnSpc="1">
            <a:prstTxWarp prst="textNoShape">
              <a:avLst/>
            </a:prstTxWarp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2399" dirty="0" err="1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InputTextBox</a:t>
            </a:r>
            <a:endParaRPr lang="en-US" sz="2799" dirty="0"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  <p:sp>
        <p:nvSpPr>
          <p:cNvPr id="3072" name="Rounded Rectangle 3071"/>
          <p:cNvSpPr/>
          <p:nvPr/>
        </p:nvSpPr>
        <p:spPr bwMode="auto">
          <a:xfrm>
            <a:off x="4750784" y="5070890"/>
            <a:ext cx="575883" cy="323934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11" tIns="45706" rIns="91411" bIns="45706" numCol="1" rtlCol="0" anchor="ctr" anchorCtr="0" compatLnSpc="1">
            <a:prstTxWarp prst="textNoShape">
              <a:avLst/>
            </a:prstTxWarp>
          </a:bodyPr>
          <a:lstStyle/>
          <a:p>
            <a:pPr algn="ctr"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1799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B1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5542622" y="5070890"/>
            <a:ext cx="575883" cy="323934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11" tIns="45706" rIns="91411" bIns="45706" numCol="1" rtlCol="0" anchor="ctr" anchorCtr="0" compatLnSpc="1">
            <a:prstTxWarp prst="textNoShape">
              <a:avLst/>
            </a:prstTxWarp>
          </a:bodyPr>
          <a:lstStyle/>
          <a:p>
            <a:pPr algn="ctr"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1799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B2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6334461" y="5070890"/>
            <a:ext cx="575883" cy="323934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11" tIns="45706" rIns="91411" bIns="45706" numCol="1" rtlCol="0" anchor="ctr" anchorCtr="0" compatLnSpc="1">
            <a:prstTxWarp prst="textNoShape">
              <a:avLst/>
            </a:prstTxWarp>
          </a:bodyPr>
          <a:lstStyle/>
          <a:p>
            <a:pPr algn="ctr"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1799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B3</a:t>
            </a:r>
          </a:p>
        </p:txBody>
      </p:sp>
      <p:sp>
        <p:nvSpPr>
          <p:cNvPr id="38" name="Rounded Rectangle 37"/>
          <p:cNvSpPr/>
          <p:nvPr/>
        </p:nvSpPr>
        <p:spPr bwMode="auto">
          <a:xfrm>
            <a:off x="6334461" y="4549281"/>
            <a:ext cx="575883" cy="323934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11" tIns="45706" rIns="91411" bIns="45706" numCol="1" rtlCol="0" anchor="ctr" anchorCtr="0" compatLnSpc="1">
            <a:prstTxWarp prst="textNoShape">
              <a:avLst/>
            </a:prstTxWarp>
          </a:bodyPr>
          <a:lstStyle/>
          <a:p>
            <a:pPr algn="ctr"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1799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B6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5542622" y="4550801"/>
            <a:ext cx="575883" cy="323934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11" tIns="45706" rIns="91411" bIns="45706" numCol="1" rtlCol="0" anchor="ctr" anchorCtr="0" compatLnSpc="1">
            <a:prstTxWarp prst="textNoShape">
              <a:avLst/>
            </a:prstTxWarp>
          </a:bodyPr>
          <a:lstStyle/>
          <a:p>
            <a:pPr algn="ctr"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1799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B5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4750784" y="4551807"/>
            <a:ext cx="575883" cy="323934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11" tIns="45706" rIns="91411" bIns="45706" numCol="1" rtlCol="0" anchor="ctr" anchorCtr="0" compatLnSpc="1">
            <a:prstTxWarp prst="textNoShape">
              <a:avLst/>
            </a:prstTxWarp>
          </a:bodyPr>
          <a:lstStyle/>
          <a:p>
            <a:pPr algn="ctr"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1799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B4</a:t>
            </a:r>
          </a:p>
        </p:txBody>
      </p:sp>
      <p:sp>
        <p:nvSpPr>
          <p:cNvPr id="41" name="Rounded Rectangle 40"/>
          <p:cNvSpPr/>
          <p:nvPr/>
        </p:nvSpPr>
        <p:spPr bwMode="auto">
          <a:xfrm>
            <a:off x="4750784" y="4030198"/>
            <a:ext cx="575883" cy="323934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11" tIns="45706" rIns="91411" bIns="45706" numCol="1" rtlCol="0" anchor="ctr" anchorCtr="0" compatLnSpc="1">
            <a:prstTxWarp prst="textNoShape">
              <a:avLst/>
            </a:prstTxWarp>
          </a:bodyPr>
          <a:lstStyle/>
          <a:p>
            <a:pPr algn="ctr"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1799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B7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5536576" y="4029192"/>
            <a:ext cx="575883" cy="323934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11" tIns="45706" rIns="91411" bIns="45706" numCol="1" rtlCol="0" anchor="ctr" anchorCtr="0" compatLnSpc="1">
            <a:prstTxWarp prst="textNoShape">
              <a:avLst/>
            </a:prstTxWarp>
          </a:bodyPr>
          <a:lstStyle/>
          <a:p>
            <a:pPr algn="ctr"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1799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B8</a:t>
            </a:r>
          </a:p>
        </p:txBody>
      </p:sp>
      <p:sp>
        <p:nvSpPr>
          <p:cNvPr id="43" name="Rounded Rectangle 42"/>
          <p:cNvSpPr/>
          <p:nvPr/>
        </p:nvSpPr>
        <p:spPr bwMode="auto">
          <a:xfrm>
            <a:off x="6334461" y="4027673"/>
            <a:ext cx="575883" cy="323934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11" tIns="45706" rIns="91411" bIns="45706" numCol="1" rtlCol="0" anchor="ctr" anchorCtr="0" compatLnSpc="1">
            <a:prstTxWarp prst="textNoShape">
              <a:avLst/>
            </a:prstTxWarp>
          </a:bodyPr>
          <a:lstStyle/>
          <a:p>
            <a:pPr algn="ctr"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1799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B9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4000" y="216000"/>
            <a:ext cx="9716209" cy="603448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/>
            <a:r>
              <a:rPr lang="ru-RU" sz="3599" kern="0" dirty="0"/>
              <a:t>Уровень 1. </a:t>
            </a:r>
            <a:r>
              <a:rPr lang="ru-RU" sz="3599" kern="0" dirty="0" smtClean="0"/>
              <a:t>Обёртки </a:t>
            </a:r>
            <a:r>
              <a:rPr lang="ru-RU" sz="3599" kern="0" dirty="0"/>
              <a:t>повторяют </a:t>
            </a:r>
            <a:r>
              <a:rPr lang="en-GB" sz="3599" kern="0" dirty="0" smtClean="0"/>
              <a:t/>
            </a:r>
            <a:br>
              <a:rPr lang="en-GB" sz="3599" kern="0" dirty="0" smtClean="0"/>
            </a:br>
            <a:r>
              <a:rPr lang="ru-RU" sz="3599" kern="0" dirty="0" smtClean="0"/>
              <a:t>структуру </a:t>
            </a:r>
            <a:r>
              <a:rPr lang="en-US" sz="3599" kern="0" dirty="0"/>
              <a:t>UI</a:t>
            </a:r>
            <a:endParaRPr lang="ru-RU" sz="3599" kern="0" dirty="0"/>
          </a:p>
        </p:txBody>
      </p:sp>
    </p:spTree>
    <p:extLst>
      <p:ext uri="{BB962C8B-B14F-4D97-AF65-F5344CB8AC3E}">
        <p14:creationId xmlns:p14="http://schemas.microsoft.com/office/powerpoint/2010/main" val="39575202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 animBg="1"/>
      <p:bldP spid="22" grpId="0" animBg="1"/>
      <p:bldP spid="25" grpId="0" animBg="1"/>
      <p:bldP spid="307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363487" y="2136082"/>
            <a:ext cx="9208504" cy="2743828"/>
          </a:xfrm>
          <a:prstGeom prst="rect">
            <a:avLst/>
          </a:prstGeom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367995" y="6994311"/>
            <a:ext cx="8420622" cy="50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72" tIns="52040" rIns="89972" bIns="44986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49128" eaLnBrk="1" hangingPunct="0">
              <a:lnSpc>
                <a:spcPct val="96000"/>
              </a:lnSpc>
              <a:buClr>
                <a:srgbClr val="000000"/>
              </a:buClr>
              <a:buSzPct val="100000"/>
            </a:pPr>
            <a:r>
              <a:rPr lang="en-US" altLang="ru-RU" sz="1400" dirty="0">
                <a:solidFill>
                  <a:srgbClr val="FFFFFF"/>
                </a:solidFill>
                <a:latin typeface="Open Sans" pitchFamily="32" charset="0"/>
                <a:cs typeface="+mn-cs"/>
              </a:rPr>
              <a:t>WPF Automation - yet another framework to write UI autotests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5460" y="216000"/>
            <a:ext cx="9066531" cy="603448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/>
            <a:r>
              <a:rPr lang="ru-RU" sz="3599" kern="0" dirty="0"/>
              <a:t>Уровень 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648349" y="2344214"/>
            <a:ext cx="2040606" cy="21404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  <a:extLst/>
        </p:spPr>
        <p:txBody>
          <a:bodyPr vert="horz" wrap="square" lIns="91411" tIns="45706" rIns="91411" bIns="45706" numCol="1" rtlCol="0" anchor="t" anchorCtr="0" compatLnSpc="1">
            <a:prstTxWarp prst="textNoShape">
              <a:avLst/>
            </a:prstTxWarp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799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63487" y="2108759"/>
            <a:ext cx="7848499" cy="23545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  <a:extLst/>
        </p:spPr>
        <p:txBody>
          <a:bodyPr vert="horz" wrap="square" lIns="91411" tIns="45706" rIns="91411" bIns="45706" numCol="1" rtlCol="0" anchor="t" anchorCtr="0" compatLnSpc="1">
            <a:prstTxWarp prst="textNoShape">
              <a:avLst/>
            </a:prstTxWarp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799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29838" y="3497513"/>
            <a:ext cx="8554121" cy="115906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  <a:extLst/>
        </p:spPr>
        <p:txBody>
          <a:bodyPr vert="horz" wrap="square" lIns="91411" tIns="45706" rIns="91411" bIns="45706" numCol="1" rtlCol="0" anchor="t" anchorCtr="0" compatLnSpc="1">
            <a:prstTxWarp prst="textNoShape">
              <a:avLst/>
            </a:prstTxWarp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799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4283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07269" y="517724"/>
            <a:ext cx="9066531" cy="603448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/>
            <a:r>
              <a:rPr lang="en-US" sz="3599" kern="0" dirty="0" err="1"/>
              <a:t>Specflow</a:t>
            </a:r>
            <a:r>
              <a:rPr lang="en-US" sz="3599" kern="0" dirty="0"/>
              <a:t> – Cucumber </a:t>
            </a:r>
            <a:r>
              <a:rPr lang="ru-RU" sz="3599" kern="0" dirty="0"/>
              <a:t>для </a:t>
            </a:r>
            <a:r>
              <a:rPr lang="en-US" sz="3599" kern="0" dirty="0" err="1"/>
              <a:t>.Net</a:t>
            </a:r>
            <a:endParaRPr lang="ru-RU" sz="3599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1553496" y="1704170"/>
            <a:ext cx="8020303" cy="375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128" hangingPunct="0">
              <a:lnSpc>
                <a:spcPct val="150000"/>
              </a:lnSpc>
              <a:buClr>
                <a:srgbClr val="000000"/>
              </a:buClr>
              <a:buSzPct val="100000"/>
            </a:pPr>
            <a:r>
              <a:rPr lang="en-US" sz="2799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Cucumber</a:t>
            </a:r>
            <a:r>
              <a:rPr lang="en-US" sz="2799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 – </a:t>
            </a:r>
            <a:r>
              <a:rPr lang="ru-RU" sz="2799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открытый </a:t>
            </a:r>
            <a:r>
              <a:rPr lang="ru-RU" sz="2799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инструмент </a:t>
            </a:r>
            <a:r>
              <a:rPr lang="ru-RU" sz="2799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для исполняемых спецификаций</a:t>
            </a:r>
            <a:endParaRPr lang="en-US" sz="2799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defTabSz="449128" hangingPunct="0">
              <a:lnSpc>
                <a:spcPct val="150000"/>
              </a:lnSpc>
              <a:buClr>
                <a:srgbClr val="000000"/>
              </a:buClr>
              <a:buSzPct val="100000"/>
            </a:pPr>
            <a:r>
              <a:rPr lang="en-US" sz="2799" b="1" dirty="0" err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Specflow</a:t>
            </a:r>
            <a:r>
              <a:rPr lang="en-US" sz="2799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 </a:t>
            </a:r>
            <a:r>
              <a:rPr lang="en-US" sz="2799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– </a:t>
            </a:r>
            <a:r>
              <a:rPr lang="ru-RU" sz="2799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реализация </a:t>
            </a:r>
            <a:r>
              <a:rPr lang="en-US" sz="2799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Cucumber </a:t>
            </a:r>
            <a:r>
              <a:rPr lang="ru-RU" sz="2799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для </a:t>
            </a:r>
            <a:r>
              <a:rPr lang="en-US" sz="2799" dirty="0" err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.Net</a:t>
            </a:r>
            <a:endParaRPr lang="en-US" sz="2799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defTabSz="449128" hangingPunct="0">
              <a:lnSpc>
                <a:spcPct val="150000"/>
              </a:lnSpc>
              <a:buClr>
                <a:srgbClr val="000000"/>
              </a:buClr>
              <a:buSzPct val="100000"/>
            </a:pPr>
            <a:r>
              <a:rPr lang="en-US" sz="2799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WPFA</a:t>
            </a:r>
            <a:r>
              <a:rPr lang="ru-RU" sz="2799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 – расширяет </a:t>
            </a:r>
            <a:r>
              <a:rPr lang="en-US" sz="2799" dirty="0" err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Specflow</a:t>
            </a:r>
            <a:r>
              <a:rPr lang="ru-RU" sz="2799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. Появляется интерпретатор для типовых </a:t>
            </a:r>
            <a:r>
              <a:rPr lang="ru-RU" sz="2799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шагов - </a:t>
            </a:r>
            <a:r>
              <a:rPr lang="en-US" sz="2799" dirty="0" err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Romashka</a:t>
            </a:r>
            <a:endParaRPr lang="en-US" sz="2799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defTabSz="449128" hangingPunct="0">
              <a:buClr>
                <a:srgbClr val="000000"/>
              </a:buClr>
              <a:buSzPct val="100000"/>
            </a:pPr>
            <a:endParaRPr lang="ru-RU" sz="2799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2050" name="Picture 2" descr="Картинки по запросу cucumber logo 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14" y="1841823"/>
            <a:ext cx="567082" cy="56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specflow logo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65" y="3155213"/>
            <a:ext cx="518780" cy="51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omashka_3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03" y="3723153"/>
            <a:ext cx="631704" cy="63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7743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05460" y="216000"/>
            <a:ext cx="9066531" cy="603448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/>
            <a:r>
              <a:rPr lang="ru-RU" sz="3599" kern="0" dirty="0"/>
              <a:t>Уровень </a:t>
            </a:r>
            <a:r>
              <a:rPr lang="en-US" sz="3599" kern="0" dirty="0"/>
              <a:t>2. </a:t>
            </a:r>
            <a:r>
              <a:rPr lang="en-US" sz="3599" kern="0" dirty="0" err="1"/>
              <a:t>Specflow</a:t>
            </a:r>
            <a:r>
              <a:rPr lang="en-US" sz="3599" kern="0" dirty="0"/>
              <a:t> + </a:t>
            </a:r>
            <a:r>
              <a:rPr lang="en-US" sz="3599" kern="0" dirty="0" err="1"/>
              <a:t>Romashka</a:t>
            </a:r>
            <a:endParaRPr lang="ru-RU" sz="3599" kern="0" dirty="0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863577" y="1416228"/>
            <a:ext cx="8849590" cy="44527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1273821" y="2888032"/>
            <a:ext cx="6082501" cy="23031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  <a:extLst/>
        </p:spPr>
        <p:txBody>
          <a:bodyPr vert="horz" wrap="square" lIns="91411" tIns="45706" rIns="91411" bIns="45706" numCol="1" rtlCol="0" anchor="t" anchorCtr="0" compatLnSpc="1">
            <a:prstTxWarp prst="textNoShape">
              <a:avLst/>
            </a:prstTxWarp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799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273821" y="3139121"/>
            <a:ext cx="6082501" cy="148392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  <a:extLst/>
        </p:spPr>
        <p:txBody>
          <a:bodyPr vert="horz" wrap="square" lIns="91411" tIns="45706" rIns="91411" bIns="45706" numCol="1" rtlCol="0" anchor="t" anchorCtr="0" compatLnSpc="1">
            <a:prstTxWarp prst="textNoShape">
              <a:avLst/>
            </a:prstTxWarp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799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73821" y="4623049"/>
            <a:ext cx="6082501" cy="99601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  <a:extLst/>
        </p:spPr>
        <p:txBody>
          <a:bodyPr vert="horz" wrap="square" lIns="91411" tIns="45706" rIns="91411" bIns="45706" numCol="1" rtlCol="0" anchor="t" anchorCtr="0" compatLnSpc="1">
            <a:prstTxWarp prst="textNoShape">
              <a:avLst/>
            </a:prstTxWarp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799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273821" y="5643379"/>
            <a:ext cx="6082501" cy="23031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  <a:extLst/>
        </p:spPr>
        <p:txBody>
          <a:bodyPr vert="horz" wrap="square" lIns="91411" tIns="45706" rIns="91411" bIns="45706" numCol="1" rtlCol="0" anchor="t" anchorCtr="0" compatLnSpc="1">
            <a:prstTxWarp prst="textNoShape">
              <a:avLst/>
            </a:prstTxWarp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799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2484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05460" y="216000"/>
            <a:ext cx="9066531" cy="603448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/>
            <a:r>
              <a:rPr lang="ru-RU" sz="3599" kern="0" dirty="0"/>
              <a:t>Уровень </a:t>
            </a:r>
            <a:r>
              <a:rPr lang="en-US" sz="3599" kern="0" dirty="0"/>
              <a:t>2. </a:t>
            </a:r>
            <a:r>
              <a:rPr lang="ru-RU" sz="3599" kern="0" dirty="0"/>
              <a:t>Связь имён и контролов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575635" y="2084418"/>
            <a:ext cx="8741616" cy="32425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367994" y="2999906"/>
            <a:ext cx="7629923" cy="50389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  <a:extLst/>
        </p:spPr>
        <p:txBody>
          <a:bodyPr vert="horz" wrap="square" lIns="91411" tIns="45706" rIns="91411" bIns="45706" numCol="1" rtlCol="0" anchor="t" anchorCtr="0" compatLnSpc="1">
            <a:prstTxWarp prst="textNoShape">
              <a:avLst/>
            </a:prstTxWarp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799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63509" y="3698091"/>
            <a:ext cx="540481" cy="23000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  <a:extLst/>
        </p:spPr>
        <p:txBody>
          <a:bodyPr vert="horz" wrap="square" lIns="91411" tIns="45706" rIns="91411" bIns="45706" numCol="1" rtlCol="0" anchor="t" anchorCtr="0" compatLnSpc="1">
            <a:prstTxWarp prst="textNoShape">
              <a:avLst/>
            </a:prstTxWarp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799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3097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05460" y="216000"/>
            <a:ext cx="9066531" cy="603448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/>
            <a:r>
              <a:rPr lang="ru-RU" sz="3599" kern="0" dirty="0"/>
              <a:t>Уровень </a:t>
            </a:r>
            <a:r>
              <a:rPr lang="en-US" sz="3599" kern="0" dirty="0"/>
              <a:t>2. </a:t>
            </a:r>
            <a:r>
              <a:rPr lang="ru-RU" sz="3599" kern="0" dirty="0"/>
              <a:t>Расширение обёрток</a:t>
            </a: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120805" y="1432974"/>
            <a:ext cx="6937239" cy="120583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1120805" y="2638804"/>
            <a:ext cx="7861208" cy="327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088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03650" y="216000"/>
            <a:ext cx="9066531" cy="678293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/>
            <a:r>
              <a:rPr lang="ru-RU" sz="3599" kern="0" dirty="0"/>
              <a:t>Уровень </a:t>
            </a:r>
            <a:r>
              <a:rPr lang="en-US" sz="3599" kern="0" dirty="0"/>
              <a:t>2</a:t>
            </a:r>
            <a:r>
              <a:rPr lang="ru-RU" sz="3599" kern="0" dirty="0"/>
              <a:t>. Макрошаги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190"/>
          <a:stretch/>
        </p:blipFill>
        <p:spPr>
          <a:xfrm>
            <a:off x="305630" y="1992110"/>
            <a:ext cx="9462569" cy="36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757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000" y="519674"/>
            <a:ext cx="7691336" cy="607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3599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Автоматическое тестирование</a:t>
            </a:r>
            <a:r>
              <a:rPr lang="en-US" sz="3599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 GUI</a:t>
            </a:r>
            <a:endParaRPr lang="en-US" sz="3599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3576" y="1920126"/>
            <a:ext cx="8278312" cy="2934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64" indent="-285664" defTabSz="449128" hangingPunct="0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799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Тестировать </a:t>
            </a:r>
            <a:r>
              <a:rPr lang="en-US" sz="2799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GUI</a:t>
            </a:r>
            <a:r>
              <a:rPr lang="ru-RU" sz="2799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 автоматически возможно</a:t>
            </a:r>
          </a:p>
          <a:p>
            <a:pPr marL="285664" indent="-285664" defTabSz="449128" hangingPunct="0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799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Это дорого вначале, но потом вложения окупаются</a:t>
            </a:r>
          </a:p>
          <a:p>
            <a:pPr marL="285664" indent="-285664" defTabSz="449128" hangingPunct="0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799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Ещё один </a:t>
            </a:r>
            <a:r>
              <a:rPr lang="ru-RU" sz="2799" dirty="0" err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фреймворк</a:t>
            </a:r>
            <a:r>
              <a:rPr lang="ru-RU" sz="2799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 для тестирования</a:t>
            </a:r>
            <a:endParaRPr lang="en-US" sz="2799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799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5382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02" y="1158886"/>
            <a:ext cx="8450509" cy="57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956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naked-science.ru/sites/default/files/article/9320933063_6ba2d83325_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" t="18335" r="-277" b="8901"/>
          <a:stretch/>
        </p:blipFill>
        <p:spPr bwMode="auto">
          <a:xfrm>
            <a:off x="-1" y="1752600"/>
            <a:ext cx="10144126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4000" y="216000"/>
            <a:ext cx="9430575" cy="11227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3600" dirty="0">
                <a:effectLst>
                  <a:outerShdw blurRad="12700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n-cs"/>
              </a:rPr>
              <a:t>Используем </a:t>
            </a:r>
            <a:r>
              <a:rPr lang="ru-RU" sz="3600" dirty="0" err="1" smtClean="0">
                <a:effectLst>
                  <a:outerShdw blurRad="12700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n-cs"/>
              </a:rPr>
              <a:t>фреймворк</a:t>
            </a:r>
            <a:r>
              <a:rPr lang="ru-RU" sz="3600" dirty="0" smtClean="0">
                <a:effectLst>
                  <a:outerShdw blurRad="12700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n-cs"/>
              </a:rPr>
              <a:t> </a:t>
            </a:r>
            <a:r>
              <a:rPr lang="ru-RU" sz="3600" dirty="0">
                <a:effectLst>
                  <a:outerShdw blurRad="12700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n-cs"/>
              </a:rPr>
              <a:t>в </a:t>
            </a:r>
            <a:r>
              <a:rPr lang="en-GB" sz="3600" dirty="0" smtClean="0">
                <a:effectLst>
                  <a:outerShdw blurRad="12700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n-cs"/>
              </a:rPr>
              <a:t/>
            </a:r>
            <a:br>
              <a:rPr lang="en-GB" sz="3600" dirty="0" smtClean="0">
                <a:effectLst>
                  <a:outerShdw blurRad="12700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n-cs"/>
              </a:rPr>
            </a:br>
            <a:r>
              <a:rPr lang="ru-RU" sz="3600" dirty="0" smtClean="0">
                <a:effectLst>
                  <a:outerShdw blurRad="12700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n-cs"/>
              </a:rPr>
              <a:t>проекте</a:t>
            </a:r>
            <a:endParaRPr lang="en-US" sz="3600" dirty="0">
              <a:effectLst>
                <a:outerShdw blurRad="1270000" dist="38100" dir="8100000" algn="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397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206157"/>
              </p:ext>
            </p:extLst>
          </p:nvPr>
        </p:nvGraphicFramePr>
        <p:xfrm>
          <a:off x="431664" y="701964"/>
          <a:ext cx="9356952" cy="6143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18871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000" y="519674"/>
            <a:ext cx="3158685" cy="607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3599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Запуск тестов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8818" y="1673687"/>
            <a:ext cx="791786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64" indent="-285664" defTabSz="449128" hangingPunct="0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Тесты выполняются 5+ часов</a:t>
            </a:r>
          </a:p>
          <a:p>
            <a:pPr marL="285664" indent="-285664" defTabSz="449128" hangingPunct="0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Машина в это время заблокирована</a:t>
            </a:r>
          </a:p>
          <a:p>
            <a:pPr marL="285664" indent="-285664" defTabSz="449128" hangingPunct="0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Используем виртуальную машину и следим за прогрессом по сети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285664" indent="-285664" defTabSz="449128" hangingPunct="0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Nunit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тест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раннер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сохраняет результаты только в конце всего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набора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тестов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664" indent="-285664" defTabSz="449128" hangingPunct="0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0131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000" y="519674"/>
            <a:ext cx="5769977" cy="607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3599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Собственный</a:t>
            </a:r>
            <a:r>
              <a:rPr lang="ru-RU" sz="3599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 </a:t>
            </a:r>
            <a:r>
              <a:rPr lang="ru-RU" sz="3599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тест </a:t>
            </a:r>
            <a:r>
              <a:rPr lang="ru-RU" sz="3599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раннер</a:t>
            </a:r>
            <a:endParaRPr lang="en-US" sz="3599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8818" y="2116138"/>
            <a:ext cx="7917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64" indent="-285664" defTabSz="449128" hangingPunct="0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Основан на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NUnit</a:t>
            </a:r>
            <a:endParaRPr lang="ru-RU" sz="2800" dirty="0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285664" indent="-285664" defTabSz="449128" hangingPunct="0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Сохраняет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результаты после каждого теста</a:t>
            </a:r>
          </a:p>
          <a:p>
            <a:pPr marL="285664" indent="-285664" defTabSz="449128" hangingPunct="0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Забирает сборку из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TeamCity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285664" indent="-285664" defTabSz="449128" hangingPunct="0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Забирает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сборку</a:t>
            </a: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,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 подложенную вручную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9532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onefmo.com/wp-content/plugins/perspective/perspective/images/browser-window-variant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2" t="7101" r="9005" b="4637"/>
          <a:stretch/>
        </p:blipFill>
        <p:spPr bwMode="auto">
          <a:xfrm>
            <a:off x="1799385" y="1432077"/>
            <a:ext cx="6897793" cy="560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501" y="1988286"/>
            <a:ext cx="6274397" cy="43191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4000" y="493238"/>
            <a:ext cx="7235727" cy="6073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3599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Веб-сайт показывает результаты</a:t>
            </a:r>
            <a:endParaRPr lang="en-US" sz="3599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55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idealip.ru/img/gom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183" y="4622213"/>
            <a:ext cx="2692865" cy="241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4000" y="519674"/>
            <a:ext cx="1511476" cy="6073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3599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Стало</a:t>
            </a:r>
            <a:endParaRPr lang="en-US" sz="3599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0500" y="2562417"/>
            <a:ext cx="755335" cy="1236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7998" b="1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0</a:t>
            </a:r>
            <a:endParaRPr lang="en-US" sz="7998" b="1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9549" y="3602474"/>
            <a:ext cx="1407315" cy="1036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6598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QA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62945" y="2543949"/>
            <a:ext cx="1325586" cy="1236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7998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40</a:t>
            </a:r>
            <a:endParaRPr lang="en-US" sz="7998" b="1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37610" y="3744068"/>
            <a:ext cx="3130958" cy="607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3599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часов</a:t>
            </a:r>
            <a:endParaRPr lang="en-US" sz="3599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2215" y="1988950"/>
            <a:ext cx="1784844" cy="72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4400" dirty="0" smtClean="0">
                <a:solidFill>
                  <a:srgbClr val="FF0000"/>
                </a:solidFill>
                <a:latin typeface="Mistral" panose="03090702030407020403" pitchFamily="66" charset="0"/>
                <a:cs typeface="+mn-cs"/>
              </a:rPr>
              <a:t>Всё ещё</a:t>
            </a:r>
            <a:endParaRPr lang="en-US" sz="4400" dirty="0">
              <a:solidFill>
                <a:srgbClr val="FF0000"/>
              </a:solidFill>
              <a:latin typeface="Mistral" panose="03090702030407020403" pitchFamily="66" charset="0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42200" y="2543949"/>
            <a:ext cx="2495410" cy="1236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7998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250+</a:t>
            </a:r>
            <a:endParaRPr lang="en-US" sz="7998" b="1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50086" y="3744069"/>
            <a:ext cx="2679637" cy="607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3599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автотестов</a:t>
            </a:r>
            <a:endParaRPr lang="en-US" sz="3599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12323" y="1554511"/>
            <a:ext cx="3581531" cy="1007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3199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Сократили ручную работу на</a:t>
            </a:r>
            <a:endParaRPr lang="en-US" sz="3199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1820411" y="2743200"/>
            <a:ext cx="536895" cy="780176"/>
          </a:xfrm>
          <a:prstGeom prst="line">
            <a:avLst/>
          </a:prstGeom>
          <a:ln w="92075" cap="rnd">
            <a:solidFill>
              <a:srgbClr val="FF0000"/>
            </a:solidFill>
            <a:headEnd/>
            <a:tailEnd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22393" y="2573066"/>
            <a:ext cx="582211" cy="1258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7998" b="1" dirty="0">
                <a:solidFill>
                  <a:srgbClr val="FF0000"/>
                </a:solidFill>
                <a:latin typeface="Mistral" panose="03090702030407020403" pitchFamily="66" charset="0"/>
                <a:cs typeface="+mn-cs"/>
              </a:rPr>
              <a:t>1</a:t>
            </a:r>
            <a:endParaRPr lang="en-US" sz="7998" b="1" dirty="0">
              <a:solidFill>
                <a:srgbClr val="FF0000"/>
              </a:solidFill>
              <a:latin typeface="Mistral" panose="03090702030407020403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0822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35" grpId="0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46" y="1276959"/>
            <a:ext cx="8036653" cy="502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153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8818" y="2116138"/>
            <a:ext cx="7917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64" indent="-285664" defTabSz="449128" hangingPunct="0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Полная версия закрыта…</a:t>
            </a:r>
          </a:p>
          <a:p>
            <a:pPr marL="285664" indent="-285664" defTabSz="449128" hangingPunct="0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Но вы можете сделать свою!</a:t>
            </a:r>
          </a:p>
          <a:p>
            <a:pPr marL="285664" indent="-285664" defTabSz="449128" hangingPunct="0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+mn-cs"/>
                <a:hlinkClick r:id="rId3"/>
              </a:rPr>
              <a:t>https://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  <a:hlinkClick r:id="rId3"/>
              </a:rPr>
              <a:t>github.com/vperevalov/WPFA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285664" indent="-285664" defTabSz="449128" hangingPunct="0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299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libertarianfuture.com/wp-content/uploads/2015/01/Mitt-Romney-Wont-Run-For-President-In-2016-thank-yo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99" y="1730375"/>
            <a:ext cx="7786219" cy="437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0086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000" y="519674"/>
            <a:ext cx="1516989" cy="6073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3599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Обзор</a:t>
            </a:r>
            <a:endParaRPr lang="en-US" sz="3599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3576" y="1920126"/>
            <a:ext cx="8278312" cy="293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64" indent="-285664" defTabSz="449128" hangingPunct="0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799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Приложение и его окружение</a:t>
            </a:r>
            <a:endParaRPr lang="en-US" sz="2799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285664" indent="-285664" defTabSz="449128" hangingPunct="0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799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Тест фреймворк </a:t>
            </a:r>
            <a:r>
              <a:rPr lang="en-US" sz="2799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– </a:t>
            </a:r>
            <a:r>
              <a:rPr lang="ru-RU" sz="2799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обзор технологии</a:t>
            </a:r>
            <a:endParaRPr lang="en-US" sz="2799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285664" indent="-285664" defTabSz="449128" hangingPunct="0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799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Как используем фреймворк в проекте</a:t>
            </a:r>
            <a:endParaRPr lang="en-US" sz="2799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285664" indent="-285664" defTabSz="449128" hangingPunct="0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799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Чего в итоге добились</a:t>
            </a:r>
            <a:endParaRPr lang="en-US" sz="2799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799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9594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000" y="519674"/>
            <a:ext cx="3462101" cy="6073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3599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Наши контакты</a:t>
            </a:r>
            <a:endParaRPr lang="en-US" sz="3599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387" y="2567993"/>
            <a:ext cx="895572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664" indent="-285664" defTabSz="449128" hangingPunct="0">
              <a:lnSpc>
                <a:spcPct val="20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Владимир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Перевалов –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  <a:hlinkClick r:id="rId3"/>
              </a:rPr>
              <a:t>vladimir.perevalov@db.com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285664" indent="-285664" defTabSz="449128" hangingPunct="0">
              <a:lnSpc>
                <a:spcPct val="20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  <a:hlinkClick r:id="rId4"/>
              </a:rPr>
              <a:t>https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+mn-cs"/>
                <a:hlinkClick r:id="rId4"/>
              </a:rPr>
              <a:t>://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  <a:hlinkClick r:id="rId4"/>
              </a:rPr>
              <a:t>github.com/vperevalov/WPFA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285664" indent="-285664" defTabSz="449128" hangingPunct="0">
              <a:lnSpc>
                <a:spcPct val="20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876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195E70-3FF7-402A-9B9F-BFBC36D4B0B1}" type="datetime1">
              <a:rPr lang="en-US" smtClean="0"/>
              <a:pPr>
                <a:defRPr/>
              </a:pPr>
              <a:t>5/17/2017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DB Blue template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9100" y="1833235"/>
            <a:ext cx="95440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dirty="0">
                <a:solidFill>
                  <a:srgbClr val="000000"/>
                </a:solidFill>
              </a:rPr>
              <a:t>Данный материал не является предложением или предоставлением какой-либо услуги. Данный материал предназначен исключительно для информационных и иллюстративных целей и не предназначен для распространения в рекламных целях. Любой анализ третьих сторон не предполагает какого-либо одобрения или рекомендации. Мнения, выраженные в данном материале, являются актуальными на текущий момент, появляются только в этом материале и могут быть изменены без предварительного уведомления. Эта информация предоставляется с пониманием того, что в отношении материала, предоставленного здесь, вы будете принимать самостоятельное решение в отношении любых действий в связи с настоящим материалом, и это решение является основанным на вашем собственном суждении, и что вы способны понять и оценить последствия этих действий. ООО "Дойче Банк </a:t>
            </a:r>
            <a:r>
              <a:rPr lang="ru-RU" altLang="en-US" dirty="0" err="1">
                <a:solidFill>
                  <a:srgbClr val="000000"/>
                </a:solidFill>
              </a:rPr>
              <a:t>Техцентр</a:t>
            </a:r>
            <a:r>
              <a:rPr lang="ru-RU" altLang="en-US" dirty="0">
                <a:solidFill>
                  <a:srgbClr val="000000"/>
                </a:solidFill>
              </a:rPr>
              <a:t>" не несет никакой ответственности за любые убытки любого рода, относящихся к этому материалу.</a:t>
            </a:r>
            <a:br>
              <a:rPr lang="ru-RU" altLang="en-US" dirty="0">
                <a:solidFill>
                  <a:srgbClr val="0000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6185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asspic.ru/wp-content/uploads/Sinij-kit-v-okruzhenii-ry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348" r="7340"/>
          <a:stretch/>
        </p:blipFill>
        <p:spPr bwMode="auto">
          <a:xfrm>
            <a:off x="0" y="1428750"/>
            <a:ext cx="10077450" cy="555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4000" y="519674"/>
            <a:ext cx="6485117" cy="60734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3599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Приложение</a:t>
            </a:r>
            <a:r>
              <a:rPr lang="en-US" sz="3599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 </a:t>
            </a:r>
            <a:r>
              <a:rPr lang="ru-RU" sz="3599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и его окружение</a:t>
            </a:r>
            <a:endParaRPr lang="en-US" sz="3599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1392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39643" y="519674"/>
            <a:ext cx="2891227" cy="6073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3599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Приложение</a:t>
            </a:r>
            <a:endParaRPr lang="en-US" sz="3599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 bwMode="ltGray">
          <a:xfrm>
            <a:off x="840509" y="1302300"/>
            <a:ext cx="6397352" cy="8405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100913" tIns="50457" rIns="100913" bIns="50457" rtlCol="0" anchor="t" anchorCtr="0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n-lt"/>
              </a:rPr>
              <a:t>Финансовое ПО 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n-lt"/>
              </a:rPr>
              <a:t>Создает заявки и исполняет их на бирже</a:t>
            </a:r>
            <a:endParaRPr lang="en-US" sz="2400" dirty="0" err="1" smtClean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099127" y="2272199"/>
            <a:ext cx="8266546" cy="4350274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1200727" y="2401535"/>
            <a:ext cx="8044873" cy="581891"/>
          </a:xfrm>
          <a:prstGeom prst="roundRect">
            <a:avLst/>
          </a:prstGeom>
          <a:solidFill>
            <a:srgbClr val="193296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defTabSz="963613" eaLnBrk="0" hangingPunct="0">
              <a:tabLst>
                <a:tab pos="1257300" algn="l"/>
              </a:tabLst>
            </a:pPr>
            <a:r>
              <a:rPr lang="ru-RU" dirty="0" smtClean="0">
                <a:solidFill>
                  <a:srgbClr val="FFFFFF"/>
                </a:solidFill>
                <a:latin typeface="+mn-lt"/>
              </a:rPr>
              <a:t>Панель инструментов</a:t>
            </a: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26425"/>
              </p:ext>
            </p:extLst>
          </p:nvPr>
        </p:nvGraphicFramePr>
        <p:xfrm>
          <a:off x="1200729" y="3112762"/>
          <a:ext cx="8044870" cy="3226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489"/>
                <a:gridCol w="1097431"/>
                <a:gridCol w="755780"/>
                <a:gridCol w="494522"/>
                <a:gridCol w="802433"/>
                <a:gridCol w="550506"/>
                <a:gridCol w="989045"/>
                <a:gridCol w="699796"/>
                <a:gridCol w="326571"/>
                <a:gridCol w="1137297"/>
              </a:tblGrid>
              <a:tr h="334346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id</a:t>
                      </a:r>
                      <a:endParaRPr lang="en-US" sz="1400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bg1"/>
                          </a:solidFill>
                        </a:rPr>
                        <a:t>Сторона</a:t>
                      </a:r>
                      <a:endParaRPr lang="en-US" sz="1400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bg1"/>
                          </a:solidFill>
                        </a:rPr>
                        <a:t>Колонка 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N</a:t>
                      </a:r>
                      <a:endParaRPr lang="en-US" sz="1400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13129"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Заявка 1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BUY</a:t>
                      </a:r>
                      <a:endParaRPr lang="en-US" sz="14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D96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IBM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20.12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2%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09:35:01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-0.21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91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91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  <a:p>
                      <a:pPr algn="ctr"/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2677"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Заявка 2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SELL</a:t>
                      </a:r>
                      <a:endParaRPr lang="en-US" sz="14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AAPL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130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91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4.69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8%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91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09:47:48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0.67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91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91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  <a:p>
                      <a:pPr algn="ctr"/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4346"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Заявка 3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BUY</a:t>
                      </a:r>
                      <a:endParaRPr lang="en-US" sz="14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D96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MSFT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45.01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3%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91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09:53:04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-0.89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91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91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  <a:p>
                      <a:pPr algn="ctr"/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4346"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91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91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91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91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</a:tr>
              <a:tr h="334346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91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91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91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91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91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91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</a:tr>
              <a:tr h="334346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91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..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91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91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91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91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91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</a:tr>
              <a:tr h="334346"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Заявка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SELL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NVDA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165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11.45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6%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91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12:53:04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0.91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91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Rounded Rectangle 37"/>
          <p:cNvSpPr/>
          <p:nvPr/>
        </p:nvSpPr>
        <p:spPr bwMode="auto">
          <a:xfrm>
            <a:off x="4488338" y="2502193"/>
            <a:ext cx="1483568" cy="380573"/>
          </a:xfrm>
          <a:prstGeom prst="roundRect">
            <a:avLst/>
          </a:prstGeom>
          <a:solidFill>
            <a:schemeClr val="accent3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r>
              <a:rPr lang="ru-RU" sz="1800" dirty="0" smtClean="0">
                <a:solidFill>
                  <a:srgbClr val="FFFFFF"/>
                </a:solidFill>
                <a:latin typeface="+mn-lt"/>
              </a:rPr>
              <a:t>Действие 1</a:t>
            </a:r>
            <a:endParaRPr lang="en-US" sz="1800" dirty="0" err="1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6073506" y="2503782"/>
            <a:ext cx="1474959" cy="380573"/>
          </a:xfrm>
          <a:prstGeom prst="roundRect">
            <a:avLst/>
          </a:prstGeom>
          <a:solidFill>
            <a:schemeClr val="accent3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r>
              <a:rPr lang="ru-RU" sz="1800" dirty="0" smtClean="0">
                <a:solidFill>
                  <a:srgbClr val="FFFFFF"/>
                </a:solidFill>
                <a:latin typeface="+mn-lt"/>
              </a:rPr>
              <a:t>Действие 2</a:t>
            </a:r>
            <a:endParaRPr lang="en-US" sz="1800" dirty="0" err="1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7637573" y="2503782"/>
            <a:ext cx="1518919" cy="380573"/>
          </a:xfrm>
          <a:prstGeom prst="roundRect">
            <a:avLst/>
          </a:prstGeom>
          <a:solidFill>
            <a:schemeClr val="accent3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r>
              <a:rPr lang="ru-RU" sz="1800" dirty="0" smtClean="0">
                <a:solidFill>
                  <a:srgbClr val="FFFFFF"/>
                </a:solidFill>
                <a:latin typeface="+mn-lt"/>
              </a:rPr>
              <a:t>Действие </a:t>
            </a:r>
            <a:r>
              <a:rPr lang="en-US" sz="1800" dirty="0" smtClean="0">
                <a:solidFill>
                  <a:srgbClr val="FFFFFF"/>
                </a:solidFill>
                <a:latin typeface="+mn-lt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2484587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513" y="519674"/>
            <a:ext cx="646127" cy="6073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3599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UI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3577" y="1416229"/>
            <a:ext cx="6838605" cy="1384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063" indent="-457063" defTabSz="449128" hangingPunct="0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10 </a:t>
            </a:r>
            <a:r>
              <a:rPr lang="ru-RU" sz="2799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окон с таблицами данных</a:t>
            </a:r>
          </a:p>
          <a:p>
            <a:pPr marL="457063" indent="-457063" defTabSz="449128" hangingPunct="0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799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Уникальные действия в каждом окне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418534786"/>
              </p:ext>
            </p:extLst>
          </p:nvPr>
        </p:nvGraphicFramePr>
        <p:xfrm>
          <a:off x="2087327" y="3238227"/>
          <a:ext cx="4751031" cy="3247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80240" y="3359832"/>
            <a:ext cx="4365205" cy="435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399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Бизнес-логика распределена</a:t>
            </a:r>
            <a:endParaRPr lang="en-US" sz="2399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8142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738761"/>
              </p:ext>
            </p:extLst>
          </p:nvPr>
        </p:nvGraphicFramePr>
        <p:xfrm>
          <a:off x="4502604" y="3856594"/>
          <a:ext cx="4751032" cy="234304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375516"/>
                <a:gridCol w="2375516"/>
              </a:tblGrid>
              <a:tr h="172648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Сервер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91411" marR="91411" marT="45706" marB="4570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UI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91411" marR="91411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56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Приложение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06" marB="4570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6558972" y="1418086"/>
            <a:ext cx="2062513" cy="129573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11" tIns="45706" rIns="91411" bIns="45706" numCol="1" rtlCol="0" anchor="ctr" anchorCtr="0" compatLnSpc="1">
            <a:prstTxWarp prst="textNoShape">
              <a:avLst/>
            </a:prstTxWarp>
          </a:bodyPr>
          <a:lstStyle/>
          <a:p>
            <a:pPr algn="ctr"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400" dirty="0" smtClean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Клиентские</a:t>
            </a:r>
            <a:r>
              <a:rPr lang="ru-RU" sz="2799" dirty="0" smtClean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заявки</a:t>
            </a:r>
            <a:endParaRPr lang="en-US" sz="2799" dirty="0"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47254" y="1427072"/>
            <a:ext cx="2303529" cy="129573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11" tIns="45706" rIns="91411" bIns="45706" numCol="1" rtlCol="0" anchor="ctr" anchorCtr="0" compatLnSpc="1">
            <a:prstTxWarp prst="textNoShape">
              <a:avLst/>
            </a:prstTxWarp>
          </a:bodyPr>
          <a:lstStyle/>
          <a:p>
            <a:pPr algn="ctr"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799" dirty="0" smtClean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Еще один сервер</a:t>
            </a:r>
            <a:endParaRPr lang="en-US" sz="2799" dirty="0"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13912" y="4813722"/>
            <a:ext cx="2411960" cy="1656928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11" tIns="45706" rIns="91411" bIns="45706" numCol="1" rtlCol="0" anchor="ctr" anchorCtr="0" compatLnSpc="1">
            <a:prstTxWarp prst="textNoShape">
              <a:avLst/>
            </a:prstTxWarp>
          </a:bodyPr>
          <a:lstStyle/>
          <a:p>
            <a:pPr algn="ctr"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799" dirty="0" smtClean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Рыночные данные</a:t>
            </a:r>
            <a:endParaRPr lang="en-US" sz="2799" dirty="0"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30" name="Picture 6" descr="https://upload.wikimedia.org/wikipedia/en/thumb/3/30/Java_programming_language_logo.svg/549px-Java_programming_language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469" y="4295577"/>
            <a:ext cx="647868" cy="120841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ichnolite.com/html/assets/images/ms.ne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18" y="4305142"/>
            <a:ext cx="1886182" cy="13170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awicons.com/free-icons/download/application-icons/database-icons-by-barrymieny/png/256/Database%2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259" y="2937169"/>
            <a:ext cx="1635250" cy="163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Straight Arrow Connector 42"/>
          <p:cNvCxnSpPr/>
          <p:nvPr/>
        </p:nvCxnSpPr>
        <p:spPr bwMode="auto">
          <a:xfrm flipV="1">
            <a:off x="4969487" y="2731952"/>
            <a:ext cx="0" cy="1124642"/>
          </a:xfrm>
          <a:prstGeom prst="straightConnector1">
            <a:avLst/>
          </a:prstGeom>
          <a:ln>
            <a:headEnd type="triangle" w="med" len="med"/>
            <a:tailEnd type="triangle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9643" y="519674"/>
            <a:ext cx="2891227" cy="6073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3599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Приложение</a:t>
            </a:r>
            <a:endParaRPr lang="en-US" sz="3599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3425872" y="5426005"/>
            <a:ext cx="1076732" cy="293"/>
          </a:xfrm>
          <a:prstGeom prst="straightConnector1">
            <a:avLst/>
          </a:prstGeom>
          <a:ln>
            <a:headEnd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 bwMode="auto">
          <a:xfrm flipH="1">
            <a:off x="5560860" y="2065954"/>
            <a:ext cx="998113" cy="0"/>
          </a:xfrm>
          <a:prstGeom prst="straightConnector1">
            <a:avLst/>
          </a:prstGeom>
          <a:ln>
            <a:headEnd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 bwMode="auto">
          <a:xfrm>
            <a:off x="2802881" y="4230255"/>
            <a:ext cx="169972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591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iminspace.com/wp-content/uploads/2015/02/star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2" r="-945"/>
          <a:stretch/>
        </p:blipFill>
        <p:spPr bwMode="auto">
          <a:xfrm>
            <a:off x="1" y="1371600"/>
            <a:ext cx="10172699" cy="535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4000" y="519769"/>
            <a:ext cx="6358151" cy="6075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defTabSz="44912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3600" dirty="0">
                <a:effectLst>
                  <a:outerShdw blurRad="12700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n-cs"/>
              </a:rPr>
              <a:t>Как </a:t>
            </a:r>
            <a:r>
              <a:rPr lang="ru-RU" sz="3600" dirty="0" smtClean="0">
                <a:effectLst>
                  <a:outerShdw blurRad="12700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n-cs"/>
              </a:rPr>
              <a:t>тестировали изначально</a:t>
            </a:r>
            <a:endParaRPr lang="en-US" sz="3600" dirty="0">
              <a:effectLst>
                <a:outerShdw blurRad="1270000" dist="38100" dir="8100000" algn="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506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B Screenshow White">
  <a:themeElements>
    <a:clrScheme name="DB Screenshow White">
      <a:dk1>
        <a:srgbClr val="B4D2F0"/>
      </a:dk1>
      <a:lt1>
        <a:srgbClr val="000000"/>
      </a:lt1>
      <a:dk2>
        <a:srgbClr val="FFFFFF"/>
      </a:dk2>
      <a:lt2>
        <a:srgbClr val="8296AA"/>
      </a:lt2>
      <a:accent1>
        <a:srgbClr val="193296"/>
      </a:accent1>
      <a:accent2>
        <a:srgbClr val="0092D0"/>
      </a:accent2>
      <a:accent3>
        <a:srgbClr val="FFA005"/>
      </a:accent3>
      <a:accent4>
        <a:srgbClr val="D70032"/>
      </a:accent4>
      <a:accent5>
        <a:srgbClr val="2D962D"/>
      </a:accent5>
      <a:accent6>
        <a:srgbClr val="0055AA"/>
      </a:accent6>
      <a:hlink>
        <a:srgbClr val="961414"/>
      </a:hlink>
      <a:folHlink>
        <a:srgbClr val="379B6E"/>
      </a:folHlink>
    </a:clrScheme>
    <a:fontScheme name="DB Screenshow">
      <a:majorFont>
        <a:latin typeface="Arial"/>
        <a:ea typeface="MS PGothic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>
          <a:noFill/>
          <a:miter lim="800000"/>
          <a:headEnd/>
          <a:tailEnd/>
        </a:ln>
      </a:spPr>
      <a:bodyPr lIns="100913" tIns="50457" rIns="100913" bIns="50457" rtlCol="0" anchor="ctr">
        <a:noAutofit/>
      </a:bodyPr>
      <a:lstStyle>
        <a:defPPr algn="ctr" defTabSz="963613" eaLnBrk="0" hangingPunct="0">
          <a:tabLst>
            <a:tab pos="1257300" algn="l"/>
          </a:tabLst>
          <a:defRPr dirty="0" err="1" smtClean="0">
            <a:solidFill>
              <a:srgbClr val="FFFFFF"/>
            </a:solidFill>
            <a:latin typeface="+mn-lt"/>
          </a:defRPr>
        </a:defPPr>
      </a:lstStyle>
    </a:spDef>
    <a:lnDef>
      <a:spPr bwMode="auto">
        <a:noFill/>
        <a:ln w="12700">
          <a:solidFill>
            <a:schemeClr val="tx1"/>
          </a:solidFill>
          <a:round/>
          <a:headEnd/>
          <a:tailEnd/>
        </a:ln>
      </a:spPr>
      <a:bodyPr/>
      <a:lstStyle/>
    </a:lnDef>
    <a:txDef>
      <a:spPr bwMode="ltGray">
        <a:noFill/>
        <a:ln w="6350">
          <a:noFill/>
          <a:miter lim="800000"/>
          <a:headEnd/>
          <a:tailEnd/>
        </a:ln>
      </a:spPr>
      <a:bodyPr wrap="square" lIns="100913" tIns="50457" rIns="100913" bIns="50457" rtlCol="0" anchor="t" anchorCtr="0">
        <a:spAutoFit/>
      </a:bodyPr>
      <a:lstStyle>
        <a:defPPr eaLnBrk="0" hangingPunct="0">
          <a:defRPr dirty="0" err="1" smtClean="0">
            <a:latin typeface="+mn-lt"/>
          </a:defRPr>
        </a:defPPr>
      </a:lstStyle>
    </a:txDef>
  </a:objectDefaults>
  <a:extraClrSchemeLst/>
  <a:custClrLst>
    <a:custClr name="255,255,255">
      <a:srgbClr val="FFFFFF"/>
    </a:custClr>
    <a:custClr name="0,0,0">
      <a:srgbClr val="000000"/>
    </a:custClr>
    <a:custClr name="Primary Blue 25,50,150">
      <a:srgbClr val="193296"/>
    </a:custClr>
    <a:custClr name="0,146,208">
      <a:srgbClr val="0092D0"/>
    </a:custClr>
    <a:custClr name="255,160,0">
      <a:srgbClr val="FFA000"/>
    </a:custClr>
    <a:custClr name="215,0,50">
      <a:srgbClr val="D70032"/>
    </a:custClr>
    <a:custClr name="45,150,45">
      <a:srgbClr val="2D962D"/>
    </a:custClr>
    <a:custClr name="0,85,170">
      <a:srgbClr val="0055AA"/>
    </a:custClr>
    <a:custClr name="180,210,240">
      <a:srgbClr val="B4D2F0"/>
    </a:custClr>
    <a:custClr name="130,150,170">
      <a:srgbClr val="8296AA"/>
    </a:custClr>
    <a:custClr name="255,255,255">
      <a:srgbClr val="FFFFFF"/>
    </a:custClr>
    <a:custClr name="0,0,0">
      <a:srgbClr val="000000"/>
    </a:custClr>
    <a:custClr name="140,159,236">
      <a:srgbClr val="8C9FEC"/>
    </a:custClr>
    <a:custClr name="130,195,255">
      <a:srgbClr val="82C3FF"/>
    </a:custClr>
    <a:custClr name="255,217,153">
      <a:srgbClr val="FFD999"/>
    </a:custClr>
    <a:custClr name="255,141,167">
      <a:srgbClr val="FF8DA7"/>
    </a:custClr>
    <a:custClr name="158,226,158">
      <a:srgbClr val="9EE29E"/>
    </a:custClr>
    <a:custClr name="51,153,255">
      <a:srgbClr val="3399FF"/>
    </a:custClr>
    <a:custClr name="17,53,87">
      <a:srgbClr val="113557"/>
    </a:custClr>
    <a:custClr name="230,234,238">
      <a:srgbClr val="E6EAEE"/>
    </a:custClr>
    <a:custClr name="255,255,255">
      <a:srgbClr val="FFFFFF"/>
    </a:custClr>
    <a:custClr name="0,0,0">
      <a:srgbClr val="000000"/>
    </a:custClr>
    <a:custClr name="83,111,226">
      <a:srgbClr val="536FE2"/>
    </a:custClr>
    <a:custClr name="180,219,255">
      <a:srgbClr val="B4DBFF"/>
    </a:custClr>
    <a:custClr name="255,198,105">
      <a:srgbClr val="FFC669"/>
    </a:custClr>
    <a:custClr name="255,78,119">
      <a:srgbClr val="FF4E77"/>
    </a:custClr>
    <a:custClr name="110,210,110">
      <a:srgbClr val="6ED26E"/>
    </a:custClr>
    <a:custClr name="187,221,255">
      <a:srgbClr val="BBDDFF"/>
    </a:custClr>
    <a:custClr name="93,157,223">
      <a:srgbClr val="5D9DDF"/>
    </a:custClr>
    <a:custClr name="205,213,221">
      <a:srgbClr val="CDD5DD"/>
    </a:custClr>
    <a:custClr name="Branding Only 0,24,168">
      <a:srgbClr val="0018A8"/>
    </a:custClr>
    <a:custClr name="0,0,0">
      <a:srgbClr val="000000"/>
    </a:custClr>
    <a:custClr name="19,38,113">
      <a:srgbClr val="132671"/>
    </a:custClr>
    <a:custClr name="34,149,255">
      <a:srgbClr val="2295FF"/>
    </a:custClr>
    <a:custClr name="195,121,0">
      <a:srgbClr val="C37900"/>
    </a:custClr>
    <a:custClr name="161,0,38">
      <a:srgbClr val="A10026"/>
    </a:custClr>
    <a:custClr name="34,113,34">
      <a:srgbClr val="227122"/>
    </a:custClr>
    <a:custClr name="0,64,127">
      <a:srgbClr val="00407F"/>
    </a:custClr>
    <a:custClr name="35,105,175">
      <a:srgbClr val="2369AF"/>
    </a:custClr>
    <a:custClr name="61,75,89">
      <a:srgbClr val="3D4B59"/>
    </a:custClr>
    <a:custClr name="PWM Only 182,192,199">
      <a:srgbClr val="B6C0C7"/>
    </a:custClr>
    <a:custClr name="PWM Only 137,150,160">
      <a:srgbClr val="8996A0"/>
    </a:custClr>
    <a:custClr name="0,42,85">
      <a:srgbClr val="002A55"/>
    </a:custClr>
    <a:custClr name="105,167,255">
      <a:srgbClr val="69A7FF"/>
    </a:custClr>
    <a:custClr name="255,255,255">
      <a:srgbClr val="FFFFFF"/>
    </a:custClr>
    <a:custClr name="255,255,255">
      <a:srgbClr val="FFFFFF"/>
    </a:custClr>
    <a:custClr name="255,255,255">
      <a:srgbClr val="FFFFFF"/>
    </a:custClr>
    <a:custClr name="0,34,68">
      <a:srgbClr val="002244"/>
    </a:custClr>
    <a:custClr name="0,0,0">
      <a:srgbClr val="000000"/>
    </a:custClr>
    <a:custClr name="91,113,134">
      <a:srgbClr val="5B7186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723</Words>
  <Application>Microsoft Office PowerPoint</Application>
  <PresentationFormat>Custom</PresentationFormat>
  <Paragraphs>269</Paragraphs>
  <Slides>41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Microsoft YaHei</vt:lpstr>
      <vt:lpstr>ＭＳ Ｐゴシック</vt:lpstr>
      <vt:lpstr>ＭＳ Ｐゴシック</vt:lpstr>
      <vt:lpstr>Arial</vt:lpstr>
      <vt:lpstr>Calibri</vt:lpstr>
      <vt:lpstr>Mistral</vt:lpstr>
      <vt:lpstr>Open Sans</vt:lpstr>
      <vt:lpstr>Times New Roman</vt:lpstr>
      <vt:lpstr>Verdana</vt:lpstr>
      <vt:lpstr>DB Screenshow 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Deutsche Bank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Deutsche Bank screenshow template</dc:title>
  <dc:creator>*</dc:creator>
  <cp:keywords>Public</cp:keywords>
  <cp:lastModifiedBy>Vladimir Perevalov</cp:lastModifiedBy>
  <cp:revision>626</cp:revision>
  <cp:lastPrinted>2010-03-16T19:12:47Z</cp:lastPrinted>
  <dcterms:created xsi:type="dcterms:W3CDTF">2010-05-04T10:54:25Z</dcterms:created>
  <dcterms:modified xsi:type="dcterms:W3CDTF">2017-05-17T14:21:40Z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833a87c5-9603-4514-8140-85815d4cc47b</vt:lpwstr>
  </property>
  <property fmtid="{D5CDD505-2E9C-101B-9397-08002B2CF9AE}" pid="3" name="db.comClassification">
    <vt:lpwstr>Public</vt:lpwstr>
  </property>
</Properties>
</file>