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2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</p:sldIdLst>
  <p:sldSz cx="9144000" cy="5143500" type="screen16x9"/>
  <p:notesSz cx="6858000" cy="9144000"/>
  <p:embeddedFontLst>
    <p:embeddedFont>
      <p:font typeface="Pacifico" panose="020B0604020202020204" charset="-52"/>
      <p:regular r:id="rId24"/>
    </p:embeddedFont>
    <p:embeddedFont>
      <p:font typeface="Open Sans ExtraBold" panose="020B0604020202020204" charset="0"/>
      <p:bold r:id="rId25"/>
      <p:boldItalic r:id="rId26"/>
    </p:embeddedFont>
    <p:embeddedFont>
      <p:font typeface="Verdana" panose="020B0604030504040204" pitchFamily="34" charset="0"/>
      <p:regular r:id="rId27"/>
      <p:bold r:id="rId28"/>
      <p:italic r:id="rId29"/>
      <p:boldItalic r:id="rId30"/>
    </p:embeddedFont>
    <p:embeddedFont>
      <p:font typeface="Open Sans" panose="020B0606030504020204" pitchFamily="34" charset="0"/>
      <p:regular r:id="rId31"/>
      <p:bold r:id="rId32"/>
      <p:italic r:id="rId33"/>
      <p:boldItalic r:id="rId34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46F75ACD-274A-4C23-886B-D3F16B3A4A11}">
  <a:tblStyle styleId="{46F75ACD-274A-4C23-886B-D3F16B3A4A11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98" d="100"/>
          <a:sy n="98" d="100"/>
        </p:scale>
        <p:origin x="-354" y="-90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font" Target="fonts/font11.fntdata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2.fntdata"/><Relationship Id="rId33" Type="http://schemas.openxmlformats.org/officeDocument/2006/relationships/font" Target="fonts/font10.fntdata"/><Relationship Id="rId38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6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1.fntdata"/><Relationship Id="rId32" Type="http://schemas.openxmlformats.org/officeDocument/2006/relationships/font" Target="fonts/font9.fntdata"/><Relationship Id="rId37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notesMaster" Target="notesMasters/notesMaster1.xml"/><Relationship Id="rId28" Type="http://schemas.openxmlformats.org/officeDocument/2006/relationships/font" Target="fonts/font5.fntdata"/><Relationship Id="rId36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4.fntdata"/><Relationship Id="rId30" Type="http://schemas.openxmlformats.org/officeDocument/2006/relationships/font" Target="fonts/font7.fntdata"/><Relationship Id="rId35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298291095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2" name="Google Shape;52;p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Google Shape;170;g5aaad5ea3e_3_9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1" name="Google Shape;171;g5aaad5ea3e_3_9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Google Shape;179;g5aaad5ea3e_5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0" name="Google Shape;180;g5aaad5ea3e_5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8" name="Google Shape;188;g5aaad5ea3e_5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9" name="Google Shape;189;g5aaad5ea3e_5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7" name="Google Shape;197;g5aaad5ea3e_5_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98" name="Google Shape;198;g5aaad5ea3e_5_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Google Shape;209;g51a86882ab_1_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0" name="Google Shape;210;g51a86882ab_1_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51a86882ab_1_1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51a86882ab_1_1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" name="Google Shape;225;g49750e154e_0_21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6" name="Google Shape;226;g49750e154e_0_21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3" name="Google Shape;233;g5a26e035d7_1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4" name="Google Shape;234;g5a26e035d7_1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g49750e154e_0_26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1" name="Google Shape;241;g49750e154e_0_26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8" name="Google Shape;248;g49750e154e_0_19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49" name="Google Shape;249;g49750e154e_0_19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Google Shape;60;g4d001b7e6c_0_1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61" name="Google Shape;61;g4d001b7e6c_0_1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" name="Google Shape;256;g5aaad5ea3e_5_5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7" name="Google Shape;257;g5aaad5ea3e_5_5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51a9ec52a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51a9ec52a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 </a:t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g49750e154e_0_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2" name="Google Shape;72;g49750e154e_0_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g5aaad5ea3e_3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" name="Google Shape;81;g5aaad5ea3e_3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9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5" name="Google Shape;95;g49750e154e_0_5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6" name="Google Shape;96;g49750e154e_0_5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Google Shape;118;g5aaad5ea3e_3_3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9" name="Google Shape;119;g5aaad5ea3e_3_3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Google Shape;128;g5aaad5ea3e_3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9" name="Google Shape;129;g5aaad5ea3e_3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g5aaad5ea3e_3_5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6" name="Google Shape;146;g5aaad5ea3e_3_5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Google Shape;156;g5aaad5ea3e_3_6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7" name="Google Shape;157;g5aaad5ea3e_3_6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 algn="ctr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marL="457200" lvl="0" indent="-30480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lv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/>
          <a:lstStyle>
            <a:lvl1pPr lvl="0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/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34290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/>
          <a:lstStyle>
            <a:lvl1pPr marL="457200" lvl="0" indent="-2286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>
              <a:buNone/>
              <a:defRPr/>
            </a:lvl1pPr>
            <a:lvl2pPr lvl="1">
              <a:buNone/>
              <a:defRPr/>
            </a:lvl2pPr>
            <a:lvl3pPr lvl="2">
              <a:buNone/>
              <a:defRPr/>
            </a:lvl3pPr>
            <a:lvl4pPr lvl="3">
              <a:buNone/>
              <a:defRPr/>
            </a:lvl4pPr>
            <a:lvl5pPr lvl="4">
              <a:buNone/>
              <a:defRPr/>
            </a:lvl5pPr>
            <a:lvl6pPr lvl="5">
              <a:buNone/>
              <a:defRPr/>
            </a:lvl6pPr>
            <a:lvl7pPr lvl="6">
              <a:buNone/>
              <a:defRPr/>
            </a:lvl7pPr>
            <a:lvl8pPr lvl="7">
              <a:buNone/>
              <a:defRPr/>
            </a:lvl8pPr>
            <a:lvl9pPr lvl="8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/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buNone/>
              <a:defRPr sz="1000">
                <a:solidFill>
                  <a:schemeClr val="dk2"/>
                </a:solidFill>
              </a:defRPr>
            </a:lvl1pPr>
            <a:lvl2pPr lvl="1" algn="r">
              <a:buNone/>
              <a:defRPr sz="1000">
                <a:solidFill>
                  <a:schemeClr val="dk2"/>
                </a:solidFill>
              </a:defRPr>
            </a:lvl2pPr>
            <a:lvl3pPr lvl="2" algn="r">
              <a:buNone/>
              <a:defRPr sz="1000">
                <a:solidFill>
                  <a:schemeClr val="dk2"/>
                </a:solidFill>
              </a:defRPr>
            </a:lvl3pPr>
            <a:lvl4pPr lvl="3" algn="r">
              <a:buNone/>
              <a:defRPr sz="1000">
                <a:solidFill>
                  <a:schemeClr val="dk2"/>
                </a:solidFill>
              </a:defRPr>
            </a:lvl4pPr>
            <a:lvl5pPr lvl="4" algn="r">
              <a:buNone/>
              <a:defRPr sz="1000">
                <a:solidFill>
                  <a:schemeClr val="dk2"/>
                </a:solidFill>
              </a:defRPr>
            </a:lvl5pPr>
            <a:lvl6pPr lvl="5" algn="r">
              <a:buNone/>
              <a:defRPr sz="1000">
                <a:solidFill>
                  <a:schemeClr val="dk2"/>
                </a:solidFill>
              </a:defRPr>
            </a:lvl6pPr>
            <a:lvl7pPr lvl="6" algn="r">
              <a:buNone/>
              <a:defRPr sz="1000">
                <a:solidFill>
                  <a:schemeClr val="dk2"/>
                </a:solidFill>
              </a:defRPr>
            </a:lvl7pPr>
            <a:lvl8pPr lvl="7" algn="r">
              <a:buNone/>
              <a:defRPr sz="1000">
                <a:solidFill>
                  <a:schemeClr val="dk2"/>
                </a:solidFill>
              </a:defRPr>
            </a:lvl8pPr>
            <a:lvl9pPr lvl="8" algn="r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ru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spreadsheets/d/11qViYVX12T67HLWNw1EVB8EsJOCXbL23bDLngfaTqrw/edit#gid=268608187" TargetMode="Externa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spreadsheets/d/11qViYVX12T67HLWNw1EVB8EsJOCXbL23bDLngfaTqrw/edit#gid=268608187" TargetMode="External"/><Relationship Id="rId4" Type="http://schemas.openxmlformats.org/officeDocument/2006/relationships/image" Target="../media/image9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5" Type="http://schemas.openxmlformats.org/officeDocument/2006/relationships/hyperlink" Target="https://docs.google.com/spreadsheets/d/11qViYVX12T67HLWNw1EVB8EsJOCXbL23bDLngfaTqrw/edit#gid=268608187" TargetMode="External"/><Relationship Id="rId4" Type="http://schemas.openxmlformats.org/officeDocument/2006/relationships/image" Target="../media/image9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3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Relationship Id="rId4" Type="http://schemas.openxmlformats.org/officeDocument/2006/relationships/hyperlink" Target="https://docs.google.com/spreadsheets/d/1w1qpHXf1gawqpV1PYfbPTbBu2JtMbFrkSVlmT35Hpzg/edit?usp=sharing" TargetMode="Externa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0.jpg"/><Relationship Id="rId4" Type="http://schemas.openxmlformats.org/officeDocument/2006/relationships/image" Target="../media/image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3.png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://mtsepkov.org/%D0%A0%D0%BE%D0%BB%D0%B8_%D0%B2_%D0%BA%D0%BE%D0%BC%D0%B0%D0%BD%D0%B4%D0%B5_-_%D0%BC%D0%BE%D0%B4%D0%B5%D0%BB%D1%8C_%D0%91%D0%B5%D0%BB%D0%B1%D0%B8%D0%BD%D0%B0_(COMAQA-2018)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1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3.png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" name="Google Shape;54;p1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5" name="Google Shape;55;p13"/>
          <p:cNvSpPr txBox="1">
            <a:spLocks noGrp="1"/>
          </p:cNvSpPr>
          <p:nvPr>
            <p:ph type="ctrTitle"/>
          </p:nvPr>
        </p:nvSpPr>
        <p:spPr>
          <a:xfrm>
            <a:off x="597325" y="699875"/>
            <a:ext cx="5535600" cy="17079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D9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Карта</a:t>
            </a:r>
            <a:endParaRPr sz="4800">
              <a:solidFill>
                <a:srgbClr val="FFD96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D9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компетенций</a:t>
            </a:r>
            <a:endParaRPr sz="4800">
              <a:solidFill>
                <a:srgbClr val="FFD96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56" name="Google Shape;56;p13"/>
          <p:cNvSpPr txBox="1">
            <a:spLocks noGrp="1"/>
          </p:cNvSpPr>
          <p:nvPr>
            <p:ph type="subTitle" idx="1"/>
          </p:nvPr>
        </p:nvSpPr>
        <p:spPr>
          <a:xfrm>
            <a:off x="597325" y="2652275"/>
            <a:ext cx="2875800" cy="48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от лат. </a:t>
            </a:r>
            <a:r>
              <a:rPr lang="ru" sz="1400" i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competere</a:t>
            </a:r>
            <a:r>
              <a:rPr lang="ru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— соответствовать, подходить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57" name="Google Shape;57;p13"/>
          <p:cNvPicPr preferRelativeResize="0"/>
          <p:nvPr/>
        </p:nvPicPr>
        <p:blipFill rotWithShape="1">
          <a:blip r:embed="rId4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58" name="Google Shape;58;p1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75" y="4439772"/>
            <a:ext cx="581651" cy="36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Google Shape;173;p22"/>
          <p:cNvSpPr txBox="1">
            <a:spLocks noGrp="1"/>
          </p:cNvSpPr>
          <p:nvPr>
            <p:ph type="title"/>
          </p:nvPr>
        </p:nvSpPr>
        <p:spPr>
          <a:xfrm>
            <a:off x="553650" y="387225"/>
            <a:ext cx="3180900" cy="26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 u="sng">
                <a:latin typeface="Open Sans ExtraBold"/>
                <a:ea typeface="Open Sans ExtraBold"/>
                <a:cs typeface="Open Sans ExtraBold"/>
                <a:sym typeface="Open Sans ExtraBold"/>
              </a:rPr>
              <a:t>Уровень</a:t>
            </a:r>
            <a:endParaRPr sz="2400" i="1" u="sng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0 — no experience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1 — novice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2 — intermediate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3 — advanced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4 — expert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174" name="Google Shape;174;p22"/>
          <p:cNvGraphicFramePr/>
          <p:nvPr/>
        </p:nvGraphicFramePr>
        <p:xfrm>
          <a:off x="4042400" y="387230"/>
          <a:ext cx="4692850" cy="3935225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3186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Навык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Уровень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Нагрузочное тестирование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веб-сервисов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Юзабилити тест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Ручное тестирование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требований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Анализ требований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ООП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С#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Документирование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2,5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2,75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Java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75" name="Google Shape;175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76" name="Google Shape;176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22"/>
          <p:cNvSpPr txBox="1"/>
          <p:nvPr/>
        </p:nvSpPr>
        <p:spPr>
          <a:xfrm>
            <a:off x="553650" y="3145475"/>
            <a:ext cx="3059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rgbClr val="0097A7"/>
                </a:solidFill>
                <a:hlinkClick r:id="rId5"/>
              </a:rPr>
              <a:t>Описание навыков</a:t>
            </a:r>
            <a:endParaRPr sz="2400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2" name="Google Shape;182;p23"/>
          <p:cNvGraphicFramePr/>
          <p:nvPr/>
        </p:nvGraphicFramePr>
        <p:xfrm>
          <a:off x="4042400" y="389738"/>
          <a:ext cx="4692850" cy="4324782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31865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7667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73960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Навык</a:t>
                      </a:r>
                      <a:endParaRPr sz="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Уровень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Непрерывная интеграция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Методология автоматизации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SQL</a:t>
                      </a:r>
                      <a:endParaRPr sz="12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по готовым тестам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Тест-анализ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Исследовательское тестирование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Написание тест-кейсов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Планирование работы и оценка трудозатрат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Локализация и документирование дефектов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Оценка тестового покрытия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</a:tbl>
          </a:graphicData>
        </a:graphic>
      </p:graphicFrame>
      <p:pic>
        <p:nvPicPr>
          <p:cNvPr id="183" name="Google Shape;183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4" name="Google Shape;184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85" name="Google Shape;185;p23"/>
          <p:cNvSpPr txBox="1"/>
          <p:nvPr/>
        </p:nvSpPr>
        <p:spPr>
          <a:xfrm>
            <a:off x="553650" y="3145475"/>
            <a:ext cx="3059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rgbClr val="0097A7"/>
                </a:solidFill>
                <a:hlinkClick r:id="rId5"/>
              </a:rPr>
              <a:t>Описание навыков</a:t>
            </a:r>
            <a:endParaRPr sz="2400"/>
          </a:p>
        </p:txBody>
      </p:sp>
      <p:sp>
        <p:nvSpPr>
          <p:cNvPr id="186" name="Google Shape;186;p23"/>
          <p:cNvSpPr txBox="1">
            <a:spLocks noGrp="1"/>
          </p:cNvSpPr>
          <p:nvPr>
            <p:ph type="title"/>
          </p:nvPr>
        </p:nvSpPr>
        <p:spPr>
          <a:xfrm>
            <a:off x="553650" y="387225"/>
            <a:ext cx="3180900" cy="26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 u="sng">
                <a:latin typeface="Open Sans ExtraBold"/>
                <a:ea typeface="Open Sans ExtraBold"/>
                <a:cs typeface="Open Sans ExtraBold"/>
                <a:sym typeface="Open Sans ExtraBold"/>
              </a:rPr>
              <a:t>Уровень</a:t>
            </a:r>
            <a:endParaRPr sz="2400" i="1" u="sng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0 — no experience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1 — novice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2 — intermediate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3 — advanced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4 — expert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1" name="Google Shape;191;p24"/>
          <p:cNvGraphicFramePr/>
          <p:nvPr/>
        </p:nvGraphicFramePr>
        <p:xfrm>
          <a:off x="3821825" y="371525"/>
          <a:ext cx="4979950" cy="3241278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39007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313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478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</a:tblGrid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Навык</a:t>
                      </a:r>
                      <a:endParaRPr sz="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Уровень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Ответственность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Коммуникации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Стрессоустойчивость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Сотрудничество и координация действий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Наставничество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Делегирование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Самостоятельность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2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503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Тайм-менеджмент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2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2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92" name="Google Shape;19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3" name="Google Shape;193;p24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  <p:sp>
        <p:nvSpPr>
          <p:cNvPr id="194" name="Google Shape;194;p24"/>
          <p:cNvSpPr txBox="1"/>
          <p:nvPr/>
        </p:nvSpPr>
        <p:spPr>
          <a:xfrm>
            <a:off x="553650" y="3145475"/>
            <a:ext cx="3059400" cy="576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u="sng">
                <a:solidFill>
                  <a:srgbClr val="0097A7"/>
                </a:solidFill>
                <a:hlinkClick r:id="rId5"/>
              </a:rPr>
              <a:t>Описание навыков</a:t>
            </a:r>
            <a:endParaRPr sz="2400"/>
          </a:p>
        </p:txBody>
      </p:sp>
      <p:sp>
        <p:nvSpPr>
          <p:cNvPr id="195" name="Google Shape;195;p24"/>
          <p:cNvSpPr txBox="1">
            <a:spLocks noGrp="1"/>
          </p:cNvSpPr>
          <p:nvPr>
            <p:ph type="title"/>
          </p:nvPr>
        </p:nvSpPr>
        <p:spPr>
          <a:xfrm>
            <a:off x="553650" y="387225"/>
            <a:ext cx="3180900" cy="2632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i="1" u="sng">
                <a:latin typeface="Open Sans ExtraBold"/>
                <a:ea typeface="Open Sans ExtraBold"/>
                <a:cs typeface="Open Sans ExtraBold"/>
                <a:sym typeface="Open Sans ExtraBold"/>
              </a:rPr>
              <a:t>Уровень</a:t>
            </a:r>
            <a:endParaRPr sz="2400" i="1" u="sng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0 — no experience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1 — novice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2 — intermediate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3 — advanced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latin typeface="Open Sans ExtraBold"/>
                <a:ea typeface="Open Sans ExtraBold"/>
                <a:cs typeface="Open Sans ExtraBold"/>
                <a:sym typeface="Open Sans ExtraBold"/>
              </a:rPr>
              <a:t>4 — expert</a:t>
            </a: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24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p25"/>
          <p:cNvSpPr txBox="1">
            <a:spLocks noGrp="1"/>
          </p:cNvSpPr>
          <p:nvPr>
            <p:ph type="title"/>
          </p:nvPr>
        </p:nvSpPr>
        <p:spPr>
          <a:xfrm>
            <a:off x="495900" y="4174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Вы меня не цените </a:t>
            </a:r>
            <a:r>
              <a:rPr lang="ru" sz="4800"/>
              <a:t>😢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01" name="Google Shape;201;p25"/>
          <p:cNvSpPr txBox="1">
            <a:spLocks noGrp="1"/>
          </p:cNvSpPr>
          <p:nvPr>
            <p:ph type="body" idx="1"/>
          </p:nvPr>
        </p:nvSpPr>
        <p:spPr>
          <a:xfrm>
            <a:off x="569525" y="1391900"/>
            <a:ext cx="6152700" cy="1065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метод 360º показал результат ниже ожидаемого?</a:t>
            </a:r>
            <a:b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не используете свои навыки на 100%?</a:t>
            </a:r>
            <a:b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ваши навыки стали почти не нужны?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202" name="Google Shape;202;p25"/>
          <p:cNvSpPr txBox="1">
            <a:spLocks noGrp="1"/>
          </p:cNvSpPr>
          <p:nvPr>
            <p:ph type="title"/>
          </p:nvPr>
        </p:nvSpPr>
        <p:spPr>
          <a:xfrm>
            <a:off x="1287775" y="2475850"/>
            <a:ext cx="71379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 b="1">
                <a:solidFill>
                  <a:srgbClr val="FFD966"/>
                </a:solidFill>
              </a:rPr>
              <a:t>Возможные факторы, блокирующие навыки:</a:t>
            </a:r>
            <a:endParaRPr sz="2400" b="1">
              <a:solidFill>
                <a:srgbClr val="FFD966"/>
              </a:solidFill>
            </a:endParaRPr>
          </a:p>
        </p:txBody>
      </p:sp>
      <p:sp>
        <p:nvSpPr>
          <p:cNvPr id="203" name="Google Shape;203;p25"/>
          <p:cNvSpPr txBox="1">
            <a:spLocks noGrp="1"/>
          </p:cNvSpPr>
          <p:nvPr>
            <p:ph type="body" idx="1"/>
          </p:nvPr>
        </p:nvSpPr>
        <p:spPr>
          <a:xfrm>
            <a:off x="1287775" y="2979100"/>
            <a:ext cx="3394800" cy="1290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– изменилась должность</a:t>
            </a:r>
            <a:br>
              <a:rPr lang="ru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– нет задач </a:t>
            </a:r>
            <a:br>
              <a:rPr lang="ru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– нет ресурсов </a:t>
            </a:r>
            <a:br>
              <a:rPr lang="ru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– нет заинтересованности</a:t>
            </a:r>
            <a:endParaRPr>
              <a:solidFill>
                <a:srgbClr val="FFD9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04" name="Google Shape;204;p25"/>
          <p:cNvPicPr preferRelativeResize="0"/>
          <p:nvPr/>
        </p:nvPicPr>
        <p:blipFill rotWithShape="1">
          <a:blip r:embed="rId3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5"/>
          <p:cNvPicPr preferRelativeResize="0"/>
          <p:nvPr/>
        </p:nvPicPr>
        <p:blipFill rotWithShape="1">
          <a:blip r:embed="rId3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5"/>
          <p:cNvPicPr preferRelativeResize="0"/>
          <p:nvPr/>
        </p:nvPicPr>
        <p:blipFill rotWithShape="1">
          <a:blip r:embed="rId3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7" name="Google Shape;207;p2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651775" y="4439772"/>
            <a:ext cx="581651" cy="36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12" name="Google Shape;212;p26"/>
          <p:cNvGraphicFramePr/>
          <p:nvPr/>
        </p:nvGraphicFramePr>
        <p:xfrm>
          <a:off x="4244550" y="387225"/>
          <a:ext cx="4253775" cy="3119616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27579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091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377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Навык</a:t>
                      </a:r>
                      <a:endParaRPr sz="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Уровень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Исполь-сть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Ответственность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Коммуникации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Стрессоустойчивость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30767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Сотрудничество и координация действий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1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Наставничество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Делегирование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1210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Самостоятельность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Тайм-менеджмент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0000" marB="90000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sp>
        <p:nvSpPr>
          <p:cNvPr id="213" name="Google Shape;213;p26"/>
          <p:cNvSpPr txBox="1">
            <a:spLocks noGrp="1"/>
          </p:cNvSpPr>
          <p:nvPr>
            <p:ph type="title"/>
          </p:nvPr>
        </p:nvSpPr>
        <p:spPr>
          <a:xfrm>
            <a:off x="553650" y="387225"/>
            <a:ext cx="3690900" cy="1552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 i="1" u="sng">
                <a:latin typeface="Open Sans ExtraBold"/>
                <a:ea typeface="Open Sans ExtraBold"/>
                <a:cs typeface="Open Sans ExtraBold"/>
                <a:sym typeface="Open Sans ExtraBold"/>
              </a:rPr>
              <a:t>Используемость навыка</a:t>
            </a:r>
            <a:endParaRPr sz="1400" i="1" u="sng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Open Sans ExtraBold"/>
                <a:ea typeface="Open Sans ExtraBold"/>
                <a:cs typeface="Open Sans ExtraBold"/>
                <a:sym typeface="Open Sans ExtraBold"/>
              </a:rPr>
              <a:t>0 — не используется</a:t>
            </a:r>
            <a:endParaRPr sz="1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Open Sans ExtraBold"/>
                <a:ea typeface="Open Sans ExtraBold"/>
                <a:cs typeface="Open Sans ExtraBold"/>
                <a:sym typeface="Open Sans ExtraBold"/>
              </a:rPr>
              <a:t>1 — редко</a:t>
            </a:r>
            <a:endParaRPr sz="1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Open Sans ExtraBold"/>
                <a:ea typeface="Open Sans ExtraBold"/>
                <a:cs typeface="Open Sans ExtraBold"/>
                <a:sym typeface="Open Sans ExtraBold"/>
              </a:rPr>
              <a:t>2 — обычно, без усилий</a:t>
            </a:r>
            <a:endParaRPr sz="1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Open Sans ExtraBold"/>
                <a:ea typeface="Open Sans ExtraBold"/>
                <a:cs typeface="Open Sans ExtraBold"/>
                <a:sym typeface="Open Sans ExtraBold"/>
              </a:rPr>
              <a:t>3 — часто, разные техники</a:t>
            </a:r>
            <a:endParaRPr sz="1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latin typeface="Open Sans ExtraBold"/>
                <a:ea typeface="Open Sans ExtraBold"/>
                <a:cs typeface="Open Sans ExtraBold"/>
                <a:sym typeface="Open Sans ExtraBold"/>
              </a:rPr>
              <a:t>4 — часто, ищет новые техники</a:t>
            </a:r>
            <a:endParaRPr sz="1400">
              <a:latin typeface="Open Sans ExtraBold"/>
              <a:ea typeface="Open Sans ExtraBold"/>
              <a:cs typeface="Open Sans ExtraBold"/>
              <a:sym typeface="Open Sans ExtraBold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endParaRPr sz="14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14" name="Google Shape;214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15" name="Google Shape;215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20" name="Google Shape;220;p27"/>
          <p:cNvGraphicFramePr/>
          <p:nvPr/>
        </p:nvGraphicFramePr>
        <p:xfrm>
          <a:off x="449525" y="460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242657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16150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12800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Навык</a:t>
                      </a:r>
                      <a:endParaRPr sz="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Уровень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Исполь-сть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>
                          <a:alpha val="0"/>
                        </a:scheme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по готовым тестам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Тест-анализ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Исследовательское тестирование</a:t>
                      </a:r>
                      <a:endParaRPr sz="1000" b="1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Написание тест-кейсов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Планирование работы и оценка трудозатрат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Локализация и документирование дефектов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Оценка тестового покрытия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</a:tbl>
          </a:graphicData>
        </a:graphic>
      </p:graphicFrame>
      <p:graphicFrame>
        <p:nvGraphicFramePr>
          <p:cNvPr id="221" name="Google Shape;221;p27"/>
          <p:cNvGraphicFramePr/>
          <p:nvPr/>
        </p:nvGraphicFramePr>
        <p:xfrm>
          <a:off x="4572000" y="46075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25730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  <a:gridCol w="533675">
                  <a:extLst>
                    <a:ext uri="{9D8B030D-6E8A-4147-A177-3AD203B41FA5}">
                      <a16:colId xmlns:a16="http://schemas.microsoft.com/office/drawing/2014/main" xmlns="" val="20002"/>
                    </a:ext>
                  </a:extLst>
                </a:gridCol>
                <a:gridCol w="606225">
                  <a:extLst>
                    <a:ext uri="{9D8B030D-6E8A-4147-A177-3AD203B41FA5}">
                      <a16:colId xmlns:a16="http://schemas.microsoft.com/office/drawing/2014/main" xmlns="" val="20003"/>
                    </a:ext>
                  </a:extLst>
                </a:gridCol>
              </a:tblGrid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Навык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Уровень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Исполь-сть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Нагрузочное тестирование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веб-сервисов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Юзабилити тест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0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Ручное тестирование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3,3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1,6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требований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Анализ требований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ООП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С#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Документирование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2,5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2,75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Java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Непрерывная интеграция</a:t>
                      </a:r>
                      <a:endParaRPr sz="10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Методология автоматизации</a:t>
                      </a:r>
                      <a:endParaRPr sz="10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SQL</a:t>
                      </a:r>
                      <a:endParaRPr sz="10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3"/>
                  </a:ext>
                </a:extLst>
              </a:tr>
            </a:tbl>
          </a:graphicData>
        </a:graphic>
      </p:graphicFrame>
      <p:pic>
        <p:nvPicPr>
          <p:cNvPr id="222" name="Google Shape;222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23" name="Google Shape;223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8" name="Google Shape;228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3575" y="145325"/>
            <a:ext cx="8556876" cy="4917878"/>
          </a:xfrm>
          <a:prstGeom prst="rect">
            <a:avLst/>
          </a:prstGeom>
          <a:noFill/>
          <a:ln>
            <a:noFill/>
          </a:ln>
        </p:spPr>
      </p:pic>
      <p:sp>
        <p:nvSpPr>
          <p:cNvPr id="229" name="Google Shape;229;p28"/>
          <p:cNvSpPr txBox="1"/>
          <p:nvPr/>
        </p:nvSpPr>
        <p:spPr>
          <a:xfrm>
            <a:off x="1557900" y="3993750"/>
            <a:ext cx="1747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0" name="Google Shape;230;p2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31" name="Google Shape;231;p2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6" name="Google Shape;236;p29"/>
          <p:cNvSpPr txBox="1"/>
          <p:nvPr/>
        </p:nvSpPr>
        <p:spPr>
          <a:xfrm>
            <a:off x="1557900" y="3993750"/>
            <a:ext cx="1747500" cy="621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237" name="Google Shape;23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21125" y="0"/>
            <a:ext cx="8501740" cy="5143500"/>
          </a:xfrm>
          <a:prstGeom prst="rect">
            <a:avLst/>
          </a:prstGeom>
          <a:noFill/>
          <a:ln>
            <a:noFill/>
          </a:ln>
        </p:spPr>
      </p:pic>
      <p:sp>
        <p:nvSpPr>
          <p:cNvPr id="238" name="Google Shape;238;p29"/>
          <p:cNvSpPr txBox="1"/>
          <p:nvPr/>
        </p:nvSpPr>
        <p:spPr>
          <a:xfrm>
            <a:off x="4669850" y="4706850"/>
            <a:ext cx="2575500" cy="34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u="sng">
                <a:solidFill>
                  <a:schemeClr val="hlink"/>
                </a:solidFill>
                <a:hlinkClick r:id="rId4"/>
              </a:rPr>
              <a:t>Ссылка на шаблон</a:t>
            </a:r>
            <a:endParaRPr sz="1800" u="sng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3" name="Google Shape;243;p30"/>
          <p:cNvSpPr txBox="1">
            <a:spLocks noGrp="1"/>
          </p:cNvSpPr>
          <p:nvPr>
            <p:ph type="title"/>
          </p:nvPr>
        </p:nvSpPr>
        <p:spPr>
          <a:xfrm>
            <a:off x="311700" y="316100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  <a:t>Для создания карты компетенций </a:t>
            </a:r>
            <a:r>
              <a:rPr lang="ru"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требуется</a:t>
            </a:r>
            <a:endParaRPr sz="4800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44" name="Google Shape;244;p30"/>
          <p:cNvSpPr txBox="1">
            <a:spLocks noGrp="1"/>
          </p:cNvSpPr>
          <p:nvPr>
            <p:ph type="body" idx="1"/>
          </p:nvPr>
        </p:nvSpPr>
        <p:spPr>
          <a:xfrm>
            <a:off x="385375" y="2027575"/>
            <a:ext cx="7230000" cy="2146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000000"/>
                </a:solidFill>
              </a:rPr>
              <a:t>– единые критерии уровня навыков (например: SFIA)</a:t>
            </a:r>
            <a:br>
              <a:rPr lang="ru" sz="1400">
                <a:solidFill>
                  <a:srgbClr val="000000"/>
                </a:solidFill>
              </a:rPr>
            </a:br>
            <a:r>
              <a:rPr lang="ru" sz="1400">
                <a:solidFill>
                  <a:srgbClr val="000000"/>
                </a:solidFill>
              </a:rPr>
              <a:t>– уровни должны быть достигаемые</a:t>
            </a:r>
            <a:br>
              <a:rPr lang="ru" sz="1400">
                <a:solidFill>
                  <a:srgbClr val="000000"/>
                </a:solidFill>
              </a:rPr>
            </a:br>
            <a:r>
              <a:rPr lang="ru" sz="1400">
                <a:solidFill>
                  <a:srgbClr val="000000"/>
                </a:solidFill>
              </a:rPr>
              <a:t>– оценки навыков должны быть доступны всем (можно в рамках команды, отдела) </a:t>
            </a:r>
            <a:br>
              <a:rPr lang="ru" sz="1400">
                <a:solidFill>
                  <a:srgbClr val="000000"/>
                </a:solidFill>
              </a:rPr>
            </a:br>
            <a:r>
              <a:rPr lang="ru" sz="1400">
                <a:solidFill>
                  <a:srgbClr val="000000"/>
                </a:solidFill>
              </a:rPr>
              <a:t>– список навыков согласованных командой, отделом</a:t>
            </a:r>
            <a:br>
              <a:rPr lang="ru" sz="1400">
                <a:solidFill>
                  <a:srgbClr val="000000"/>
                </a:solidFill>
              </a:rPr>
            </a:br>
            <a:r>
              <a:rPr lang="ru" sz="1400">
                <a:solidFill>
                  <a:srgbClr val="000000"/>
                </a:solidFill>
              </a:rPr>
              <a:t>– координатор, инициатор оценки навыков</a:t>
            </a:r>
            <a:br>
              <a:rPr lang="ru" sz="1400">
                <a:solidFill>
                  <a:srgbClr val="000000"/>
                </a:solidFill>
              </a:rPr>
            </a:br>
            <a:r>
              <a:rPr lang="ru" sz="2400">
                <a:solidFill>
                  <a:srgbClr val="000000"/>
                </a:solidFill>
              </a:rPr>
              <a:t>∑</a:t>
            </a:r>
            <a:r>
              <a:rPr lang="ru">
                <a:solidFill>
                  <a:srgbClr val="000000"/>
                </a:solidFill>
              </a:rPr>
              <a:t>(веса навыков) * 4 (уровень навыка)=360</a:t>
            </a:r>
            <a:endParaRPr sz="1400">
              <a:solidFill>
                <a:srgbClr val="000000"/>
              </a:solidFill>
            </a:endParaRPr>
          </a:p>
        </p:txBody>
      </p:sp>
      <p:pic>
        <p:nvPicPr>
          <p:cNvPr id="245" name="Google Shape;24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46" name="Google Shape;246;p3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D966"/>
        </a:solidFill>
        <a:effectLst/>
      </p:bgPr>
    </p:bg>
    <p:spTree>
      <p:nvGrpSpPr>
        <p:cNvPr id="1" name="Shape 2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1" name="Google Shape;251;p31"/>
          <p:cNvSpPr txBox="1">
            <a:spLocks noGrp="1"/>
          </p:cNvSpPr>
          <p:nvPr>
            <p:ph type="title"/>
          </p:nvPr>
        </p:nvSpPr>
        <p:spPr>
          <a:xfrm>
            <a:off x="495875" y="445025"/>
            <a:ext cx="3344100" cy="10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  <a:t>Выводы</a:t>
            </a:r>
            <a:endParaRPr sz="48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252" name="Google Shape;252;p31"/>
          <p:cNvSpPr txBox="1">
            <a:spLocks noGrp="1"/>
          </p:cNvSpPr>
          <p:nvPr>
            <p:ph type="body" idx="1"/>
          </p:nvPr>
        </p:nvSpPr>
        <p:spPr>
          <a:xfrm>
            <a:off x="643200" y="1686575"/>
            <a:ext cx="7368000" cy="2317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определить проблемы с используемостью навыков и решить их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оптимизировать работу отдела или команды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определить вектор роста сотрудника, как профессионального так и карьерного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определить неизвестные компетенции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– составить план обучения сотрудников</a:t>
            </a:r>
            <a:endParaRPr sz="1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253" name="Google Shape;25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54" name="Google Shape;254;p3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3" name="Google Shape;63;p14"/>
          <p:cNvPicPr preferRelativeResize="0"/>
          <p:nvPr/>
        </p:nvPicPr>
        <p:blipFill rotWithShape="1">
          <a:blip r:embed="rId3">
            <a:alphaModFix/>
          </a:blip>
          <a:srcRect r="27033"/>
          <a:stretch/>
        </p:blipFill>
        <p:spPr>
          <a:xfrm>
            <a:off x="5390975" y="0"/>
            <a:ext cx="3753027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64" name="Google Shape;64;p14"/>
          <p:cNvSpPr txBox="1"/>
          <p:nvPr/>
        </p:nvSpPr>
        <p:spPr>
          <a:xfrm>
            <a:off x="496800" y="522225"/>
            <a:ext cx="40752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D9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Б</a:t>
            </a:r>
            <a:r>
              <a:rPr lang="ru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ельских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5" name="Google Shape;65;p14"/>
          <p:cNvSpPr txBox="1"/>
          <p:nvPr/>
        </p:nvSpPr>
        <p:spPr>
          <a:xfrm>
            <a:off x="370650" y="1288925"/>
            <a:ext cx="40752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180000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D9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А</a:t>
            </a:r>
            <a:r>
              <a:rPr lang="ru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ндрей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6" name="Google Shape;66;p14"/>
          <p:cNvSpPr txBox="1"/>
          <p:nvPr/>
        </p:nvSpPr>
        <p:spPr>
          <a:xfrm>
            <a:off x="496800" y="2088425"/>
            <a:ext cx="4462800" cy="799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 dirty="0">
                <a:solidFill>
                  <a:srgbClr val="FFD9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Г</a:t>
            </a:r>
            <a:r>
              <a:rPr lang="ru" sz="4800" dirty="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ригорьевич</a:t>
            </a:r>
            <a:endParaRPr sz="4800" dirty="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67" name="Google Shape;67;p14"/>
          <p:cNvSpPr txBox="1"/>
          <p:nvPr/>
        </p:nvSpPr>
        <p:spPr>
          <a:xfrm>
            <a:off x="549300" y="3395700"/>
            <a:ext cx="3970200" cy="360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В тестировании: </a:t>
            </a:r>
            <a:r>
              <a:rPr lang="ru" sz="2400">
                <a:solidFill>
                  <a:srgbClr val="FFD966"/>
                </a:solidFill>
                <a:latin typeface="Open Sans"/>
                <a:ea typeface="Open Sans"/>
                <a:cs typeface="Open Sans"/>
                <a:sym typeface="Open Sans"/>
              </a:rPr>
              <a:t>32 года</a:t>
            </a:r>
            <a:endParaRPr sz="2400">
              <a:solidFill>
                <a:srgbClr val="FFD966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68" name="Google Shape;68;p14"/>
          <p:cNvPicPr preferRelativeResize="0"/>
          <p:nvPr/>
        </p:nvPicPr>
        <p:blipFill rotWithShape="1">
          <a:blip r:embed="rId4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9" name="Google Shape;69;p14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75" y="4439772"/>
            <a:ext cx="581651" cy="360903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6" name="Picture 2" descr="https://lh5.googleusercontent.com/r7Btqfl_0PjP_szFuuzg-ZAazM_ULqy-4OolHGADjp8SZq3jESgW0_GV1qWIjjAZpnVL1P563aFN5WZqHYbeYZBXvwponwlv3oGj_nF4F6J2InqFwTPjgHJLId8axJptKfSJHePxM1E">
            <a:extLst>
              <a:ext uri="{FF2B5EF4-FFF2-40B4-BE49-F238E27FC236}">
                <a16:creationId xmlns:a16="http://schemas.microsoft.com/office/drawing/2014/main" xmlns="" id="{3550637A-B842-4820-ABE6-11020F5A58EA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1442"/>
          <a:stretch/>
        </p:blipFill>
        <p:spPr bwMode="auto">
          <a:xfrm>
            <a:off x="5628610" y="-1"/>
            <a:ext cx="3515390" cy="512761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Shape 2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9" name="Google Shape;259;p3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105462" y="1289325"/>
            <a:ext cx="1711500" cy="1711500"/>
          </a:xfrm>
          <a:prstGeom prst="rect">
            <a:avLst/>
          </a:prstGeom>
          <a:noFill/>
          <a:ln>
            <a:noFill/>
          </a:ln>
        </p:spPr>
      </p:pic>
      <p:sp>
        <p:nvSpPr>
          <p:cNvPr id="260" name="Google Shape;260;p32"/>
          <p:cNvSpPr txBox="1"/>
          <p:nvPr/>
        </p:nvSpPr>
        <p:spPr>
          <a:xfrm>
            <a:off x="168175" y="3880875"/>
            <a:ext cx="21720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i="1">
                <a:solidFill>
                  <a:srgbClr val="666666"/>
                </a:solidFill>
                <a:latin typeface="Pacifico"/>
                <a:ea typeface="Pacifico"/>
                <a:cs typeface="Pacifico"/>
                <a:sym typeface="Pacifico"/>
              </a:rPr>
              <a:t>Б</a:t>
            </a:r>
            <a:r>
              <a:rPr lang="ru" sz="6000" i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А</a:t>
            </a:r>
            <a:r>
              <a:rPr lang="ru" sz="6000" i="1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Г</a:t>
            </a:r>
            <a:endParaRPr sz="6000" i="1">
              <a:solidFill>
                <a:srgbClr val="99999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1" name="Google Shape;261;p32"/>
          <p:cNvSpPr txBox="1"/>
          <p:nvPr/>
        </p:nvSpPr>
        <p:spPr>
          <a:xfrm>
            <a:off x="6923125" y="53325"/>
            <a:ext cx="21720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6000" i="1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Б</a:t>
            </a:r>
            <a:r>
              <a:rPr lang="ru" sz="6000" i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   </a:t>
            </a:r>
            <a:r>
              <a:rPr lang="ru" sz="6000" i="1">
                <a:solidFill>
                  <a:srgbClr val="999999"/>
                </a:solidFill>
                <a:latin typeface="Pacifico"/>
                <a:ea typeface="Pacifico"/>
                <a:cs typeface="Pacifico"/>
                <a:sym typeface="Pacifico"/>
              </a:rPr>
              <a:t>Г</a:t>
            </a:r>
            <a:endParaRPr sz="6000" i="1">
              <a:solidFill>
                <a:srgbClr val="999999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2" name="Google Shape;262;p32"/>
          <p:cNvSpPr txBox="1"/>
          <p:nvPr/>
        </p:nvSpPr>
        <p:spPr>
          <a:xfrm>
            <a:off x="228425" y="1875025"/>
            <a:ext cx="1000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>
                <a:latin typeface="Pacifico"/>
                <a:ea typeface="Pacifico"/>
                <a:cs typeface="Pacifico"/>
                <a:sym typeface="Pacifico"/>
              </a:rPr>
              <a:t>В</a:t>
            </a:r>
            <a:endParaRPr sz="7200" i="1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3" name="Google Shape;263;p32"/>
          <p:cNvSpPr txBox="1"/>
          <p:nvPr/>
        </p:nvSpPr>
        <p:spPr>
          <a:xfrm>
            <a:off x="1159050" y="1875025"/>
            <a:ext cx="1000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О</a:t>
            </a:r>
            <a:endParaRPr sz="7200" i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4" name="Google Shape;264;p32"/>
          <p:cNvSpPr txBox="1"/>
          <p:nvPr/>
        </p:nvSpPr>
        <p:spPr>
          <a:xfrm>
            <a:off x="4430562" y="1520525"/>
            <a:ext cx="622200" cy="629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3600" i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О</a:t>
            </a:r>
            <a:endParaRPr sz="3600" i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5" name="Google Shape;265;p32"/>
          <p:cNvSpPr txBox="1"/>
          <p:nvPr/>
        </p:nvSpPr>
        <p:spPr>
          <a:xfrm>
            <a:off x="2000550" y="1822825"/>
            <a:ext cx="1000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>
                <a:latin typeface="Pacifico"/>
                <a:ea typeface="Pacifico"/>
                <a:cs typeface="Pacifico"/>
                <a:sym typeface="Pacifico"/>
              </a:rPr>
              <a:t>П</a:t>
            </a:r>
            <a:endParaRPr sz="7200" i="1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6" name="Google Shape;266;p32"/>
          <p:cNvSpPr txBox="1"/>
          <p:nvPr/>
        </p:nvSpPr>
        <p:spPr>
          <a:xfrm>
            <a:off x="3215538" y="1766225"/>
            <a:ext cx="1000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>
                <a:latin typeface="Pacifico"/>
                <a:ea typeface="Pacifico"/>
                <a:cs typeface="Pacifico"/>
                <a:sym typeface="Pacifico"/>
              </a:rPr>
              <a:t>Р</a:t>
            </a:r>
            <a:endParaRPr sz="7200" i="1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7" name="Google Shape;267;p32"/>
          <p:cNvSpPr txBox="1"/>
          <p:nvPr/>
        </p:nvSpPr>
        <p:spPr>
          <a:xfrm>
            <a:off x="5640500" y="1840750"/>
            <a:ext cx="1000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>
                <a:latin typeface="Pacifico"/>
                <a:ea typeface="Pacifico"/>
                <a:cs typeface="Pacifico"/>
                <a:sym typeface="Pacifico"/>
              </a:rPr>
              <a:t>С</a:t>
            </a:r>
            <a:endParaRPr sz="7200" i="1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8" name="Google Shape;268;p32"/>
          <p:cNvSpPr txBox="1"/>
          <p:nvPr/>
        </p:nvSpPr>
        <p:spPr>
          <a:xfrm>
            <a:off x="6634250" y="1840750"/>
            <a:ext cx="1000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>
                <a:solidFill>
                  <a:srgbClr val="FF0000"/>
                </a:solidFill>
                <a:latin typeface="Pacifico"/>
                <a:ea typeface="Pacifico"/>
                <a:cs typeface="Pacifico"/>
                <a:sym typeface="Pacifico"/>
              </a:rPr>
              <a:t>Ы</a:t>
            </a:r>
            <a:endParaRPr sz="7200" i="1">
              <a:solidFill>
                <a:srgbClr val="FF0000"/>
              </a:solidFill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69" name="Google Shape;269;p32"/>
          <p:cNvSpPr txBox="1"/>
          <p:nvPr/>
        </p:nvSpPr>
        <p:spPr>
          <a:xfrm>
            <a:off x="7762575" y="1784150"/>
            <a:ext cx="1000800" cy="1068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7200" i="1">
                <a:latin typeface="Pacifico"/>
                <a:ea typeface="Pacifico"/>
                <a:cs typeface="Pacifico"/>
                <a:sym typeface="Pacifico"/>
              </a:rPr>
              <a:t>?</a:t>
            </a:r>
            <a:endParaRPr sz="7200" i="1">
              <a:latin typeface="Pacifico"/>
              <a:ea typeface="Pacifico"/>
              <a:cs typeface="Pacifico"/>
              <a:sym typeface="Pacifico"/>
            </a:endParaRPr>
          </a:p>
        </p:txBody>
      </p:sp>
      <p:sp>
        <p:nvSpPr>
          <p:cNvPr id="270" name="Google Shape;270;p32"/>
          <p:cNvSpPr/>
          <p:nvPr/>
        </p:nvSpPr>
        <p:spPr>
          <a:xfrm>
            <a:off x="2428700" y="4001175"/>
            <a:ext cx="148500" cy="1485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1" name="Google Shape;271;p32"/>
          <p:cNvSpPr txBox="1"/>
          <p:nvPr/>
        </p:nvSpPr>
        <p:spPr>
          <a:xfrm>
            <a:off x="2665725" y="3880875"/>
            <a:ext cx="7002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Junior</a:t>
            </a:r>
            <a:endParaRPr/>
          </a:p>
        </p:txBody>
      </p:sp>
      <p:sp>
        <p:nvSpPr>
          <p:cNvPr id="272" name="Google Shape;272;p32"/>
          <p:cNvSpPr/>
          <p:nvPr/>
        </p:nvSpPr>
        <p:spPr>
          <a:xfrm>
            <a:off x="3125288" y="3569600"/>
            <a:ext cx="148500" cy="1485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3" name="Google Shape;273;p32"/>
          <p:cNvSpPr txBox="1"/>
          <p:nvPr/>
        </p:nvSpPr>
        <p:spPr>
          <a:xfrm>
            <a:off x="3362326" y="3449300"/>
            <a:ext cx="7836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Middle</a:t>
            </a:r>
            <a:endParaRPr/>
          </a:p>
        </p:txBody>
      </p:sp>
      <p:sp>
        <p:nvSpPr>
          <p:cNvPr id="274" name="Google Shape;274;p32"/>
          <p:cNvSpPr/>
          <p:nvPr/>
        </p:nvSpPr>
        <p:spPr>
          <a:xfrm>
            <a:off x="3859950" y="3180500"/>
            <a:ext cx="148500" cy="1485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5" name="Google Shape;275;p32"/>
          <p:cNvSpPr txBox="1"/>
          <p:nvPr/>
        </p:nvSpPr>
        <p:spPr>
          <a:xfrm>
            <a:off x="4096975" y="3060200"/>
            <a:ext cx="7002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Senior</a:t>
            </a:r>
            <a:endParaRPr/>
          </a:p>
        </p:txBody>
      </p:sp>
      <p:sp>
        <p:nvSpPr>
          <p:cNvPr id="276" name="Google Shape;276;p32"/>
          <p:cNvSpPr/>
          <p:nvPr/>
        </p:nvSpPr>
        <p:spPr>
          <a:xfrm>
            <a:off x="5162125" y="2852325"/>
            <a:ext cx="148500" cy="1485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7" name="Google Shape;277;p32"/>
          <p:cNvSpPr txBox="1"/>
          <p:nvPr/>
        </p:nvSpPr>
        <p:spPr>
          <a:xfrm>
            <a:off x="5194513" y="3329000"/>
            <a:ext cx="1277100" cy="389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Test-manager</a:t>
            </a:r>
            <a:endParaRPr/>
          </a:p>
        </p:txBody>
      </p:sp>
      <p:sp>
        <p:nvSpPr>
          <p:cNvPr id="278" name="Google Shape;278;p32"/>
          <p:cNvSpPr/>
          <p:nvPr/>
        </p:nvSpPr>
        <p:spPr>
          <a:xfrm>
            <a:off x="6471525" y="1372025"/>
            <a:ext cx="148500" cy="148500"/>
          </a:xfrm>
          <a:prstGeom prst="ellipse">
            <a:avLst/>
          </a:prstGeom>
          <a:solidFill>
            <a:srgbClr val="EEEEEE"/>
          </a:solidFill>
          <a:ln w="9525" cap="flat" cmpd="sng">
            <a:solidFill>
              <a:srgbClr val="595959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9" name="Google Shape;279;p32"/>
          <p:cNvSpPr txBox="1"/>
          <p:nvPr/>
        </p:nvSpPr>
        <p:spPr>
          <a:xfrm>
            <a:off x="6708550" y="1251725"/>
            <a:ext cx="2244900" cy="58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/>
              <a:t>Признанный Эксперт  в области тестирования</a:t>
            </a:r>
            <a:endParaRPr/>
          </a:p>
        </p:txBody>
      </p:sp>
      <p:cxnSp>
        <p:nvCxnSpPr>
          <p:cNvPr id="280" name="Google Shape;280;p32"/>
          <p:cNvCxnSpPr>
            <a:stCxn id="260" idx="3"/>
            <a:endCxn id="270" idx="4"/>
          </p:cNvCxnSpPr>
          <p:nvPr/>
        </p:nvCxnSpPr>
        <p:spPr>
          <a:xfrm rot="10800000" flipH="1">
            <a:off x="2340175" y="4149825"/>
            <a:ext cx="162900" cy="265200"/>
          </a:xfrm>
          <a:prstGeom prst="bent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1" name="Google Shape;281;p32"/>
          <p:cNvCxnSpPr>
            <a:stCxn id="270" idx="0"/>
            <a:endCxn id="272" idx="2"/>
          </p:cNvCxnSpPr>
          <p:nvPr/>
        </p:nvCxnSpPr>
        <p:spPr>
          <a:xfrm rot="-5400000">
            <a:off x="2635400" y="3511425"/>
            <a:ext cx="357300" cy="622200"/>
          </a:xfrm>
          <a:prstGeom prst="bent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2" name="Google Shape;282;p32"/>
          <p:cNvCxnSpPr>
            <a:stCxn id="272" idx="0"/>
            <a:endCxn id="274" idx="2"/>
          </p:cNvCxnSpPr>
          <p:nvPr/>
        </p:nvCxnSpPr>
        <p:spPr>
          <a:xfrm rot="-5400000">
            <a:off x="3372338" y="3082100"/>
            <a:ext cx="314700" cy="660300"/>
          </a:xfrm>
          <a:prstGeom prst="bent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3" name="Google Shape;283;p32"/>
          <p:cNvCxnSpPr>
            <a:stCxn id="274" idx="0"/>
            <a:endCxn id="276" idx="2"/>
          </p:cNvCxnSpPr>
          <p:nvPr/>
        </p:nvCxnSpPr>
        <p:spPr>
          <a:xfrm rot="-5400000">
            <a:off x="4421250" y="2439650"/>
            <a:ext cx="253800" cy="1227900"/>
          </a:xfrm>
          <a:prstGeom prst="bent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4" name="Google Shape;284;p32"/>
          <p:cNvCxnSpPr>
            <a:stCxn id="278" idx="0"/>
            <a:endCxn id="261" idx="1"/>
          </p:cNvCxnSpPr>
          <p:nvPr/>
        </p:nvCxnSpPr>
        <p:spPr>
          <a:xfrm rot="-5400000">
            <a:off x="6342225" y="791075"/>
            <a:ext cx="784500" cy="377400"/>
          </a:xfrm>
          <a:prstGeom prst="curvedConnector2">
            <a:avLst/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285" name="Google Shape;285;p32"/>
          <p:cNvCxnSpPr>
            <a:stCxn id="276" idx="6"/>
            <a:endCxn id="278" idx="2"/>
          </p:cNvCxnSpPr>
          <p:nvPr/>
        </p:nvCxnSpPr>
        <p:spPr>
          <a:xfrm rot="10800000" flipH="1">
            <a:off x="5310625" y="1446375"/>
            <a:ext cx="1161000" cy="1480200"/>
          </a:xfrm>
          <a:prstGeom prst="curvedConnector3">
            <a:avLst>
              <a:gd name="adj1" fmla="val 49996"/>
            </a:avLst>
          </a:prstGeom>
          <a:noFill/>
          <a:ln w="9525" cap="flat" cmpd="sng">
            <a:solidFill>
              <a:srgbClr val="595959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286" name="Google Shape;286;p3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415625" y="46543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87" name="Google Shape;287;p32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701100" y="4609587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2" name="Google Shape;292;p3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0" y="0"/>
            <a:ext cx="9144000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93" name="Google Shape;293;p33"/>
          <p:cNvSpPr txBox="1">
            <a:spLocks noGrp="1"/>
          </p:cNvSpPr>
          <p:nvPr>
            <p:ph type="ctrTitle"/>
          </p:nvPr>
        </p:nvSpPr>
        <p:spPr>
          <a:xfrm>
            <a:off x="597325" y="699875"/>
            <a:ext cx="5535600" cy="1707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D966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Контакты</a:t>
            </a:r>
            <a:endParaRPr sz="4800">
              <a:solidFill>
                <a:srgbClr val="FFD966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pic>
        <p:nvPicPr>
          <p:cNvPr id="294" name="Google Shape;294;p33"/>
          <p:cNvPicPr preferRelativeResize="0"/>
          <p:nvPr/>
        </p:nvPicPr>
        <p:blipFill rotWithShape="1">
          <a:blip r:embed="rId4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95" name="Google Shape;295;p3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75" y="4439772"/>
            <a:ext cx="581651" cy="360903"/>
          </a:xfrm>
          <a:prstGeom prst="rect">
            <a:avLst/>
          </a:prstGeom>
          <a:noFill/>
          <a:ln>
            <a:noFill/>
          </a:ln>
        </p:spPr>
      </p:pic>
      <p:sp>
        <p:nvSpPr>
          <p:cNvPr id="296" name="Google Shape;296;p33"/>
          <p:cNvSpPr txBox="1"/>
          <p:nvPr/>
        </p:nvSpPr>
        <p:spPr>
          <a:xfrm>
            <a:off x="4914450" y="3191275"/>
            <a:ext cx="3766200" cy="1667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Бельских Андрей</a:t>
            </a:r>
            <a:endParaRPr sz="1800" b="1">
              <a:solidFill>
                <a:srgbClr val="FFD9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1800" b="1">
              <a:solidFill>
                <a:srgbClr val="FFD9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belskih@playkey.net</a:t>
            </a:r>
            <a:endParaRPr sz="1800" b="1">
              <a:solidFill>
                <a:srgbClr val="FFD966"/>
              </a:solidFill>
              <a:latin typeface="Verdana"/>
              <a:ea typeface="Verdana"/>
              <a:cs typeface="Verdana"/>
              <a:sym typeface="Verdana"/>
            </a:endParaRPr>
          </a:p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D966"/>
                </a:solidFill>
                <a:latin typeface="Verdana"/>
                <a:ea typeface="Verdana"/>
                <a:cs typeface="Verdana"/>
                <a:sym typeface="Verdana"/>
              </a:rPr>
              <a:t>Skype:wertuoz1986</a:t>
            </a:r>
            <a:endParaRPr sz="1800" b="1">
              <a:solidFill>
                <a:srgbClr val="FFD966"/>
              </a:solidFill>
              <a:latin typeface="Verdana"/>
              <a:ea typeface="Verdana"/>
              <a:cs typeface="Verdana"/>
              <a:sym typeface="Verdana"/>
            </a:endParaRPr>
          </a:p>
        </p:txBody>
      </p:sp>
      <p:cxnSp>
        <p:nvCxnSpPr>
          <p:cNvPr id="297" name="Google Shape;297;p33"/>
          <p:cNvCxnSpPr/>
          <p:nvPr/>
        </p:nvCxnSpPr>
        <p:spPr>
          <a:xfrm rot="10800000" flipH="1">
            <a:off x="4914450" y="3686375"/>
            <a:ext cx="2793000" cy="12300"/>
          </a:xfrm>
          <a:prstGeom prst="straightConnector1">
            <a:avLst/>
          </a:prstGeom>
          <a:noFill/>
          <a:ln w="19050" cap="flat" cmpd="sng">
            <a:solidFill>
              <a:srgbClr val="FFE599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Google Shape;74;p15"/>
          <p:cNvSpPr txBox="1">
            <a:spLocks noGrp="1"/>
          </p:cNvSpPr>
          <p:nvPr>
            <p:ph type="title"/>
          </p:nvPr>
        </p:nvSpPr>
        <p:spPr>
          <a:xfrm>
            <a:off x="523475" y="435825"/>
            <a:ext cx="5480400" cy="16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Почему именно компетенции?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75" name="Google Shape;75;p15"/>
          <p:cNvSpPr txBox="1">
            <a:spLocks noGrp="1"/>
          </p:cNvSpPr>
          <p:nvPr>
            <p:ph type="body" idx="1"/>
          </p:nvPr>
        </p:nvSpPr>
        <p:spPr>
          <a:xfrm>
            <a:off x="648450" y="2285100"/>
            <a:ext cx="7847100" cy="19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Поиск нового сотрудника в отдел тестирования</a:t>
            </a:r>
            <a:br>
              <a:rPr lang="ru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тестовое задание</a:t>
            </a:r>
            <a:b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план обучения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2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Перераспределение ролей и обязанностей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76" name="Google Shape;76;p15"/>
          <p:cNvPicPr preferRelativeResize="0"/>
          <p:nvPr/>
        </p:nvPicPr>
        <p:blipFill rotWithShape="1">
          <a:blip r:embed="rId3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77" name="Google Shape;77;p15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38" y="4439775"/>
            <a:ext cx="581651" cy="360901"/>
          </a:xfrm>
          <a:prstGeom prst="rect">
            <a:avLst/>
          </a:prstGeom>
          <a:noFill/>
          <a:ln>
            <a:noFill/>
          </a:ln>
        </p:spPr>
      </p:pic>
      <p:pic>
        <p:nvPicPr>
          <p:cNvPr id="78" name="Google Shape;78;p15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75" y="4439772"/>
            <a:ext cx="581651" cy="36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8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3" name="Google Shape;83;p1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00975" y="0"/>
            <a:ext cx="6142049" cy="2066800"/>
          </a:xfrm>
          <a:prstGeom prst="rect">
            <a:avLst/>
          </a:prstGeom>
          <a:noFill/>
          <a:ln>
            <a:noFill/>
          </a:ln>
        </p:spPr>
      </p:pic>
      <p:sp>
        <p:nvSpPr>
          <p:cNvPr id="84" name="Google Shape;84;p16"/>
          <p:cNvSpPr txBox="1"/>
          <p:nvPr/>
        </p:nvSpPr>
        <p:spPr>
          <a:xfrm>
            <a:off x="4161775" y="1815400"/>
            <a:ext cx="3747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Документирование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5" name="Google Shape;85;p16"/>
          <p:cNvSpPr txBox="1"/>
          <p:nvPr/>
        </p:nvSpPr>
        <p:spPr>
          <a:xfrm>
            <a:off x="382125" y="1815400"/>
            <a:ext cx="3747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Ручное тестирование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6" name="Google Shape;86;p16"/>
          <p:cNvSpPr txBox="1"/>
          <p:nvPr/>
        </p:nvSpPr>
        <p:spPr>
          <a:xfrm>
            <a:off x="390425" y="2298200"/>
            <a:ext cx="33519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Тестирование по готовым тестам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Тест-анализ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Исследовательское тестирование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7" name="Google Shape;87;p16"/>
          <p:cNvSpPr txBox="1"/>
          <p:nvPr/>
        </p:nvSpPr>
        <p:spPr>
          <a:xfrm>
            <a:off x="4140825" y="2298200"/>
            <a:ext cx="4489200" cy="11823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1. Написание тест-кейсов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2. Планирование работы и оценка трудозатрат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3. Локализация и документирование дефектов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4. Оценка тестового покрытия</a:t>
            </a:r>
            <a:endParaRPr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8" name="Google Shape;88;p16"/>
          <p:cNvSpPr txBox="1"/>
          <p:nvPr/>
        </p:nvSpPr>
        <p:spPr>
          <a:xfrm>
            <a:off x="382125" y="3762675"/>
            <a:ext cx="3747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Нагрузочное тестирование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89" name="Google Shape;89;p16"/>
          <p:cNvSpPr txBox="1"/>
          <p:nvPr/>
        </p:nvSpPr>
        <p:spPr>
          <a:xfrm>
            <a:off x="4161775" y="3762675"/>
            <a:ext cx="3747900" cy="524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Тестирование web-сервисов</a:t>
            </a:r>
            <a:endParaRPr sz="18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90" name="Google Shape;90;p16"/>
          <p:cNvPicPr preferRelativeResize="0"/>
          <p:nvPr/>
        </p:nvPicPr>
        <p:blipFill rotWithShape="1">
          <a:blip r:embed="rId4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75" y="4439772"/>
            <a:ext cx="581651" cy="360903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92" name="Google Shape;92;p16"/>
          <p:cNvCxnSpPr>
            <a:stCxn id="85" idx="1"/>
            <a:endCxn id="86" idx="1"/>
          </p:cNvCxnSpPr>
          <p:nvPr/>
        </p:nvCxnSpPr>
        <p:spPr>
          <a:xfrm>
            <a:off x="382125" y="2077750"/>
            <a:ext cx="8400" cy="811500"/>
          </a:xfrm>
          <a:prstGeom prst="bentConnector3">
            <a:avLst>
              <a:gd name="adj1" fmla="val -2834821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93" name="Google Shape;93;p16"/>
          <p:cNvCxnSpPr>
            <a:stCxn id="85" idx="3"/>
            <a:endCxn id="87" idx="1"/>
          </p:cNvCxnSpPr>
          <p:nvPr/>
        </p:nvCxnSpPr>
        <p:spPr>
          <a:xfrm>
            <a:off x="4130025" y="2077750"/>
            <a:ext cx="10800" cy="811500"/>
          </a:xfrm>
          <a:prstGeom prst="bentConnector3">
            <a:avLst>
              <a:gd name="adj1" fmla="val -2333796"/>
            </a:avLst>
          </a:prstGeom>
          <a:noFill/>
          <a:ln w="28575" cap="flat" cmpd="sng">
            <a:solidFill>
              <a:schemeClr val="lt1"/>
            </a:solidFill>
            <a:prstDash val="solid"/>
            <a:round/>
            <a:headEnd type="none" w="med" len="med"/>
            <a:tailEnd type="none" w="med" len="med"/>
          </a:ln>
        </p:spPr>
      </p:cxn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9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" name="Google Shape;98;p17"/>
          <p:cNvSpPr/>
          <p:nvPr/>
        </p:nvSpPr>
        <p:spPr>
          <a:xfrm>
            <a:off x="6190075" y="3022200"/>
            <a:ext cx="2680500" cy="105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9" name="Google Shape;99;p17"/>
          <p:cNvSpPr/>
          <p:nvPr/>
        </p:nvSpPr>
        <p:spPr>
          <a:xfrm>
            <a:off x="488050" y="1983525"/>
            <a:ext cx="8382600" cy="105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0" name="Google Shape;100;p17"/>
          <p:cNvSpPr/>
          <p:nvPr/>
        </p:nvSpPr>
        <p:spPr>
          <a:xfrm>
            <a:off x="488050" y="3012225"/>
            <a:ext cx="1998600" cy="1059000"/>
          </a:xfrm>
          <a:prstGeom prst="rect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1" name="Google Shape;101;p17"/>
          <p:cNvSpPr txBox="1">
            <a:spLocks noGrp="1"/>
          </p:cNvSpPr>
          <p:nvPr>
            <p:ph type="title"/>
          </p:nvPr>
        </p:nvSpPr>
        <p:spPr>
          <a:xfrm>
            <a:off x="523475" y="267550"/>
            <a:ext cx="6106500" cy="162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000000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Компетенции взаимодействия</a:t>
            </a:r>
            <a:endParaRPr sz="4800">
              <a:solidFill>
                <a:srgbClr val="000000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02" name="Google Shape;102;p17"/>
          <p:cNvSpPr txBox="1"/>
          <p:nvPr/>
        </p:nvSpPr>
        <p:spPr>
          <a:xfrm>
            <a:off x="644575" y="2119625"/>
            <a:ext cx="17865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Open Sans"/>
                <a:ea typeface="Open Sans"/>
                <a:cs typeface="Open Sans"/>
                <a:sym typeface="Open Sans"/>
              </a:rPr>
              <a:t>Дизайнер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– юзабилити тест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3" name="Google Shape;103;p17"/>
          <p:cNvSpPr txBox="1"/>
          <p:nvPr/>
        </p:nvSpPr>
        <p:spPr>
          <a:xfrm>
            <a:off x="6301325" y="3095150"/>
            <a:ext cx="2569200" cy="9762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Open Sans"/>
                <a:ea typeface="Open Sans"/>
                <a:cs typeface="Open Sans"/>
                <a:sym typeface="Open Sans"/>
              </a:rPr>
              <a:t>Product owner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">
                <a:solidFill>
                  <a:schemeClr val="dk1"/>
                </a:solidFill>
              </a:rPr>
              <a:t>тестирование требований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– анализ требований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4" name="Google Shape;104;p17"/>
          <p:cNvSpPr txBox="1"/>
          <p:nvPr/>
        </p:nvSpPr>
        <p:spPr>
          <a:xfrm>
            <a:off x="6571500" y="1894450"/>
            <a:ext cx="1574700" cy="909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Open Sans"/>
                <a:ea typeface="Open Sans"/>
                <a:cs typeface="Open Sans"/>
                <a:sym typeface="Open Sans"/>
              </a:rPr>
              <a:t>Разработка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">
                <a:solidFill>
                  <a:schemeClr val="dk1"/>
                </a:solidFill>
              </a:rPr>
              <a:t>ООП</a:t>
            </a:r>
            <a:endParaRPr>
              <a:solidFill>
                <a:schemeClr val="dk1"/>
              </a:solidFill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solidFill>
                  <a:schemeClr val="dk1"/>
                </a:solidFill>
                <a:latin typeface="Open Sans"/>
                <a:ea typeface="Open Sans"/>
                <a:cs typeface="Open Sans"/>
                <a:sym typeface="Open Sans"/>
              </a:rPr>
              <a:t>– Java, С#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5" name="Google Shape;105;p17"/>
          <p:cNvSpPr txBox="1"/>
          <p:nvPr/>
        </p:nvSpPr>
        <p:spPr>
          <a:xfrm>
            <a:off x="6075625" y="4299950"/>
            <a:ext cx="2919000" cy="6189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Open Sans"/>
                <a:ea typeface="Open Sans"/>
                <a:cs typeface="Open Sans"/>
                <a:sym typeface="Open Sans"/>
              </a:rPr>
              <a:t>Автоматизатор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– методология автоматизации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06" name="Google Shape;106;p17"/>
          <p:cNvSpPr txBox="1"/>
          <p:nvPr/>
        </p:nvSpPr>
        <p:spPr>
          <a:xfrm>
            <a:off x="695275" y="3277325"/>
            <a:ext cx="1685100" cy="690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Open Sans"/>
                <a:ea typeface="Open Sans"/>
                <a:cs typeface="Open Sans"/>
                <a:sym typeface="Open Sans"/>
              </a:rPr>
              <a:t>Marketing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">
                <a:solidFill>
                  <a:schemeClr val="dk1"/>
                </a:solidFill>
              </a:rPr>
              <a:t>SQL</a:t>
            </a:r>
            <a:endParaRPr>
              <a:solidFill>
                <a:schemeClr val="dk1"/>
              </a:solidFill>
            </a:endParaRPr>
          </a:p>
        </p:txBody>
      </p:sp>
      <p:sp>
        <p:nvSpPr>
          <p:cNvPr id="107" name="Google Shape;107;p17"/>
          <p:cNvSpPr txBox="1"/>
          <p:nvPr/>
        </p:nvSpPr>
        <p:spPr>
          <a:xfrm>
            <a:off x="3032875" y="2051525"/>
            <a:ext cx="2504700" cy="7551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sz="1800" b="1">
                <a:latin typeface="Open Sans"/>
                <a:ea typeface="Open Sans"/>
                <a:cs typeface="Open Sans"/>
                <a:sym typeface="Open Sans"/>
              </a:rPr>
              <a:t>Release manager</a:t>
            </a:r>
            <a:endParaRPr sz="1800" b="1"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– </a:t>
            </a:r>
            <a:r>
              <a:rPr lang="ru">
                <a:solidFill>
                  <a:schemeClr val="dk1"/>
                </a:solidFill>
              </a:rPr>
              <a:t>непрерывная интеграция</a:t>
            </a:r>
            <a:endParaRPr>
              <a:solidFill>
                <a:schemeClr val="dk1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3556413" y="3361563"/>
            <a:ext cx="1449450" cy="173242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1" name="Google Shape;111;p17"/>
          <p:cNvCxnSpPr/>
          <p:nvPr/>
        </p:nvCxnSpPr>
        <p:spPr>
          <a:xfrm rot="10800000">
            <a:off x="2212825" y="3773675"/>
            <a:ext cx="1050900" cy="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2" name="Google Shape;112;p17"/>
          <p:cNvCxnSpPr>
            <a:stCxn id="110" idx="0"/>
            <a:endCxn id="107" idx="2"/>
          </p:cNvCxnSpPr>
          <p:nvPr/>
        </p:nvCxnSpPr>
        <p:spPr>
          <a:xfrm rot="10800000" flipH="1">
            <a:off x="4281137" y="2806563"/>
            <a:ext cx="4200" cy="5550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3" name="Google Shape;113;p17"/>
          <p:cNvCxnSpPr/>
          <p:nvPr/>
        </p:nvCxnSpPr>
        <p:spPr>
          <a:xfrm rot="10800000">
            <a:off x="2408925" y="2791725"/>
            <a:ext cx="865800" cy="5847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4" name="Google Shape;114;p17"/>
          <p:cNvCxnSpPr/>
          <p:nvPr/>
        </p:nvCxnSpPr>
        <p:spPr>
          <a:xfrm flipH="1">
            <a:off x="5239725" y="2878800"/>
            <a:ext cx="1206300" cy="5034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5" name="Google Shape;115;p17"/>
          <p:cNvCxnSpPr/>
          <p:nvPr/>
        </p:nvCxnSpPr>
        <p:spPr>
          <a:xfrm rot="10800000">
            <a:off x="5214500" y="3773675"/>
            <a:ext cx="1050900" cy="81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  <p:cxnSp>
        <p:nvCxnSpPr>
          <p:cNvPr id="116" name="Google Shape;116;p17"/>
          <p:cNvCxnSpPr>
            <a:stCxn id="105" idx="1"/>
            <a:endCxn id="110" idx="3"/>
          </p:cNvCxnSpPr>
          <p:nvPr/>
        </p:nvCxnSpPr>
        <p:spPr>
          <a:xfrm rot="10800000">
            <a:off x="5005825" y="4227800"/>
            <a:ext cx="1069800" cy="381600"/>
          </a:xfrm>
          <a:prstGeom prst="straightConnector1">
            <a:avLst/>
          </a:prstGeom>
          <a:noFill/>
          <a:ln w="28575" cap="flat" cmpd="sng">
            <a:solidFill>
              <a:schemeClr val="dk2"/>
            </a:solidFill>
            <a:prstDash val="solid"/>
            <a:round/>
            <a:headEnd type="triangle" w="med" len="med"/>
            <a:tailEnd type="triangle" w="med" len="med"/>
          </a:ln>
        </p:spPr>
      </p:cxn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2909875" y="1"/>
            <a:ext cx="6234125" cy="3207400"/>
          </a:xfrm>
          <a:prstGeom prst="rect">
            <a:avLst/>
          </a:prstGeom>
          <a:noFill/>
          <a:ln>
            <a:noFill/>
          </a:ln>
        </p:spPr>
      </p:pic>
      <p:sp>
        <p:nvSpPr>
          <p:cNvPr id="122" name="Google Shape;122;p18"/>
          <p:cNvSpPr txBox="1">
            <a:spLocks noGrp="1"/>
          </p:cNvSpPr>
          <p:nvPr>
            <p:ph type="title"/>
          </p:nvPr>
        </p:nvSpPr>
        <p:spPr>
          <a:xfrm>
            <a:off x="464100" y="445025"/>
            <a:ext cx="5268600" cy="2341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  <a:t>Есть ли ещё неосознанные компетенции?</a:t>
            </a:r>
            <a:endParaRPr sz="48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23" name="Google Shape;123;p18"/>
          <p:cNvSpPr txBox="1">
            <a:spLocks noGrp="1"/>
          </p:cNvSpPr>
          <p:nvPr>
            <p:ph type="body" idx="1"/>
          </p:nvPr>
        </p:nvSpPr>
        <p:spPr>
          <a:xfrm>
            <a:off x="3533650" y="3354775"/>
            <a:ext cx="5323800" cy="661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the seventh major version of the Skills Framework for the Information Age</a:t>
            </a:r>
            <a:endParaRPr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24" name="Google Shape;124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555700" y="3392371"/>
            <a:ext cx="2555374" cy="586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8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8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Google Shape;131;p19"/>
          <p:cNvSpPr/>
          <p:nvPr/>
        </p:nvSpPr>
        <p:spPr>
          <a:xfrm>
            <a:off x="7038075" y="569850"/>
            <a:ext cx="1791900" cy="13107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3832725" y="1398375"/>
            <a:ext cx="2768100" cy="335100"/>
          </a:xfrm>
          <a:prstGeom prst="rect">
            <a:avLst/>
          </a:prstGeom>
          <a:solidFill>
            <a:srgbClr val="D9EAD3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3836775" y="4080375"/>
            <a:ext cx="2760000" cy="3351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4" name="Google Shape;134;p19"/>
          <p:cNvSpPr/>
          <p:nvPr/>
        </p:nvSpPr>
        <p:spPr>
          <a:xfrm>
            <a:off x="206875" y="2534750"/>
            <a:ext cx="2950200" cy="1645800"/>
          </a:xfrm>
          <a:prstGeom prst="rect">
            <a:avLst/>
          </a:prstGeom>
          <a:solidFill>
            <a:schemeClr val="lt2"/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5" name="Google Shape;135;p19"/>
          <p:cNvSpPr txBox="1">
            <a:spLocks noGrp="1"/>
          </p:cNvSpPr>
          <p:nvPr>
            <p:ph type="title"/>
          </p:nvPr>
        </p:nvSpPr>
        <p:spPr>
          <a:xfrm>
            <a:off x="0" y="0"/>
            <a:ext cx="4001400" cy="2493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  <a:t>Позовите</a:t>
            </a:r>
            <a:b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  <a:t>самого</a:t>
            </a:r>
            <a:b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</a:br>
            <a: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  <a:t>главного</a:t>
            </a:r>
            <a:endParaRPr sz="48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graphicFrame>
        <p:nvGraphicFramePr>
          <p:cNvPr id="136" name="Google Shape;136;p19"/>
          <p:cNvGraphicFramePr/>
          <p:nvPr/>
        </p:nvGraphicFramePr>
        <p:xfrm>
          <a:off x="3832650" y="392630"/>
          <a:ext cx="2768250" cy="4358250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238540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Нагрузочное тестирование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веб-сервисов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Юзабилити тест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Ручное тестирование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требований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Анализ требований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ООП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С#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Java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Clr>
                          <a:schemeClr val="dk1"/>
                        </a:buClr>
                        <a:buSzPts val="1100"/>
                        <a:buFont typeface="Arial"/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Непрерывная интеграция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9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Методология автоматизации</a:t>
                      </a:r>
                      <a:endParaRPr sz="10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Документирование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2,5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highlight>
                            <a:schemeClr val="lt1"/>
                          </a:highlight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SQL</a:t>
                      </a:r>
                      <a:endParaRPr sz="1000">
                        <a:solidFill>
                          <a:schemeClr val="dk1"/>
                        </a:solidFill>
                        <a:highlight>
                          <a:schemeClr val="lt1"/>
                        </a:highlight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12"/>
                  </a:ext>
                </a:extLst>
              </a:tr>
            </a:tbl>
          </a:graphicData>
        </a:graphic>
      </p:graphicFrame>
      <p:graphicFrame>
        <p:nvGraphicFramePr>
          <p:cNvPr id="137" name="Google Shape;137;p19"/>
          <p:cNvGraphicFramePr/>
          <p:nvPr/>
        </p:nvGraphicFramePr>
        <p:xfrm>
          <a:off x="7045125" y="562955"/>
          <a:ext cx="1792000" cy="1310550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14091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8285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Тестирование по готовым тестам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3F3F3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Тест-анализ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Исследовательское тестирование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4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</a:tbl>
          </a:graphicData>
        </a:graphic>
      </p:graphicFrame>
      <p:graphicFrame>
        <p:nvGraphicFramePr>
          <p:cNvPr id="138" name="Google Shape;138;p19"/>
          <p:cNvGraphicFramePr/>
          <p:nvPr/>
        </p:nvGraphicFramePr>
        <p:xfrm>
          <a:off x="206875" y="2534755"/>
          <a:ext cx="2950200" cy="1645800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2556725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393475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Написание тест-кейсов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Планирование работы и оценка трудозатрат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 anchor="ctr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Локализация и документирование дефектов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77925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Оценка тестового покрытия</a:t>
                      </a:r>
                      <a:endParaRPr sz="10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2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</a:tbl>
          </a:graphicData>
        </a:graphic>
      </p:graphicFrame>
      <p:pic>
        <p:nvPicPr>
          <p:cNvPr id="139" name="Google Shape;13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0" name="Google Shape;140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41" name="Google Shape;141;p19"/>
          <p:cNvCxnSpPr>
            <a:stCxn id="134" idx="3"/>
            <a:endCxn id="133" idx="1"/>
          </p:cNvCxnSpPr>
          <p:nvPr/>
        </p:nvCxnSpPr>
        <p:spPr>
          <a:xfrm>
            <a:off x="3157075" y="3357650"/>
            <a:ext cx="679800" cy="890400"/>
          </a:xfrm>
          <a:prstGeom prst="curvedConnector3">
            <a:avLst>
              <a:gd name="adj1" fmla="val 4999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cxnSp>
        <p:nvCxnSpPr>
          <p:cNvPr id="142" name="Google Shape;142;p19"/>
          <p:cNvCxnSpPr>
            <a:stCxn id="132" idx="3"/>
            <a:endCxn id="131" idx="1"/>
          </p:cNvCxnSpPr>
          <p:nvPr/>
        </p:nvCxnSpPr>
        <p:spPr>
          <a:xfrm rot="10800000" flipH="1">
            <a:off x="6600825" y="1225125"/>
            <a:ext cx="437400" cy="340800"/>
          </a:xfrm>
          <a:prstGeom prst="curvedConnector3">
            <a:avLst>
              <a:gd name="adj1" fmla="val 49983"/>
            </a:avLst>
          </a:prstGeom>
          <a:noFill/>
          <a:ln w="9525" cap="flat" cmpd="sng">
            <a:solidFill>
              <a:schemeClr val="dk2"/>
            </a:solidFill>
            <a:prstDash val="solid"/>
            <a:round/>
            <a:headEnd type="none" w="med" len="med"/>
            <a:tailEnd type="none" w="med" len="med"/>
          </a:ln>
        </p:spPr>
      </p:cxnSp>
      <p:pic>
        <p:nvPicPr>
          <p:cNvPr id="143" name="Google Shape;143;p19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301704" y="2112050"/>
            <a:ext cx="1278844" cy="14807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" name="Google Shape;148;p20"/>
          <p:cNvSpPr txBox="1">
            <a:spLocks noGrp="1"/>
          </p:cNvSpPr>
          <p:nvPr>
            <p:ph type="title"/>
          </p:nvPr>
        </p:nvSpPr>
        <p:spPr>
          <a:xfrm>
            <a:off x="486650" y="316100"/>
            <a:ext cx="4974000" cy="1632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latin typeface="Open Sans ExtraBold"/>
                <a:ea typeface="Open Sans ExtraBold"/>
                <a:cs typeface="Open Sans ExtraBold"/>
                <a:sym typeface="Open Sans ExtraBold"/>
              </a:rPr>
              <a:t>Личностные компетенции</a:t>
            </a:r>
            <a:endParaRPr sz="4800"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49" name="Google Shape;149;p20"/>
          <p:cNvSpPr txBox="1"/>
          <p:nvPr/>
        </p:nvSpPr>
        <p:spPr>
          <a:xfrm>
            <a:off x="569550" y="2732450"/>
            <a:ext cx="1778700" cy="7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 u="sng">
                <a:solidFill>
                  <a:srgbClr val="3C78D8"/>
                </a:solidFill>
                <a:hlinkClick r:id="rId3"/>
              </a:rPr>
              <a:t>Максим Цепков.</a:t>
            </a:r>
            <a:br>
              <a:rPr lang="ru" u="sng">
                <a:solidFill>
                  <a:srgbClr val="3C78D8"/>
                </a:solidFill>
                <a:hlinkClick r:id="rId3"/>
              </a:rPr>
            </a:br>
            <a:r>
              <a:rPr lang="ru" u="sng">
                <a:solidFill>
                  <a:srgbClr val="3C78D8"/>
                </a:solidFill>
                <a:hlinkClick r:id="rId3"/>
              </a:rPr>
              <a:t>Роли в команде —</a:t>
            </a:r>
            <a:br>
              <a:rPr lang="ru" u="sng">
                <a:solidFill>
                  <a:srgbClr val="3C78D8"/>
                </a:solidFill>
                <a:hlinkClick r:id="rId3"/>
              </a:rPr>
            </a:br>
            <a:r>
              <a:rPr lang="ru" u="sng">
                <a:solidFill>
                  <a:srgbClr val="3C78D8"/>
                </a:solidFill>
                <a:hlinkClick r:id="rId3"/>
              </a:rPr>
              <a:t>модель Белбина</a:t>
            </a:r>
            <a:endParaRPr>
              <a:solidFill>
                <a:srgbClr val="3C78D8"/>
              </a:solidFill>
            </a:endParaRPr>
          </a:p>
        </p:txBody>
      </p:sp>
      <p:graphicFrame>
        <p:nvGraphicFramePr>
          <p:cNvPr id="150" name="Google Shape;150;p20"/>
          <p:cNvGraphicFramePr/>
          <p:nvPr/>
        </p:nvGraphicFramePr>
        <p:xfrm>
          <a:off x="4582975" y="2031275"/>
          <a:ext cx="3454250" cy="2546466"/>
        </p:xfrm>
        <a:graphic>
          <a:graphicData uri="http://schemas.openxmlformats.org/drawingml/2006/table">
            <a:tbl>
              <a:tblPr>
                <a:noFill/>
                <a:tableStyleId>{46F75ACD-274A-4C23-886B-D3F16B3A4A11}</a:tableStyleId>
              </a:tblPr>
              <a:tblGrid>
                <a:gridCol w="2926850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  <a:gridCol w="527400">
                  <a:extLst>
                    <a:ext uri="{9D8B030D-6E8A-4147-A177-3AD203B41FA5}">
                      <a16:colId xmlns:a16="http://schemas.microsoft.com/office/drawing/2014/main" xmlns="" val="20001"/>
                    </a:ext>
                  </a:extLst>
                </a:gridCol>
              </a:tblGrid>
              <a:tr h="2326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solidFill>
                            <a:schemeClr val="dk1"/>
                          </a:solidFill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Навык</a:t>
                      </a:r>
                      <a:endParaRPr sz="600">
                        <a:solidFill>
                          <a:schemeClr val="dk1"/>
                        </a:solidFill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6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Вес</a:t>
                      </a:r>
                      <a:endParaRPr sz="6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91425" marB="91425">
                    <a:lnL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9E9E9E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  <a:tr h="253050">
                <a:tc>
                  <a:txBody>
                    <a:bodyPr/>
                    <a:lstStyle/>
                    <a:p>
                      <a:pPr marL="0" lvl="0" indent="0" algn="l" rtl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Ответственность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1"/>
                  </a:ext>
                </a:extLst>
              </a:tr>
              <a:tr h="23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Коммуникации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2"/>
                  </a:ext>
                </a:extLst>
              </a:tr>
              <a:tr h="23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Стрессоустойчивость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3"/>
                  </a:ext>
                </a:extLst>
              </a:tr>
              <a:tr h="23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Сотрудничество и координация действий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4"/>
                  </a:ext>
                </a:extLst>
              </a:tr>
              <a:tr h="23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Наставничество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5"/>
                  </a:ext>
                </a:extLst>
              </a:tr>
              <a:tr h="23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Делегирование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6"/>
                  </a:ext>
                </a:extLst>
              </a:tr>
              <a:tr h="23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Самостоятельность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 b="1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3</a:t>
                      </a:r>
                      <a:endParaRPr sz="1000" b="1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FFD966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xmlns="" val="10007"/>
                  </a:ext>
                </a:extLst>
              </a:tr>
              <a:tr h="239450"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Тайм-менеджмент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tc>
                  <a:txBody>
                    <a:bodyPr/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ru" sz="1000">
                          <a:latin typeface="Open Sans"/>
                          <a:ea typeface="Open Sans"/>
                          <a:cs typeface="Open Sans"/>
                          <a:sym typeface="Open Sans"/>
                        </a:rPr>
                        <a:t>1</a:t>
                      </a:r>
                      <a:endParaRPr sz="1000">
                        <a:latin typeface="Open Sans"/>
                        <a:ea typeface="Open Sans"/>
                        <a:cs typeface="Open Sans"/>
                        <a:sym typeface="Open Sans"/>
                      </a:endParaRPr>
                    </a:p>
                  </a:txBody>
                  <a:tcPr marL="91425" marR="91425" marT="54000" marB="54000">
                    <a:lnL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chemeClr val="dk1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xmlns="" val="10008"/>
                  </a:ext>
                </a:extLst>
              </a:tr>
            </a:tbl>
          </a:graphicData>
        </a:graphic>
      </p:graphicFrame>
      <p:pic>
        <p:nvPicPr>
          <p:cNvPr id="151" name="Google Shape;151;p20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1375" y="2357000"/>
            <a:ext cx="1643600" cy="1643600"/>
          </a:xfrm>
          <a:prstGeom prst="rect">
            <a:avLst/>
          </a:prstGeom>
          <a:noFill/>
          <a:ln>
            <a:noFill/>
          </a:ln>
        </p:spPr>
      </p:pic>
      <p:sp>
        <p:nvSpPr>
          <p:cNvPr id="152" name="Google Shape;152;p20"/>
          <p:cNvSpPr/>
          <p:nvPr/>
        </p:nvSpPr>
        <p:spPr>
          <a:xfrm>
            <a:off x="4194975" y="1881763"/>
            <a:ext cx="4783200" cy="3057000"/>
          </a:xfrm>
          <a:prstGeom prst="wedgeRoundRectCallout">
            <a:avLst>
              <a:gd name="adj1" fmla="val -60888"/>
              <a:gd name="adj2" fmla="val 1809"/>
              <a:gd name="adj3" fmla="val 0"/>
            </a:avLst>
          </a:prstGeom>
          <a:solidFill>
            <a:srgbClr val="FFD966"/>
          </a:solidFill>
          <a:ln>
            <a:noFill/>
          </a:ln>
        </p:spPr>
        <p:txBody>
          <a:bodyPr spcFirstLastPara="1" wrap="square" lIns="630000" tIns="91425" rIns="91425" bIns="91425" anchor="ctr" anchorCtr="0">
            <a:noAutofit/>
          </a:bodyPr>
          <a:lstStyle/>
          <a:p>
            <a:pPr marL="0" lvl="0" indent="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ru">
                <a:latin typeface="Open Sans"/>
                <a:ea typeface="Open Sans"/>
                <a:cs typeface="Open Sans"/>
                <a:sym typeface="Open Sans"/>
              </a:rPr>
              <a:t>Я просто увидела реальную пользу в том, что ты приходишь на дейли. Ты участвуешь в постановке и формировании задач, помогаешь принимать более правильные решения. Быстро накидываешь кейсы, которые не учли ни я, ни разработчики. Помогаешь проверять какие-то срочные задачи.</a:t>
            </a:r>
            <a:endParaRPr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53" name="Google Shape;153;p20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87600" y="4473713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20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773075" y="4428962"/>
            <a:ext cx="582478" cy="36090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1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Shape 15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Google Shape;159;p21"/>
          <p:cNvSpPr/>
          <p:nvPr/>
        </p:nvSpPr>
        <p:spPr>
          <a:xfrm>
            <a:off x="4226675" y="1583850"/>
            <a:ext cx="4217400" cy="26640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0" name="Google Shape;160;p21"/>
          <p:cNvSpPr txBox="1">
            <a:spLocks noGrp="1"/>
          </p:cNvSpPr>
          <p:nvPr>
            <p:ph type="title"/>
          </p:nvPr>
        </p:nvSpPr>
        <p:spPr>
          <a:xfrm>
            <a:off x="466850" y="445025"/>
            <a:ext cx="5087100" cy="932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ru" sz="4800">
                <a:solidFill>
                  <a:srgbClr val="FFFFFF"/>
                </a:solidFill>
                <a:latin typeface="Open Sans ExtraBold"/>
                <a:ea typeface="Open Sans ExtraBold"/>
                <a:cs typeface="Open Sans ExtraBold"/>
                <a:sym typeface="Open Sans ExtraBold"/>
              </a:rPr>
              <a:t>Я 100 lvl … из ∞</a:t>
            </a:r>
            <a:endParaRPr sz="4800">
              <a:solidFill>
                <a:srgbClr val="FFFFFF"/>
              </a:solidFill>
              <a:latin typeface="Open Sans ExtraBold"/>
              <a:ea typeface="Open Sans ExtraBold"/>
              <a:cs typeface="Open Sans ExtraBold"/>
              <a:sym typeface="Open Sans ExtraBold"/>
            </a:endParaRPr>
          </a:p>
        </p:txBody>
      </p:sp>
      <p:sp>
        <p:nvSpPr>
          <p:cNvPr id="161" name="Google Shape;161;p21"/>
          <p:cNvSpPr txBox="1">
            <a:spLocks noGrp="1"/>
          </p:cNvSpPr>
          <p:nvPr>
            <p:ph type="body" idx="1"/>
          </p:nvPr>
        </p:nvSpPr>
        <p:spPr>
          <a:xfrm>
            <a:off x="447300" y="1727300"/>
            <a:ext cx="4644900" cy="2364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Определяем</a:t>
            </a:r>
            <a:br>
              <a:rPr lang="ru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2400" b="1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уровень навыка:</a:t>
            </a:r>
            <a:endParaRPr sz="2400" b="1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метод 360º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0"/>
              </a:spcAft>
              <a:buNone/>
            </a:pPr>
            <a:r>
              <a:rPr lang="ru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SFIA </a:t>
            </a:r>
            <a:endParaRPr sz="1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  <a:p>
            <a:pPr marL="0" lvl="0" indent="0" algn="l" rtl="0">
              <a:lnSpc>
                <a:spcPct val="100000"/>
              </a:lnSpc>
              <a:spcBef>
                <a:spcPts val="1600"/>
              </a:spcBef>
              <a:spcAft>
                <a:spcPts val="1600"/>
              </a:spcAft>
              <a:buNone/>
            </a:pPr>
            <a:r>
              <a:rPr lang="ru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– Сами определяете качественные</a:t>
            </a:r>
            <a:br>
              <a:rPr lang="ru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1400">
                <a:solidFill>
                  <a:srgbClr val="FFFFFF"/>
                </a:solidFill>
                <a:latin typeface="Open Sans"/>
                <a:ea typeface="Open Sans"/>
                <a:cs typeface="Open Sans"/>
                <a:sym typeface="Open Sans"/>
              </a:rPr>
              <a:t>   этапы компетенции</a:t>
            </a:r>
            <a:endParaRPr sz="2400">
              <a:solidFill>
                <a:srgbClr val="FFFFFF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pic>
        <p:nvPicPr>
          <p:cNvPr id="162" name="Google Shape;162;p21"/>
          <p:cNvPicPr preferRelativeResize="0"/>
          <p:nvPr/>
        </p:nvPicPr>
        <p:blipFill rotWithShape="1">
          <a:blip r:embed="rId3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8738" y="4439775"/>
            <a:ext cx="581651" cy="360901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1"/>
          <p:cNvSpPr txBox="1">
            <a:spLocks noGrp="1"/>
          </p:cNvSpPr>
          <p:nvPr>
            <p:ph type="body" idx="1"/>
          </p:nvPr>
        </p:nvSpPr>
        <p:spPr>
          <a:xfrm>
            <a:off x="5024025" y="2120375"/>
            <a:ext cx="2738700" cy="182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160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ru" sz="24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Если взят максимальный уровень?</a:t>
            </a:r>
            <a:br>
              <a:rPr lang="ru" sz="24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</a:br>
            <a:r>
              <a:rPr lang="ru" sz="2400" b="1">
                <a:solidFill>
                  <a:srgbClr val="000000"/>
                </a:solidFill>
                <a:latin typeface="Open Sans"/>
                <a:ea typeface="Open Sans"/>
                <a:cs typeface="Open Sans"/>
                <a:sym typeface="Open Sans"/>
              </a:rPr>
              <a:t>Game Over?</a:t>
            </a:r>
            <a:endParaRPr sz="2400">
              <a:solidFill>
                <a:srgbClr val="000000"/>
              </a:solidFill>
              <a:latin typeface="Open Sans"/>
              <a:ea typeface="Open Sans"/>
              <a:cs typeface="Open Sans"/>
              <a:sym typeface="Open Sans"/>
            </a:endParaRPr>
          </a:p>
        </p:txBody>
      </p:sp>
      <p:sp>
        <p:nvSpPr>
          <p:cNvPr id="165" name="Google Shape;165;p21"/>
          <p:cNvSpPr/>
          <p:nvPr/>
        </p:nvSpPr>
        <p:spPr>
          <a:xfrm>
            <a:off x="7762725" y="3947675"/>
            <a:ext cx="919200" cy="5808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6" name="Google Shape;166;p21"/>
          <p:cNvSpPr/>
          <p:nvPr/>
        </p:nvSpPr>
        <p:spPr>
          <a:xfrm>
            <a:off x="8444075" y="4620575"/>
            <a:ext cx="495600" cy="313200"/>
          </a:xfrm>
          <a:prstGeom prst="ellipse">
            <a:avLst/>
          </a:prstGeom>
          <a:solidFill>
            <a:srgbClr val="FFD966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167" name="Google Shape;167;p21"/>
          <p:cNvPicPr preferRelativeResize="0"/>
          <p:nvPr/>
        </p:nvPicPr>
        <p:blipFill rotWithShape="1">
          <a:blip r:embed="rId3">
            <a:alphaModFix/>
          </a:blip>
          <a:srcRect l="700" r="690"/>
          <a:stretch/>
        </p:blipFill>
        <p:spPr>
          <a:xfrm>
            <a:off x="1487600" y="4484538"/>
            <a:ext cx="1545278" cy="2713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8" name="Google Shape;168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1775" y="4439772"/>
            <a:ext cx="581651" cy="36090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728</Words>
  <Application>Microsoft Office PowerPoint</Application>
  <PresentationFormat>Экран (16:9)</PresentationFormat>
  <Paragraphs>385</Paragraphs>
  <Slides>21</Slides>
  <Notes>21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21</vt:i4>
      </vt:variant>
    </vt:vector>
  </HeadingPairs>
  <TitlesOfParts>
    <vt:vector size="27" baseType="lpstr">
      <vt:lpstr>Arial</vt:lpstr>
      <vt:lpstr>Pacifico</vt:lpstr>
      <vt:lpstr>Open Sans ExtraBold</vt:lpstr>
      <vt:lpstr>Verdana</vt:lpstr>
      <vt:lpstr>Open Sans</vt:lpstr>
      <vt:lpstr>Simple Light</vt:lpstr>
      <vt:lpstr>Карта компетенций</vt:lpstr>
      <vt:lpstr>Презентация PowerPoint</vt:lpstr>
      <vt:lpstr>Почему именно компетенции?</vt:lpstr>
      <vt:lpstr>Презентация PowerPoint</vt:lpstr>
      <vt:lpstr>Компетенции взаимодействия</vt:lpstr>
      <vt:lpstr>Есть ли ещё неосознанные компетенции?</vt:lpstr>
      <vt:lpstr>Позовите самого главного</vt:lpstr>
      <vt:lpstr>Личностные компетенции</vt:lpstr>
      <vt:lpstr>Я 100 lvl … из ∞</vt:lpstr>
      <vt:lpstr>Уровень 0 — no experience 1 — novice 2 — intermediate 3 — advanced 4 — expert </vt:lpstr>
      <vt:lpstr>Уровень 0 — no experience 1 — novice 2 — intermediate 3 — advanced 4 — expert </vt:lpstr>
      <vt:lpstr>Уровень 0 — no experience 1 — novice 2 — intermediate 3 — advanced 4 — expert </vt:lpstr>
      <vt:lpstr>Вы меня не цените 😢</vt:lpstr>
      <vt:lpstr>Используемость навыка 0 — не используется 1 — редко 2 — обычно, без усилий 3 — часто, разные техники 4 — часто, ищет новые техники </vt:lpstr>
      <vt:lpstr>Презентация PowerPoint</vt:lpstr>
      <vt:lpstr>Презентация PowerPoint</vt:lpstr>
      <vt:lpstr>Презентация PowerPoint</vt:lpstr>
      <vt:lpstr>Для создания карты компетенций требуется</vt:lpstr>
      <vt:lpstr>Выводы</vt:lpstr>
      <vt:lpstr>Презентация PowerPoint</vt:lpstr>
      <vt:lpstr>Контакты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Карта компетенций</dc:title>
  <dc:creator>vldcorp</dc:creator>
  <cp:lastModifiedBy>Vladislav Orlikov</cp:lastModifiedBy>
  <cp:revision>3</cp:revision>
  <dcterms:modified xsi:type="dcterms:W3CDTF">2019-05-31T12:12:47Z</dcterms:modified>
</cp:coreProperties>
</file>