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23"/>
  </p:notesMasterIdLst>
  <p:handoutMasterIdLst>
    <p:handoutMasterId r:id="rId24"/>
  </p:handout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77" r:id="rId9"/>
    <p:sldId id="270" r:id="rId10"/>
    <p:sldId id="271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72" r:id="rId21"/>
    <p:sldId id="287" r:id="rId2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Иванов" initials="ИНВ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86514" autoAdjust="0"/>
  </p:normalViewPr>
  <p:slideViewPr>
    <p:cSldViewPr snapToObjects="1">
      <p:cViewPr>
        <p:scale>
          <a:sx n="118" d="100"/>
          <a:sy n="118" d="100"/>
        </p:scale>
        <p:origin x="-1422" y="4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1828800" cy="18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15C6919B-507F-40C4-8CC1-7FC4312D5960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6EC925D0-9AA2-47FF-9A45-A3590786AF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450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3278C01B-CB11-4E26-8EC9-D4A59BAB827F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99DEDEF0-64AD-4998-9B3A-53BD697CCA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1058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835144-0FA5-4908-8CCC-ECABA1AEAF15}" type="slidenum">
              <a:rPr lang="ru-RU" smtClean="0">
                <a:ea typeface="ＭＳ Ｐゴシック" pitchFamily="34" charset="-128"/>
              </a:rPr>
              <a:pPr/>
              <a:t>1</a:t>
            </a:fld>
            <a:endParaRPr lang="ru-RU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Исходя</a:t>
            </a:r>
            <a:r>
              <a:rPr lang="ru-RU" baseline="0" dirty="0" smtClean="0"/>
              <a:t> из этих минусов мы можем сказать о проблемах – Низкое качество УАТ и незапланированные траты ресурсов на обучения бизнес-пользователя. К сожалению, в этом варианте кроме как закладываться на дополнительные трудозатраты в тех же </a:t>
            </a:r>
            <a:r>
              <a:rPr lang="ru-RU" baseline="0" dirty="0" err="1" smtClean="0"/>
              <a:t>временых</a:t>
            </a:r>
            <a:r>
              <a:rPr lang="ru-RU" baseline="0" dirty="0" smtClean="0"/>
              <a:t> рамках иного решения нет. Так же потребуется дополнительная усиленная проверка </a:t>
            </a:r>
            <a:r>
              <a:rPr lang="ru-RU" baseline="0" dirty="0" err="1" smtClean="0"/>
              <a:t>тестировщиком</a:t>
            </a:r>
            <a:r>
              <a:rPr lang="ru-RU" baseline="0" dirty="0" smtClean="0"/>
              <a:t> во время </a:t>
            </a:r>
            <a:r>
              <a:rPr lang="ru-RU" baseline="0" dirty="0" err="1" smtClean="0"/>
              <a:t>УАТа</a:t>
            </a:r>
            <a:r>
              <a:rPr lang="ru-RU" baseline="0" dirty="0" smtClean="0"/>
              <a:t>, где </a:t>
            </a:r>
            <a:r>
              <a:rPr lang="ru-RU" baseline="0" dirty="0" err="1" smtClean="0"/>
              <a:t>тестировщик</a:t>
            </a:r>
            <a:r>
              <a:rPr lang="ru-RU" baseline="0" dirty="0" smtClean="0"/>
              <a:t> должен представить себя бизнес-пользователем по максимуму и предугадать все возможные проблемы. И конечно же придется постоянно держать личную связь, лучше всего телефонными звонками, чтобы максимально увеличить скорость проведения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2497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Второй</a:t>
            </a:r>
            <a:r>
              <a:rPr lang="ru-RU" baseline="0" dirty="0" smtClean="0"/>
              <a:t> тип – Новичок, или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оно не работает, сами ищите, где и что – мне некогда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2497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Второй тип имеет хороший плюс</a:t>
            </a:r>
            <a:r>
              <a:rPr lang="ru-RU" baseline="0" dirty="0" smtClean="0"/>
              <a:t> – он опытный пользователь. Его не нужно вводить в курс дела, максимум направить на новый </a:t>
            </a:r>
            <a:r>
              <a:rPr lang="ru-RU" baseline="0" dirty="0" err="1" smtClean="0"/>
              <a:t>фукционал</a:t>
            </a:r>
            <a:r>
              <a:rPr lang="ru-RU" baseline="0" dirty="0" smtClean="0"/>
              <a:t>. Он быстро первый раз берется за дело и находит нетривиальные проблемы. Однако встретив первую проблему данный тип бизнес-</a:t>
            </a:r>
            <a:r>
              <a:rPr lang="ru-RU" baseline="0" dirty="0" err="1" smtClean="0"/>
              <a:t>пользователей,иногда</a:t>
            </a:r>
            <a:r>
              <a:rPr lang="ru-RU" baseline="0" dirty="0" smtClean="0"/>
              <a:t> даже не известив о ней, полностью отказывается от продолжения проведения </a:t>
            </a:r>
            <a:r>
              <a:rPr lang="ru-RU" baseline="0" dirty="0" err="1" smtClean="0"/>
              <a:t>УАТа</a:t>
            </a:r>
            <a:r>
              <a:rPr lang="ru-RU" baseline="0" dirty="0" smtClean="0"/>
              <a:t> в дальнейшем и требует дать ему готовый функционал без ошибок и идеально работающий. Мы то понимаем что это не возможно, но он </a:t>
            </a:r>
            <a:r>
              <a:rPr lang="ru-RU" baseline="0" dirty="0" err="1" smtClean="0"/>
              <a:t>строптивится</a:t>
            </a:r>
            <a:r>
              <a:rPr lang="ru-RU" baseline="0" dirty="0" smtClean="0"/>
              <a:t>. На вторую итерацию данный тип заходит неохотно, жалуясь что у него слишком много другой работы и нет времени на всякие ваши тестирования. Этот тип не понимает основного смысла и цели УАТ, он не хочет сделать себе лучше в будущем, потратив время сейчас.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2497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Из минусов</a:t>
            </a:r>
            <a:r>
              <a:rPr lang="ru-RU" baseline="0" dirty="0" smtClean="0"/>
              <a:t> следует что основные проблемы с таким типом пользователей будут когда они будут просить идеального функционала, когда не будут хотеть помогать решать проблемы в диалоге и упорно отказывается продолжать УАТ, вызывая риски сроков поставки.  Первоначальным решением будет только разумные доводы, попытка достучаться до человека и </a:t>
            </a:r>
            <a:r>
              <a:rPr lang="ru-RU" baseline="0" dirty="0" err="1" smtClean="0"/>
              <a:t>обьяснить</a:t>
            </a:r>
            <a:r>
              <a:rPr lang="ru-RU" baseline="0" dirty="0" smtClean="0"/>
              <a:t> необходимость этой работы. Возможно иногда следует польстить ему и сказать что без него никак не справиться – часто это срабатывает. При продолжении </a:t>
            </a:r>
            <a:r>
              <a:rPr lang="ru-RU" baseline="0" dirty="0" err="1" smtClean="0"/>
              <a:t>байкота</a:t>
            </a:r>
            <a:r>
              <a:rPr lang="ru-RU" baseline="0" dirty="0" smtClean="0"/>
              <a:t> УАТ-тестирования не следует тратить время на долгие разговоры а заходить с </a:t>
            </a:r>
            <a:r>
              <a:rPr lang="ru-RU" baseline="0" dirty="0" err="1" smtClean="0"/>
              <a:t>друго</a:t>
            </a:r>
            <a:r>
              <a:rPr lang="ru-RU" baseline="0" dirty="0" smtClean="0"/>
              <a:t> стороны – эскалировать проблему на координатора, куратора и вышестоящее начальство. Такой довод срабатывает всегда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2497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 smtClean="0"/>
              <a:t> Трети тип – Эксперт, или а вы не проверяли стоя на голове?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2497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Эксперт – это третий тип, который мы</a:t>
            </a:r>
            <a:r>
              <a:rPr lang="ru-RU" baseline="0" dirty="0" smtClean="0"/>
              <a:t> с вами рассмотрим. Обычно это очень опытный пользователь который не первый год работает в компании и знает все тонкости и нюансы работы функционала, порой не только лучше </a:t>
            </a:r>
            <a:r>
              <a:rPr lang="ru-RU" baseline="0" dirty="0" err="1" smtClean="0"/>
              <a:t>тестировщиков</a:t>
            </a:r>
            <a:r>
              <a:rPr lang="ru-RU" baseline="0" dirty="0" smtClean="0"/>
              <a:t>, но даже лучше разработчиков и аналитиков. Он охотно делится своими знаниями и помогает улучшить тестирование. В </a:t>
            </a:r>
            <a:r>
              <a:rPr lang="ru-RU" baseline="0" dirty="0" err="1" smtClean="0"/>
              <a:t>УАТе</a:t>
            </a:r>
            <a:r>
              <a:rPr lang="ru-RU" baseline="0" dirty="0" smtClean="0"/>
              <a:t> тестирует быстро и почти не многословно, изредка указывая на проблемы. Однако как бы ни было все так хорошо, и у этого типа есть свои минусы. Основной минус – такие бизнес-пользователи требуют много дополнительных и зачастую ненужных проверок, обуславливая это тем что «Вдруг через 10 лет в отчете на 7493 строке разойдутся данные». Из-за своего опыта они не доверяют </a:t>
            </a:r>
            <a:r>
              <a:rPr lang="ru-RU" baseline="0" dirty="0" err="1" smtClean="0"/>
              <a:t>тестировщикам</a:t>
            </a:r>
            <a:r>
              <a:rPr lang="ru-RU" baseline="0" dirty="0" smtClean="0"/>
              <a:t>, многих считают не квалифицированными специалистами и предпочитают сами все перепроверять по нескольку раз.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2497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Минусов</a:t>
            </a:r>
            <a:r>
              <a:rPr lang="ru-RU" baseline="0" dirty="0" smtClean="0"/>
              <a:t> у данного типа мало и они понятны. Однако с проектной точки зрения на дополнительные, непланируемые проверки требуются дополнительные ресурсы, которых зачастую не так много. Оптимальным решением будет только заложить сразу возможные трудовые затраты. Как показывает практика для работы с такими бизнес-пользователями оптимален вариант постоянного тандема, когда один и тот же </a:t>
            </a:r>
            <a:r>
              <a:rPr lang="ru-RU" baseline="0" dirty="0" err="1" smtClean="0"/>
              <a:t>тестировщик</a:t>
            </a:r>
            <a:r>
              <a:rPr lang="ru-RU" baseline="0" dirty="0" smtClean="0"/>
              <a:t> работает с одними и теми же пользователями по задачам одного направления. Еще как один вариант решения – это ранняя передача на УАТ, где то в середине функционального тестирования, указав на известные проблемы – таким образом качество функционального тестирования немного улучшится и будет дополнительный запас времени на УАТ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2497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 smtClean="0"/>
              <a:t>Четвертый тип или вы сделайте все и пришлите протокол посмотреть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2497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Последний</a:t>
            </a:r>
            <a:r>
              <a:rPr lang="ru-RU" baseline="0" dirty="0" smtClean="0"/>
              <a:t> из типов – Случайный зритель. Достаточно спорный тип так как в нем многое загадка. Обычно это бизнес-пользователь который уже уверенно знает систему, но не жаждет её улучшить. Он понимает что УАТ делается для него, но считает что достаточно перепроверить </a:t>
            </a:r>
            <a:r>
              <a:rPr lang="ru-RU" baseline="0" dirty="0" err="1" smtClean="0"/>
              <a:t>тестировщика</a:t>
            </a:r>
            <a:r>
              <a:rPr lang="ru-RU" baseline="0" dirty="0" smtClean="0"/>
              <a:t> и это покроет почти все его проверки. Иногда ошибочно считает что целью </a:t>
            </a:r>
            <a:r>
              <a:rPr lang="ru-RU" baseline="0" dirty="0" err="1" smtClean="0"/>
              <a:t>УАТа</a:t>
            </a:r>
            <a:r>
              <a:rPr lang="ru-RU" baseline="0" dirty="0" smtClean="0"/>
              <a:t> является перепроверка </a:t>
            </a:r>
            <a:r>
              <a:rPr lang="ru-RU" baseline="0" dirty="0" err="1" smtClean="0"/>
              <a:t>тестировщика</a:t>
            </a:r>
            <a:r>
              <a:rPr lang="ru-RU" baseline="0" dirty="0" smtClean="0"/>
              <a:t> что он правильно тестирует. Он доверяет </a:t>
            </a:r>
            <a:r>
              <a:rPr lang="ru-RU" baseline="0" dirty="0" err="1" smtClean="0"/>
              <a:t>тестировщикам</a:t>
            </a:r>
            <a:r>
              <a:rPr lang="ru-RU" baseline="0" dirty="0" smtClean="0"/>
              <a:t> и из-за лени или занятости просит прислать протокол тестирования и опирается только на него, изредка открывая </a:t>
            </a:r>
            <a:r>
              <a:rPr lang="ru-RU" baseline="0" dirty="0" err="1" smtClean="0"/>
              <a:t>фунционал</a:t>
            </a:r>
            <a:r>
              <a:rPr lang="ru-RU" baseline="0" dirty="0" smtClean="0"/>
              <a:t> на тестовой среде.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2497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Из-за постоянного желания</a:t>
            </a:r>
            <a:r>
              <a:rPr lang="ru-RU" baseline="0" dirty="0" smtClean="0"/>
              <a:t> получить протокол тестирования рекомендуется использовать </a:t>
            </a:r>
            <a:r>
              <a:rPr lang="en-US" baseline="0" dirty="0" smtClean="0"/>
              <a:t>ALM</a:t>
            </a:r>
            <a:r>
              <a:rPr lang="ru-RU" baseline="0" dirty="0" smtClean="0"/>
              <a:t> системы с возможностью ведения протокола, или в крайнем случае вести его вручную.  Из-за отрицания какой либо проверки этим типом </a:t>
            </a:r>
            <a:r>
              <a:rPr lang="ru-RU" baseline="0" dirty="0" err="1" smtClean="0"/>
              <a:t>бп</a:t>
            </a:r>
            <a:r>
              <a:rPr lang="ru-RU" baseline="0" dirty="0" smtClean="0"/>
              <a:t> </a:t>
            </a:r>
            <a:r>
              <a:rPr lang="ru-RU" baseline="0" dirty="0" err="1" smtClean="0"/>
              <a:t>фунционала</a:t>
            </a:r>
            <a:r>
              <a:rPr lang="ru-RU" baseline="0" dirty="0" smtClean="0"/>
              <a:t> именно как </a:t>
            </a:r>
            <a:r>
              <a:rPr lang="ru-RU" baseline="0" dirty="0" err="1" smtClean="0"/>
              <a:t>бп</a:t>
            </a:r>
            <a:r>
              <a:rPr lang="ru-RU" baseline="0" dirty="0" smtClean="0"/>
              <a:t> – </a:t>
            </a:r>
            <a:r>
              <a:rPr lang="ru-RU" baseline="0" dirty="0" err="1" smtClean="0"/>
              <a:t>тестировщику</a:t>
            </a:r>
            <a:r>
              <a:rPr lang="ru-RU" baseline="0" dirty="0" smtClean="0"/>
              <a:t> нужно как </a:t>
            </a:r>
            <a:r>
              <a:rPr lang="ru-RU" baseline="0" dirty="0" err="1" smtClean="0"/>
              <a:t>нибудь</a:t>
            </a:r>
            <a:r>
              <a:rPr lang="ru-RU" baseline="0" dirty="0" smtClean="0"/>
              <a:t> его растормошить, задавая к примеру инициативные вопросы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2497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Представься, Никит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483003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24974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2497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Итак,</a:t>
            </a:r>
            <a:r>
              <a:rPr lang="ru-RU" baseline="0" dirty="0" smtClean="0"/>
              <a:t> сегодня мы с вами разберем что же такое УАТ, зачем он нужен, когда его следует проводить. Познакомимся с бизнес-пользователями, разберем основные типы бизнес-пользователей, принимающих участие в </a:t>
            </a:r>
            <a:r>
              <a:rPr lang="ru-RU" baseline="0" dirty="0" err="1" smtClean="0"/>
              <a:t>УАТе</a:t>
            </a:r>
            <a:r>
              <a:rPr lang="ru-RU" baseline="0" dirty="0" smtClean="0"/>
              <a:t>, оценим из плюсы и минусы, а так же поговорим об основных проблемах и способах их решения. В конце доклада мы подведем итоги и я отвечу на ваши вопросы.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532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Что</a:t>
            </a:r>
            <a:r>
              <a:rPr lang="ru-RU" baseline="0" dirty="0" smtClean="0"/>
              <a:t> же такое УАТ? </a:t>
            </a:r>
            <a:r>
              <a:rPr lang="en-US" sz="1200" dirty="0" smtClean="0"/>
              <a:t>UAT – </a:t>
            </a:r>
            <a:r>
              <a:rPr lang="ru-RU" sz="1200" dirty="0" smtClean="0"/>
              <a:t>пользовательское приемочное тестирование, проводимое конечными пользователями системы с целью принятия решения о выпуске продукта. Дело в том что</a:t>
            </a:r>
            <a:r>
              <a:rPr lang="ru-RU" sz="1200" baseline="0" dirty="0" smtClean="0"/>
              <a:t> полноценно работу функционала будь то доработка или что-то новое сможет оценить лишь только конечный пользователь. В конце концов ради него он и разрабатывается. Но </a:t>
            </a:r>
            <a:r>
              <a:rPr lang="ru-RU" sz="1200" baseline="0" dirty="0" err="1" smtClean="0"/>
              <a:t>тестировщик</a:t>
            </a:r>
            <a:r>
              <a:rPr lang="ru-RU" sz="1200" baseline="0" dirty="0" smtClean="0"/>
              <a:t> не сможет дать такую оценку, так как он просто не сталкивается с работой функционала в повседневных обязанностях. Зачастую, даже если все сделано по требованиям, с правильной документацией и прекрасным кодом, конечный пользователь все равно может быть недоволен какими-то недочетами, о которых не подумали заранее. УАТ тестирование сможет дать необходимую оценку</a:t>
            </a:r>
            <a:endParaRPr lang="ru-RU" sz="120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9821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Когда же следует проводить УАТ тестирование? Эта пирамида идет от идеи</a:t>
            </a:r>
            <a:r>
              <a:rPr lang="ru-RU" baseline="0" dirty="0" smtClean="0"/>
              <a:t> до самого </a:t>
            </a:r>
            <a:r>
              <a:rPr lang="ru-RU" baseline="0" dirty="0" err="1" smtClean="0"/>
              <a:t>УАТа</a:t>
            </a:r>
            <a:r>
              <a:rPr lang="ru-RU" baseline="0" dirty="0" smtClean="0"/>
              <a:t>.</a:t>
            </a:r>
            <a:r>
              <a:rPr lang="ru-RU" dirty="0" smtClean="0"/>
              <a:t> Конечно,</a:t>
            </a:r>
            <a:r>
              <a:rPr lang="ru-RU" baseline="0" dirty="0" smtClean="0"/>
              <a:t> бизнес-пользователей не следует отвлекать от их работы по вопросам разработки и первоначального тестирования. Поэтому, только после анализа, после окончания разработки ПО, установки на тестовую среду, проведения всех необходимых настроек и интеграции  и после функционального тестирования </a:t>
            </a:r>
            <a:r>
              <a:rPr lang="ru-RU" baseline="0" dirty="0" err="1" smtClean="0"/>
              <a:t>тестировщиками</a:t>
            </a:r>
            <a:r>
              <a:rPr lang="ru-RU" baseline="0" dirty="0" smtClean="0"/>
              <a:t> можно начинать УАТ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2497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проведения хорошего УАТ тестирования</a:t>
            </a:r>
            <a:r>
              <a:rPr lang="ru-RU" baseline="0" dirty="0" smtClean="0"/>
              <a:t> требуется крепкий тандем из представителя Бизнеса и сопровождающего </a:t>
            </a:r>
            <a:r>
              <a:rPr lang="ru-RU" baseline="0" dirty="0" err="1" smtClean="0"/>
              <a:t>тестировщика</a:t>
            </a:r>
            <a:r>
              <a:rPr lang="ru-RU" baseline="0" dirty="0" smtClean="0"/>
              <a:t>. Для Бизнес-пользователя новый функционал неизвестен и </a:t>
            </a:r>
            <a:r>
              <a:rPr lang="ru-RU" baseline="0" dirty="0" err="1" smtClean="0"/>
              <a:t>тестировщик</a:t>
            </a:r>
            <a:r>
              <a:rPr lang="ru-RU" baseline="0" dirty="0" smtClean="0"/>
              <a:t> может ввести его в краткий курс дела. Для </a:t>
            </a:r>
            <a:r>
              <a:rPr lang="ru-RU" baseline="0" dirty="0" err="1" smtClean="0"/>
              <a:t>тестировщика</a:t>
            </a:r>
            <a:r>
              <a:rPr lang="ru-RU" baseline="0" dirty="0" smtClean="0"/>
              <a:t> бизнес-пользователь может рассказать о ранее неизвестных тонкостях работы на </a:t>
            </a:r>
            <a:r>
              <a:rPr lang="ru-RU" baseline="0" dirty="0" err="1" smtClean="0"/>
              <a:t>продуктиве</a:t>
            </a:r>
            <a:r>
              <a:rPr lang="ru-RU" baseline="0" dirty="0" smtClean="0"/>
              <a:t> и поделится опытом, благодаря которому он может улучшить свои навыки и модель тестирования в будущем.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2497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Опираясь</a:t>
            </a:r>
            <a:r>
              <a:rPr lang="ru-RU" baseline="0" dirty="0" smtClean="0"/>
              <a:t> на свой опыт все бизнес-пользователи делятся на 4 основных типа : Новичок, молния, эксперт и случайный зритель. У каждого  есть свои плюсы и минусы. Именно об этом я вам и собираюсь рассказать.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2497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Первый</a:t>
            </a:r>
            <a:r>
              <a:rPr lang="ru-RU" baseline="0" dirty="0" smtClean="0"/>
              <a:t> тип – Новичок, или Я не знаю что делать.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2497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 smtClean="0"/>
              <a:t>Бизнес-отделы бывает очень заняты и на УАТ тестированию отправляют обычно нового сотрудника, в надежде что поработав на тестовой среде с функционалом он быстрее узнает как и с чем работает весь отдел. У новичков есть свои плюсы – они доверяют </a:t>
            </a:r>
            <a:r>
              <a:rPr lang="ru-RU" baseline="0" dirty="0" err="1" smtClean="0"/>
              <a:t>тестировщику</a:t>
            </a:r>
            <a:r>
              <a:rPr lang="ru-RU" baseline="0" dirty="0" smtClean="0"/>
              <a:t> и не считают что </a:t>
            </a:r>
            <a:r>
              <a:rPr lang="ru-RU" baseline="0" dirty="0" err="1" smtClean="0"/>
              <a:t>тестировщики</a:t>
            </a:r>
            <a:r>
              <a:rPr lang="ru-RU" baseline="0" dirty="0" smtClean="0"/>
              <a:t> все сделали неправильно, они не требуют каких-либо углубленных проверок не заложенных в модели тестирования и не рекомендованных аналитиками, они </a:t>
            </a:r>
            <a:r>
              <a:rPr lang="ru-RU" baseline="0" dirty="0" err="1" smtClean="0"/>
              <a:t>гиперактивных</a:t>
            </a:r>
            <a:r>
              <a:rPr lang="ru-RU" baseline="0" dirty="0" smtClean="0"/>
              <a:t> и прямо таки алчны до знаний, хотят быстрее все узнать. Однако как и у всех новичков у них есть большой минус – они парой вовсе не знаю как работать с функционалом. Им приходится объяснять все вплоть от азов работы с ПО на максимально упрощенном языке, потому что к лексике функционала они еще не привыкли. Бывает приходится буквально часами висеть на телефоне и говорить им куда тыкнуть мышкой чтобы «оно» заработало. Из-за этого время, выделенное на хорошее УАТ тестирование тратится </a:t>
            </a:r>
            <a:r>
              <a:rPr lang="ru-RU" baseline="0" dirty="0" err="1" smtClean="0"/>
              <a:t>тестировщиками</a:t>
            </a:r>
            <a:r>
              <a:rPr lang="ru-RU" baseline="0" dirty="0" smtClean="0"/>
              <a:t> на обучение таких сотрудников. Это конечно в будущем, даже может и ближайшем принесет пользу, однако тестирование не должно заниматься вопросами обучения. И конечно же  на счет доверия. Такие пользователи СЛИШКОМ доверяют </a:t>
            </a:r>
            <a:r>
              <a:rPr lang="ru-RU" baseline="0" dirty="0" err="1" smtClean="0"/>
              <a:t>тестировщикам</a:t>
            </a:r>
            <a:r>
              <a:rPr lang="ru-RU" baseline="0" dirty="0" smtClean="0"/>
              <a:t>. Они верят всему, даже если </a:t>
            </a:r>
            <a:r>
              <a:rPr lang="ru-RU" baseline="0" dirty="0" err="1" smtClean="0"/>
              <a:t>тестировщик</a:t>
            </a:r>
            <a:r>
              <a:rPr lang="ru-RU" baseline="0" dirty="0" smtClean="0"/>
              <a:t> ошибается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249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59179"/>
            <a:ext cx="7772400" cy="1170072"/>
          </a:xfrm>
        </p:spPr>
        <p:txBody>
          <a:bodyPr/>
          <a:lstStyle/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582653"/>
            <a:ext cx="6400800" cy="673768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subtitle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731963" y="274638"/>
            <a:ext cx="69548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ctrTitle"/>
          </p:nvPr>
        </p:nvSpPr>
        <p:spPr>
          <a:xfrm>
            <a:off x="685800" y="4419600"/>
            <a:ext cx="7772400" cy="1066800"/>
          </a:xfrm>
        </p:spPr>
        <p:txBody>
          <a:bodyPr/>
          <a:lstStyle/>
          <a:p>
            <a:pPr eaLnBrk="1" hangingPunct="1"/>
            <a:r>
              <a:rPr lang="ru-RU" sz="3400" dirty="0" smtClean="0">
                <a:latin typeface="Arial" charset="0"/>
              </a:rPr>
              <a:t>Тестирование </a:t>
            </a:r>
            <a:r>
              <a:rPr lang="en-US" sz="3400" dirty="0" smtClean="0">
                <a:latin typeface="Arial" charset="0"/>
              </a:rPr>
              <a:t>User Acceptance</a:t>
            </a:r>
            <a:r>
              <a:rPr lang="en-US" sz="3400" dirty="0" smtClean="0">
                <a:latin typeface="Arial" charset="0"/>
              </a:rPr>
              <a:t>.</a:t>
            </a:r>
            <a:br>
              <a:rPr lang="en-US" sz="3400" dirty="0" smtClean="0">
                <a:latin typeface="Arial" charset="0"/>
              </a:rPr>
            </a:br>
            <a:r>
              <a:rPr lang="ru-RU" sz="3400" dirty="0" smtClean="0">
                <a:latin typeface="Arial" charset="0"/>
              </a:rPr>
              <a:t>Типы Бизнес-пользователей</a:t>
            </a:r>
            <a:endParaRPr lang="en-US" sz="3400" dirty="0" smtClean="0"/>
          </a:p>
        </p:txBody>
      </p:sp>
      <p:sp>
        <p:nvSpPr>
          <p:cNvPr id="3075" name="Subtitle 6"/>
          <p:cNvSpPr>
            <a:spLocks noGrp="1"/>
          </p:cNvSpPr>
          <p:nvPr>
            <p:ph type="subTitle" idx="1"/>
          </p:nvPr>
        </p:nvSpPr>
        <p:spPr>
          <a:xfrm>
            <a:off x="685800" y="5638800"/>
            <a:ext cx="7772400" cy="533400"/>
          </a:xfrm>
        </p:spPr>
        <p:txBody>
          <a:bodyPr anchor="ctr"/>
          <a:lstStyle/>
          <a:p>
            <a:pPr eaLnBrk="1" hangingPunct="1"/>
            <a:r>
              <a:rPr lang="ru-RU" dirty="0" smtClean="0">
                <a:solidFill>
                  <a:srgbClr val="898989"/>
                </a:solidFill>
              </a:rPr>
              <a:t>Никита Иванов. ООО «</a:t>
            </a:r>
            <a:r>
              <a:rPr lang="ru-RU" dirty="0" err="1" smtClean="0">
                <a:solidFill>
                  <a:srgbClr val="898989"/>
                </a:solidFill>
              </a:rPr>
              <a:t>Перфоманс</a:t>
            </a:r>
            <a:r>
              <a:rPr lang="ru-RU" dirty="0" smtClean="0">
                <a:solidFill>
                  <a:srgbClr val="898989"/>
                </a:solidFill>
              </a:rPr>
              <a:t> </a:t>
            </a:r>
            <a:r>
              <a:rPr lang="ru-RU" dirty="0" err="1" smtClean="0">
                <a:solidFill>
                  <a:srgbClr val="898989"/>
                </a:solidFill>
              </a:rPr>
              <a:t>лаб</a:t>
            </a:r>
            <a:r>
              <a:rPr lang="ru-RU" dirty="0" smtClean="0">
                <a:solidFill>
                  <a:srgbClr val="898989"/>
                </a:solidFill>
              </a:rPr>
              <a:t>»</a:t>
            </a:r>
            <a:endParaRPr lang="en-US"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r"/>
            <a:r>
              <a:rPr lang="ru-RU" dirty="0"/>
              <a:t>Тип 1 – Новичок</a:t>
            </a:r>
            <a:br>
              <a:rPr lang="ru-RU" dirty="0"/>
            </a:br>
            <a:r>
              <a:rPr lang="ru-RU" sz="2000" dirty="0"/>
              <a:t>или «Я не знаю что делать»</a:t>
            </a:r>
            <a:endParaRPr lang="ru-RU" sz="2000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417638"/>
            <a:ext cx="4114800" cy="4708525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/>
              <a:t>Проблемы</a:t>
            </a:r>
            <a:endParaRPr lang="ru-RU" sz="4800" dirty="0" smtClean="0"/>
          </a:p>
          <a:p>
            <a:r>
              <a:rPr lang="ru-RU" sz="2000" dirty="0" smtClean="0"/>
              <a:t>Низкое качество </a:t>
            </a:r>
            <a:r>
              <a:rPr lang="en-US" sz="2000" dirty="0" smtClean="0"/>
              <a:t>UAT</a:t>
            </a:r>
            <a:endParaRPr lang="ru-RU" sz="2000" dirty="0" smtClean="0"/>
          </a:p>
          <a:p>
            <a:r>
              <a:rPr lang="ru-RU" sz="2000" dirty="0" smtClean="0"/>
              <a:t>Медленная скорость </a:t>
            </a:r>
            <a:r>
              <a:rPr lang="en-US" sz="2000" dirty="0" smtClean="0"/>
              <a:t>UAT</a:t>
            </a:r>
          </a:p>
          <a:p>
            <a:r>
              <a:rPr lang="ru-RU" sz="2000" dirty="0" smtClean="0"/>
              <a:t>Дополнительные ресурсы</a:t>
            </a:r>
            <a:endParaRPr lang="ru-RU" sz="4000" dirty="0"/>
          </a:p>
        </p:txBody>
      </p:sp>
      <p:sp>
        <p:nvSpPr>
          <p:cNvPr id="4" name="Rectangle 3"/>
          <p:cNvSpPr txBox="1">
            <a:spLocks/>
          </p:cNvSpPr>
          <p:nvPr/>
        </p:nvSpPr>
        <p:spPr bwMode="auto">
          <a:xfrm>
            <a:off x="4572000" y="1417638"/>
            <a:ext cx="41148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ru-RU" sz="2800" dirty="0" smtClean="0"/>
              <a:t>Решения</a:t>
            </a:r>
          </a:p>
          <a:p>
            <a:r>
              <a:rPr lang="ru-RU" sz="2000" dirty="0" smtClean="0"/>
              <a:t>Закладывание небольшого срока на обучение</a:t>
            </a:r>
          </a:p>
          <a:p>
            <a:r>
              <a:rPr lang="ru-RU" sz="2000" dirty="0" smtClean="0"/>
              <a:t>Усиленная дополнительная проверка </a:t>
            </a:r>
            <a:r>
              <a:rPr lang="ru-RU" sz="2000" dirty="0" err="1" smtClean="0"/>
              <a:t>тестировщиком</a:t>
            </a:r>
            <a:r>
              <a:rPr lang="ru-RU" sz="2000" dirty="0" smtClean="0"/>
              <a:t> во время </a:t>
            </a:r>
            <a:r>
              <a:rPr lang="en-US" sz="2000" dirty="0" smtClean="0"/>
              <a:t>UAT</a:t>
            </a:r>
            <a:endParaRPr lang="ru-RU" sz="2000" dirty="0" smtClean="0"/>
          </a:p>
          <a:p>
            <a:r>
              <a:rPr lang="ru-RU" sz="2000" dirty="0" smtClean="0"/>
              <a:t>Постоянная личная связь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39462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>
          <a:xfrm>
            <a:off x="1731963" y="428878"/>
            <a:ext cx="6954837" cy="1521302"/>
          </a:xfrm>
        </p:spPr>
        <p:txBody>
          <a:bodyPr/>
          <a:lstStyle/>
          <a:p>
            <a:pPr algn="r"/>
            <a:r>
              <a:rPr lang="ru-RU" sz="4400" dirty="0" smtClean="0"/>
              <a:t>Тип </a:t>
            </a:r>
            <a:r>
              <a:rPr lang="en-US" sz="4400" dirty="0" smtClean="0"/>
              <a:t>2</a:t>
            </a:r>
            <a:r>
              <a:rPr lang="ru-RU" sz="4400" dirty="0" smtClean="0"/>
              <a:t> – Молния</a:t>
            </a:r>
            <a:r>
              <a:rPr lang="ru-RU" sz="4400" dirty="0"/>
              <a:t/>
            </a:r>
            <a:br>
              <a:rPr lang="ru-RU" sz="4400" dirty="0"/>
            </a:br>
            <a:r>
              <a:rPr lang="ru-RU" sz="2800" dirty="0"/>
              <a:t>или </a:t>
            </a:r>
            <a:r>
              <a:rPr lang="ru-RU" sz="2800" dirty="0" smtClean="0"/>
              <a:t>«оно не работает, сами ищите, где и что – мне некогда»</a:t>
            </a:r>
            <a:r>
              <a:rPr lang="ru-RU" sz="4400" dirty="0"/>
              <a:t/>
            </a:r>
            <a:br>
              <a:rPr lang="ru-RU" sz="4400" dirty="0"/>
            </a:br>
            <a:endParaRPr lang="ru-RU" sz="4400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764791"/>
            <a:ext cx="3657600" cy="4732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70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>
          <a:xfrm>
            <a:off x="1731963" y="274638"/>
            <a:ext cx="6954837" cy="1562254"/>
          </a:xfrm>
        </p:spPr>
        <p:txBody>
          <a:bodyPr/>
          <a:lstStyle/>
          <a:p>
            <a:pPr algn="r"/>
            <a:r>
              <a:rPr lang="ru-RU" dirty="0" smtClean="0"/>
              <a:t>Тип 2 – Молния</a:t>
            </a:r>
            <a:r>
              <a:rPr lang="ru-RU" dirty="0"/>
              <a:t/>
            </a:r>
            <a:br>
              <a:rPr lang="ru-RU" dirty="0"/>
            </a:br>
            <a:r>
              <a:rPr lang="ru-RU" sz="2000" dirty="0"/>
              <a:t>или </a:t>
            </a:r>
            <a:r>
              <a:rPr lang="ru-RU" sz="2000" dirty="0" smtClean="0"/>
              <a:t>«</a:t>
            </a:r>
            <a:r>
              <a:rPr lang="ru-RU" sz="2000" dirty="0"/>
              <a:t>оно не работает, сами ищите</a:t>
            </a:r>
            <a:r>
              <a:rPr lang="ru-RU" sz="2000" dirty="0" smtClean="0"/>
              <a:t>,</a:t>
            </a:r>
            <a:br>
              <a:rPr lang="ru-RU" sz="2000" dirty="0" smtClean="0"/>
            </a:br>
            <a:r>
              <a:rPr lang="ru-RU" sz="2000" dirty="0" smtClean="0"/>
              <a:t> </a:t>
            </a:r>
            <a:r>
              <a:rPr lang="ru-RU" sz="2000" dirty="0"/>
              <a:t>где и что – мне некогда</a:t>
            </a:r>
            <a:r>
              <a:rPr lang="ru-RU" sz="2000" dirty="0" smtClean="0"/>
              <a:t>»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194208" y="1417636"/>
            <a:ext cx="4377791" cy="4708525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/>
              <a:t>Плюсы</a:t>
            </a:r>
          </a:p>
          <a:p>
            <a:r>
              <a:rPr lang="ru-RU" sz="2000" dirty="0" smtClean="0"/>
              <a:t>Опытный пользователь функционала</a:t>
            </a:r>
            <a:endParaRPr lang="en-US" sz="2000" dirty="0" smtClean="0"/>
          </a:p>
          <a:p>
            <a:r>
              <a:rPr lang="ru-RU" sz="2000" dirty="0" smtClean="0"/>
              <a:t>Быстро проводит тестирование</a:t>
            </a:r>
          </a:p>
          <a:p>
            <a:endParaRPr lang="ru-RU" sz="2800" dirty="0"/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4414205" y="1417637"/>
            <a:ext cx="45720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ru-RU" sz="2800" dirty="0" smtClean="0"/>
              <a:t>Минусы</a:t>
            </a:r>
          </a:p>
          <a:p>
            <a:r>
              <a:rPr lang="ru-RU" sz="2000" dirty="0" smtClean="0"/>
              <a:t>Слишком занятой</a:t>
            </a:r>
          </a:p>
          <a:p>
            <a:r>
              <a:rPr lang="ru-RU" sz="2000" dirty="0" smtClean="0"/>
              <a:t>Не хочет помогать решать проблемы</a:t>
            </a:r>
          </a:p>
          <a:p>
            <a:r>
              <a:rPr lang="ru-RU" sz="2000" dirty="0" smtClean="0"/>
              <a:t>Не понимает смысла </a:t>
            </a:r>
            <a:r>
              <a:rPr lang="en-US" sz="2000" dirty="0" smtClean="0"/>
              <a:t>UAT</a:t>
            </a:r>
            <a:endParaRPr lang="ru-RU" sz="2000" dirty="0" smtClean="0"/>
          </a:p>
          <a:p>
            <a:pPr marL="0" indent="0" algn="ctr">
              <a:buFont typeface="Arial" charset="0"/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9191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>
          <a:xfrm>
            <a:off x="1731963" y="274638"/>
            <a:ext cx="6954837" cy="1562254"/>
          </a:xfrm>
        </p:spPr>
        <p:txBody>
          <a:bodyPr/>
          <a:lstStyle/>
          <a:p>
            <a:pPr algn="r"/>
            <a:r>
              <a:rPr lang="ru-RU" dirty="0" smtClean="0"/>
              <a:t>Тип 2 – Молния</a:t>
            </a:r>
            <a:r>
              <a:rPr lang="ru-RU" dirty="0"/>
              <a:t/>
            </a:r>
            <a:br>
              <a:rPr lang="ru-RU" dirty="0"/>
            </a:br>
            <a:r>
              <a:rPr lang="ru-RU" sz="2000" dirty="0"/>
              <a:t>или </a:t>
            </a:r>
            <a:r>
              <a:rPr lang="ru-RU" sz="2000" dirty="0" smtClean="0"/>
              <a:t>«</a:t>
            </a:r>
            <a:r>
              <a:rPr lang="ru-RU" sz="2000" dirty="0"/>
              <a:t>оно не работает, сами ищите</a:t>
            </a:r>
            <a:r>
              <a:rPr lang="ru-RU" sz="2000" dirty="0" smtClean="0"/>
              <a:t>,</a:t>
            </a:r>
            <a:br>
              <a:rPr lang="ru-RU" sz="2000" dirty="0" smtClean="0"/>
            </a:br>
            <a:r>
              <a:rPr lang="ru-RU" sz="2000" dirty="0" smtClean="0"/>
              <a:t> </a:t>
            </a:r>
            <a:r>
              <a:rPr lang="ru-RU" sz="2000" dirty="0"/>
              <a:t>где и что – мне некогда</a:t>
            </a:r>
            <a:r>
              <a:rPr lang="ru-RU" sz="2000" dirty="0" smtClean="0"/>
              <a:t>»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194208" y="1417636"/>
            <a:ext cx="4377791" cy="4708525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/>
              <a:t>Проблемы</a:t>
            </a:r>
          </a:p>
          <a:p>
            <a:r>
              <a:rPr lang="ru-RU" sz="2000" dirty="0" smtClean="0"/>
              <a:t>Требует идеального функционала</a:t>
            </a:r>
          </a:p>
          <a:p>
            <a:r>
              <a:rPr lang="ru-RU" sz="2000" dirty="0" smtClean="0"/>
              <a:t>Не желает решать проблемы в диалоге</a:t>
            </a:r>
          </a:p>
          <a:p>
            <a:r>
              <a:rPr lang="ru-RU" sz="2000" dirty="0" smtClean="0"/>
              <a:t>Не хочет продолжать УАТ</a:t>
            </a:r>
          </a:p>
          <a:p>
            <a:endParaRPr lang="ru-RU" sz="2800" dirty="0"/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4414205" y="1417637"/>
            <a:ext cx="45720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ru-RU" sz="2800" dirty="0" smtClean="0"/>
              <a:t>Решения</a:t>
            </a:r>
          </a:p>
          <a:p>
            <a:r>
              <a:rPr lang="ru-RU" sz="2000" dirty="0" smtClean="0"/>
              <a:t>Разумные доводы</a:t>
            </a:r>
          </a:p>
          <a:p>
            <a:r>
              <a:rPr lang="ru-RU" sz="2000" dirty="0"/>
              <a:t>Эскалация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 algn="ctr">
              <a:buFont typeface="Arial" charset="0"/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1309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>
          <a:xfrm>
            <a:off x="1731963" y="428878"/>
            <a:ext cx="6954837" cy="1521302"/>
          </a:xfrm>
        </p:spPr>
        <p:txBody>
          <a:bodyPr/>
          <a:lstStyle/>
          <a:p>
            <a:pPr algn="r"/>
            <a:r>
              <a:rPr lang="ru-RU" sz="4400" dirty="0" smtClean="0"/>
              <a:t>Тип </a:t>
            </a:r>
            <a:r>
              <a:rPr lang="ru-RU" sz="4400" dirty="0"/>
              <a:t>3</a:t>
            </a:r>
            <a:r>
              <a:rPr lang="ru-RU" sz="4400" dirty="0" smtClean="0"/>
              <a:t> – </a:t>
            </a:r>
            <a:r>
              <a:rPr lang="ru-RU" sz="4400" dirty="0" err="1" smtClean="0"/>
              <a:t>Эсперт</a:t>
            </a:r>
            <a:r>
              <a:rPr lang="ru-RU" sz="4400" dirty="0"/>
              <a:t/>
            </a:r>
            <a:br>
              <a:rPr lang="ru-RU" sz="4400" dirty="0"/>
            </a:br>
            <a:r>
              <a:rPr lang="ru-RU" sz="2800" dirty="0"/>
              <a:t>или </a:t>
            </a:r>
            <a:r>
              <a:rPr lang="ru-RU" sz="2800" dirty="0" smtClean="0"/>
              <a:t>«а вы проверяли стоя на голове?»</a:t>
            </a:r>
            <a:r>
              <a:rPr lang="ru-RU" sz="4400" dirty="0"/>
              <a:t/>
            </a:r>
            <a:br>
              <a:rPr lang="ru-RU" sz="4400" dirty="0"/>
            </a:br>
            <a:endParaRPr lang="ru-RU" sz="4400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1600200"/>
            <a:ext cx="381000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03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>
          <a:xfrm>
            <a:off x="1731963" y="274638"/>
            <a:ext cx="6954837" cy="1562254"/>
          </a:xfrm>
        </p:spPr>
        <p:txBody>
          <a:bodyPr/>
          <a:lstStyle/>
          <a:p>
            <a:pPr algn="r"/>
            <a:r>
              <a:rPr lang="ru-RU" dirty="0" smtClean="0"/>
              <a:t>Тип 3 – Эксперт</a:t>
            </a:r>
            <a:r>
              <a:rPr lang="ru-RU" dirty="0"/>
              <a:t/>
            </a:r>
            <a:br>
              <a:rPr lang="ru-RU" dirty="0"/>
            </a:br>
            <a:r>
              <a:rPr lang="ru-RU" sz="2000" dirty="0"/>
              <a:t>или </a:t>
            </a:r>
            <a:r>
              <a:rPr lang="ru-RU" sz="2000" dirty="0" smtClean="0"/>
              <a:t>«а вы проверяли стоя на голове?»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194208" y="1417636"/>
            <a:ext cx="4377791" cy="4708525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/>
              <a:t>Плюсы</a:t>
            </a:r>
          </a:p>
          <a:p>
            <a:r>
              <a:rPr lang="ru-RU" sz="2000" dirty="0" smtClean="0"/>
              <a:t>Очень опытный пользователь</a:t>
            </a:r>
          </a:p>
          <a:p>
            <a:r>
              <a:rPr lang="ru-RU" sz="2000" dirty="0" smtClean="0"/>
              <a:t>Знает все нюансы</a:t>
            </a:r>
          </a:p>
          <a:p>
            <a:r>
              <a:rPr lang="ru-RU" sz="2000" dirty="0" smtClean="0"/>
              <a:t>Дает полезные советы по дополнительной проверке</a:t>
            </a:r>
          </a:p>
          <a:p>
            <a:r>
              <a:rPr lang="ru-RU" sz="2000" dirty="0" smtClean="0"/>
              <a:t>Быстро тестирует</a:t>
            </a:r>
          </a:p>
          <a:p>
            <a:endParaRPr lang="ru-RU" sz="2000" dirty="0" smtClean="0"/>
          </a:p>
          <a:p>
            <a:endParaRPr lang="ru-RU" sz="2800" dirty="0"/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4414205" y="1417637"/>
            <a:ext cx="45720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ru-RU" sz="2800" dirty="0" smtClean="0"/>
              <a:t>Минусы</a:t>
            </a:r>
          </a:p>
          <a:p>
            <a:r>
              <a:rPr lang="ru-RU" sz="2000" dirty="0" smtClean="0"/>
              <a:t>Требует много дополнительных проверок</a:t>
            </a:r>
          </a:p>
          <a:p>
            <a:r>
              <a:rPr lang="ru-RU" sz="2000" dirty="0" smtClean="0"/>
              <a:t>Не доверяет </a:t>
            </a:r>
            <a:r>
              <a:rPr lang="ru-RU" sz="2000" dirty="0" err="1" smtClean="0"/>
              <a:t>тестировщикам</a:t>
            </a:r>
            <a:endParaRPr lang="ru-RU" sz="2000" dirty="0" smtClean="0"/>
          </a:p>
          <a:p>
            <a:pPr marL="0" indent="0">
              <a:buNone/>
            </a:pPr>
            <a:endParaRPr lang="ru-RU" sz="2000" dirty="0" smtClean="0"/>
          </a:p>
          <a:p>
            <a:pPr marL="0" indent="0" algn="ctr">
              <a:buFont typeface="Arial" charset="0"/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8100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>
          <a:xfrm>
            <a:off x="1731963" y="274638"/>
            <a:ext cx="6954837" cy="1562254"/>
          </a:xfrm>
        </p:spPr>
        <p:txBody>
          <a:bodyPr/>
          <a:lstStyle/>
          <a:p>
            <a:pPr algn="r"/>
            <a:r>
              <a:rPr lang="ru-RU" dirty="0" smtClean="0"/>
              <a:t>Тип 3 – Эксперт</a:t>
            </a:r>
            <a:br>
              <a:rPr lang="ru-RU" dirty="0" smtClean="0"/>
            </a:br>
            <a:r>
              <a:rPr lang="ru-RU" sz="2000" dirty="0" smtClean="0"/>
              <a:t>или «а вы проверяли стоя на голове»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194208" y="1417636"/>
            <a:ext cx="4377791" cy="4708525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/>
              <a:t>Проблемы</a:t>
            </a:r>
          </a:p>
          <a:p>
            <a:r>
              <a:rPr lang="ru-RU" sz="2000" dirty="0" smtClean="0"/>
              <a:t>Тратят трудовые ресурсы для перестраховки</a:t>
            </a:r>
          </a:p>
          <a:p>
            <a:endParaRPr lang="ru-RU" sz="2800" dirty="0"/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4414205" y="1417637"/>
            <a:ext cx="45720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ru-RU" sz="2800" dirty="0" smtClean="0"/>
              <a:t>Решения</a:t>
            </a:r>
          </a:p>
          <a:p>
            <a:r>
              <a:rPr lang="ru-RU" sz="2000" dirty="0" smtClean="0"/>
              <a:t>Закладывание времени в </a:t>
            </a:r>
            <a:r>
              <a:rPr lang="en-US" sz="2000" dirty="0" smtClean="0"/>
              <a:t>UAT</a:t>
            </a:r>
            <a:r>
              <a:rPr lang="ru-RU" sz="2000" dirty="0" smtClean="0"/>
              <a:t> заранее на дополнительные проверки.</a:t>
            </a:r>
          </a:p>
          <a:p>
            <a:r>
              <a:rPr lang="ru-RU" sz="2000" dirty="0" smtClean="0"/>
              <a:t>Постоянный тандем</a:t>
            </a:r>
          </a:p>
          <a:p>
            <a:r>
              <a:rPr lang="ru-RU" sz="2000" dirty="0" smtClean="0"/>
              <a:t>Ран</a:t>
            </a:r>
            <a:r>
              <a:rPr lang="ru-RU" sz="2000" dirty="0"/>
              <a:t>н</a:t>
            </a:r>
            <a:r>
              <a:rPr lang="ru-RU" sz="2000" dirty="0" smtClean="0"/>
              <a:t>яя передача на </a:t>
            </a:r>
            <a:r>
              <a:rPr lang="en-US" sz="2000" dirty="0" smtClean="0"/>
              <a:t>UAT</a:t>
            </a: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 algn="ctr">
              <a:buFont typeface="Arial" charset="0"/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1783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>
          <a:xfrm>
            <a:off x="1731963" y="428878"/>
            <a:ext cx="6954837" cy="1521302"/>
          </a:xfrm>
        </p:spPr>
        <p:txBody>
          <a:bodyPr/>
          <a:lstStyle/>
          <a:p>
            <a:pPr algn="r"/>
            <a:r>
              <a:rPr lang="ru-RU" dirty="0" smtClean="0"/>
              <a:t>Тип 4–Случайный зритель</a:t>
            </a:r>
            <a:r>
              <a:rPr lang="ru-RU" sz="4400" dirty="0"/>
              <a:t/>
            </a:r>
            <a:br>
              <a:rPr lang="ru-RU" sz="4400" dirty="0"/>
            </a:br>
            <a:r>
              <a:rPr lang="ru-RU" sz="2800" dirty="0"/>
              <a:t>или </a:t>
            </a:r>
            <a:r>
              <a:rPr lang="ru-RU" sz="2800" dirty="0" smtClean="0"/>
              <a:t>«вы сделайте все и пришлите протокол посмотреть»</a:t>
            </a:r>
            <a:r>
              <a:rPr lang="ru-RU" sz="4400" dirty="0"/>
              <a:t/>
            </a:r>
            <a:br>
              <a:rPr lang="ru-RU" sz="4400" dirty="0"/>
            </a:br>
            <a:endParaRPr lang="ru-RU" sz="4400" dirty="0" smtClean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0" y="1651000"/>
            <a:ext cx="4064000" cy="35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47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>
          <a:xfrm>
            <a:off x="1731963" y="274638"/>
            <a:ext cx="6954837" cy="1562254"/>
          </a:xfrm>
        </p:spPr>
        <p:txBody>
          <a:bodyPr/>
          <a:lstStyle/>
          <a:p>
            <a:pPr algn="r"/>
            <a:r>
              <a:rPr lang="ru-RU" dirty="0" smtClean="0"/>
              <a:t>Тип 4 – Случайный зритель</a:t>
            </a:r>
            <a:r>
              <a:rPr lang="ru-RU" dirty="0"/>
              <a:t/>
            </a:r>
            <a:br>
              <a:rPr lang="ru-RU" dirty="0"/>
            </a:br>
            <a:r>
              <a:rPr lang="ru-RU" sz="2000" dirty="0"/>
              <a:t>или </a:t>
            </a:r>
            <a:r>
              <a:rPr lang="ru-RU" sz="2000" dirty="0" smtClean="0"/>
              <a:t>«вы сделайте и пришлите протокол посмотреть»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194208" y="1417636"/>
            <a:ext cx="4377791" cy="4708525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/>
              <a:t>Плюсы</a:t>
            </a:r>
          </a:p>
          <a:p>
            <a:r>
              <a:rPr lang="ru-RU" sz="2000" dirty="0" smtClean="0"/>
              <a:t>Знает функционал</a:t>
            </a:r>
          </a:p>
          <a:p>
            <a:r>
              <a:rPr lang="ru-RU" sz="2000" dirty="0" smtClean="0"/>
              <a:t>Понимает смысл и цель </a:t>
            </a:r>
            <a:r>
              <a:rPr lang="en-US" sz="2000" dirty="0" smtClean="0"/>
              <a:t>UAT</a:t>
            </a:r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800" dirty="0"/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4414205" y="1417637"/>
            <a:ext cx="45720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ru-RU" sz="2800" dirty="0" smtClean="0"/>
              <a:t>Минусы</a:t>
            </a:r>
          </a:p>
          <a:p>
            <a:r>
              <a:rPr lang="ru-RU" sz="2000" dirty="0" smtClean="0"/>
              <a:t>Ленив и не тщателен</a:t>
            </a:r>
          </a:p>
          <a:p>
            <a:r>
              <a:rPr lang="ru-RU" sz="2000" dirty="0" smtClean="0"/>
              <a:t>Базируется на протоколах</a:t>
            </a:r>
          </a:p>
          <a:p>
            <a:r>
              <a:rPr lang="ru-RU" sz="2000" dirty="0" smtClean="0"/>
              <a:t>Неохотно начинает </a:t>
            </a:r>
            <a:r>
              <a:rPr lang="en-US" sz="2000" smtClean="0"/>
              <a:t>UAT</a:t>
            </a:r>
            <a:endParaRPr lang="ru-RU" sz="2000" dirty="0" smtClean="0"/>
          </a:p>
          <a:p>
            <a:pPr marL="0" indent="0" algn="ctr">
              <a:buFont typeface="Arial" charset="0"/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7553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>
          <a:xfrm>
            <a:off x="1731963" y="274638"/>
            <a:ext cx="6954837" cy="1562254"/>
          </a:xfrm>
        </p:spPr>
        <p:txBody>
          <a:bodyPr/>
          <a:lstStyle/>
          <a:p>
            <a:pPr algn="r"/>
            <a:r>
              <a:rPr lang="ru-RU" dirty="0" smtClean="0"/>
              <a:t>Тип 4 – Случайный зритель</a:t>
            </a:r>
            <a:br>
              <a:rPr lang="ru-RU" dirty="0" smtClean="0"/>
            </a:br>
            <a:r>
              <a:rPr lang="ru-RU" sz="2000" dirty="0" smtClean="0"/>
              <a:t>или «вы сделайте и пришлите протокол посмотреть»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194208" y="1417636"/>
            <a:ext cx="4377791" cy="4708525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/>
              <a:t>Проблемы</a:t>
            </a:r>
          </a:p>
          <a:p>
            <a:r>
              <a:rPr lang="ru-RU" sz="2000" dirty="0" smtClean="0"/>
              <a:t>Пересылка протоколов</a:t>
            </a:r>
          </a:p>
          <a:p>
            <a:r>
              <a:rPr lang="ru-RU" sz="2000" dirty="0" smtClean="0"/>
              <a:t>Плохая проверка</a:t>
            </a:r>
          </a:p>
          <a:p>
            <a:endParaRPr lang="ru-RU" sz="2800" dirty="0"/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4414205" y="1417637"/>
            <a:ext cx="45720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ru-RU" sz="2800" dirty="0" smtClean="0"/>
              <a:t>Решения</a:t>
            </a:r>
          </a:p>
          <a:p>
            <a:r>
              <a:rPr lang="ru-RU" sz="2000" dirty="0" smtClean="0"/>
              <a:t>Инициативные вопросы от </a:t>
            </a:r>
            <a:r>
              <a:rPr lang="ru-RU" sz="2000" dirty="0" err="1" smtClean="0"/>
              <a:t>тестировщика</a:t>
            </a:r>
            <a:r>
              <a:rPr lang="ru-RU" sz="2000" dirty="0" smtClean="0"/>
              <a:t> к бизнес-пользователю</a:t>
            </a:r>
          </a:p>
          <a:p>
            <a:r>
              <a:rPr lang="en-US" sz="2000" dirty="0" smtClean="0"/>
              <a:t>ALM-</a:t>
            </a:r>
            <a:r>
              <a:rPr lang="ru-RU" sz="2000" dirty="0" smtClean="0"/>
              <a:t>системы или ведение протокола</a:t>
            </a: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 algn="ctr">
              <a:buFont typeface="Arial" charset="0"/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62775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r"/>
            <a:r>
              <a:rPr lang="ru-RU" dirty="0" smtClean="0"/>
              <a:t>О себе: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 anchor="ctr"/>
          <a:lstStyle/>
          <a:p>
            <a:pPr marL="0" indent="0" algn="r">
              <a:buNone/>
            </a:pPr>
            <a:r>
              <a:rPr lang="ru-RU" sz="2400" dirty="0" smtClean="0"/>
              <a:t>Иванов Никита</a:t>
            </a:r>
            <a:endParaRPr lang="en-US" sz="2400" dirty="0" smtClean="0"/>
          </a:p>
          <a:p>
            <a:pPr marL="0" indent="0" algn="r">
              <a:buNone/>
            </a:pPr>
            <a:endParaRPr lang="ru-RU" sz="2400" dirty="0" smtClean="0"/>
          </a:p>
          <a:p>
            <a:pPr marL="0" indent="0" algn="r">
              <a:buNone/>
            </a:pPr>
            <a:r>
              <a:rPr lang="ru-RU" sz="2400" dirty="0" smtClean="0"/>
              <a:t>Ведущий инженер </a:t>
            </a:r>
            <a:endParaRPr lang="en-US" sz="2400" dirty="0" smtClean="0"/>
          </a:p>
          <a:p>
            <a:pPr marL="0" indent="0" algn="r">
              <a:buNone/>
            </a:pPr>
            <a:r>
              <a:rPr lang="ru-RU" sz="2400" dirty="0" smtClean="0"/>
              <a:t>по качеству</a:t>
            </a:r>
            <a:endParaRPr lang="en-US" sz="2400" dirty="0" smtClean="0"/>
          </a:p>
          <a:p>
            <a:pPr marL="0" indent="0" algn="r">
              <a:buNone/>
            </a:pPr>
            <a:endParaRPr lang="ru-RU" sz="2400" dirty="0" smtClean="0"/>
          </a:p>
          <a:p>
            <a:pPr marL="0" indent="0" algn="r">
              <a:buNone/>
            </a:pPr>
            <a:r>
              <a:rPr lang="ru-RU" sz="2400" dirty="0" smtClean="0"/>
              <a:t>3,5 года в тестировании</a:t>
            </a:r>
          </a:p>
          <a:p>
            <a:pPr algn="r"/>
            <a:endParaRPr lang="ru-RU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600199"/>
            <a:ext cx="3006092" cy="45259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r"/>
            <a:r>
              <a:rPr lang="ru-RU" dirty="0" smtClean="0"/>
              <a:t>Итоги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marL="0" indent="0" algn="ctr">
              <a:buNone/>
            </a:pPr>
            <a:r>
              <a:rPr lang="ru-RU" sz="4800" dirty="0" smtClean="0"/>
              <a:t>Типы бизнес пользователей</a:t>
            </a:r>
          </a:p>
          <a:p>
            <a:pPr marL="0" indent="0" algn="ctr">
              <a:buNone/>
            </a:pPr>
            <a:r>
              <a:rPr lang="ru-RU" sz="2800" dirty="0"/>
              <a:t>Новичок</a:t>
            </a:r>
          </a:p>
          <a:p>
            <a:pPr marL="0" indent="0" algn="ctr">
              <a:buNone/>
            </a:pPr>
            <a:r>
              <a:rPr lang="ru-RU" sz="2800" dirty="0"/>
              <a:t>Молния</a:t>
            </a:r>
          </a:p>
          <a:p>
            <a:pPr marL="0" indent="0" algn="ctr">
              <a:buNone/>
            </a:pPr>
            <a:r>
              <a:rPr lang="ru-RU" sz="2800" dirty="0"/>
              <a:t>Эксперт</a:t>
            </a:r>
          </a:p>
          <a:p>
            <a:pPr marL="0" indent="0" algn="ctr">
              <a:buNone/>
            </a:pPr>
            <a:r>
              <a:rPr lang="ru-RU" sz="2800" dirty="0"/>
              <a:t>Случайный </a:t>
            </a:r>
            <a:r>
              <a:rPr lang="ru-RU" sz="2800" dirty="0" smtClean="0"/>
              <a:t>зритель</a:t>
            </a:r>
            <a:endParaRPr lang="en-US" sz="2800" dirty="0" smtClean="0"/>
          </a:p>
          <a:p>
            <a:pPr marL="0" indent="0" algn="ctr">
              <a:buNone/>
            </a:pPr>
            <a:endParaRPr lang="ru-RU" sz="2800" dirty="0"/>
          </a:p>
          <a:p>
            <a:pPr marL="0" indent="0" algn="ctr">
              <a:buNone/>
            </a:pPr>
            <a:r>
              <a:rPr lang="en-US" sz="4800" dirty="0" smtClean="0"/>
              <a:t>UAT – </a:t>
            </a:r>
            <a:r>
              <a:rPr lang="ru-RU" sz="4800" dirty="0" smtClean="0"/>
              <a:t>это важная часть тестирования.</a:t>
            </a:r>
          </a:p>
          <a:p>
            <a:pPr marL="0" indent="0" algn="ctr">
              <a:buNone/>
            </a:pPr>
            <a:endParaRPr lang="ru-RU" sz="4800" dirty="0" smtClean="0"/>
          </a:p>
        </p:txBody>
      </p:sp>
    </p:spTree>
    <p:extLst>
      <p:ext uri="{BB962C8B-B14F-4D97-AF65-F5344CB8AC3E}">
        <p14:creationId xmlns:p14="http://schemas.microsoft.com/office/powerpoint/2010/main" val="239462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r"/>
            <a:r>
              <a:rPr lang="ru-RU" dirty="0" smtClean="0"/>
              <a:t>???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marL="0" indent="0" algn="ctr">
              <a:buNone/>
            </a:pPr>
            <a:r>
              <a:rPr lang="ru-RU" sz="4800" dirty="0" smtClean="0"/>
              <a:t>Готов ответить</a:t>
            </a:r>
          </a:p>
          <a:p>
            <a:pPr marL="0" indent="0" algn="ctr">
              <a:buNone/>
            </a:pPr>
            <a:r>
              <a:rPr lang="ru-RU" sz="4800" dirty="0" smtClean="0"/>
              <a:t>На </a:t>
            </a:r>
          </a:p>
          <a:p>
            <a:pPr marL="0" indent="0" algn="ctr">
              <a:buNone/>
            </a:pPr>
            <a:r>
              <a:rPr lang="ru-RU" sz="4800" dirty="0" smtClean="0"/>
              <a:t>Ваши </a:t>
            </a:r>
          </a:p>
          <a:p>
            <a:pPr marL="0" indent="0" algn="ctr">
              <a:buNone/>
            </a:pPr>
            <a:r>
              <a:rPr lang="ru-RU" sz="4800" dirty="0" smtClean="0"/>
              <a:t>Вопросы =)</a:t>
            </a:r>
          </a:p>
          <a:p>
            <a:pPr marL="0" indent="0" algn="ctr">
              <a:buNone/>
            </a:pPr>
            <a:endParaRPr lang="ru-RU" sz="4800" dirty="0" smtClean="0"/>
          </a:p>
        </p:txBody>
      </p:sp>
    </p:spTree>
    <p:extLst>
      <p:ext uri="{BB962C8B-B14F-4D97-AF65-F5344CB8AC3E}">
        <p14:creationId xmlns:p14="http://schemas.microsoft.com/office/powerpoint/2010/main" val="69117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r"/>
            <a:r>
              <a:rPr lang="ru-RU" smtClean="0"/>
              <a:t>План доклада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algn="ctr"/>
            <a:r>
              <a:rPr lang="ru-RU" sz="2800" dirty="0" smtClean="0"/>
              <a:t>Что такое </a:t>
            </a:r>
            <a:r>
              <a:rPr lang="en-US" sz="2800" dirty="0" smtClean="0"/>
              <a:t>UAT </a:t>
            </a:r>
            <a:r>
              <a:rPr lang="ru-RU" sz="2800" dirty="0" smtClean="0"/>
              <a:t>и зачем он нужен?</a:t>
            </a:r>
          </a:p>
          <a:p>
            <a:pPr algn="ctr"/>
            <a:r>
              <a:rPr lang="ru-RU" sz="2800" dirty="0" smtClean="0"/>
              <a:t>Какие бывают Бизнес-пользователи?</a:t>
            </a:r>
          </a:p>
          <a:p>
            <a:pPr algn="ctr"/>
            <a:r>
              <a:rPr lang="ru-RU" sz="2800" dirty="0" smtClean="0"/>
              <a:t>Какие плюсы и минусы при работе с каждым типом?</a:t>
            </a:r>
          </a:p>
          <a:p>
            <a:pPr algn="ctr"/>
            <a:r>
              <a:rPr lang="ru-RU" sz="2800" dirty="0" smtClean="0"/>
              <a:t>Что за проблемы встречаются и как их решить?</a:t>
            </a:r>
          </a:p>
          <a:p>
            <a:pPr marL="0" indent="0" algn="ctr">
              <a:buNone/>
            </a:pPr>
            <a:r>
              <a:rPr lang="ru-RU" sz="2800" dirty="0" smtClean="0"/>
              <a:t>_________________</a:t>
            </a:r>
          </a:p>
          <a:p>
            <a:pPr marL="0" indent="0" algn="ctr">
              <a:buNone/>
            </a:pPr>
            <a:r>
              <a:rPr lang="ru-RU" sz="2800" dirty="0" smtClean="0"/>
              <a:t>Подведем итоги.</a:t>
            </a:r>
          </a:p>
          <a:p>
            <a:pPr marL="0" indent="0" algn="ctr">
              <a:buNone/>
            </a:pPr>
            <a:r>
              <a:rPr lang="ru-RU" sz="2800" dirty="0" smtClean="0"/>
              <a:t>Вопросы и ответы.</a:t>
            </a:r>
          </a:p>
          <a:p>
            <a:pPr algn="r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13035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r"/>
            <a:r>
              <a:rPr lang="ru-RU" dirty="0" smtClean="0"/>
              <a:t> </a:t>
            </a:r>
            <a:r>
              <a:rPr lang="en-US" dirty="0" smtClean="0"/>
              <a:t>UAT –</a:t>
            </a:r>
            <a:r>
              <a:rPr lang="ru-RU" dirty="0" smtClean="0"/>
              <a:t>Что это?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dirty="0" smtClean="0"/>
              <a:t>UAT – </a:t>
            </a:r>
            <a:r>
              <a:rPr lang="ru-RU" sz="3200" dirty="0" smtClean="0"/>
              <a:t>пользовательское приемочное тестирование, проводимое конечными пользователями системы с целью  принятия решения о выпуске продукта.</a:t>
            </a:r>
          </a:p>
          <a:p>
            <a:pPr marL="0" indent="0" algn="ctr">
              <a:buNone/>
            </a:pPr>
            <a:endParaRPr lang="ru-RU" sz="3200" dirty="0"/>
          </a:p>
          <a:p>
            <a:pPr marL="0" indent="0" algn="ctr">
              <a:buNone/>
            </a:pPr>
            <a:r>
              <a:rPr lang="ru-RU" sz="2800" dirty="0" smtClean="0"/>
              <a:t>Зачастую бизнес-пользователей на протяжении всего </a:t>
            </a:r>
            <a:r>
              <a:rPr lang="en-US" sz="2800" dirty="0" smtClean="0"/>
              <a:t>UAT</a:t>
            </a:r>
            <a:r>
              <a:rPr lang="ru-RU" sz="2800" dirty="0" smtClean="0"/>
              <a:t> сопровождают </a:t>
            </a:r>
            <a:r>
              <a:rPr lang="ru-RU" sz="2800" dirty="0" err="1" smtClean="0"/>
              <a:t>тестировщики</a:t>
            </a: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285109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r"/>
            <a:r>
              <a:rPr lang="en-US" dirty="0" smtClean="0"/>
              <a:t>UAT –</a:t>
            </a:r>
            <a:r>
              <a:rPr lang="ru-RU" dirty="0" smtClean="0"/>
              <a:t> Когда?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/>
              <a:t>Идея пришла</a:t>
            </a:r>
          </a:p>
          <a:p>
            <a:pPr marL="0" indent="0" algn="ctr">
              <a:buNone/>
            </a:pPr>
            <a:r>
              <a:rPr lang="ru-RU" sz="2800" dirty="0" smtClean="0"/>
              <a:t>Анализ проведен</a:t>
            </a:r>
          </a:p>
          <a:p>
            <a:pPr marL="0" indent="0" algn="ctr">
              <a:buNone/>
            </a:pPr>
            <a:r>
              <a:rPr lang="ru-RU" sz="2800" dirty="0" smtClean="0"/>
              <a:t>Функционал разработан</a:t>
            </a:r>
          </a:p>
          <a:p>
            <a:pPr marL="0" indent="0" algn="ctr">
              <a:buNone/>
            </a:pPr>
            <a:r>
              <a:rPr lang="ru-RU" sz="2800" dirty="0" smtClean="0"/>
              <a:t>Установлен на тестовую среду</a:t>
            </a:r>
          </a:p>
          <a:p>
            <a:pPr marL="0" indent="0" algn="ctr">
              <a:buNone/>
            </a:pPr>
            <a:r>
              <a:rPr lang="ru-RU" sz="2800" dirty="0" smtClean="0"/>
              <a:t>Проведены необходимые настро</a:t>
            </a:r>
            <a:r>
              <a:rPr lang="ru-RU" sz="2800" dirty="0"/>
              <a:t>й</a:t>
            </a:r>
            <a:r>
              <a:rPr lang="ru-RU" sz="2800" dirty="0" smtClean="0"/>
              <a:t>ки</a:t>
            </a:r>
          </a:p>
          <a:p>
            <a:pPr marL="0" indent="0" algn="ctr">
              <a:buNone/>
            </a:pPr>
            <a:r>
              <a:rPr lang="ru-RU" sz="2800" dirty="0" smtClean="0"/>
              <a:t>Проведено функционально тестирование</a:t>
            </a:r>
          </a:p>
          <a:p>
            <a:pPr marL="0" indent="0" algn="ctr">
              <a:buNone/>
            </a:pPr>
            <a:r>
              <a:rPr lang="en-US" sz="4800" dirty="0" smtClean="0"/>
              <a:t>UAT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11117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r"/>
            <a:r>
              <a:rPr lang="en-US" dirty="0" smtClean="0"/>
              <a:t>UAT –</a:t>
            </a:r>
            <a:r>
              <a:rPr lang="ru-RU" dirty="0" smtClean="0"/>
              <a:t> Кто?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marL="0" indent="0" algn="ctr">
              <a:buNone/>
            </a:pPr>
            <a:r>
              <a:rPr lang="ru-RU" sz="4800" dirty="0" smtClean="0"/>
              <a:t>Бизнес   +  </a:t>
            </a:r>
            <a:r>
              <a:rPr lang="ru-RU" sz="4800" dirty="0" err="1" smtClean="0"/>
              <a:t>Тестировщик</a:t>
            </a:r>
            <a:endParaRPr lang="ru-RU" sz="48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517648"/>
            <a:ext cx="2985962" cy="202683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1474" y="2281464"/>
            <a:ext cx="2877608" cy="226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09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>
          <a:xfrm>
            <a:off x="914401" y="274638"/>
            <a:ext cx="7772400" cy="1143000"/>
          </a:xfrm>
        </p:spPr>
        <p:txBody>
          <a:bodyPr/>
          <a:lstStyle/>
          <a:p>
            <a:pPr algn="r"/>
            <a:r>
              <a:rPr lang="ru-RU" dirty="0" smtClean="0"/>
              <a:t>Типы Бизнес-пользователей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marL="0" indent="0" algn="ctr">
              <a:buNone/>
            </a:pPr>
            <a:r>
              <a:rPr lang="ru-RU" sz="4800" dirty="0" smtClean="0"/>
              <a:t>Новичок</a:t>
            </a:r>
          </a:p>
          <a:p>
            <a:pPr marL="0" indent="0" algn="ctr">
              <a:buNone/>
            </a:pPr>
            <a:r>
              <a:rPr lang="ru-RU" sz="4800" dirty="0" smtClean="0"/>
              <a:t>Молния</a:t>
            </a:r>
          </a:p>
          <a:p>
            <a:pPr marL="0" indent="0" algn="ctr">
              <a:buNone/>
            </a:pPr>
            <a:r>
              <a:rPr lang="ru-RU" sz="4800" dirty="0" smtClean="0"/>
              <a:t>Эксперт</a:t>
            </a:r>
          </a:p>
          <a:p>
            <a:pPr marL="0" indent="0" algn="ctr">
              <a:buNone/>
            </a:pPr>
            <a:r>
              <a:rPr lang="ru-RU" sz="4800" dirty="0" smtClean="0"/>
              <a:t>Случайный зритель</a:t>
            </a:r>
          </a:p>
        </p:txBody>
      </p:sp>
    </p:spTree>
    <p:extLst>
      <p:ext uri="{BB962C8B-B14F-4D97-AF65-F5344CB8AC3E}">
        <p14:creationId xmlns:p14="http://schemas.microsoft.com/office/powerpoint/2010/main" val="19151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>
          <a:xfrm>
            <a:off x="1731963" y="210394"/>
            <a:ext cx="6954837" cy="1440382"/>
          </a:xfrm>
        </p:spPr>
        <p:txBody>
          <a:bodyPr/>
          <a:lstStyle/>
          <a:p>
            <a:pPr algn="r"/>
            <a:r>
              <a:rPr lang="ru-RU" sz="4400" dirty="0" smtClean="0"/>
              <a:t>Тип 1 – Новичок</a:t>
            </a:r>
            <a:r>
              <a:rPr lang="ru-RU" sz="4400" dirty="0"/>
              <a:t/>
            </a:r>
            <a:br>
              <a:rPr lang="ru-RU" sz="4400" dirty="0"/>
            </a:br>
            <a:r>
              <a:rPr lang="ru-RU" sz="2800" dirty="0"/>
              <a:t>или «Я не знаю что делать»</a:t>
            </a:r>
            <a:r>
              <a:rPr lang="ru-RU" sz="4400" dirty="0"/>
              <a:t/>
            </a:r>
            <a:br>
              <a:rPr lang="ru-RU" sz="4400" dirty="0"/>
            </a:br>
            <a:endParaRPr lang="ru-RU" sz="4400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136931"/>
            <a:ext cx="7311683" cy="4880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75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r"/>
            <a:r>
              <a:rPr lang="ru-RU" dirty="0" smtClean="0"/>
              <a:t>Тип 1 – Новичок</a:t>
            </a:r>
            <a:r>
              <a:rPr lang="ru-RU" dirty="0"/>
              <a:t/>
            </a:r>
            <a:br>
              <a:rPr lang="ru-RU" dirty="0"/>
            </a:br>
            <a:r>
              <a:rPr lang="ru-RU" sz="2000" dirty="0"/>
              <a:t>или «Я не знаю что делать»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194208" y="1417636"/>
            <a:ext cx="4377791" cy="4708525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/>
              <a:t>Плюсы</a:t>
            </a:r>
          </a:p>
          <a:p>
            <a:r>
              <a:rPr lang="ru-RU" sz="2000" dirty="0" smtClean="0"/>
              <a:t>Доверяет </a:t>
            </a:r>
            <a:r>
              <a:rPr lang="ru-RU" sz="2000" dirty="0" err="1" smtClean="0"/>
              <a:t>тестировщику</a:t>
            </a:r>
            <a:endParaRPr lang="ru-RU" sz="2000" dirty="0" smtClean="0"/>
          </a:p>
          <a:p>
            <a:r>
              <a:rPr lang="ru-RU" sz="2000" dirty="0"/>
              <a:t>Не требует ненужных углубленных </a:t>
            </a:r>
            <a:r>
              <a:rPr lang="ru-RU" sz="2000" dirty="0" smtClean="0"/>
              <a:t>проверок</a:t>
            </a:r>
          </a:p>
          <a:p>
            <a:r>
              <a:rPr lang="ru-RU" sz="2000" dirty="0" smtClean="0"/>
              <a:t>Хочет быстрее все узнать</a:t>
            </a:r>
            <a:endParaRPr lang="ru-RU" sz="2800" dirty="0"/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4414205" y="1417637"/>
            <a:ext cx="45720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ru-RU" sz="2800" dirty="0" smtClean="0"/>
              <a:t>Минусы</a:t>
            </a:r>
          </a:p>
          <a:p>
            <a:r>
              <a:rPr lang="ru-RU" sz="2000" dirty="0" smtClean="0"/>
              <a:t>Не знает как работает обычный функционал</a:t>
            </a:r>
          </a:p>
          <a:p>
            <a:r>
              <a:rPr lang="ru-RU" sz="2000" dirty="0" smtClean="0"/>
              <a:t>Слишком доверяет </a:t>
            </a:r>
            <a:r>
              <a:rPr lang="ru-RU" sz="2000" dirty="0" err="1" smtClean="0"/>
              <a:t>тестировщику</a:t>
            </a:r>
            <a:endParaRPr lang="ru-RU" sz="2000" dirty="0" smtClean="0"/>
          </a:p>
          <a:p>
            <a:r>
              <a:rPr lang="ru-RU" sz="2000" dirty="0" smtClean="0"/>
              <a:t>Тратит время на тестирование на время обучения</a:t>
            </a:r>
          </a:p>
          <a:p>
            <a:pPr marL="0" indent="0" algn="ctr">
              <a:buFont typeface="Arial" charset="0"/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2577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Office Theme">
      <a:majorFont>
        <a:latin typeface="Verdana"/>
        <a:ea typeface="Verdana"/>
        <a:cs typeface="Verdana"/>
      </a:majorFont>
      <a:minorFont>
        <a:latin typeface="Arial"/>
        <a:ea typeface="Verdana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1013</TotalTime>
  <Words>1703</Words>
  <Application>Microsoft Office PowerPoint</Application>
  <PresentationFormat>Экран (4:3)</PresentationFormat>
  <Paragraphs>158</Paragraphs>
  <Slides>21</Slides>
  <Notes>21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2_Office Theme</vt:lpstr>
      <vt:lpstr>Тестирование User Acceptance. Типы Бизнес-пользователей</vt:lpstr>
      <vt:lpstr>О себе:</vt:lpstr>
      <vt:lpstr>План доклада</vt:lpstr>
      <vt:lpstr> UAT –Что это?</vt:lpstr>
      <vt:lpstr>UAT – Когда?</vt:lpstr>
      <vt:lpstr>UAT – Кто?</vt:lpstr>
      <vt:lpstr>Типы Бизнес-пользователей</vt:lpstr>
      <vt:lpstr>Тип 1 – Новичок или «Я не знаю что делать» </vt:lpstr>
      <vt:lpstr>Тип 1 – Новичок или «Я не знаю что делать» </vt:lpstr>
      <vt:lpstr>Тип 1 – Новичок или «Я не знаю что делать»</vt:lpstr>
      <vt:lpstr>Тип 2 – Молния или «оно не работает, сами ищите, где и что – мне некогда» </vt:lpstr>
      <vt:lpstr>Тип 2 – Молния или «оно не работает, сами ищите,  где и что – мне некогда» </vt:lpstr>
      <vt:lpstr>Тип 2 – Молния или «оно не работает, сами ищите,  где и что – мне некогда» </vt:lpstr>
      <vt:lpstr>Тип 3 – Эсперт или «а вы проверяли стоя на голове?» </vt:lpstr>
      <vt:lpstr>Тип 3 – Эксперт или «а вы проверяли стоя на голове?» </vt:lpstr>
      <vt:lpstr>Тип 3 – Эксперт или «а вы проверяли стоя на голове» </vt:lpstr>
      <vt:lpstr>Тип 4–Случайный зритель или «вы сделайте все и пришлите протокол посмотреть» </vt:lpstr>
      <vt:lpstr>Тип 4 – Случайный зритель или «вы сделайте и пришлите протокол посмотреть» </vt:lpstr>
      <vt:lpstr>Тип 4 – Случайный зритель или «вы сделайте и пришлите протокол посмотреть» </vt:lpstr>
      <vt:lpstr>Итоги</vt:lpstr>
      <vt:lpstr>???</vt:lpstr>
    </vt:vector>
  </TitlesOfParts>
  <Company>УЦ Люксофт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тестированием. Анализ типичных проблем</dc:title>
  <dc:creator>Александр Александров</dc:creator>
  <cp:lastModifiedBy>Иванов</cp:lastModifiedBy>
  <cp:revision>61</cp:revision>
  <dcterms:created xsi:type="dcterms:W3CDTF">2008-04-02T17:11:54Z</dcterms:created>
  <dcterms:modified xsi:type="dcterms:W3CDTF">2014-02-26T18:58:49Z</dcterms:modified>
</cp:coreProperties>
</file>