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74" r:id="rId4"/>
    <p:sldId id="28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88" r:id="rId14"/>
    <p:sldId id="294" r:id="rId15"/>
    <p:sldId id="293" r:id="rId16"/>
    <p:sldId id="292" r:id="rId17"/>
    <p:sldId id="299" r:id="rId18"/>
    <p:sldId id="298" r:id="rId19"/>
    <p:sldId id="290" r:id="rId20"/>
    <p:sldId id="261" r:id="rId21"/>
    <p:sldId id="275" r:id="rId22"/>
    <p:sldId id="276" r:id="rId23"/>
    <p:sldId id="262" r:id="rId24"/>
    <p:sldId id="295" r:id="rId25"/>
    <p:sldId id="296" r:id="rId26"/>
    <p:sldId id="297" r:id="rId27"/>
    <p:sldId id="282" r:id="rId28"/>
    <p:sldId id="273" r:id="rId29"/>
    <p:sldId id="279" r:id="rId30"/>
    <p:sldId id="277" r:id="rId31"/>
    <p:sldId id="278" r:id="rId32"/>
    <p:sldId id="26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9BC7-5E08-4F20-8A02-9FC3A6EE07BF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8EC93-BADB-412F-AA0D-8E4523DB5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5A4469-D5B4-4659-A2BC-60D1B7BD82FB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EC93-BADB-412F-AA0D-8E4523DB5F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4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7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6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1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6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A2B-222B-42AE-9743-AAAF68661248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81E7-938C-4CAA-92A4-6EE9BC78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2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1.png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kostiuk@softengi.com" TargetMode="External"/><Relationship Id="rId4" Type="http://schemas.openxmlformats.org/officeDocument/2006/relationships/hyperlink" Target="mailto:kostiukdari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stiukdaria@gmail.com" TargetMode="Externa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  <a:solidFill>
            <a:schemeClr val="bg1"/>
          </a:solidFill>
        </p:spPr>
        <p:txBody>
          <a:bodyPr>
            <a:normAutofit fontScale="90000"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Путь к трассировке требований: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от 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идеи к инстументу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372966" cy="211372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9" b="42962"/>
          <a:stretch/>
        </p:blipFill>
        <p:spPr>
          <a:xfrm>
            <a:off x="57932" y="5505539"/>
            <a:ext cx="2389832" cy="1246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2447764" y="5443328"/>
            <a:ext cx="238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1308629"/>
            <a:ext cx="1964134" cy="137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092280" y="1839307"/>
            <a:ext cx="169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15" y="3073144"/>
            <a:ext cx="2051184" cy="152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164288" y="3349259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и как отслеживать изменения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" y="4135582"/>
            <a:ext cx="1310793" cy="1293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9181" y="427258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9" b="42962"/>
          <a:stretch/>
        </p:blipFill>
        <p:spPr>
          <a:xfrm>
            <a:off x="57932" y="5505539"/>
            <a:ext cx="2389832" cy="1246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2447764" y="5443328"/>
            <a:ext cx="238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1308629"/>
            <a:ext cx="1964134" cy="137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092280" y="1839307"/>
            <a:ext cx="169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15" y="3073144"/>
            <a:ext cx="2051184" cy="152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164288" y="3349259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и как отслеживать изменения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" y="4135582"/>
            <a:ext cx="1310793" cy="1293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9181" y="427258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76341"/>
            <a:ext cx="1809551" cy="135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919224" y="563088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должен этим заниматься</a:t>
            </a:r>
            <a:endParaRPr lang="ru-RU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чему мы пришли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/>
          <a:stretch/>
        </p:blipFill>
        <p:spPr>
          <a:xfrm>
            <a:off x="353290" y="2420888"/>
            <a:ext cx="3268323" cy="27940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2836084" cy="202577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75856" y="3429000"/>
            <a:ext cx="288032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Проблема - Решение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1490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2790348" y="4287579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>
          <a:xfrm>
            <a:off x="1502829" y="4379912"/>
            <a:ext cx="12875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358666"/>
            <a:ext cx="23880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1490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2790348" y="4287579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3263231" y="5644254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Прослеживание изменений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>
          <a:xfrm>
            <a:off x="1502829" y="4379912"/>
            <a:ext cx="12875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ight Arrow 28"/>
          <p:cNvSpPr/>
          <p:nvPr/>
        </p:nvSpPr>
        <p:spPr>
          <a:xfrm>
            <a:off x="2495572" y="5866497"/>
            <a:ext cx="76765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358666"/>
            <a:ext cx="23880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1903472"/>
            <a:ext cx="1699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1490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2790348" y="4287579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3263231" y="5644254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Прослеживание изменений</a:t>
            </a:r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6156176" y="3327398"/>
            <a:ext cx="1811610" cy="36933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MS Excel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>
          <a:xfrm>
            <a:off x="1502829" y="4379912"/>
            <a:ext cx="12875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ight Arrow 28"/>
          <p:cNvSpPr/>
          <p:nvPr/>
        </p:nvSpPr>
        <p:spPr>
          <a:xfrm>
            <a:off x="2495572" y="5866497"/>
            <a:ext cx="76765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own Arrow 29"/>
          <p:cNvSpPr/>
          <p:nvPr/>
        </p:nvSpPr>
        <p:spPr>
          <a:xfrm rot="19599374">
            <a:off x="5887885" y="2489662"/>
            <a:ext cx="288032" cy="96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358666"/>
            <a:ext cx="23880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1903472"/>
            <a:ext cx="1699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7648" y="1764972"/>
            <a:ext cx="15121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Где и как отслеживать изменения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1490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2790348" y="4287579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3263231" y="5644254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Прослеживание изменений</a:t>
            </a:r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6156176" y="3327398"/>
            <a:ext cx="1811610" cy="36933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MS Excel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>
          <a:xfrm>
            <a:off x="1502829" y="4379912"/>
            <a:ext cx="12875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ight Arrow 28"/>
          <p:cNvSpPr/>
          <p:nvPr/>
        </p:nvSpPr>
        <p:spPr>
          <a:xfrm>
            <a:off x="2495572" y="5866497"/>
            <a:ext cx="76765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own Arrow 29"/>
          <p:cNvSpPr/>
          <p:nvPr/>
        </p:nvSpPr>
        <p:spPr>
          <a:xfrm rot="19599374">
            <a:off x="5887885" y="2489662"/>
            <a:ext cx="288032" cy="96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Down Arrow 32"/>
          <p:cNvSpPr/>
          <p:nvPr/>
        </p:nvSpPr>
        <p:spPr>
          <a:xfrm rot="3072151">
            <a:off x="7793921" y="2593701"/>
            <a:ext cx="183381" cy="885184"/>
          </a:xfrm>
          <a:prstGeom prst="downArrow">
            <a:avLst>
              <a:gd name="adj1" fmla="val 795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Проблема - Решение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532358"/>
            <a:ext cx="1811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865733"/>
            <a:ext cx="16561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358666"/>
            <a:ext cx="23880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1903472"/>
            <a:ext cx="1699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7648" y="1764972"/>
            <a:ext cx="15121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Где и как отслеживать изменения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1490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721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43808" y="1809357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Декомпозиция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2790348" y="3071502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Уточнение источника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2790348" y="4287579"/>
            <a:ext cx="1811610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3263231" y="5644254"/>
            <a:ext cx="181161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Прослеживание изменений</a:t>
            </a:r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6156176" y="3327398"/>
            <a:ext cx="1811610" cy="36933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MS Excel</a:t>
            </a:r>
            <a:endParaRPr lang="ru-RU" dirty="0"/>
          </a:p>
        </p:txBody>
      </p:sp>
      <p:sp>
        <p:nvSpPr>
          <p:cNvPr id="26" name="Rectangle 25"/>
          <p:cNvSpPr/>
          <p:nvPr/>
        </p:nvSpPr>
        <p:spPr>
          <a:xfrm>
            <a:off x="6362997" y="5736586"/>
            <a:ext cx="1811610" cy="4616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Инструмент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Right Arrow 5"/>
          <p:cNvSpPr/>
          <p:nvPr/>
        </p:nvSpPr>
        <p:spPr>
          <a:xfrm>
            <a:off x="1952041" y="1901690"/>
            <a:ext cx="8712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>
            <a:off x="1763686" y="3235065"/>
            <a:ext cx="102666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>
          <a:xfrm>
            <a:off x="1502829" y="4379912"/>
            <a:ext cx="12875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ight Arrow 28"/>
          <p:cNvSpPr/>
          <p:nvPr/>
        </p:nvSpPr>
        <p:spPr>
          <a:xfrm>
            <a:off x="2495572" y="5866497"/>
            <a:ext cx="76765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own Arrow 29"/>
          <p:cNvSpPr/>
          <p:nvPr/>
        </p:nvSpPr>
        <p:spPr>
          <a:xfrm rot="19599374">
            <a:off x="5887885" y="2489662"/>
            <a:ext cx="288032" cy="96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lowchart: Process 30"/>
          <p:cNvSpPr/>
          <p:nvPr/>
        </p:nvSpPr>
        <p:spPr>
          <a:xfrm>
            <a:off x="4860032" y="1196752"/>
            <a:ext cx="4207222" cy="2521081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Down Arrow 31"/>
          <p:cNvSpPr/>
          <p:nvPr/>
        </p:nvSpPr>
        <p:spPr>
          <a:xfrm>
            <a:off x="6887666" y="3933056"/>
            <a:ext cx="720080" cy="1803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Down Arrow 32"/>
          <p:cNvSpPr/>
          <p:nvPr/>
        </p:nvSpPr>
        <p:spPr>
          <a:xfrm rot="3072151">
            <a:off x="7793921" y="2593701"/>
            <a:ext cx="183381" cy="885184"/>
          </a:xfrm>
          <a:prstGeom prst="downArrow">
            <a:avLst>
              <a:gd name="adj1" fmla="val 795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08275"/>
            <a:ext cx="1528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00200"/>
            <a:ext cx="8291512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1800" dirty="0" smtClean="0"/>
              <a:t>  </a:t>
            </a:r>
            <a:r>
              <a:rPr lang="ru-RU" altLang="ru-RU" sz="2000" b="1" dirty="0" smtClean="0"/>
              <a:t>Дарья Костюк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000" dirty="0" smtClean="0"/>
              <a:t>  Тестировщик, менеджер по обучению в компании </a:t>
            </a:r>
            <a:r>
              <a:rPr lang="en-US" altLang="ru-RU" sz="2000" dirty="0" err="1" smtClean="0"/>
              <a:t>Softengi</a:t>
            </a:r>
            <a:endParaRPr lang="en-US" altLang="ru-RU" sz="2000" dirty="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2000" dirty="0" smtClean="0"/>
              <a:t>  В свободное время занимаюсь анализом требований и поисками тулов</a:t>
            </a:r>
            <a:endParaRPr lang="en-US" altLang="ru-RU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ru-RU" sz="1800" dirty="0" smtClean="0"/>
              <a:t>  </a:t>
            </a:r>
            <a:endParaRPr lang="ru-RU" altLang="ru-RU" sz="1800" dirty="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1800" dirty="0" smtClean="0"/>
              <a:t> </a:t>
            </a:r>
            <a:r>
              <a:rPr lang="en-US" altLang="ru-RU" sz="1800" dirty="0" smtClean="0"/>
              <a:t>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ru-RU" sz="1800" dirty="0" smtClean="0"/>
              <a:t>                             </a:t>
            </a:r>
            <a:r>
              <a:rPr lang="en-US" altLang="ru-RU" sz="2000" dirty="0" smtClean="0">
                <a:hlinkClick r:id="rId4"/>
              </a:rPr>
              <a:t>daria</a:t>
            </a:r>
            <a:r>
              <a:rPr lang="en-US" altLang="ru-RU" sz="2000" u="sng" dirty="0" smtClean="0"/>
              <a:t>.</a:t>
            </a:r>
            <a:r>
              <a:rPr lang="en-US" altLang="ru-RU" sz="2000" dirty="0" smtClean="0">
                <a:hlinkClick r:id="rId5"/>
              </a:rPr>
              <a:t>kostiuk@softengi.com</a:t>
            </a:r>
            <a:endParaRPr lang="en-US" altLang="ru-RU" sz="2000" dirty="0" smtClean="0"/>
          </a:p>
          <a:p>
            <a:pPr marL="0" indent="0">
              <a:buFont typeface="Arial" pitchFamily="34" charset="0"/>
              <a:buNone/>
            </a:pPr>
            <a:endParaRPr lang="en-US" altLang="ru-RU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ru-RU" sz="2000" dirty="0" smtClean="0"/>
              <a:t>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ru-RU" sz="2000" dirty="0" smtClean="0"/>
              <a:t>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ru-RU" sz="2000" dirty="0" smtClean="0"/>
              <a:t>                          </a:t>
            </a:r>
            <a:r>
              <a:rPr lang="en-US" altLang="ru-RU" sz="2000" dirty="0" err="1" smtClean="0"/>
              <a:t>dasha_krasnian</a:t>
            </a:r>
            <a:endParaRPr lang="ru-RU" altLang="ru-RU" sz="2000" dirty="0" smtClean="0"/>
          </a:p>
          <a:p>
            <a:pPr marL="0" indent="0">
              <a:buFont typeface="Arial" pitchFamily="34" charset="0"/>
              <a:buNone/>
            </a:pPr>
            <a:endParaRPr lang="ru-RU" altLang="ru-RU" sz="1800" dirty="0" smtClean="0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 txBox="1">
            <a:spLocks/>
          </p:cNvSpPr>
          <p:nvPr/>
        </p:nvSpPr>
        <p:spPr bwMode="auto">
          <a:xfrm>
            <a:off x="220663" y="274638"/>
            <a:ext cx="8712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600">
                <a:latin typeface="Verdana" pitchFamily="34" charset="0"/>
              </a:rPr>
              <a:t>О докладчике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428750" cy="895350"/>
          </a:xfrm>
          <a:prstGeom prst="rect">
            <a:avLst/>
          </a:prstGeom>
          <a:gradFill>
            <a:gsLst>
              <a:gs pos="91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224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инструмента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чего начинать</a:t>
            </a:r>
          </a:p>
          <a:p>
            <a:r>
              <a:rPr lang="ru-RU" dirty="0" smtClean="0"/>
              <a:t>Как пробовать</a:t>
            </a:r>
          </a:p>
          <a:p>
            <a:r>
              <a:rPr lang="ru-RU" dirty="0" smtClean="0"/>
              <a:t>Когда остановиться</a:t>
            </a:r>
          </a:p>
          <a:p>
            <a:r>
              <a:rPr lang="ru-RU" dirty="0" smtClean="0"/>
              <a:t>И где взять на всё это время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3505200" cy="130492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572000" cy="286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643192" cy="1143000"/>
          </a:xfrm>
        </p:spPr>
        <p:txBody>
          <a:bodyPr/>
          <a:lstStyle/>
          <a:p>
            <a:r>
              <a:rPr lang="ru-RU" dirty="0" smtClean="0"/>
              <a:t>Требования к инструменту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10" y="108399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/>
              <a:t>Web-приложение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/>
              <a:t>использования доменных учётных записей для аутентификации</a:t>
            </a:r>
          </a:p>
          <a:p>
            <a:r>
              <a:rPr lang="ru-RU" sz="2000" dirty="0"/>
              <a:t>Возможность импорта/экспорта данных с использованием Excel файлов 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/>
              <a:t>построения отчётов различной </a:t>
            </a:r>
            <a:r>
              <a:rPr lang="ru-RU" sz="2000" dirty="0" smtClean="0"/>
              <a:t>детализации</a:t>
            </a:r>
            <a:endParaRPr lang="ru-RU" sz="2000" dirty="0"/>
          </a:p>
          <a:p>
            <a:r>
              <a:rPr lang="ru-RU" sz="2000" dirty="0"/>
              <a:t>Поддержка версионности тест кейсов и требований </a:t>
            </a:r>
          </a:p>
          <a:p>
            <a:r>
              <a:rPr lang="ru-RU" sz="2000" dirty="0"/>
              <a:t>Мэпинг кейсов и требований</a:t>
            </a:r>
          </a:p>
          <a:p>
            <a:r>
              <a:rPr lang="ru-RU" sz="2000" dirty="0"/>
              <a:t>Трассировка требований</a:t>
            </a:r>
          </a:p>
          <a:p>
            <a:r>
              <a:rPr lang="ru-RU" sz="2000" dirty="0" smtClean="0"/>
              <a:t>Гибкая </a:t>
            </a:r>
            <a:r>
              <a:rPr lang="ru-RU" sz="2000" dirty="0"/>
              <a:t>кастомизация</a:t>
            </a:r>
          </a:p>
          <a:p>
            <a:r>
              <a:rPr lang="ru-RU" sz="2000" dirty="0"/>
              <a:t>Интеграция с Jira</a:t>
            </a:r>
          </a:p>
          <a:p>
            <a:r>
              <a:rPr lang="ru-RU" sz="2000" dirty="0" smtClean="0"/>
              <a:t>Удобный </a:t>
            </a:r>
            <a:r>
              <a:rPr lang="ru-RU" sz="2000" dirty="0"/>
              <a:t>переход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0" y="116632"/>
            <a:ext cx="1428750" cy="89535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83" y="6294437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643192" cy="1143000"/>
          </a:xfrm>
        </p:spPr>
        <p:txBody>
          <a:bodyPr/>
          <a:lstStyle/>
          <a:p>
            <a:r>
              <a:rPr lang="ru-RU" dirty="0" smtClean="0"/>
              <a:t>Требования к инструменту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0" y="116632"/>
            <a:ext cx="1428750" cy="8953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/>
          <a:stretch/>
        </p:blipFill>
        <p:spPr>
          <a:xfrm>
            <a:off x="251520" y="1556792"/>
            <a:ext cx="5968859" cy="4525963"/>
          </a:xfrm>
        </p:spPr>
      </p:pic>
      <p:sp>
        <p:nvSpPr>
          <p:cNvPr id="9" name="TextBox 8"/>
          <p:cNvSpPr txBox="1"/>
          <p:nvPr/>
        </p:nvSpPr>
        <p:spPr>
          <a:xfrm>
            <a:off x="4716016" y="1412776"/>
            <a:ext cx="4104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Представительные </a:t>
            </a:r>
            <a:r>
              <a:rPr lang="ru-RU" sz="2400" dirty="0" smtClean="0"/>
              <a:t>клиенты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Частые обновления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Служба поддержки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Комьюнити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Заинтересованность отдела тестирования</a:t>
            </a:r>
            <a:endParaRPr lang="ru-RU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 ромашка, два ромашка...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">
            <a:off x="7031641" y="1567756"/>
            <a:ext cx="1673746" cy="137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964">
            <a:off x="4400952" y="3690613"/>
            <a:ext cx="807337" cy="82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06">
            <a:off x="7028266" y="5457456"/>
            <a:ext cx="135255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363">
            <a:off x="3192032" y="5509014"/>
            <a:ext cx="2795779" cy="83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685">
            <a:off x="3361489" y="1651690"/>
            <a:ext cx="18669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880">
            <a:off x="467544" y="4814519"/>
            <a:ext cx="1866900" cy="189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036">
            <a:off x="287079" y="3716218"/>
            <a:ext cx="2752725" cy="80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882">
            <a:off x="251520" y="1916832"/>
            <a:ext cx="1895475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97660"/>
            <a:ext cx="1838325" cy="63817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6247204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174"/>
            <a:ext cx="9144000" cy="3741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735" y="303577"/>
            <a:ext cx="756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требованиями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392"/>
            <a:ext cx="8229600" cy="3497579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8864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Покрытие требования тестами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9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090"/>
            <a:ext cx="8229600" cy="4502182"/>
          </a:xfrm>
        </p:spPr>
      </p:pic>
      <p:sp>
        <p:nvSpPr>
          <p:cNvPr id="4" name="TextBox 3"/>
          <p:cNvSpPr txBox="1"/>
          <p:nvPr/>
        </p:nvSpPr>
        <p:spPr>
          <a:xfrm>
            <a:off x="1400735" y="303577"/>
            <a:ext cx="756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кейс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9868"/>
            <a:ext cx="5917192" cy="994122"/>
          </a:xfrm>
        </p:spPr>
        <p:txBody>
          <a:bodyPr/>
          <a:lstStyle/>
          <a:p>
            <a:r>
              <a:rPr lang="ru-RU" dirty="0" smtClean="0"/>
              <a:t>Внедрение. Процесс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" y="3501008"/>
            <a:ext cx="2876990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Менеджер направления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>
          <a:xfrm>
            <a:off x="1946157" y="1498425"/>
            <a:ext cx="1646903" cy="1608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4949" y="1763524"/>
            <a:ext cx="121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 лиды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35" y="1268760"/>
            <a:ext cx="2337048" cy="2068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3313" y="124230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Менеджеры проектов</a:t>
            </a:r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13947"/>
            <a:ext cx="2706107" cy="169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652120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Тестировщики</a:t>
            </a:r>
            <a:endParaRPr lang="ru-RU" dirty="0"/>
          </a:p>
        </p:txBody>
      </p:sp>
      <p:sp>
        <p:nvSpPr>
          <p:cNvPr id="14" name="Bent Arrow 13"/>
          <p:cNvSpPr/>
          <p:nvPr/>
        </p:nvSpPr>
        <p:spPr>
          <a:xfrm>
            <a:off x="683568" y="2132856"/>
            <a:ext cx="1140718" cy="1800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93060" y="2132856"/>
            <a:ext cx="1627012" cy="555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Bent Arrow 17"/>
          <p:cNvSpPr/>
          <p:nvPr/>
        </p:nvSpPr>
        <p:spPr>
          <a:xfrm rot="16200000" flipH="1" flipV="1">
            <a:off x="6852402" y="2653995"/>
            <a:ext cx="1735327" cy="966813"/>
          </a:xfrm>
          <a:prstGeom prst="bentArrow">
            <a:avLst>
              <a:gd name="adj1" fmla="val 25000"/>
              <a:gd name="adj2" fmla="val 26611"/>
              <a:gd name="adj3" fmla="val 2607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6294437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Внедрение. Методы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331"/>
            <a:ext cx="3210819" cy="2208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Внедрение. Методы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331"/>
            <a:ext cx="3210819" cy="2208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842002" cy="213285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7636"/>
            <a:ext cx="8229600" cy="114300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Проблемы с требованиями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С чем мы столкнулись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Как решали свои проблемы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На верном пути к поиску инструмента. Особенности подбора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Внедрение нового там, где ещё не готовы расстаться со старым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Что получили и продолжаем получать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771638" cy="2076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Внедрение. Методы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331"/>
            <a:ext cx="3210819" cy="2208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842002" cy="2132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1811206" cy="181120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Внедрение. Методы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331"/>
            <a:ext cx="3210819" cy="2208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842002" cy="2132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1811206" cy="181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56" y="4432887"/>
            <a:ext cx="2810251" cy="210768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</a:t>
            </a:r>
          </a:p>
          <a:p>
            <a:endParaRPr lang="ru-RU" dirty="0"/>
          </a:p>
          <a:p>
            <a:pPr algn="ctr"/>
            <a:r>
              <a:rPr lang="ru-RU" dirty="0" smtClean="0"/>
              <a:t>Знает, что происходит с его требованиями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184482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проекта</a:t>
            </a:r>
          </a:p>
          <a:p>
            <a:endParaRPr lang="ru-RU" dirty="0"/>
          </a:p>
          <a:p>
            <a:pPr algn="ctr"/>
            <a:r>
              <a:rPr lang="ru-RU" dirty="0" smtClean="0"/>
              <a:t>Имеет подтверждённую информацию о покрытии требований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84482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Тестировщик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Планирует тестирование с учётом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Имеет единое хранилище тестовой документации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430147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Спокойный заказчик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 тратится время на выяснение «магической природы» происхождения или исчезновения требований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533051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сделать заказчика довольным в любой момент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33051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Сократилось время составления наборов тестов и подготовки к Демо</a:t>
            </a:r>
            <a:endParaRPr lang="ru-RU" dirty="0"/>
          </a:p>
        </p:txBody>
      </p:sp>
      <p:sp>
        <p:nvSpPr>
          <p:cNvPr id="18" name="Oval 17"/>
          <p:cNvSpPr/>
          <p:nvPr/>
        </p:nvSpPr>
        <p:spPr>
          <a:xfrm>
            <a:off x="3131840" y="5085184"/>
            <a:ext cx="2808312" cy="1512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/>
          <p:cNvSpPr/>
          <p:nvPr/>
        </p:nvSpPr>
        <p:spPr>
          <a:xfrm>
            <a:off x="6153650" y="5142367"/>
            <a:ext cx="2450798" cy="16001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/>
          <p:cNvSpPr/>
          <p:nvPr/>
        </p:nvSpPr>
        <p:spPr>
          <a:xfrm>
            <a:off x="-18256" y="4005064"/>
            <a:ext cx="3006080" cy="2852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Chevron 20"/>
          <p:cNvSpPr/>
          <p:nvPr/>
        </p:nvSpPr>
        <p:spPr>
          <a:xfrm rot="5400000">
            <a:off x="1187624" y="3322152"/>
            <a:ext cx="648072" cy="55399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4211959" y="4153149"/>
            <a:ext cx="648072" cy="55399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5400000">
            <a:off x="6973234" y="4477185"/>
            <a:ext cx="648072" cy="55399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287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751" y="108399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225552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76204" y="3378943"/>
            <a:ext cx="3384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>
                <a:hlinkClick r:id="rId6"/>
              </a:rPr>
              <a:t>          kostiukdaria@gmail.com</a:t>
            </a:r>
            <a:endParaRPr lang="en-US" altLang="ru-RU" dirty="0"/>
          </a:p>
          <a:p>
            <a:pPr eaLnBrk="1" hangingPunct="1"/>
            <a:endParaRPr lang="ru-RU" altLang="ru-RU" dirty="0"/>
          </a:p>
          <a:p>
            <a:pPr eaLnBrk="1" hangingPunct="1">
              <a:buFont typeface="Arial" pitchFamily="34" charset="0"/>
              <a:buNone/>
            </a:pPr>
            <a:endParaRPr lang="ru-RU" altLang="ru-RU" dirty="0">
              <a:hlinkClick r:id="rId6"/>
            </a:endParaRPr>
          </a:p>
          <a:p>
            <a:pPr eaLnBrk="1" hangingPunct="1"/>
            <a:r>
              <a:rPr lang="en-US" altLang="ru-RU" dirty="0"/>
              <a:t>    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ru-RU" dirty="0"/>
              <a:t>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ru-RU" dirty="0"/>
              <a:t>          </a:t>
            </a:r>
            <a:r>
              <a:rPr lang="en-US" altLang="ru-RU" dirty="0" err="1"/>
              <a:t>dasha_krasnian</a:t>
            </a:r>
            <a:endParaRPr lang="ru-RU" altLang="ru-RU" dirty="0"/>
          </a:p>
          <a:p>
            <a:pPr eaLnBrk="1" hangingPunct="1"/>
            <a:endParaRPr lang="uk-UA" altLang="ru-RU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1" y="4791818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51720" y="2540742"/>
            <a:ext cx="278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Дарья Костюк</a:t>
            </a:r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4"/>
          <a:stretch/>
        </p:blipFill>
        <p:spPr bwMode="auto">
          <a:xfrm>
            <a:off x="755529" y="3431330"/>
            <a:ext cx="852733" cy="8540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Требования к требованиям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9781" y="1700808"/>
            <a:ext cx="3240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Недвусмысленность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Проверяемость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Четкость (краткость</a:t>
            </a:r>
            <a:r>
              <a:rPr lang="ru-RU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Непротиворечивость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Точность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Понятность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Осуществимость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Независимость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Детализированность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Необходимость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739582" cy="502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6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" y="4135582"/>
            <a:ext cx="1310793" cy="1293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9181" y="427258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9" b="42962"/>
          <a:stretch/>
        </p:blipFill>
        <p:spPr>
          <a:xfrm>
            <a:off x="57932" y="5505539"/>
            <a:ext cx="2389832" cy="1246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2447764" y="5443328"/>
            <a:ext cx="238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" y="4135582"/>
            <a:ext cx="1310793" cy="1293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9181" y="427258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22" y="188640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Какие бывают проблемы с требованиями</a:t>
            </a:r>
            <a:endParaRPr lang="ru-RU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286684"/>
            <a:ext cx="1360740" cy="12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287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1959" y="1459399"/>
            <a:ext cx="181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Несоответствие требованиям к требованиям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" y="2857641"/>
            <a:ext cx="1428750" cy="106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8452" y="2887594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Требований нет или почти нет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9" b="42962"/>
          <a:stretch/>
        </p:blipFill>
        <p:spPr>
          <a:xfrm>
            <a:off x="57932" y="5505539"/>
            <a:ext cx="2389832" cy="1246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2447764" y="5443328"/>
            <a:ext cx="238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что больше- скорость звука или скорость изменения требований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1308629"/>
            <a:ext cx="1964134" cy="137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092280" y="1839307"/>
            <a:ext cx="169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и как фиксировать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" y="4135582"/>
            <a:ext cx="1310793" cy="1293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9181" y="427258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Потеря требований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75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642</Words>
  <Application>Microsoft Office PowerPoint</Application>
  <PresentationFormat>On-screen Show (4:3)</PresentationFormat>
  <Paragraphs>221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Путь к трассировке требований:  от идеи к инстументу </vt:lpstr>
      <vt:lpstr>PowerPoint Presentation</vt:lpstr>
      <vt:lpstr>План доклада</vt:lpstr>
      <vt:lpstr>Требования к требованиям</vt:lpstr>
      <vt:lpstr>Какие бывают проблемы с требованиями</vt:lpstr>
      <vt:lpstr>Какие бывают проблемы с требованиями</vt:lpstr>
      <vt:lpstr>Какие бывают проблемы с требованиями</vt:lpstr>
      <vt:lpstr>Какие бывают проблемы с требованиями</vt:lpstr>
      <vt:lpstr>Какие бывают проблемы с требованиями</vt:lpstr>
      <vt:lpstr>Какие бывают проблемы с требованиями</vt:lpstr>
      <vt:lpstr>Какие бывают проблемы с требованиями</vt:lpstr>
      <vt:lpstr>К чему мы пришли</vt:lpstr>
      <vt:lpstr>Проблема - Решение</vt:lpstr>
      <vt:lpstr>Проблема - Решение</vt:lpstr>
      <vt:lpstr>Проблема - Решение</vt:lpstr>
      <vt:lpstr>Проблема - Решение</vt:lpstr>
      <vt:lpstr>Проблема - Решение</vt:lpstr>
      <vt:lpstr>Проблема - Решение</vt:lpstr>
      <vt:lpstr>Проблема - Решение</vt:lpstr>
      <vt:lpstr>Поиск инструмента</vt:lpstr>
      <vt:lpstr>Требования к инструменту</vt:lpstr>
      <vt:lpstr>Требования к инструменту</vt:lpstr>
      <vt:lpstr>Раз ромашка, два ромашка...</vt:lpstr>
      <vt:lpstr>PowerPoint Presentation</vt:lpstr>
      <vt:lpstr>PowerPoint Presentation</vt:lpstr>
      <vt:lpstr>PowerPoint Presentation</vt:lpstr>
      <vt:lpstr>Внедрение. Процесс</vt:lpstr>
      <vt:lpstr>Внедрение. Методы</vt:lpstr>
      <vt:lpstr>Внедрение. Методы</vt:lpstr>
      <vt:lpstr>Внедрение. Методы</vt:lpstr>
      <vt:lpstr>Внедрение. Методы</vt:lpstr>
      <vt:lpstr>Результаты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Kostiuk</dc:creator>
  <cp:lastModifiedBy>Daria Kostiuk</cp:lastModifiedBy>
  <cp:revision>38</cp:revision>
  <dcterms:created xsi:type="dcterms:W3CDTF">2014-02-01T12:26:44Z</dcterms:created>
  <dcterms:modified xsi:type="dcterms:W3CDTF">2014-03-01T10:16:03Z</dcterms:modified>
</cp:coreProperties>
</file>