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5" r:id="rId1"/>
  </p:sldMasterIdLst>
  <p:notesMasterIdLst>
    <p:notesMasterId r:id="rId24"/>
  </p:notesMasterIdLst>
  <p:sldIdLst>
    <p:sldId id="256" r:id="rId2"/>
    <p:sldId id="264" r:id="rId3"/>
    <p:sldId id="257" r:id="rId4"/>
    <p:sldId id="261" r:id="rId5"/>
    <p:sldId id="284" r:id="rId6"/>
    <p:sldId id="268" r:id="rId7"/>
    <p:sldId id="265" r:id="rId8"/>
    <p:sldId id="262" r:id="rId9"/>
    <p:sldId id="266" r:id="rId10"/>
    <p:sldId id="267" r:id="rId11"/>
    <p:sldId id="270" r:id="rId12"/>
    <p:sldId id="271" r:id="rId13"/>
    <p:sldId id="286" r:id="rId14"/>
    <p:sldId id="285" r:id="rId15"/>
    <p:sldId id="272" r:id="rId16"/>
    <p:sldId id="269" r:id="rId17"/>
    <p:sldId id="274" r:id="rId18"/>
    <p:sldId id="275" r:id="rId19"/>
    <p:sldId id="287" r:id="rId20"/>
    <p:sldId id="280" r:id="rId21"/>
    <p:sldId id="282" r:id="rId22"/>
    <p:sldId id="283" r:id="rId23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77B48B98-2C2F-4947-B18D-FF3BA39CC430}">
  <a:tblStyle styleId="{77B48B98-2C2F-4947-B18D-FF3BA39CC430}" styleName="Table_0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622" autoAdjust="0"/>
  </p:normalViewPr>
  <p:slideViewPr>
    <p:cSldViewPr>
      <p:cViewPr varScale="1">
        <p:scale>
          <a:sx n="114" d="100"/>
          <a:sy n="114" d="100"/>
        </p:scale>
        <p:origin x="-156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498961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andenews.blogspot.ru/2010/08/test3.html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plexusinstitute.org/edgeware/archive/think/main_aides3.html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Основными ошибками, допускаемыми этапе первичного сбора требований, являются: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• Нечеткое определение границ проекта, что приводит к затягиванию сроков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проекта, перерасходу бюджета за счет включения в продукт второстепенных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возможностей.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• Недостаточно четко определенные группы пользователей продукта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• В каждой группе не выделены представители, наиболее заинтересованные в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продукте, готовые продуктивно сотрудничать с командой разработчиков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• Попытка с первого раза максимально детализировать и проанализировать все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требования 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Чтобы не допустить этих ошибок можно дать несколько рекомендаций: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• Разделите пользователей продукта на категории в соответствии с их ролями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• В каждой группе выберите одного - двух человек в качестве представителей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интересов группы. Выбранные люди должны быть лидерами (пусть даже и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неформальными) в своей группе, четко представлять бизнес процессы, в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которых участвует группа и лояльно настроенных по отношению к проекту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создания и внедрения разрабатываемой системы.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• Не пытайтесь сразу и досконально описать все требования. Это приведет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лишь к затягиванию работ. Требования должны прорабатываться и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детализироваться в ходе проекта.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• Каждому требованию присваивайте приоритетность. Это позволит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реализовывать в первую очередь самые необходимые требования,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откладывая реализацию второстепенных возможностей на более поздний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срок. Как правило, достаточно ввести три – четыре градации приоритетности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требований. 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Аналитик</a:t>
            </a:r>
            <a:r>
              <a:rPr lang="ru-RU" baseline="0" dirty="0" smtClean="0"/>
              <a:t> должен прислушиваться к группам 4,5,7</a:t>
            </a:r>
          </a:p>
          <a:p>
            <a:pPr>
              <a:spcBef>
                <a:spcPts val="0"/>
              </a:spcBef>
              <a:buNone/>
            </a:pPr>
            <a:r>
              <a:rPr lang="ru-RU" baseline="0" dirty="0" smtClean="0"/>
              <a:t>2,4,7,6,5 – проинтервьюировать</a:t>
            </a:r>
          </a:p>
          <a:p>
            <a:pPr>
              <a:spcBef>
                <a:spcPts val="0"/>
              </a:spcBef>
              <a:buNone/>
            </a:pPr>
            <a:endParaRPr lang="ru-RU" baseline="0" dirty="0" smtClean="0"/>
          </a:p>
          <a:p>
            <a:pPr>
              <a:spcBef>
                <a:spcPts val="0"/>
              </a:spcBef>
              <a:buNone/>
            </a:pPr>
            <a:r>
              <a:rPr lang="ru-RU" baseline="0" dirty="0" smtClean="0"/>
              <a:t>2 - юристы\законники</a:t>
            </a:r>
          </a:p>
          <a:p>
            <a:pPr>
              <a:spcBef>
                <a:spcPts val="0"/>
              </a:spcBef>
              <a:buNone/>
            </a:pPr>
            <a:r>
              <a:rPr lang="ru-RU" baseline="0" dirty="0" smtClean="0"/>
              <a:t>3 – запросы этой группы отправлять «когда-нибудь потом обязательно»</a:t>
            </a:r>
          </a:p>
          <a:p>
            <a:pPr>
              <a:spcBef>
                <a:spcPts val="0"/>
              </a:spcBef>
              <a:buNone/>
            </a:pPr>
            <a:r>
              <a:rPr lang="ru-RU" baseline="0" dirty="0" smtClean="0"/>
              <a:t>4 – вовлекать, держать в курсе</a:t>
            </a:r>
          </a:p>
          <a:p>
            <a:pPr>
              <a:spcBef>
                <a:spcPts val="0"/>
              </a:spcBef>
              <a:buNone/>
            </a:pPr>
            <a:r>
              <a:rPr lang="ru-RU" baseline="0" dirty="0" smtClean="0"/>
              <a:t>5 – это дополнительная возможность. Договариваться о реализации их потребностей через спонсора.</a:t>
            </a:r>
          </a:p>
          <a:p>
            <a:pPr>
              <a:spcBef>
                <a:spcPts val="0"/>
              </a:spcBef>
              <a:buNone/>
            </a:pPr>
            <a:r>
              <a:rPr lang="ru-RU" baseline="0" dirty="0" smtClean="0"/>
              <a:t>6 – конечные пользователи</a:t>
            </a:r>
          </a:p>
          <a:p>
            <a:pPr>
              <a:spcBef>
                <a:spcPts val="0"/>
              </a:spcBef>
              <a:buNone/>
            </a:pPr>
            <a:r>
              <a:rPr lang="ru-RU" baseline="0" dirty="0" smtClean="0"/>
              <a:t>7 – нужно заинтересовать эту категорию тем, что интересует 6-ю</a:t>
            </a:r>
          </a:p>
          <a:p>
            <a:pPr>
              <a:spcBef>
                <a:spcPts val="0"/>
              </a:spcBef>
              <a:buNone/>
            </a:pPr>
            <a:endParaRPr lang="ru-RU" baseline="0" dirty="0" smtClean="0"/>
          </a:p>
          <a:p>
            <a:pPr rtl="0">
              <a:spcBef>
                <a:spcPts val="0"/>
              </a:spcBef>
              <a:buNone/>
            </a:pPr>
            <a:r>
              <a:rPr lang="ru-RU" dirty="0" smtClean="0"/>
              <a:t>семинары</a:t>
            </a:r>
          </a:p>
          <a:p>
            <a:pPr rtl="0">
              <a:spcBef>
                <a:spcPts val="0"/>
              </a:spcBef>
              <a:buNone/>
            </a:pPr>
            <a:r>
              <a:rPr lang="ru-RU" dirty="0" smtClean="0"/>
              <a:t>опросы</a:t>
            </a:r>
          </a:p>
          <a:p>
            <a:pPr rtl="0">
              <a:spcBef>
                <a:spcPts val="0"/>
              </a:spcBef>
              <a:buNone/>
            </a:pPr>
            <a:r>
              <a:rPr lang="ru-RU" dirty="0" err="1" smtClean="0"/>
              <a:t>брейн</a:t>
            </a:r>
            <a:r>
              <a:rPr lang="ru-RU" dirty="0" smtClean="0"/>
              <a:t>-штормы</a:t>
            </a:r>
          </a:p>
          <a:p>
            <a:pPr rtl="0">
              <a:spcBef>
                <a:spcPts val="0"/>
              </a:spcBef>
              <a:buNone/>
            </a:pPr>
            <a:r>
              <a:rPr lang="ru-RU" dirty="0" smtClean="0"/>
              <a:t>он-сайт</a:t>
            </a:r>
          </a:p>
          <a:p>
            <a:pPr rtl="0">
              <a:spcBef>
                <a:spcPts val="0"/>
              </a:spcBef>
              <a:buNone/>
            </a:pPr>
            <a:endParaRPr lang="ru-RU" dirty="0" smtClean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-RU" dirty="0" smtClean="0"/>
              <a:t>При анализе и детализации требований основными приемами работы с участниками проекта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-RU" dirty="0" smtClean="0"/>
              <a:t>являются проведение круглых столов, обсуждений, «мозговых штурмов», демонстраций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-RU" dirty="0" smtClean="0"/>
              <a:t>предварительных версий разрабатываемой системы. 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2. Сформулировать проблему можно по результатам интервью, проверить её лучше всего</a:t>
            </a:r>
            <a:r>
              <a:rPr lang="ru-RU" baseline="0" dirty="0" smtClean="0"/>
              <a:t> в кулуарах и курилках.</a:t>
            </a:r>
          </a:p>
          <a:p>
            <a:r>
              <a:rPr lang="ru-RU" baseline="0" dirty="0" smtClean="0"/>
              <a:t>В формулировке проблемы должно быть:</a:t>
            </a:r>
          </a:p>
          <a:p>
            <a:r>
              <a:rPr lang="ru-RU" baseline="0" dirty="0" smtClean="0"/>
              <a:t>	Проблема</a:t>
            </a:r>
          </a:p>
          <a:p>
            <a:r>
              <a:rPr lang="ru-RU" baseline="0" dirty="0" smtClean="0"/>
              <a:t>	Затрагивает</a:t>
            </a:r>
          </a:p>
          <a:p>
            <a:r>
              <a:rPr lang="ru-RU" baseline="0" dirty="0" smtClean="0"/>
              <a:t>	В результате чего</a:t>
            </a:r>
          </a:p>
          <a:p>
            <a:r>
              <a:rPr lang="ru-RU" baseline="0" dirty="0" smtClean="0"/>
              <a:t>	Успешное решение должно</a:t>
            </a:r>
          </a:p>
          <a:p>
            <a:r>
              <a:rPr lang="ru-RU" baseline="0" dirty="0" smtClean="0"/>
              <a:t>Сформулировать всё на языке заинтересованных сторон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968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000" dirty="0">
                <a:solidFill>
                  <a:srgbClr val="3D3D3D"/>
                </a:solidFill>
              </a:rPr>
              <a:t>Работа с нефункциональными требованиями может оказаться не столь простой. Сначала мы должны посмотреть на базовые типы NFRs: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dirty="0">
                <a:solidFill>
                  <a:srgbClr val="3D3D3D"/>
                </a:solidFill>
              </a:rPr>
              <a:t>— </a:t>
            </a:r>
            <a:r>
              <a:rPr lang="en" sz="1400" b="1" dirty="0">
                <a:solidFill>
                  <a:srgbClr val="3D3D3D"/>
                </a:solidFill>
              </a:rPr>
              <a:t>Окружение</a:t>
            </a:r>
            <a:r>
              <a:rPr lang="en" sz="1400" dirty="0">
                <a:solidFill>
                  <a:srgbClr val="3D3D3D"/>
                </a:solidFill>
              </a:rPr>
              <a:t> — требования, определяющие физическую среду (природную или созданную) в которой будет работать система. В некоторых случаях, это также может отражать политическую или экономическую обстановку, в которой выполняется работа или система будет функционировать.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dirty="0">
                <a:solidFill>
                  <a:srgbClr val="3D3D3D"/>
                </a:solidFill>
              </a:rPr>
              <a:t>— </a:t>
            </a:r>
            <a:r>
              <a:rPr lang="en" sz="1400" b="1" dirty="0">
                <a:solidFill>
                  <a:srgbClr val="3D3D3D"/>
                </a:solidFill>
              </a:rPr>
              <a:t>Физические</a:t>
            </a:r>
            <a:r>
              <a:rPr lang="en" sz="1400" dirty="0">
                <a:solidFill>
                  <a:srgbClr val="3D3D3D"/>
                </a:solidFill>
              </a:rPr>
              <a:t> — требования, определяющие форму продукта или системы. Например, указание размера, формы, окраски, веса или других аналогичных свойств продуктов или систем.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dirty="0">
                <a:solidFill>
                  <a:srgbClr val="3D3D3D"/>
                </a:solidFill>
              </a:rPr>
              <a:t>— </a:t>
            </a:r>
            <a:r>
              <a:rPr lang="en" sz="1400" b="1" dirty="0">
                <a:solidFill>
                  <a:srgbClr val="3D3D3D"/>
                </a:solidFill>
              </a:rPr>
              <a:t>Интерфейсные</a:t>
            </a:r>
            <a:r>
              <a:rPr lang="en" sz="1400" dirty="0">
                <a:solidFill>
                  <a:srgbClr val="3D3D3D"/>
                </a:solidFill>
              </a:rPr>
              <a:t> — требования, определяющие данные, структуру и физическую форму интерфейсов между компонентами (аппаратными средствами, программным обеспечением и людьми). Здесь также могут указываться требования по взаимодействию с существующими системами или использованию некоторых стандартных интерфейсов. Некоторые аналитики выделяют интерфейсные требования в отдельную группу, не включая их в NFR.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dirty="0">
                <a:solidFill>
                  <a:srgbClr val="3D3D3D"/>
                </a:solidFill>
              </a:rPr>
              <a:t>— </a:t>
            </a:r>
            <a:r>
              <a:rPr lang="en" sz="1400" b="1" dirty="0">
                <a:solidFill>
                  <a:srgbClr val="3D3D3D"/>
                </a:solidFill>
              </a:rPr>
              <a:t>Ограничения</a:t>
            </a:r>
            <a:r>
              <a:rPr lang="en" sz="1400" dirty="0">
                <a:solidFill>
                  <a:srgbClr val="3D3D3D"/>
                </a:solidFill>
              </a:rPr>
              <a:t> — требования, предписывающие условия или ограничения на то, как система может быть построена или как и в каком контексте должны применяться другие требования. Нетехнические аспекты, такие как сроки или бюджет могут также органичивать проекты по разработке.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dirty="0">
                <a:solidFill>
                  <a:srgbClr val="3D3D3D"/>
                </a:solidFill>
              </a:rPr>
              <a:t>— </a:t>
            </a:r>
            <a:r>
              <a:rPr lang="en" sz="1400" b="1" dirty="0">
                <a:solidFill>
                  <a:srgbClr val="3D3D3D"/>
                </a:solidFill>
              </a:rPr>
              <a:t>Факторы качества</a:t>
            </a:r>
            <a:r>
              <a:rPr lang="en" sz="1400" dirty="0">
                <a:solidFill>
                  <a:srgbClr val="3D3D3D"/>
                </a:solidFill>
              </a:rPr>
              <a:t> (эмерджетные свойства) — требования, которые касаются других качественных факторов продукта или процесса, так называемые «ильности», упомянутые выше.</a:t>
            </a:r>
          </a:p>
          <a:p>
            <a:pPr>
              <a:spcBef>
                <a:spcPts val="0"/>
              </a:spcBef>
              <a:buNone/>
            </a:pPr>
            <a:endParaRPr sz="1000" dirty="0">
              <a:solidFill>
                <a:srgbClr val="3D3D3D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Бизнес требования описывают пожелания пользователей с точки зрения задач бизнеса.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Примеры бизнес требований: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• Ускорение обработки заказов на 30 %. 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• Снижение издержек ведения бухгалтерии на 200 тыс. рублей в год.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Источником бизнес требований, как правило, является отдел маркетинга и высшее руководство. Бизнес требования описывают критерии успешности проекта с точки зрения спонсоров проекта. Бизнес требования являются требованиями высшего уровня, остальные требования подчинены им.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Пользовательские требования отражают пожелания непосредственных пользователей системы. Хорошей практикой является оформление пользовательских требований в виде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вариантов использования (use cases). Работе с пользовательскими требованиями следует уделять пристальное внимание, так как мнение о системе, сложившееся у непосредственных 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пользователей является ключевым фактором успешности внедрения и эксплуатации системы. 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Естественно, что пользовательские требования должны быть жестко подчинены бизнес требованиям. 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Практически любая информационная система имеет несколько категорий пользователей. Очень важно проанализировать потребности каждой из таких групп, достигнув компромисса 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между противоречащими требованиями различных групп пользователей. Необходимо четко определить приоритетность каждой группы и при разрешении противоречий между 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требованиями в первую очередь заботится об удовлетворении наиболее приоритетных групп. 4 Наиболее удачным подходом является оформление пользовательских требований в виде 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вариантов использования. 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Собранные требования оформляются в виде спецификации требований (System Requirement Specification - SRS). 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Самый нижний уровень требований – это функциональные требования. Данный вид требований детально описывает функции, которые должно выполнять ПО для 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удовлетворения пользовательских требований. Функциональные требования фактически являются заданиями для архитекторов и программистов.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К нефункциональным требованиям, относят: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1. Бизнес правила. Набор принятых приемов организации бизнес процессов, которые должны быть учтены при разработке ПО 2. Quality Attributes – атрибуты качества. Чаще всего это характеристики надежности отказоустойчивости системы.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3. Внешние интерфейсы. Набор программных интерфейсов, которые необходимо реализовать для интеграции в существующую в организации среду программных средств.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dirty="0"/>
              <a:t>4. Ограничения. Законодательные и другие ограничения накладываемые на создаваемое ПО. 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dirty="0">
                <a:solidFill>
                  <a:srgbClr val="3D3D3D"/>
                </a:solidFill>
              </a:rPr>
              <a:t>Эта деятельность гарантирует, что вы разрешаете (адресуете) как функциональные, так и нефункцициональные требования в ходе моделирования и проектирования.</a:t>
            </a:r>
          </a:p>
          <a:p>
            <a:pPr lvl="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dirty="0">
                <a:solidFill>
                  <a:srgbClr val="3D3D3D"/>
                </a:solidFill>
              </a:rPr>
              <a:t>Итоговая цель всего анализа нефункциональных требований пользователя – это выработать соответствующие системные нефункциональные требования, которые могут быть измерены, протестированы и распределены по компонентам системы. То есть необходимо вывести набор нефункциональных системных требований, которые:</a:t>
            </a:r>
          </a:p>
          <a:p>
            <a:pPr lvl="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dirty="0">
                <a:solidFill>
                  <a:srgbClr val="3D3D3D"/>
                </a:solidFill>
              </a:rPr>
              <a:t>— Могут быть измерены.</a:t>
            </a:r>
          </a:p>
          <a:p>
            <a:pPr lvl="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dirty="0">
                <a:solidFill>
                  <a:srgbClr val="3D3D3D"/>
                </a:solidFill>
              </a:rPr>
              <a:t>— Могут быть протестированы.</a:t>
            </a:r>
          </a:p>
          <a:p>
            <a:pPr lvl="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None/>
            </a:pPr>
            <a:r>
              <a:rPr lang="en" sz="1000" dirty="0">
                <a:solidFill>
                  <a:srgbClr val="3D3D3D"/>
                </a:solidFill>
              </a:rPr>
              <a:t>— Могут быть выделены (т.е. связаны) с архитектурой системы.</a:t>
            </a:r>
          </a:p>
          <a:p>
            <a:pPr lvl="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None/>
            </a:pPr>
            <a:endParaRPr sz="1000" dirty="0">
              <a:solidFill>
                <a:srgbClr val="3D3D3D"/>
              </a:solidFill>
            </a:endParaRPr>
          </a:p>
          <a:p>
            <a:pPr lvl="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None/>
            </a:pPr>
            <a:endParaRPr sz="1000" dirty="0">
              <a:solidFill>
                <a:srgbClr val="3D3D3D"/>
              </a:solidFill>
            </a:endParaRPr>
          </a:p>
          <a:p>
            <a:pPr lvl="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None/>
            </a:pPr>
            <a:r>
              <a:rPr lang="en" sz="1000" dirty="0">
                <a:solidFill>
                  <a:srgbClr val="3D3D3D"/>
                </a:solidFill>
              </a:rPr>
              <a:t>При формировании нефункциональных требований следует формулировать их таким образом, чтобы они были контролируемы и измеряемы. Очень часто этого не делается, а требования формулируются в виде пожеланий, например, разрабатываемое ПО должно быть дружественным для пользователя. В результате такие требования приводят к тому, что разработчики вынуждены сами придумывать себе работу, которая как, потом оказывается была сделана ими впустую. </a:t>
            </a:r>
          </a:p>
          <a:p>
            <a:pPr lvl="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Clr>
                <a:schemeClr val="dk1"/>
              </a:buClr>
              <a:buFont typeface="Arial"/>
              <a:buNone/>
            </a:pPr>
            <a:endParaRPr sz="1000" dirty="0">
              <a:solidFill>
                <a:srgbClr val="3D3D3D"/>
              </a:solidFill>
            </a:endParaRP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Побеждает тот, кто больше приспособлен.</a:t>
            </a:r>
          </a:p>
          <a:p>
            <a:pPr marL="228600" indent="-228600">
              <a:buAutoNum type="arabicParenR"/>
            </a:pPr>
            <a:r>
              <a:rPr lang="ru-RU" dirty="0" smtClean="0"/>
              <a:t>Удовлетворить заказчика</a:t>
            </a:r>
          </a:p>
          <a:p>
            <a:pPr marL="228600" indent="-228600">
              <a:buAutoNum type="arabicParenR"/>
            </a:pPr>
            <a:r>
              <a:rPr lang="ru-RU" dirty="0" smtClean="0"/>
              <a:t>Подготовиться к изменениям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39039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Вывод:</a:t>
            </a:r>
            <a:r>
              <a:rPr lang="ru-RU" baseline="0" dirty="0" smtClean="0"/>
              <a:t> </a:t>
            </a:r>
            <a:r>
              <a:rPr lang="en" dirty="0" smtClean="0"/>
              <a:t>требования должны проходить через 1 человека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http://www.geneca.com/75-business-executives-anticipate-software-projects-fail/</a:t>
            </a: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Это не требование – это проблема. Описать</a:t>
            </a:r>
            <a:r>
              <a:rPr lang="ru-RU" baseline="0" dirty="0" smtClean="0"/>
              <a:t> её, сформулировать область решений. Сформулировать возможности продукта и реализовать соответствующие функции.</a:t>
            </a:r>
            <a:endParaRPr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 например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- «получить «правильный» продукт для выхода с ним на рынок в подходящее для этого время, для захвата рыночной </a:t>
            </a:r>
          </a:p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ниши»</a:t>
            </a:r>
          </a:p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– «получить прибыль от реализации проекта»</a:t>
            </a:r>
          </a:p>
          <a:p>
            <a:pPr lvl="0" rtl="0">
              <a:spcBef>
                <a:spcPts val="600"/>
              </a:spcBef>
              <a:buNone/>
            </a:pPr>
            <a:endParaRPr sz="3000">
              <a:solidFill>
                <a:schemeClr val="dk1"/>
              </a:solidFill>
            </a:endParaRPr>
          </a:p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 Требования определяют потребности (проблемы)</a:t>
            </a:r>
          </a:p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– Требования заинтересованных сторон, бизнес требования</a:t>
            </a:r>
          </a:p>
          <a:p>
            <a:pPr lvl="0" rtl="0">
              <a:spcBef>
                <a:spcPts val="600"/>
              </a:spcBef>
              <a:buNone/>
            </a:pPr>
            <a:endParaRPr sz="3000">
              <a:solidFill>
                <a:schemeClr val="dk1"/>
              </a:solidFill>
            </a:endParaRPr>
          </a:p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• Требования определяют решение:</a:t>
            </a:r>
          </a:p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– Процедуры, регламенты, системные требования</a:t>
            </a:r>
          </a:p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• Требования определяют ограничения связанные с </a:t>
            </a:r>
          </a:p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решением или проектом по его реализации:</a:t>
            </a:r>
          </a:p>
          <a:p>
            <a:pPr lvl="0" rtl="0">
              <a:spcBef>
                <a:spcPts val="600"/>
              </a:spcBef>
              <a:buNone/>
            </a:pPr>
            <a:r>
              <a:rPr lang="en" sz="3000">
                <a:solidFill>
                  <a:schemeClr val="dk1"/>
                </a:solidFill>
              </a:rPr>
              <a:t>– Сроки, бюджет, персонал, применяемые технологии,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соответствие требованиям законодательства и т.д.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Роль требований на каждом уровне реализации</a:t>
            </a:r>
            <a:r>
              <a:rPr lang="ru-RU" baseline="0" dirty="0" smtClean="0"/>
              <a:t> проекта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569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http://</a:t>
            </a:r>
            <a:r>
              <a:rPr lang="en" u="sng" dirty="0" smtClean="0">
                <a:solidFill>
                  <a:schemeClr val="hlink"/>
                </a:solidFill>
                <a:hlinkClick r:id="rId3"/>
              </a:rPr>
              <a:t>mandenews.blogspot.ru/2010/08/test3.html</a:t>
            </a:r>
            <a:r>
              <a:rPr lang="ru-RU" u="sng" dirty="0" smtClean="0">
                <a:solidFill>
                  <a:schemeClr val="hlink"/>
                </a:solidFill>
                <a:hlinkClick r:id="rId3"/>
              </a:rPr>
              <a:t> </a:t>
            </a:r>
          </a:p>
          <a:p>
            <a:pPr rtl="0">
              <a:spcBef>
                <a:spcPts val="0"/>
              </a:spcBef>
              <a:buNone/>
            </a:pPr>
            <a:r>
              <a:rPr lang="en-US" u="sng" dirty="0" err="1" smtClean="0">
                <a:solidFill>
                  <a:schemeClr val="hlink"/>
                </a:solidFill>
                <a:hlinkClick r:id="rId3"/>
              </a:rPr>
              <a:t>Cynefin</a:t>
            </a:r>
            <a:r>
              <a:rPr lang="en-US" u="sng" baseline="0" dirty="0" smtClean="0">
                <a:solidFill>
                  <a:schemeClr val="hlink"/>
                </a:solidFill>
                <a:hlinkClick r:id="rId3"/>
              </a:rPr>
              <a:t> framework</a:t>
            </a:r>
            <a:endParaRPr lang="en" u="sng" dirty="0">
              <a:solidFill>
                <a:schemeClr val="hlink"/>
              </a:solidFill>
              <a:hlinkClick r:id="rId3"/>
            </a:endParaRPr>
          </a:p>
          <a:p>
            <a:pPr rtl="0">
              <a:spcBef>
                <a:spcPts val="0"/>
              </a:spcBef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r>
              <a:rPr lang="ru-RU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 немного</a:t>
            </a:r>
            <a:r>
              <a:rPr lang="ru-RU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видоизменённая матрица </a:t>
            </a:r>
            <a:r>
              <a:rPr lang="ru-RU" sz="11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Стейси</a:t>
            </a:r>
            <a:r>
              <a:rPr lang="ru-RU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en-US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Brenda Zimmerman</a:t>
            </a:r>
            <a:r>
              <a:rPr lang="ru-RU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>
              <a:spcBef>
                <a:spcPts val="0"/>
              </a:spcBef>
              <a:buNone/>
            </a:pPr>
            <a:endParaRPr lang="ru-RU" sz="11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spcBef>
                <a:spcPts val="0"/>
              </a:spcBef>
              <a:buNone/>
            </a:pPr>
            <a:r>
              <a:rPr lang="ru-RU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Наверху (0,</a:t>
            </a:r>
            <a:r>
              <a:rPr lang="ru-RU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y) </a:t>
            </a:r>
            <a:r>
              <a:rPr lang="ru-RU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 </a:t>
            </a: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Agile </a:t>
            </a:r>
            <a:r>
              <a:rPr lang="ru-RU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гибкая методология разработки, где требования </a:t>
            </a:r>
          </a:p>
          <a:p>
            <a:pPr>
              <a:spcBef>
                <a:spcPts val="0"/>
              </a:spcBef>
              <a:buNone/>
            </a:pPr>
            <a:r>
              <a:rPr lang="ru-RU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Внизу будет </a:t>
            </a: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Prototyped </a:t>
            </a:r>
            <a:r>
              <a:rPr lang="ru-RU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модель</a:t>
            </a:r>
            <a:r>
              <a:rPr lang="ru-RU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94384"/>
            <a:ext cx="7772400" cy="8775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86990"/>
            <a:ext cx="6400800" cy="505326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4" y="205979"/>
            <a:ext cx="6954837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755576" y="1491630"/>
            <a:ext cx="7772400" cy="877554"/>
          </a:xfrm>
          <a:prstGeom prst="rect">
            <a:avLst/>
          </a:prstGeom>
        </p:spPr>
        <p:txBody>
          <a:bodyPr lIns="91425" tIns="91425" rIns="91425" bIns="91425" anchor="b" anchorCtr="0">
            <a:normAutofit fontScale="90000"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Как тестировать без требований</a:t>
            </a:r>
            <a:endParaRPr lang="en" dirty="0"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187624" y="2643758"/>
            <a:ext cx="6400800" cy="505326"/>
          </a:xfrm>
          <a:prstGeom prst="rect">
            <a:avLst/>
          </a:prstGeom>
        </p:spPr>
        <p:txBody>
          <a:bodyPr lIns="91425" tIns="91425" rIns="91425" bIns="91425" anchor="t" anchorCtr="0">
            <a:normAutofit fontScale="6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err="1" smtClean="0"/>
              <a:t>Сарварова</a:t>
            </a:r>
            <a:r>
              <a:rPr lang="ru-RU" dirty="0" smtClean="0"/>
              <a:t> </a:t>
            </a:r>
            <a:r>
              <a:rPr lang="ru-RU" dirty="0" err="1" smtClean="0"/>
              <a:t>Руфина</a:t>
            </a:r>
            <a:endParaRPr lang="ru-RU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GDC Services, </a:t>
            </a:r>
            <a:r>
              <a:rPr lang="ru-RU" dirty="0" smtClean="0"/>
              <a:t>Казань</a:t>
            </a: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 fontScale="90000"/>
          </a:bodyPr>
          <a:lstStyle/>
          <a:p>
            <a:pPr>
              <a:spcBef>
                <a:spcPts val="0"/>
              </a:spcBef>
              <a:buNone/>
            </a:pPr>
            <a:r>
              <a:rPr lang="en" sz="3000" dirty="0">
                <a:solidFill>
                  <a:srgbClr val="282828"/>
                </a:solidFill>
              </a:rPr>
              <a:t>Мы, не испытываем головной боли, мы только её переносчики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buNone/>
            </a:pPr>
            <a:r>
              <a:rPr lang="ru-RU" dirty="0" smtClean="0"/>
              <a:t>Область проблем	</a:t>
            </a:r>
            <a:r>
              <a:rPr lang="ru-RU" dirty="0"/>
              <a:t>						</a:t>
            </a:r>
            <a:r>
              <a:rPr lang="ru-RU" dirty="0" smtClean="0"/>
              <a:t>	</a:t>
            </a:r>
            <a:r>
              <a:rPr lang="en-US" dirty="0" smtClean="0"/>
              <a:t>  </a:t>
            </a:r>
            <a:r>
              <a:rPr lang="ru-RU" dirty="0" smtClean="0"/>
              <a:t>Область </a:t>
            </a:r>
            <a:r>
              <a:rPr lang="ru-RU" dirty="0" smtClean="0"/>
              <a:t>решений</a:t>
            </a:r>
            <a:endParaRPr dirty="0"/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7704" y="1851670"/>
            <a:ext cx="4968552" cy="252027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395536" y="1131590"/>
            <a:ext cx="2160240" cy="720080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ounded Rectangle 5"/>
          <p:cNvSpPr/>
          <p:nvPr/>
        </p:nvSpPr>
        <p:spPr>
          <a:xfrm>
            <a:off x="6012160" y="1113429"/>
            <a:ext cx="2160240" cy="720080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/>
              <a:t>О</a:t>
            </a:r>
            <a:r>
              <a:rPr lang="en" dirty="0" smtClean="0"/>
              <a:t>шибки</a:t>
            </a:r>
            <a:endParaRPr lang="en" dirty="0"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2000" dirty="0"/>
              <a:t>• Нечеткое определение границ проекта, что приводит к затягиванию сроков </a:t>
            </a:r>
            <a:r>
              <a:rPr lang="en" sz="2000" dirty="0" smtClean="0"/>
              <a:t>проекта</a:t>
            </a:r>
            <a:r>
              <a:rPr lang="en" sz="2000" dirty="0"/>
              <a:t>, перерасходу бюджета за счет включения в продукт </a:t>
            </a:r>
            <a:r>
              <a:rPr lang="en" sz="2000" dirty="0" smtClean="0"/>
              <a:t>второстепенных</a:t>
            </a:r>
            <a:r>
              <a:rPr lang="ru-RU" sz="2000" dirty="0" smtClean="0"/>
              <a:t> </a:t>
            </a:r>
            <a:r>
              <a:rPr lang="en" sz="2000" dirty="0" smtClean="0"/>
              <a:t>возможностей</a:t>
            </a:r>
            <a:r>
              <a:rPr lang="en" sz="2000" dirty="0"/>
              <a:t>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2000" dirty="0"/>
              <a:t>• Недостаточно четко определенные группы пользователей продукта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2000" dirty="0"/>
              <a:t>• В каждой группе не выделены представители, наиболее </a:t>
            </a:r>
            <a:r>
              <a:rPr lang="ru-RU" sz="2000" dirty="0" smtClean="0"/>
              <a:t> з</a:t>
            </a:r>
            <a:r>
              <a:rPr lang="en" sz="2000" dirty="0" smtClean="0"/>
              <a:t>аинтересованные </a:t>
            </a:r>
            <a:r>
              <a:rPr lang="en" sz="2000" dirty="0"/>
              <a:t>в </a:t>
            </a:r>
            <a:r>
              <a:rPr lang="en" sz="2000" dirty="0" smtClean="0"/>
              <a:t>продукте</a:t>
            </a:r>
            <a:r>
              <a:rPr lang="en" sz="2000" dirty="0"/>
              <a:t>, готовые продуктивно сотрудничать с командой разработчиков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2000" dirty="0"/>
              <a:t>• Попытка с первого раза максимально детализировать и </a:t>
            </a:r>
            <a:r>
              <a:rPr lang="ru-RU" sz="2000" dirty="0" smtClean="0"/>
              <a:t>п</a:t>
            </a:r>
            <a:r>
              <a:rPr lang="en" sz="2000" dirty="0" smtClean="0"/>
              <a:t>роанализировать </a:t>
            </a:r>
            <a:r>
              <a:rPr lang="en" sz="2000" dirty="0"/>
              <a:t>все </a:t>
            </a:r>
            <a:r>
              <a:rPr lang="en" sz="2000" dirty="0" smtClean="0"/>
              <a:t>требования </a:t>
            </a:r>
            <a:endParaRPr lang="en" sz="20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dirty="0" smtClean="0"/>
              <a:t>  </a:t>
            </a:r>
            <a:r>
              <a:rPr lang="ru-RU" sz="2800" dirty="0" smtClean="0"/>
              <a:t>Систематизация </a:t>
            </a:r>
            <a:r>
              <a:rPr lang="ru-RU" sz="2800" dirty="0" smtClean="0"/>
              <a:t>заинтересованных сторон (</a:t>
            </a:r>
            <a:r>
              <a:rPr lang="ru-RU" sz="2800" dirty="0" err="1" smtClean="0"/>
              <a:t>Митчел</a:t>
            </a:r>
            <a:r>
              <a:rPr lang="ru-RU" sz="2800" dirty="0" smtClean="0"/>
              <a:t>)</a:t>
            </a:r>
            <a:endParaRPr lang="en" sz="2800" dirty="0"/>
          </a:p>
        </p:txBody>
      </p:sp>
      <p:sp>
        <p:nvSpPr>
          <p:cNvPr id="2" name="Oval 1"/>
          <p:cNvSpPr/>
          <p:nvPr/>
        </p:nvSpPr>
        <p:spPr>
          <a:xfrm>
            <a:off x="2987824" y="1059582"/>
            <a:ext cx="2376264" cy="23042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5" name="Oval 4"/>
          <p:cNvSpPr/>
          <p:nvPr/>
        </p:nvSpPr>
        <p:spPr>
          <a:xfrm>
            <a:off x="3779912" y="2174426"/>
            <a:ext cx="2700300" cy="2485556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6" name="Oval 5"/>
          <p:cNvSpPr/>
          <p:nvPr/>
        </p:nvSpPr>
        <p:spPr>
          <a:xfrm>
            <a:off x="1907704" y="2139702"/>
            <a:ext cx="2592288" cy="2448272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614432" y="1477845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Власть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427984" y="3539792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Легитимность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96959" y="3417204"/>
            <a:ext cx="16417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Срочность</a:t>
            </a:r>
            <a:r>
              <a:rPr lang="en-US" sz="2000" b="1" dirty="0" smtClean="0"/>
              <a:t>/</a:t>
            </a:r>
            <a:endParaRPr lang="ru-RU" sz="2000" b="1" dirty="0" smtClean="0"/>
          </a:p>
          <a:p>
            <a:r>
              <a:rPr lang="ru-RU" sz="2000" b="1" dirty="0" smtClean="0"/>
              <a:t>Интерес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994806" y="1975941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353640" y="295327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492798" y="295327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61552" y="2521228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72658" y="2514261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94806" y="3432593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97966" y="285978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7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Высокий уровень абстракции</a:t>
            </a:r>
            <a:endParaRPr lang="ru-RU" dirty="0"/>
          </a:p>
        </p:txBody>
      </p:sp>
      <p:sp>
        <p:nvSpPr>
          <p:cNvPr id="4" name="Isosceles Triangle 3"/>
          <p:cNvSpPr/>
          <p:nvPr/>
        </p:nvSpPr>
        <p:spPr>
          <a:xfrm>
            <a:off x="854038" y="1088607"/>
            <a:ext cx="7056784" cy="3744416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674450" y="1729140"/>
            <a:ext cx="15135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Потребности</a:t>
            </a:r>
            <a:endParaRPr lang="ru-RU" sz="1600" b="1" dirty="0"/>
          </a:p>
        </p:txBody>
      </p:sp>
      <p:cxnSp>
        <p:nvCxnSpPr>
          <p:cNvPr id="7" name="Straight Arrow Connector 6"/>
          <p:cNvCxnSpPr>
            <a:stCxn id="23" idx="3"/>
            <a:endCxn id="19" idx="7"/>
          </p:cNvCxnSpPr>
          <p:nvPr/>
        </p:nvCxnSpPr>
        <p:spPr>
          <a:xfrm flipH="1">
            <a:off x="3413116" y="2194592"/>
            <a:ext cx="370174" cy="4987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4" idx="5"/>
            <a:endCxn id="22" idx="1"/>
          </p:cNvCxnSpPr>
          <p:nvPr/>
        </p:nvCxnSpPr>
        <p:spPr>
          <a:xfrm>
            <a:off x="4771990" y="2235336"/>
            <a:ext cx="541502" cy="471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20" idx="0"/>
          </p:cNvCxnSpPr>
          <p:nvPr/>
        </p:nvCxnSpPr>
        <p:spPr>
          <a:xfrm>
            <a:off x="3851920" y="2118216"/>
            <a:ext cx="144016" cy="5747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24" idx="3"/>
            <a:endCxn id="21" idx="0"/>
          </p:cNvCxnSpPr>
          <p:nvPr/>
        </p:nvCxnSpPr>
        <p:spPr>
          <a:xfrm>
            <a:off x="4634730" y="2235336"/>
            <a:ext cx="9278" cy="4666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95997" y="2881268"/>
            <a:ext cx="1572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Возможности</a:t>
            </a:r>
            <a:endParaRPr lang="ru-RU" sz="1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446251" y="4043585"/>
            <a:ext cx="20329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Функции системы</a:t>
            </a:r>
            <a:endParaRPr lang="ru-RU" sz="1600" b="1" dirty="0"/>
          </a:p>
        </p:txBody>
      </p:sp>
      <p:sp>
        <p:nvSpPr>
          <p:cNvPr id="19" name="Oval 18"/>
          <p:cNvSpPr/>
          <p:nvPr/>
        </p:nvSpPr>
        <p:spPr>
          <a:xfrm>
            <a:off x="3247428" y="2661662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Oval 19"/>
          <p:cNvSpPr/>
          <p:nvPr/>
        </p:nvSpPr>
        <p:spPr>
          <a:xfrm>
            <a:off x="3898878" y="2692999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Oval 20"/>
          <p:cNvSpPr/>
          <p:nvPr/>
        </p:nvSpPr>
        <p:spPr>
          <a:xfrm>
            <a:off x="4546950" y="2702014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Oval 21"/>
          <p:cNvSpPr/>
          <p:nvPr/>
        </p:nvSpPr>
        <p:spPr>
          <a:xfrm>
            <a:off x="5285064" y="2675394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Oval 22"/>
          <p:cNvSpPr/>
          <p:nvPr/>
        </p:nvSpPr>
        <p:spPr>
          <a:xfrm>
            <a:off x="3754862" y="2010204"/>
            <a:ext cx="194116" cy="2160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Oval 23"/>
          <p:cNvSpPr/>
          <p:nvPr/>
        </p:nvSpPr>
        <p:spPr>
          <a:xfrm>
            <a:off x="4606302" y="2050948"/>
            <a:ext cx="194116" cy="2160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Oval 34"/>
          <p:cNvSpPr/>
          <p:nvPr/>
        </p:nvSpPr>
        <p:spPr>
          <a:xfrm>
            <a:off x="2555776" y="3723878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Oval 35"/>
          <p:cNvSpPr/>
          <p:nvPr/>
        </p:nvSpPr>
        <p:spPr>
          <a:xfrm>
            <a:off x="3037924" y="3723878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Oval 36"/>
          <p:cNvSpPr/>
          <p:nvPr/>
        </p:nvSpPr>
        <p:spPr>
          <a:xfrm>
            <a:off x="3466331" y="3723878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Oval 39"/>
          <p:cNvSpPr/>
          <p:nvPr/>
        </p:nvSpPr>
        <p:spPr>
          <a:xfrm>
            <a:off x="3920301" y="3723878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Oval 40"/>
          <p:cNvSpPr/>
          <p:nvPr/>
        </p:nvSpPr>
        <p:spPr>
          <a:xfrm>
            <a:off x="4402449" y="3723878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Oval 41"/>
          <p:cNvSpPr/>
          <p:nvPr/>
        </p:nvSpPr>
        <p:spPr>
          <a:xfrm>
            <a:off x="4830856" y="3700738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Oval 42"/>
          <p:cNvSpPr/>
          <p:nvPr/>
        </p:nvSpPr>
        <p:spPr>
          <a:xfrm>
            <a:off x="5276336" y="3651870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Oval 43"/>
          <p:cNvSpPr/>
          <p:nvPr/>
        </p:nvSpPr>
        <p:spPr>
          <a:xfrm>
            <a:off x="5758484" y="3651870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Oval 44"/>
          <p:cNvSpPr/>
          <p:nvPr/>
        </p:nvSpPr>
        <p:spPr>
          <a:xfrm>
            <a:off x="6186891" y="3651870"/>
            <a:ext cx="194116" cy="2160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Straight Arrow Connector 46"/>
          <p:cNvCxnSpPr>
            <a:stCxn id="19" idx="3"/>
            <a:endCxn id="35" idx="0"/>
          </p:cNvCxnSpPr>
          <p:nvPr/>
        </p:nvCxnSpPr>
        <p:spPr>
          <a:xfrm flipH="1">
            <a:off x="2652834" y="2846050"/>
            <a:ext cx="623022" cy="8778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9" idx="4"/>
            <a:endCxn id="36" idx="0"/>
          </p:cNvCxnSpPr>
          <p:nvPr/>
        </p:nvCxnSpPr>
        <p:spPr>
          <a:xfrm flipH="1">
            <a:off x="3134982" y="2877686"/>
            <a:ext cx="209504" cy="846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9" idx="5"/>
            <a:endCxn id="37" idx="1"/>
          </p:cNvCxnSpPr>
          <p:nvPr/>
        </p:nvCxnSpPr>
        <p:spPr>
          <a:xfrm>
            <a:off x="3413116" y="2846050"/>
            <a:ext cx="81643" cy="9094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0" idx="4"/>
            <a:endCxn id="40" idx="0"/>
          </p:cNvCxnSpPr>
          <p:nvPr/>
        </p:nvCxnSpPr>
        <p:spPr>
          <a:xfrm>
            <a:off x="3995936" y="2909023"/>
            <a:ext cx="21423" cy="814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0" idx="6"/>
            <a:endCxn id="41" idx="1"/>
          </p:cNvCxnSpPr>
          <p:nvPr/>
        </p:nvCxnSpPr>
        <p:spPr>
          <a:xfrm>
            <a:off x="4092994" y="2801011"/>
            <a:ext cx="337883" cy="9545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1" idx="4"/>
            <a:endCxn id="42" idx="1"/>
          </p:cNvCxnSpPr>
          <p:nvPr/>
        </p:nvCxnSpPr>
        <p:spPr>
          <a:xfrm>
            <a:off x="4644008" y="2918038"/>
            <a:ext cx="215276" cy="814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2" idx="4"/>
            <a:endCxn id="43" idx="0"/>
          </p:cNvCxnSpPr>
          <p:nvPr/>
        </p:nvCxnSpPr>
        <p:spPr>
          <a:xfrm flipH="1">
            <a:off x="5373394" y="2891418"/>
            <a:ext cx="8728" cy="7604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2" idx="4"/>
            <a:endCxn id="44" idx="1"/>
          </p:cNvCxnSpPr>
          <p:nvPr/>
        </p:nvCxnSpPr>
        <p:spPr>
          <a:xfrm>
            <a:off x="5382122" y="2891418"/>
            <a:ext cx="40479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22" idx="6"/>
            <a:endCxn id="45" idx="1"/>
          </p:cNvCxnSpPr>
          <p:nvPr/>
        </p:nvCxnSpPr>
        <p:spPr>
          <a:xfrm>
            <a:off x="5479180" y="2783406"/>
            <a:ext cx="736139" cy="9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755576" y="987574"/>
            <a:ext cx="7632848" cy="1973241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971600" y="1898417"/>
            <a:ext cx="17668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Язык заказчика</a:t>
            </a:r>
            <a:endParaRPr lang="ru-RU" sz="1600" b="1" dirty="0"/>
          </a:p>
        </p:txBody>
      </p:sp>
      <p:sp>
        <p:nvSpPr>
          <p:cNvPr id="66" name="Oval 65"/>
          <p:cNvSpPr/>
          <p:nvPr/>
        </p:nvSpPr>
        <p:spPr>
          <a:xfrm>
            <a:off x="5689854" y="2010204"/>
            <a:ext cx="1941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Oval 67"/>
          <p:cNvSpPr/>
          <p:nvPr/>
        </p:nvSpPr>
        <p:spPr>
          <a:xfrm>
            <a:off x="6732240" y="1972109"/>
            <a:ext cx="1941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Oval 68"/>
          <p:cNvSpPr/>
          <p:nvPr/>
        </p:nvSpPr>
        <p:spPr>
          <a:xfrm>
            <a:off x="2738430" y="1959682"/>
            <a:ext cx="1941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25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</a:t>
            </a:r>
            <a:r>
              <a:rPr lang="ru-RU" dirty="0" smtClean="0"/>
              <a:t>Сформулировать </a:t>
            </a:r>
            <a:r>
              <a:rPr lang="ru-RU" dirty="0" smtClean="0"/>
              <a:t>требования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</a:pPr>
            <a:r>
              <a:rPr lang="ru-RU" dirty="0" smtClean="0"/>
              <a:t>Определить ключевы</a:t>
            </a:r>
            <a:r>
              <a:rPr lang="ru-RU" dirty="0"/>
              <a:t>е</a:t>
            </a:r>
            <a:r>
              <a:rPr lang="ru-RU" dirty="0" smtClean="0"/>
              <a:t> заинтересованные лица (</a:t>
            </a:r>
            <a:r>
              <a:rPr lang="en-US" dirty="0" smtClean="0"/>
              <a:t>CYA</a:t>
            </a:r>
            <a:r>
              <a:rPr lang="ru-RU" dirty="0" smtClean="0"/>
              <a:t>)</a:t>
            </a:r>
          </a:p>
          <a:p>
            <a:pPr marL="514350" indent="-514350">
              <a:buAutoNum type="arabicPeriod"/>
            </a:pPr>
            <a:r>
              <a:rPr lang="ru-RU" dirty="0" smtClean="0"/>
              <a:t>Сформулировать проблему</a:t>
            </a:r>
          </a:p>
          <a:p>
            <a:pPr marL="514350" indent="-514350">
              <a:buAutoNum type="arabicPeriod"/>
            </a:pPr>
            <a:r>
              <a:rPr lang="ru-RU" dirty="0" smtClean="0"/>
              <a:t>Сформулировать возможности продукта</a:t>
            </a:r>
          </a:p>
          <a:p>
            <a:pPr marL="514350" indent="-514350">
              <a:buAutoNum type="arabicPeriod"/>
            </a:pPr>
            <a:r>
              <a:rPr lang="ru-RU" dirty="0" smtClean="0"/>
              <a:t>Документирование (описать в виде диаграмм, </a:t>
            </a:r>
            <a:r>
              <a:rPr lang="en-US" dirty="0" smtClean="0"/>
              <a:t>UC).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70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 fontScale="90000"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     </a:t>
            </a:r>
            <a:r>
              <a:rPr lang="ru-RU" dirty="0" smtClean="0"/>
              <a:t>А </a:t>
            </a:r>
            <a:r>
              <a:rPr lang="ru-RU" dirty="0" smtClean="0"/>
              <a:t>как насчёт нефункциональных?</a:t>
            </a:r>
            <a:endParaRPr lang="en" dirty="0"/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/>
            <a:r>
              <a:rPr lang="en" sz="2000" dirty="0"/>
              <a:t>Типы </a:t>
            </a:r>
            <a:r>
              <a:rPr lang="ru-RU" sz="2000" dirty="0"/>
              <a:t>нефункциональных </a:t>
            </a:r>
            <a:r>
              <a:rPr lang="ru-RU" sz="2000" dirty="0" smtClean="0"/>
              <a:t>требований:</a:t>
            </a:r>
            <a:endParaRPr lang="ru-RU" sz="2000" dirty="0" smtClean="0">
              <a:solidFill>
                <a:srgbClr val="3D3D3D"/>
              </a:solidFill>
            </a:endParaRPr>
          </a:p>
          <a:p>
            <a:pPr marL="342900" lvl="0" indent="-34290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2000" dirty="0" smtClean="0">
                <a:solidFill>
                  <a:srgbClr val="3D3D3D"/>
                </a:solidFill>
              </a:rPr>
              <a:t>Окружение </a:t>
            </a:r>
            <a:endParaRPr lang="en" sz="2000" dirty="0">
              <a:solidFill>
                <a:srgbClr val="3D3D3D"/>
              </a:solidFill>
            </a:endParaRPr>
          </a:p>
          <a:p>
            <a:pPr marL="342900" lvl="0" indent="-34290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2000" dirty="0" smtClean="0">
                <a:solidFill>
                  <a:srgbClr val="3D3D3D"/>
                </a:solidFill>
              </a:rPr>
              <a:t>Физические </a:t>
            </a:r>
            <a:endParaRPr lang="en" sz="2000" dirty="0">
              <a:solidFill>
                <a:srgbClr val="3D3D3D"/>
              </a:solidFill>
            </a:endParaRPr>
          </a:p>
          <a:p>
            <a:pPr marL="342900" lvl="0" indent="-34290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2000" dirty="0" smtClean="0">
                <a:solidFill>
                  <a:srgbClr val="3D3D3D"/>
                </a:solidFill>
              </a:rPr>
              <a:t>Интерфейсные </a:t>
            </a:r>
            <a:endParaRPr lang="ru-RU" sz="2000" dirty="0">
              <a:solidFill>
                <a:srgbClr val="3D3D3D"/>
              </a:solidFill>
            </a:endParaRPr>
          </a:p>
          <a:p>
            <a:pPr marL="342900" lvl="0" indent="-34290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2000" dirty="0" smtClean="0">
                <a:solidFill>
                  <a:srgbClr val="3D3D3D"/>
                </a:solidFill>
              </a:rPr>
              <a:t>Ограничения </a:t>
            </a:r>
            <a:endParaRPr lang="en" sz="2000" dirty="0">
              <a:solidFill>
                <a:srgbClr val="3D3D3D"/>
              </a:solidFill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2000" dirty="0" smtClean="0">
                <a:solidFill>
                  <a:srgbClr val="3D3D3D"/>
                </a:solidFill>
              </a:rPr>
              <a:t>Факторы </a:t>
            </a:r>
            <a:r>
              <a:rPr lang="en" sz="2000" dirty="0">
                <a:solidFill>
                  <a:srgbClr val="3D3D3D"/>
                </a:solidFill>
              </a:rPr>
              <a:t>качества (эмерджетные свойства)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 fontScale="90000"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/>
              <a:t>        Нефункциональные </a:t>
            </a:r>
            <a:r>
              <a:rPr lang="en" dirty="0"/>
              <a:t>требования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1720" y="1063373"/>
            <a:ext cx="4602913" cy="3740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467544" y="267494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rmAutofit fontScale="90000"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Проверка нефункциональных требований</a:t>
            </a:r>
            <a:r>
              <a:rPr lang="en" dirty="0" smtClean="0"/>
              <a:t> </a:t>
            </a:r>
            <a:endParaRPr lang="en" dirty="0"/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marL="342900" lvl="0" indent="-34290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Clr>
                <a:schemeClr val="dk1"/>
              </a:buClr>
              <a:buSzPct val="61111"/>
              <a:buFont typeface="Arial" panose="020B0604020202020204" pitchFamily="34" charset="0"/>
              <a:buChar char="•"/>
            </a:pPr>
            <a:r>
              <a:rPr lang="en" sz="2000" dirty="0" smtClean="0">
                <a:solidFill>
                  <a:srgbClr val="3D3D3D"/>
                </a:solidFill>
              </a:rPr>
              <a:t>Могут </a:t>
            </a:r>
            <a:r>
              <a:rPr lang="en" sz="2000" dirty="0">
                <a:solidFill>
                  <a:srgbClr val="3D3D3D"/>
                </a:solidFill>
              </a:rPr>
              <a:t>быть измерены.</a:t>
            </a:r>
          </a:p>
          <a:p>
            <a:pPr marL="342900" lvl="0" indent="-342900" algn="just" rtl="0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Clr>
                <a:schemeClr val="dk1"/>
              </a:buClr>
              <a:buSzPct val="61111"/>
              <a:buFont typeface="Arial" panose="020B0604020202020204" pitchFamily="34" charset="0"/>
              <a:buChar char="•"/>
            </a:pPr>
            <a:r>
              <a:rPr lang="en" sz="2000" dirty="0" smtClean="0">
                <a:solidFill>
                  <a:srgbClr val="3D3D3D"/>
                </a:solidFill>
              </a:rPr>
              <a:t>Могут </a:t>
            </a:r>
            <a:r>
              <a:rPr lang="en" sz="2000" dirty="0">
                <a:solidFill>
                  <a:srgbClr val="3D3D3D"/>
                </a:solidFill>
              </a:rPr>
              <a:t>быть протестированы.</a:t>
            </a:r>
          </a:p>
          <a:p>
            <a:pPr marL="342900" lvl="0" indent="-342900" algn="just">
              <a:lnSpc>
                <a:spcPct val="124090"/>
              </a:lnSpc>
              <a:spcBef>
                <a:spcPts val="400"/>
              </a:spcBef>
              <a:spcAft>
                <a:spcPts val="800"/>
              </a:spcAft>
              <a:buClr>
                <a:schemeClr val="dk1"/>
              </a:buClr>
              <a:buSzPct val="61111"/>
              <a:buFont typeface="Arial" panose="020B0604020202020204" pitchFamily="34" charset="0"/>
              <a:buChar char="•"/>
            </a:pPr>
            <a:r>
              <a:rPr lang="en" sz="2000" dirty="0" smtClean="0">
                <a:solidFill>
                  <a:srgbClr val="3D3D3D"/>
                </a:solidFill>
              </a:rPr>
              <a:t>Могут </a:t>
            </a:r>
            <a:r>
              <a:rPr lang="en" sz="2000" dirty="0">
                <a:solidFill>
                  <a:srgbClr val="3D3D3D"/>
                </a:solidFill>
              </a:rPr>
              <a:t>быть выделены (т.е. связаны) с архитектурой системы.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Оценка</a:t>
            </a:r>
            <a:r>
              <a:rPr lang="ru-RU" dirty="0" smtClean="0"/>
              <a:t> и проверка</a:t>
            </a:r>
            <a:r>
              <a:rPr lang="en" dirty="0" smtClean="0"/>
              <a:t> </a:t>
            </a:r>
            <a:r>
              <a:rPr lang="en" dirty="0"/>
              <a:t>требований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marL="457200" lvl="0" indent="-45720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Является ли требование </a:t>
            </a:r>
            <a:r>
              <a:rPr lang="en" dirty="0" smtClean="0"/>
              <a:t>полным?</a:t>
            </a:r>
            <a:endParaRPr lang="ru-RU" dirty="0" smtClean="0"/>
          </a:p>
          <a:p>
            <a:pPr marL="457200" lvl="0" indent="-45720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 smtClean="0"/>
              <a:t>Является </a:t>
            </a:r>
            <a:r>
              <a:rPr lang="en" dirty="0"/>
              <a:t>ли требование </a:t>
            </a:r>
            <a:r>
              <a:rPr lang="en" dirty="0" smtClean="0"/>
              <a:t>ясным?</a:t>
            </a:r>
            <a:endParaRPr lang="ru-RU" dirty="0" smtClean="0"/>
          </a:p>
          <a:p>
            <a:pPr marL="457200" lvl="0" indent="-45720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 smtClean="0"/>
              <a:t>Является </a:t>
            </a:r>
            <a:r>
              <a:rPr lang="en" dirty="0"/>
              <a:t>ли требование </a:t>
            </a:r>
            <a:r>
              <a:rPr lang="en" dirty="0" smtClean="0"/>
              <a:t>выполнимым?</a:t>
            </a:r>
            <a:endParaRPr lang="ru-RU" dirty="0" smtClean="0"/>
          </a:p>
          <a:p>
            <a:pPr marL="457200" lvl="0" indent="-45720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 smtClean="0"/>
              <a:t>Является </a:t>
            </a:r>
            <a:r>
              <a:rPr lang="en" dirty="0"/>
              <a:t>ли план тестирования и тесты </a:t>
            </a:r>
            <a:r>
              <a:rPr lang="en" dirty="0" smtClean="0"/>
              <a:t>понятным </a:t>
            </a:r>
            <a:r>
              <a:rPr lang="en" dirty="0"/>
              <a:t>и приемлемыми?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Управление требованиями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http://grigorash.ru/wp-content/uploads/image0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24587"/>
            <a:ext cx="7232282" cy="232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9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n" sz="2800" dirty="0"/>
              <a:t>Требования не были плохими</a:t>
            </a:r>
            <a:r>
              <a:rPr lang="en" sz="2800" dirty="0" smtClean="0"/>
              <a:t>..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en" sz="2800" dirty="0"/>
              <a:t>Их просто не так </a:t>
            </a:r>
            <a:r>
              <a:rPr lang="en" sz="2800" dirty="0" smtClean="0"/>
              <a:t>поняли</a:t>
            </a:r>
            <a:endParaRPr lang="en" sz="2800" dirty="0"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 fontScale="92500" lnSpcReduction="20000"/>
          </a:bodyPr>
          <a:lstStyle/>
          <a:p>
            <a:r>
              <a:rPr lang="ru-RU" dirty="0" smtClean="0"/>
              <a:t>75</a:t>
            </a:r>
            <a:r>
              <a:rPr lang="ru-RU" dirty="0"/>
              <a:t>% </a:t>
            </a:r>
            <a:r>
              <a:rPr lang="ru-RU" dirty="0" smtClean="0"/>
              <a:t>считают, </a:t>
            </a:r>
            <a:r>
              <a:rPr lang="ru-RU" dirty="0"/>
              <a:t>что их </a:t>
            </a:r>
            <a:r>
              <a:rPr lang="ru-RU" dirty="0" smtClean="0"/>
              <a:t>проекты всегда </a:t>
            </a:r>
            <a:r>
              <a:rPr lang="ru-RU" dirty="0"/>
              <a:t>или обычно "обречены с самого начала."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80</a:t>
            </a:r>
            <a:r>
              <a:rPr lang="ru-RU" dirty="0"/>
              <a:t>% признают, что они </a:t>
            </a:r>
            <a:r>
              <a:rPr lang="ru-RU" dirty="0" smtClean="0"/>
              <a:t>переделывают работу половину своего времени</a:t>
            </a:r>
          </a:p>
          <a:p>
            <a:endParaRPr lang="ru-RU" dirty="0"/>
          </a:p>
          <a:p>
            <a:r>
              <a:rPr lang="ru-RU" dirty="0" smtClean="0"/>
              <a:t>78</a:t>
            </a:r>
            <a:r>
              <a:rPr lang="ru-RU" dirty="0"/>
              <a:t>% </a:t>
            </a:r>
            <a:r>
              <a:rPr lang="ru-RU" dirty="0" smtClean="0"/>
              <a:t>считают, что требования бизнеса не синхронизированы </a:t>
            </a:r>
            <a:r>
              <a:rPr lang="ru-RU" dirty="0"/>
              <a:t>с требованиями проекта и бизнес-заинтересованные стороны должны принимать более активное участие и участие в процессе требования. </a:t>
            </a:r>
            <a:endParaRPr lang="ru-RU" dirty="0" smtClean="0"/>
          </a:p>
          <a:p>
            <a:endParaRPr lang="ru-RU" dirty="0"/>
          </a:p>
          <a:p>
            <a:r>
              <a:rPr lang="ru-RU" dirty="0"/>
              <a:t>Нечеткие бизнес-цели: только 55% считают, что </a:t>
            </a:r>
            <a:r>
              <a:rPr lang="ru-RU" dirty="0" smtClean="0"/>
              <a:t>бизнес-цели </a:t>
            </a:r>
            <a:r>
              <a:rPr lang="ru-RU" dirty="0"/>
              <a:t>своих проектов ясны им. </a:t>
            </a:r>
          </a:p>
          <a:p>
            <a:endParaRPr lang="ru-RU" dirty="0" smtClean="0"/>
          </a:p>
          <a:p>
            <a:r>
              <a:rPr lang="ru-RU" dirty="0" smtClean="0"/>
              <a:t>Менее </a:t>
            </a:r>
            <a:r>
              <a:rPr lang="ru-RU" dirty="0"/>
              <a:t>20% </a:t>
            </a:r>
            <a:r>
              <a:rPr lang="ru-RU" dirty="0" smtClean="0"/>
              <a:t>считают, что требования проекта соответствуют потребностям </a:t>
            </a:r>
            <a:r>
              <a:rPr lang="ru-RU" dirty="0"/>
              <a:t>бизнеса. </a:t>
            </a:r>
          </a:p>
          <a:p>
            <a:endParaRPr lang="ru-RU" dirty="0" smtClean="0"/>
          </a:p>
          <a:p>
            <a:r>
              <a:rPr lang="ru-RU" dirty="0" smtClean="0"/>
              <a:t>Только 23</a:t>
            </a:r>
            <a:r>
              <a:rPr lang="ru-RU" dirty="0"/>
              <a:t>% заявляют, что </a:t>
            </a:r>
            <a:r>
              <a:rPr lang="ru-RU" dirty="0" smtClean="0"/>
              <a:t>все довольны по завершению проекта</a:t>
            </a:r>
            <a:endParaRPr lang="e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Кейс1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buNone/>
            </a:pPr>
            <a:endParaRPr lang="en" sz="2000" dirty="0"/>
          </a:p>
          <a:p>
            <a:pPr rtl="0">
              <a:spcBef>
                <a:spcPts val="0"/>
              </a:spcBef>
              <a:buNone/>
            </a:pPr>
            <a:endParaRPr lang="en" sz="2000" dirty="0"/>
          </a:p>
        </p:txBody>
      </p:sp>
      <p:pic>
        <p:nvPicPr>
          <p:cNvPr id="182" name="Shape 1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33125" y="1200150"/>
            <a:ext cx="2889625" cy="3180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899592" y="1556886"/>
            <a:ext cx="3322160" cy="2022976"/>
            <a:chOff x="1619672" y="2781022"/>
            <a:chExt cx="3322160" cy="2022976"/>
          </a:xfrm>
        </p:grpSpPr>
        <p:sp>
          <p:nvSpPr>
            <p:cNvPr id="6" name="Oval 5"/>
            <p:cNvSpPr/>
            <p:nvPr/>
          </p:nvSpPr>
          <p:spPr>
            <a:xfrm>
              <a:off x="2915816" y="3579862"/>
              <a:ext cx="2016224" cy="1224136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>
                  <a:solidFill>
                    <a:schemeClr val="tx1"/>
                  </a:solidFill>
                </a:rPr>
                <a:t>требование1 от ЗЛ1</a:t>
              </a:r>
            </a:p>
            <a:p>
              <a:pPr algn="ctr"/>
              <a:endParaRPr lang="ru-RU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1619672" y="3219822"/>
              <a:ext cx="2016224" cy="1224136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требование</a:t>
              </a:r>
              <a:r>
                <a:rPr lang="ru-RU" dirty="0" smtClean="0">
                  <a:solidFill>
                    <a:schemeClr val="tx1"/>
                  </a:solidFill>
                </a:rPr>
                <a:t>2</a:t>
              </a:r>
              <a:r>
                <a:rPr lang="en" dirty="0" smtClean="0">
                  <a:solidFill>
                    <a:schemeClr val="tx1"/>
                  </a:solidFill>
                </a:rPr>
                <a:t> </a:t>
              </a:r>
              <a:r>
                <a:rPr lang="en" dirty="0">
                  <a:solidFill>
                    <a:schemeClr val="tx1"/>
                  </a:solidFill>
                </a:rPr>
                <a:t>от </a:t>
              </a:r>
              <a:r>
                <a:rPr lang="en" dirty="0" smtClean="0">
                  <a:solidFill>
                    <a:schemeClr val="tx1"/>
                  </a:solidFill>
                </a:rPr>
                <a:t>ЗЛ</a:t>
              </a:r>
              <a:r>
                <a:rPr lang="ru-RU" dirty="0">
                  <a:solidFill>
                    <a:schemeClr val="tx1"/>
                  </a:solidFill>
                </a:rPr>
                <a:t>2</a:t>
              </a:r>
              <a:endParaRPr lang="en" dirty="0">
                <a:solidFill>
                  <a:schemeClr val="tx1"/>
                </a:solidFill>
              </a:endParaRPr>
            </a:p>
            <a:p>
              <a:pPr algn="ctr"/>
              <a:endParaRPr lang="ru-RU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2925608" y="2781022"/>
              <a:ext cx="2016224" cy="1224136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требование</a:t>
              </a:r>
              <a:r>
                <a:rPr lang="ru-RU" dirty="0" smtClean="0">
                  <a:solidFill>
                    <a:schemeClr val="tx1"/>
                  </a:solidFill>
                </a:rPr>
                <a:t>3</a:t>
              </a:r>
              <a:r>
                <a:rPr lang="en" dirty="0" smtClean="0">
                  <a:solidFill>
                    <a:schemeClr val="tx1"/>
                  </a:solidFill>
                </a:rPr>
                <a:t> </a:t>
              </a:r>
              <a:r>
                <a:rPr lang="en" dirty="0">
                  <a:solidFill>
                    <a:schemeClr val="tx1"/>
                  </a:solidFill>
                </a:rPr>
                <a:t>от </a:t>
              </a:r>
              <a:r>
                <a:rPr lang="en" dirty="0" smtClean="0">
                  <a:solidFill>
                    <a:schemeClr val="tx1"/>
                  </a:solidFill>
                </a:rPr>
                <a:t>ЗЛ</a:t>
              </a:r>
              <a:r>
                <a:rPr lang="ru-RU" dirty="0" smtClean="0">
                  <a:solidFill>
                    <a:schemeClr val="tx1"/>
                  </a:solidFill>
                </a:rPr>
                <a:t>3</a:t>
              </a:r>
              <a:endParaRPr lang="en" dirty="0">
                <a:solidFill>
                  <a:schemeClr val="tx1"/>
                </a:solidFill>
              </a:endParaRPr>
            </a:p>
            <a:p>
              <a:pPr algn="ctr"/>
              <a:endParaRPr lang="ru-RU" dirty="0"/>
            </a:p>
          </p:txBody>
        </p:sp>
      </p:grp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troll-face.ru/static/mememaker/9/2/18752-plachuschiy-malchi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158535"/>
            <a:ext cx="2736304" cy="2357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Кейс 2</a:t>
            </a:r>
            <a:endParaRPr lang="en" dirty="0"/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dirty="0"/>
              <a:t>“нужно чтобы отчёты открывались быстрей!”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“нужно отрефакторить функционал Х”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Заключение</a:t>
            </a:r>
          </a:p>
        </p:txBody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Требования имеют огромное влияние на успех проекта 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Проверенные методы и высокая дисциплина при разработке требований позволяет получить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/>
              <a:t>надежную основу для разработки системы 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Знания, аккуратность, опыт и командная работа позволят вам «почувствовать разницу»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Что такое требования?</a:t>
            </a:r>
            <a:endParaRPr dirty="0"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Требования определяют цель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• Требования определяют потребности (проблемы)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• Требования определяют решение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"/>
              <a:t>• Требования определяют ограничения связанные с решением или проектом по его реализации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    Требования </a:t>
            </a:r>
            <a:r>
              <a:rPr lang="en" dirty="0"/>
              <a:t>и тестирование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/>
              <a:t>Тестирование системы: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/>
              <a:t>– Приемочное тестирование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/>
              <a:t>– Функциональное тестирование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/>
              <a:t>– Нагрузочное тестирование и измерение производительности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/>
              <a:t>– Модульное </a:t>
            </a:r>
            <a:r>
              <a:rPr lang="en" sz="1800" dirty="0" smtClean="0"/>
              <a:t>тестирование</a:t>
            </a:r>
            <a:endParaRPr lang="ru-RU" sz="1800" dirty="0" smtClean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endParaRPr lang="en" sz="1800"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 smtClean="0"/>
              <a:t>Тестирование </a:t>
            </a:r>
            <a:r>
              <a:rPr lang="en" sz="1800" dirty="0"/>
              <a:t>требований: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/>
              <a:t>– Проверки (review)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/>
              <a:t>– Формальные инспекции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/>
              <a:t>– Анализ требований с помощью моделирования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/>
              <a:t>– </a:t>
            </a:r>
            <a:r>
              <a:rPr lang="en" sz="1800" dirty="0" smtClean="0"/>
              <a:t>Согласования</a:t>
            </a:r>
            <a:endParaRPr lang="en" sz="1800" dirty="0"/>
          </a:p>
        </p:txBody>
      </p:sp>
      <p:sp>
        <p:nvSpPr>
          <p:cNvPr id="57" name="Shape 57"/>
          <p:cNvSpPr txBox="1"/>
          <p:nvPr/>
        </p:nvSpPr>
        <p:spPr>
          <a:xfrm>
            <a:off x="2634650" y="719575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Роль требований</a:t>
            </a:r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431540" y="1419622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Требования заинтересованных сторон</a:t>
            </a:r>
          </a:p>
        </p:txBody>
      </p:sp>
      <p:sp>
        <p:nvSpPr>
          <p:cNvPr id="5" name="Rectangle 4"/>
          <p:cNvSpPr/>
          <p:nvPr/>
        </p:nvSpPr>
        <p:spPr>
          <a:xfrm>
            <a:off x="755576" y="2283718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Системные требования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7624" y="3147814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Требования к подсистемам</a:t>
            </a:r>
          </a:p>
        </p:txBody>
      </p:sp>
      <p:sp>
        <p:nvSpPr>
          <p:cNvPr id="7" name="Rectangle 6"/>
          <p:cNvSpPr/>
          <p:nvPr/>
        </p:nvSpPr>
        <p:spPr>
          <a:xfrm>
            <a:off x="1577958" y="4083918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Требования  для компонентов</a:t>
            </a:r>
          </a:p>
        </p:txBody>
      </p:sp>
      <p:sp>
        <p:nvSpPr>
          <p:cNvPr id="8" name="Rectangle 7"/>
          <p:cNvSpPr/>
          <p:nvPr/>
        </p:nvSpPr>
        <p:spPr>
          <a:xfrm>
            <a:off x="5652120" y="4083918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Модульные тесты</a:t>
            </a:r>
          </a:p>
        </p:txBody>
      </p:sp>
      <p:sp>
        <p:nvSpPr>
          <p:cNvPr id="9" name="Rectangle 8"/>
          <p:cNvSpPr/>
          <p:nvPr/>
        </p:nvSpPr>
        <p:spPr>
          <a:xfrm>
            <a:off x="6084168" y="3147814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Интеграционные тесты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72200" y="2283718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Системные тесты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04248" y="1433240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Приемочные тесты</a:t>
            </a:r>
          </a:p>
        </p:txBody>
      </p:sp>
      <p:cxnSp>
        <p:nvCxnSpPr>
          <p:cNvPr id="13" name="Straight Arrow Connector 12"/>
          <p:cNvCxnSpPr>
            <a:stCxn id="4" idx="3"/>
            <a:endCxn id="11" idx="1"/>
          </p:cNvCxnSpPr>
          <p:nvPr/>
        </p:nvCxnSpPr>
        <p:spPr>
          <a:xfrm>
            <a:off x="2231740" y="1671650"/>
            <a:ext cx="4572508" cy="1361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55776" y="1148430"/>
            <a:ext cx="39661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Определение результата для </a:t>
            </a:r>
          </a:p>
          <a:p>
            <a:r>
              <a:rPr lang="ru-RU" dirty="0" smtClean="0"/>
              <a:t>заинтересованных сторон, приёмка продукта</a:t>
            </a:r>
            <a:endParaRPr lang="ru-RU" dirty="0"/>
          </a:p>
        </p:txBody>
      </p:sp>
      <p:cxnSp>
        <p:nvCxnSpPr>
          <p:cNvPr id="16" name="Straight Arrow Connector 15"/>
          <p:cNvCxnSpPr>
            <a:stCxn id="5" idx="3"/>
            <a:endCxn id="10" idx="1"/>
          </p:cNvCxnSpPr>
          <p:nvPr/>
        </p:nvCxnSpPr>
        <p:spPr>
          <a:xfrm>
            <a:off x="2555776" y="2535746"/>
            <a:ext cx="381642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863669" y="2050864"/>
            <a:ext cx="30764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Определение того, что система </a:t>
            </a:r>
          </a:p>
          <a:p>
            <a:r>
              <a:rPr lang="ru-RU" dirty="0" smtClean="0"/>
              <a:t>должна делать, проверка системы</a:t>
            </a:r>
            <a:endParaRPr lang="ru-RU" dirty="0"/>
          </a:p>
        </p:txBody>
      </p:sp>
      <p:cxnSp>
        <p:nvCxnSpPr>
          <p:cNvPr id="20" name="Straight Arrow Connector 19"/>
          <p:cNvCxnSpPr>
            <a:stCxn id="6" idx="3"/>
            <a:endCxn id="9" idx="1"/>
          </p:cNvCxnSpPr>
          <p:nvPr/>
        </p:nvCxnSpPr>
        <p:spPr>
          <a:xfrm>
            <a:off x="2987824" y="3399842"/>
            <a:ext cx="309634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137292" y="2916981"/>
            <a:ext cx="2880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Оптимизация затрат</a:t>
            </a:r>
            <a:r>
              <a:rPr lang="en-US" sz="1200" dirty="0" smtClean="0"/>
              <a:t>/</a:t>
            </a:r>
            <a:r>
              <a:rPr lang="ru-RU" sz="1200" dirty="0" smtClean="0"/>
              <a:t>пользы,</a:t>
            </a:r>
          </a:p>
          <a:p>
            <a:r>
              <a:rPr lang="ru-RU" sz="1200" dirty="0"/>
              <a:t>п</a:t>
            </a:r>
            <a:r>
              <a:rPr lang="ru-RU" sz="1200" dirty="0" smtClean="0"/>
              <a:t>роверка взаимодействия  подсистем</a:t>
            </a:r>
            <a:endParaRPr lang="ru-RU" sz="1200" dirty="0"/>
          </a:p>
        </p:txBody>
      </p:sp>
      <p:cxnSp>
        <p:nvCxnSpPr>
          <p:cNvPr id="28" name="Straight Arrow Connector 27"/>
          <p:cNvCxnSpPr>
            <a:stCxn id="7" idx="3"/>
            <a:endCxn id="8" idx="1"/>
          </p:cNvCxnSpPr>
          <p:nvPr/>
        </p:nvCxnSpPr>
        <p:spPr>
          <a:xfrm>
            <a:off x="3378158" y="4335946"/>
            <a:ext cx="227396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289692" y="3651870"/>
            <a:ext cx="2727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Определение реализации требований, проверка компонентов</a:t>
            </a:r>
          </a:p>
        </p:txBody>
      </p:sp>
    </p:spTree>
    <p:extLst>
      <p:ext uri="{BB962C8B-B14F-4D97-AF65-F5344CB8AC3E}">
        <p14:creationId xmlns:p14="http://schemas.microsoft.com/office/powerpoint/2010/main" val="233803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Роль требований</a:t>
            </a:r>
            <a:endParaRPr dirty="0"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dirty="0">
                <a:solidFill>
                  <a:srgbClr val="3D3D3D"/>
                </a:solidFill>
              </a:rPr>
              <a:t>«Анализируйте требования для определения риска связанного с тем, что конечный продукт не будет работать правильно в его предполагаемой среде использования» – CMMI, Guidelines for Process Integration and Product Improvement, Chrissis, Konrad, Shrum.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dirty="0">
                <a:solidFill>
                  <a:srgbClr val="3D3D3D"/>
                </a:solidFill>
              </a:rPr>
              <a:t>04.07.2010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Сложность</a:t>
            </a:r>
            <a:endParaRPr dirty="0"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endParaRPr lang="en" dirty="0"/>
          </a:p>
        </p:txBody>
      </p:sp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15816" y="1419622"/>
            <a:ext cx="3888432" cy="33123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ounded Rectangular Callout 1"/>
          <p:cNvSpPr/>
          <p:nvPr/>
        </p:nvSpPr>
        <p:spPr>
          <a:xfrm>
            <a:off x="611560" y="1419622"/>
            <a:ext cx="1512168" cy="648072"/>
          </a:xfrm>
          <a:prstGeom prst="wedgeRoundRectCallout">
            <a:avLst>
              <a:gd name="adj1" fmla="val 136745"/>
              <a:gd name="adj2" fmla="val -4148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Исследования </a:t>
            </a:r>
            <a:r>
              <a:rPr lang="en-US" dirty="0" smtClean="0"/>
              <a:t>Lean, Agile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778158" y="2643758"/>
            <a:ext cx="1512168" cy="648072"/>
          </a:xfrm>
          <a:prstGeom prst="wedgeRoundRectCallout">
            <a:avLst>
              <a:gd name="adj1" fmla="val 136745"/>
              <a:gd name="adj2" fmla="val -4148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Жесткая формализация требований</a:t>
            </a:r>
            <a:endParaRPr lang="en-US" dirty="0" smtClean="0"/>
          </a:p>
        </p:txBody>
      </p:sp>
      <p:sp>
        <p:nvSpPr>
          <p:cNvPr id="11" name="Rounded Rectangular Callout 10"/>
          <p:cNvSpPr/>
          <p:nvPr/>
        </p:nvSpPr>
        <p:spPr>
          <a:xfrm>
            <a:off x="910951" y="4083918"/>
            <a:ext cx="1512168" cy="648072"/>
          </a:xfrm>
          <a:prstGeom prst="wedgeRoundRectCallout">
            <a:avLst>
              <a:gd name="adj1" fmla="val 118998"/>
              <a:gd name="adj2" fmla="val -1694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Требования? Зачем?</a:t>
            </a:r>
            <a:endParaRPr lang="en-US" dirty="0" smtClean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9592" y="1989599"/>
            <a:ext cx="2304256" cy="282362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000" b="0"/>
              <a:t>Идеальные требования 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  <p:graphicFrame>
        <p:nvGraphicFramePr>
          <p:cNvPr id="64" name="Shape 64"/>
          <p:cNvGraphicFramePr/>
          <p:nvPr/>
        </p:nvGraphicFramePr>
        <p:xfrm>
          <a:off x="952500" y="1439525"/>
          <a:ext cx="7191525" cy="3670200"/>
        </p:xfrm>
        <a:graphic>
          <a:graphicData uri="http://schemas.openxmlformats.org/drawingml/2006/table">
            <a:tbl>
              <a:tblPr>
                <a:noFill/>
                <a:tableStyleId>{77B48B98-2C2F-4947-B18D-FF3BA39CC430}</a:tableStyleId>
              </a:tblPr>
              <a:tblGrid>
                <a:gridCol w="2397175"/>
                <a:gridCol w="2397175"/>
                <a:gridCol w="2397175"/>
              </a:tblGrid>
              <a:tr h="3670200">
                <a:tc>
                  <a:txBody>
                    <a:bodyPr/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lang="en" dirty="0">
                          <a:solidFill>
                            <a:schemeClr val="dk1"/>
                          </a:solidFill>
                        </a:rPr>
                        <a:t>для аналитика</a:t>
                      </a:r>
                    </a:p>
                    <a:p>
                      <a:pPr>
                        <a:spcBef>
                          <a:spcPts val="0"/>
                        </a:spcBef>
                        <a:buNone/>
                      </a:pPr>
                      <a:endParaRPr sz="3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Для программиста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Для тестировщика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pic>
        <p:nvPicPr>
          <p:cNvPr id="66" name="Shape 6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02400" y="2133125"/>
            <a:ext cx="2139199" cy="268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Shape 6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68144" y="1779662"/>
            <a:ext cx="2062306" cy="29909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Роль аналитика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dirty="0"/>
              <a:t>В роли аналитика должно выступать </a:t>
            </a:r>
            <a:r>
              <a:rPr lang="en" sz="1800" dirty="0" smtClean="0"/>
              <a:t>незаинтересованное </a:t>
            </a:r>
            <a:r>
              <a:rPr lang="en" sz="1800" dirty="0"/>
              <a:t>лицо обладающее</a:t>
            </a:r>
            <a:r>
              <a:rPr lang="en" sz="1800" dirty="0" smtClean="0"/>
              <a:t>:</a:t>
            </a:r>
            <a:endParaRPr lang="ru-RU" sz="1800" dirty="0" smtClean="0"/>
          </a:p>
          <a:p>
            <a:pPr lvl="0" rtl="0">
              <a:spcBef>
                <a:spcPts val="0"/>
              </a:spcBef>
              <a:buNone/>
            </a:pPr>
            <a:endParaRPr lang="en" sz="1800" dirty="0"/>
          </a:p>
          <a:p>
            <a:pPr lvl="0" rtl="0">
              <a:spcBef>
                <a:spcPts val="0"/>
              </a:spcBef>
              <a:buNone/>
            </a:pPr>
            <a:r>
              <a:rPr lang="en" sz="1800" dirty="0"/>
              <a:t>• умением эффективно взаимодействовать с заказчиками и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dirty="0"/>
              <a:t>поставщиками;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dirty="0"/>
              <a:t>• высоким уровнем знаний в предметной области;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dirty="0"/>
              <a:t>• ясно и четко излагать мысли (письменно);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dirty="0"/>
              <a:t>• структурным и процессным мышлением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dirty="0"/>
              <a:t>• умением работать в команде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dirty="0"/>
              <a:t>• аккуратностью, позволяющей добиться высокой степени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dirty="0"/>
              <a:t>точности фиксирования информации и принятых решений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dirty="0"/>
              <a:t>• высокой организованностью и мотивацией</a:t>
            </a:r>
          </a:p>
          <a:p>
            <a:pPr lvl="0" rtl="0">
              <a:spcBef>
                <a:spcPts val="0"/>
              </a:spcBef>
              <a:buNone/>
            </a:pPr>
            <a:endParaRPr sz="18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mwk4cqoo18646</Template>
  <TotalTime>1477</TotalTime>
  <Words>1791</Words>
  <Application>Microsoft Office PowerPoint</Application>
  <PresentationFormat>On-screen Show (16:9)</PresentationFormat>
  <Paragraphs>253</Paragraphs>
  <Slides>22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2_Office Theme</vt:lpstr>
      <vt:lpstr>Как тестировать без требований</vt:lpstr>
      <vt:lpstr>Требования не были плохими.. Их просто не так поняли</vt:lpstr>
      <vt:lpstr>Что такое требования?</vt:lpstr>
      <vt:lpstr>    Требования и тестирование</vt:lpstr>
      <vt:lpstr>Роль требований</vt:lpstr>
      <vt:lpstr>Роль требований</vt:lpstr>
      <vt:lpstr>Сложность</vt:lpstr>
      <vt:lpstr>Идеальные требования </vt:lpstr>
      <vt:lpstr>Роль аналитика</vt:lpstr>
      <vt:lpstr>Мы, не испытываем головной боли, мы только её переносчики</vt:lpstr>
      <vt:lpstr>Ошибки</vt:lpstr>
      <vt:lpstr>  Систематизация заинтересованных сторон (Митчел)</vt:lpstr>
      <vt:lpstr>Высокий уровень абстракции</vt:lpstr>
      <vt:lpstr>     Сформулировать требования</vt:lpstr>
      <vt:lpstr>     А как насчёт нефункциональных?</vt:lpstr>
      <vt:lpstr>        Нефункциональные требования</vt:lpstr>
      <vt:lpstr>Проверка нефункциональных требований </vt:lpstr>
      <vt:lpstr>Оценка и проверка требований</vt:lpstr>
      <vt:lpstr>Управление требованиями</vt:lpstr>
      <vt:lpstr>Кейс1</vt:lpstr>
      <vt:lpstr>Кейс 2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тестировать без требований</dc:title>
  <dc:creator>Rufina Sarvarova</dc:creator>
  <cp:lastModifiedBy>sarvarovar</cp:lastModifiedBy>
  <cp:revision>20</cp:revision>
  <dcterms:modified xsi:type="dcterms:W3CDTF">2014-08-25T14:42:29Z</dcterms:modified>
</cp:coreProperties>
</file>