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16" r:id="rId3"/>
    <p:sldId id="338" r:id="rId4"/>
    <p:sldId id="314" r:id="rId5"/>
    <p:sldId id="311" r:id="rId6"/>
    <p:sldId id="317" r:id="rId7"/>
    <p:sldId id="336" r:id="rId8"/>
    <p:sldId id="347" r:id="rId9"/>
    <p:sldId id="291" r:id="rId10"/>
    <p:sldId id="318" r:id="rId11"/>
    <p:sldId id="319" r:id="rId12"/>
    <p:sldId id="289" r:id="rId13"/>
    <p:sldId id="259" r:id="rId14"/>
    <p:sldId id="292" r:id="rId15"/>
    <p:sldId id="312" r:id="rId16"/>
    <p:sldId id="293" r:id="rId17"/>
    <p:sldId id="302" r:id="rId18"/>
    <p:sldId id="329" r:id="rId19"/>
    <p:sldId id="309" r:id="rId20"/>
    <p:sldId id="328" r:id="rId21"/>
    <p:sldId id="339" r:id="rId22"/>
    <p:sldId id="340" r:id="rId23"/>
    <p:sldId id="337" r:id="rId24"/>
    <p:sldId id="330" r:id="rId25"/>
    <p:sldId id="341" r:id="rId26"/>
    <p:sldId id="282" r:id="rId27"/>
    <p:sldId id="331" r:id="rId28"/>
    <p:sldId id="342" r:id="rId29"/>
    <p:sldId id="343" r:id="rId30"/>
    <p:sldId id="344" r:id="rId31"/>
    <p:sldId id="346" r:id="rId32"/>
    <p:sldId id="345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2E79FF-1E0C-4B44-BC31-644E62C1512B}">
          <p14:sldIdLst>
            <p14:sldId id="272"/>
            <p14:sldId id="316"/>
            <p14:sldId id="338"/>
            <p14:sldId id="314"/>
            <p14:sldId id="311"/>
            <p14:sldId id="317"/>
            <p14:sldId id="336"/>
            <p14:sldId id="347"/>
          </p14:sldIdLst>
        </p14:section>
        <p14:section name="1" id="{D8A37859-3857-431C-A119-41D688551F44}">
          <p14:sldIdLst>
            <p14:sldId id="291"/>
            <p14:sldId id="318"/>
            <p14:sldId id="319"/>
            <p14:sldId id="289"/>
            <p14:sldId id="259"/>
            <p14:sldId id="292"/>
          </p14:sldIdLst>
        </p14:section>
        <p14:section name="2" id="{18908B37-8340-4E4D-B09F-83A56DAB45B3}">
          <p14:sldIdLst>
            <p14:sldId id="312"/>
            <p14:sldId id="293"/>
            <p14:sldId id="302"/>
          </p14:sldIdLst>
        </p14:section>
        <p14:section name="3" id="{D19DDB10-C891-4435-815B-E9320E46B7D2}">
          <p14:sldIdLst>
            <p14:sldId id="329"/>
            <p14:sldId id="309"/>
            <p14:sldId id="328"/>
            <p14:sldId id="339"/>
            <p14:sldId id="340"/>
          </p14:sldIdLst>
        </p14:section>
        <p14:section name="4" id="{3D94875F-DDDE-4CCD-A8E1-D79B21412FCC}">
          <p14:sldIdLst>
            <p14:sldId id="337"/>
            <p14:sldId id="330"/>
            <p14:sldId id="341"/>
          </p14:sldIdLst>
        </p14:section>
        <p14:section name="5" id="{30733270-97E8-43CB-A7D8-BEB21435D138}">
          <p14:sldIdLst>
            <p14:sldId id="282"/>
            <p14:sldId id="331"/>
            <p14:sldId id="342"/>
            <p14:sldId id="343"/>
            <p14:sldId id="344"/>
          </p14:sldIdLst>
        </p14:section>
        <p14:section name="6" id="{603CE04B-EDDF-4A5B-96D0-BB32551793F7}">
          <p14:sldIdLst>
            <p14:sldId id="346"/>
            <p14:sldId id="345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9D3"/>
    <a:srgbClr val="143FEA"/>
    <a:srgbClr val="D7DFEA"/>
    <a:srgbClr val="E2E9F3"/>
    <a:srgbClr val="2F528F"/>
    <a:srgbClr val="CCE2DF"/>
    <a:srgbClr val="CBE4DE"/>
    <a:srgbClr val="ECEFF4"/>
    <a:srgbClr val="E5ECF5"/>
    <a:srgbClr val="444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18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9A56-4254-433F-B10D-36C15CA4C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7B430-03BF-4846-B1A2-C18BC5AA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C20ED-62EC-48BA-B45A-7E360969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F7533-6964-4A1B-872B-75810D2E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C9546-FD85-4AEB-8608-BCEC00D1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730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673E-A590-4A00-81D9-26F1E07A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61A7-32E8-45B5-96F9-A706A3070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A38E-F7DF-4778-A17D-1E031D8D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D86BD-43C8-4D1F-B2BB-65A2C958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87AC-BA5B-4F58-B719-4D023973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930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81DBD6-65EB-4FD0-9830-1CDD5D607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AC050-74E6-46A3-B4C0-8A11F8A50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6F9AA-FC61-4F81-A9C7-E4CBF8B3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44600-5F00-4CD7-B23A-E33594D0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9FCF9-E6A8-4DFB-946D-9AF1354D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163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DE8C-B04B-4D58-9F29-FB1EE098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E2953-EE8C-4645-B475-E52484A1B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4E4C9-3679-4BDA-B52A-AB66FB04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29A4-6359-4406-9B6D-0F0641A7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A8AD1-6A0C-45AD-9F45-6A0544E1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900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EE87-057C-480A-9389-DEE72BC8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49EB7-961F-445A-B0A9-9DDC0D37A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51C97-BC07-40B9-9A31-099AE221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1636-B1DD-4833-898F-D62E66AB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B8595-291E-4765-994E-F602D740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734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0AC2-AEA0-41D2-B5DE-CED3FB6C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ECDDB-ABA7-45FA-BE3D-DC7DE8D50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88E25-3328-4D73-AF29-1BC452783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B96BB-9E35-4B85-AC57-F1099C6F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7112-94C6-4BED-BF82-DDD74163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A5CD1-E0CA-4770-95BC-250E5F0E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911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B367-E902-4C76-85C6-1FBDD153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3043F-C67D-482F-9193-D02160B9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F6BC8-4EF3-41E5-8B2A-E2A3C0710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B8E47-3918-48E8-BA23-5F45D98AA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0C328-54B0-4785-9079-0687A85DE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2E109-9CCB-48EF-82BB-DE5D2B35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8A9667-688C-4BD1-B0C0-A4CA5B28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1C47D-64CE-4012-B422-B14373D5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380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4577-614E-43CB-91CD-83A84D8B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629A8-309A-437D-B6C3-BF73409D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0B2FF-CEC1-425B-A3D4-6E2FFCF0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30DE9-092A-4023-92E6-B49D3706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701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DE979-DE93-4CAF-AAFD-4D4E6890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972F0-B752-48EF-9E27-6AB4668E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6EF64-9C4F-4A8F-9773-B85927E6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6154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A80D-8AA3-4E5D-8306-A1D93FEF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AB30-559A-4C1C-A641-0DE8C157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6A8AC-6976-45A0-8AE2-2413E64D8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88C80-2AC7-464C-BFA6-A1B4088B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71045-F480-438B-845E-4953FA52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AB92-5ADB-49C9-99D3-E5DE3B41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699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918E-2AC7-4366-99B7-DA98807C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AD83A-C8A7-46E9-9BC8-E2B1ED6A5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24D00-E9FF-42D5-A161-2C9C7E281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5547F-5192-4D5C-960E-BB9164355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7ED8-E120-421D-B2B3-DD242A3B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DD678-5534-4E0D-B119-991C4676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205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401CE-7A53-4B50-B18A-94D6412A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1801D-6EF4-41CD-B781-BA91C98D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4EA37-C35F-4A23-90D6-B726D3057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BC15-69E5-4D60-9392-A10AF60DB802}" type="datetimeFigureOut">
              <a:rPr lang="en-ZA" smtClean="0"/>
              <a:t>2019/05/28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1CD13-BFE0-46D3-AEC6-10A5CD027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B95AF-5DC8-48C7-A533-DB3FD463C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A5004-71F4-4094-A500-31C4C079A3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031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hyperlink" Target="https://www.remix3d.com/details/G009SX7VFZ9F" TargetMode="External"/><Relationship Id="rId7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mix3d.com/details/G009SX7VGCZ5" TargetMode="External"/><Relationship Id="rId5" Type="http://schemas.microsoft.com/office/2017/06/relationships/model3d" Target="../media/model3d2.glb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hyperlink" Target="https://www.remix3d.com/details/G009SXJ50SL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sv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3.xml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slide" Target="slide1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5" Type="http://schemas.openxmlformats.org/officeDocument/2006/relationships/image" Target="../media/image8.png"/><Relationship Id="rId15" Type="http://schemas.openxmlformats.org/officeDocument/2006/relationships/slide" Target="slide31.xml"/><Relationship Id="rId10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8FB9-7349-4249-BA87-07D9BBD7E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0B462-8670-4690-A1B5-800488C39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9084" b="-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C69AA-8F8C-43F7-AEE2-49FC686AB0CC}"/>
              </a:ext>
            </a:extLst>
          </p:cNvPr>
          <p:cNvSpPr txBox="1"/>
          <p:nvPr/>
        </p:nvSpPr>
        <p:spPr>
          <a:xfrm>
            <a:off x="249897" y="931208"/>
            <a:ext cx="77627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Essential </a:t>
            </a:r>
          </a:p>
          <a:p>
            <a:r>
              <a:rPr lang="en-ZA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Business Skills </a:t>
            </a:r>
          </a:p>
          <a:p>
            <a:r>
              <a:rPr lang="en-ZA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en-ZA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Software Testers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43E4D-CBD6-43B0-9161-D38042278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73854"/>
            <a:ext cx="2123440" cy="6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B4C701-6479-45DD-972A-178912BC317C}"/>
              </a:ext>
            </a:extLst>
          </p:cNvPr>
          <p:cNvGrpSpPr/>
          <p:nvPr/>
        </p:nvGrpSpPr>
        <p:grpSpPr>
          <a:xfrm>
            <a:off x="1338939" y="909000"/>
            <a:ext cx="9514121" cy="5040000"/>
            <a:chOff x="1730826" y="909000"/>
            <a:chExt cx="9514121" cy="504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383A6C-CD0B-4122-9F36-A877A70C3833}"/>
                </a:ext>
              </a:extLst>
            </p:cNvPr>
            <p:cNvGrpSpPr/>
            <p:nvPr/>
          </p:nvGrpSpPr>
          <p:grpSpPr>
            <a:xfrm>
              <a:off x="1730826" y="909000"/>
              <a:ext cx="5040000" cy="5040000"/>
              <a:chOff x="816429" y="827313"/>
              <a:chExt cx="5040000" cy="5040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F15F571-C34A-4E63-88F5-E1CE73F0CDFD}"/>
                  </a:ext>
                </a:extLst>
              </p:cNvPr>
              <p:cNvSpPr/>
              <p:nvPr/>
            </p:nvSpPr>
            <p:spPr>
              <a:xfrm>
                <a:off x="816429" y="827313"/>
                <a:ext cx="5040000" cy="5040000"/>
              </a:xfrm>
              <a:prstGeom prst="ellipse">
                <a:avLst/>
              </a:prstGeom>
              <a:noFill/>
              <a:ln w="2540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C5820-4D40-46E9-BCBF-072861D47225}"/>
                  </a:ext>
                </a:extLst>
              </p:cNvPr>
              <p:cNvSpPr txBox="1"/>
              <p:nvPr/>
            </p:nvSpPr>
            <p:spPr>
              <a:xfrm>
                <a:off x="1132071" y="2839481"/>
                <a:ext cx="440871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60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Tech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6F3363-6848-4378-B42F-EC1C5E50424B}"/>
                </a:ext>
              </a:extLst>
            </p:cNvPr>
            <p:cNvGrpSpPr/>
            <p:nvPr/>
          </p:nvGrpSpPr>
          <p:grpSpPr>
            <a:xfrm>
              <a:off x="6204947" y="909000"/>
              <a:ext cx="5040000" cy="5040000"/>
              <a:chOff x="6335575" y="909000"/>
              <a:chExt cx="5040000" cy="504000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4B9597F-5081-49D2-A036-1A749C72A9F4}"/>
                  </a:ext>
                </a:extLst>
              </p:cNvPr>
              <p:cNvSpPr/>
              <p:nvPr/>
            </p:nvSpPr>
            <p:spPr>
              <a:xfrm>
                <a:off x="6335575" y="909000"/>
                <a:ext cx="5040000" cy="5040000"/>
              </a:xfrm>
              <a:prstGeom prst="ellipse">
                <a:avLst/>
              </a:prstGeom>
              <a:noFill/>
              <a:ln w="2540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22F29-C831-4F33-8B9A-2D805ED3C669}"/>
                  </a:ext>
                </a:extLst>
              </p:cNvPr>
              <p:cNvSpPr txBox="1"/>
              <p:nvPr/>
            </p:nvSpPr>
            <p:spPr>
              <a:xfrm>
                <a:off x="6651215" y="2839480"/>
                <a:ext cx="440871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6000" dirty="0">
                    <a:solidFill>
                      <a:srgbClr val="92D050"/>
                    </a:solidFill>
                    <a:latin typeface="Arial Rounded MT Bold" panose="020F0704030504030204" pitchFamily="34" charset="0"/>
                  </a:rPr>
                  <a:t>Business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518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029814-083A-42D4-965A-4EE4008ADE9C}"/>
              </a:ext>
            </a:extLst>
          </p:cNvPr>
          <p:cNvGrpSpPr/>
          <p:nvPr/>
        </p:nvGrpSpPr>
        <p:grpSpPr>
          <a:xfrm>
            <a:off x="3576000" y="909000"/>
            <a:ext cx="5040000" cy="5040000"/>
            <a:chOff x="6662147" y="909000"/>
            <a:chExt cx="5040000" cy="504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15F571-C34A-4E63-88F5-E1CE73F0CDFD}"/>
                </a:ext>
              </a:extLst>
            </p:cNvPr>
            <p:cNvSpPr/>
            <p:nvPr/>
          </p:nvSpPr>
          <p:spPr>
            <a:xfrm>
              <a:off x="7022144" y="1268999"/>
              <a:ext cx="4320000" cy="4320000"/>
            </a:xfrm>
            <a:prstGeom prst="ellipse">
              <a:avLst/>
            </a:prstGeom>
            <a:noFill/>
            <a:ln w="254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9C5820-4D40-46E9-BCBF-072861D47225}"/>
                </a:ext>
              </a:extLst>
            </p:cNvPr>
            <p:cNvSpPr txBox="1"/>
            <p:nvPr/>
          </p:nvSpPr>
          <p:spPr>
            <a:xfrm>
              <a:off x="7113430" y="3428999"/>
              <a:ext cx="44087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60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Tech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4B9597F-5081-49D2-A036-1A749C72A9F4}"/>
                </a:ext>
              </a:extLst>
            </p:cNvPr>
            <p:cNvSpPr/>
            <p:nvPr/>
          </p:nvSpPr>
          <p:spPr>
            <a:xfrm>
              <a:off x="6662147" y="909000"/>
              <a:ext cx="5040000" cy="5040000"/>
            </a:xfrm>
            <a:prstGeom prst="ellipse">
              <a:avLst/>
            </a:prstGeom>
            <a:noFill/>
            <a:ln w="2540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822F29-C831-4F33-8B9A-2D805ED3C669}"/>
                </a:ext>
              </a:extLst>
            </p:cNvPr>
            <p:cNvSpPr txBox="1"/>
            <p:nvPr/>
          </p:nvSpPr>
          <p:spPr>
            <a:xfrm>
              <a:off x="6933429" y="2413336"/>
              <a:ext cx="44087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60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80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24188-F1EC-4F6A-9A17-AAEB631A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4" y="3211285"/>
            <a:ext cx="2326032" cy="33310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C29EE7-F6BD-4417-B16E-D2B7BCAB4B3C}"/>
              </a:ext>
            </a:extLst>
          </p:cNvPr>
          <p:cNvGrpSpPr/>
          <p:nvPr/>
        </p:nvGrpSpPr>
        <p:grpSpPr>
          <a:xfrm>
            <a:off x="2752500" y="1928356"/>
            <a:ext cx="4517571" cy="3600000"/>
            <a:chOff x="2752500" y="1928356"/>
            <a:chExt cx="4517571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F4B879-CAF9-4585-BC8F-6D1EBAB4AFA7}"/>
                </a:ext>
              </a:extLst>
            </p:cNvPr>
            <p:cNvSpPr/>
            <p:nvPr/>
          </p:nvSpPr>
          <p:spPr>
            <a:xfrm>
              <a:off x="3211286" y="1928356"/>
              <a:ext cx="3600000" cy="3600000"/>
            </a:xfrm>
            <a:prstGeom prst="ellipse">
              <a:avLst/>
            </a:prstGeom>
            <a:solidFill>
              <a:srgbClr val="C00000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B86D66-C0B7-413E-B710-47F3192D7FC4}"/>
                </a:ext>
              </a:extLst>
            </p:cNvPr>
            <p:cNvSpPr txBox="1"/>
            <p:nvPr/>
          </p:nvSpPr>
          <p:spPr>
            <a:xfrm>
              <a:off x="2752500" y="2478846"/>
              <a:ext cx="451757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38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26</a:t>
              </a:r>
              <a:r>
                <a:rPr lang="en-ZA" sz="115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%</a:t>
              </a:r>
              <a:endParaRPr lang="en-ZA" sz="138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A64A68-9F3B-403D-9109-38E876E610A6}"/>
              </a:ext>
            </a:extLst>
          </p:cNvPr>
          <p:cNvSpPr txBox="1"/>
          <p:nvPr/>
        </p:nvSpPr>
        <p:spPr>
          <a:xfrm>
            <a:off x="-1084715" y="31398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QA as % of total IT spend</a:t>
            </a:r>
          </a:p>
        </p:txBody>
      </p:sp>
      <p:pic>
        <p:nvPicPr>
          <p:cNvPr id="3" name="Picture 2" descr="A close up of a book&#10;&#10;Description automatically generated">
            <a:extLst>
              <a:ext uri="{FF2B5EF4-FFF2-40B4-BE49-F238E27FC236}">
                <a16:creationId xmlns:a16="http://schemas.microsoft.com/office/drawing/2014/main" id="{FE044042-DA7A-4BEA-A5AD-4CB884823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7" y="1812497"/>
            <a:ext cx="3703661" cy="47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3D2C9B-3D58-450D-9D9A-CA1C2588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109" y="2286000"/>
            <a:ext cx="4352925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5FBF27-AB87-4AEA-B436-9F2915271E11}"/>
              </a:ext>
            </a:extLst>
          </p:cNvPr>
          <p:cNvSpPr txBox="1"/>
          <p:nvPr/>
        </p:nvSpPr>
        <p:spPr>
          <a:xfrm>
            <a:off x="653823" y="1159861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Technical 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4A4719-CFA0-4ADA-85AF-AEEF67D26DFD}"/>
              </a:ext>
            </a:extLst>
          </p:cNvPr>
          <p:cNvSpPr txBox="1"/>
          <p:nvPr/>
        </p:nvSpPr>
        <p:spPr>
          <a:xfrm>
            <a:off x="653823" y="3260805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Business skills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3A19F5-148F-42C1-B97B-B9CC5137E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286000"/>
            <a:ext cx="6835232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8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EF3782C-821D-4329-8210-C3E35B6B8B1F}"/>
              </a:ext>
            </a:extLst>
          </p:cNvPr>
          <p:cNvSpPr/>
          <p:nvPr/>
        </p:nvSpPr>
        <p:spPr>
          <a:xfrm flipH="1">
            <a:off x="2512295" y="1644062"/>
            <a:ext cx="7167410" cy="3645639"/>
          </a:xfrm>
          <a:prstGeom prst="rtTriangl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820C09F-C23C-4BAB-A852-A717C34E9366}"/>
              </a:ext>
            </a:extLst>
          </p:cNvPr>
          <p:cNvSpPr/>
          <p:nvPr/>
        </p:nvSpPr>
        <p:spPr>
          <a:xfrm>
            <a:off x="2520189" y="1662647"/>
            <a:ext cx="7167411" cy="3645639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88AF7B-FCBE-46C3-BD53-A3EB41ECE38F}"/>
              </a:ext>
            </a:extLst>
          </p:cNvPr>
          <p:cNvGrpSpPr/>
          <p:nvPr/>
        </p:nvGrpSpPr>
        <p:grpSpPr>
          <a:xfrm>
            <a:off x="2813205" y="5254275"/>
            <a:ext cx="4357847" cy="461665"/>
            <a:chOff x="1372968" y="4693123"/>
            <a:chExt cx="4357847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7B5679-CF8B-41F6-964F-93625CDE5577}"/>
                </a:ext>
              </a:extLst>
            </p:cNvPr>
            <p:cNvSpPr txBox="1"/>
            <p:nvPr/>
          </p:nvSpPr>
          <p:spPr>
            <a:xfrm>
              <a:off x="1372968" y="4693123"/>
              <a:ext cx="3897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Career progression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1EC90BC-7D75-47A9-A20F-FAC5C27138C0}"/>
                </a:ext>
              </a:extLst>
            </p:cNvPr>
            <p:cNvCxnSpPr>
              <a:cxnSpLocks/>
            </p:cNvCxnSpPr>
            <p:nvPr/>
          </p:nvCxnSpPr>
          <p:spPr>
            <a:xfrm>
              <a:off x="4464511" y="4963885"/>
              <a:ext cx="1266304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497ED2-0995-4675-806B-78DC5D444D53}"/>
              </a:ext>
            </a:extLst>
          </p:cNvPr>
          <p:cNvSpPr txBox="1"/>
          <p:nvPr/>
        </p:nvSpPr>
        <p:spPr>
          <a:xfrm rot="16200000">
            <a:off x="8729941" y="3808195"/>
            <a:ext cx="250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Management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775503-7DC5-4F0F-8A4F-73B280B3FCB1}"/>
              </a:ext>
            </a:extLst>
          </p:cNvPr>
          <p:cNvGrpSpPr/>
          <p:nvPr/>
        </p:nvGrpSpPr>
        <p:grpSpPr>
          <a:xfrm>
            <a:off x="1980555" y="1844437"/>
            <a:ext cx="461665" cy="3260962"/>
            <a:chOff x="540318" y="1283285"/>
            <a:chExt cx="461665" cy="326096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CB518E-2679-4074-BE51-E4B0CCD17AE5}"/>
                </a:ext>
              </a:extLst>
            </p:cNvPr>
            <p:cNvSpPr txBox="1"/>
            <p:nvPr/>
          </p:nvSpPr>
          <p:spPr>
            <a:xfrm rot="16200000">
              <a:off x="-149382" y="3392882"/>
              <a:ext cx="184106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ZA" sz="2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Technical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580223-6BB2-48F0-8BC9-A54F8FF439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362" y="1283285"/>
              <a:ext cx="0" cy="1265199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0B2373-F45C-40E0-A0DB-A6A2847BBD40}"/>
              </a:ext>
            </a:extLst>
          </p:cNvPr>
          <p:cNvCxnSpPr>
            <a:cxnSpLocks/>
          </p:cNvCxnSpPr>
          <p:nvPr/>
        </p:nvCxnSpPr>
        <p:spPr>
          <a:xfrm flipV="1">
            <a:off x="9972696" y="1662647"/>
            <a:ext cx="0" cy="126519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2D6EC1-8849-48CB-8327-4AC120A8C5CB}"/>
              </a:ext>
            </a:extLst>
          </p:cNvPr>
          <p:cNvGrpSpPr/>
          <p:nvPr/>
        </p:nvGrpSpPr>
        <p:grpSpPr>
          <a:xfrm>
            <a:off x="4874962" y="1031645"/>
            <a:ext cx="3897086" cy="1445392"/>
            <a:chOff x="4874962" y="1031645"/>
            <a:chExt cx="3897086" cy="144539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F5E491F-394F-4342-AE9B-BC052F869B18}"/>
                </a:ext>
              </a:extLst>
            </p:cNvPr>
            <p:cNvCxnSpPr>
              <a:cxnSpLocks/>
            </p:cNvCxnSpPr>
            <p:nvPr/>
          </p:nvCxnSpPr>
          <p:spPr>
            <a:xfrm>
              <a:off x="6383719" y="1662647"/>
              <a:ext cx="0" cy="814390"/>
            </a:xfrm>
            <a:prstGeom prst="straightConnector1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A9F0DA-1C34-426F-9AB1-2EAC44149925}"/>
                </a:ext>
              </a:extLst>
            </p:cNvPr>
            <p:cNvSpPr txBox="1"/>
            <p:nvPr/>
          </p:nvSpPr>
          <p:spPr>
            <a:xfrm>
              <a:off x="4874962" y="1031645"/>
              <a:ext cx="3897086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ZA" sz="2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Where are you in your career?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1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96AC4-59CD-49F2-9B4B-E876A7E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58" y="610421"/>
            <a:ext cx="2525075" cy="505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5AE5D-D24C-41C0-8397-B20D0C3E94A5}"/>
              </a:ext>
            </a:extLst>
          </p:cNvPr>
          <p:cNvSpPr txBox="1"/>
          <p:nvPr/>
        </p:nvSpPr>
        <p:spPr>
          <a:xfrm>
            <a:off x="5062784" y="821253"/>
            <a:ext cx="4352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dirty="0">
                <a:latin typeface="Arial Rounded MT Bold" panose="020F0704030504030204" pitchFamily="34" charset="0"/>
              </a:rPr>
              <a:t>Meet Annie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E7D22-22C1-45C3-A154-646123AA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4" y="2314614"/>
            <a:ext cx="5537398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an, sky&#10;&#10;Description automatically generated">
            <a:extLst>
              <a:ext uri="{FF2B5EF4-FFF2-40B4-BE49-F238E27FC236}">
                <a16:creationId xmlns:a16="http://schemas.microsoft.com/office/drawing/2014/main" id="{D3C2B2A2-3757-46BC-8351-DF2DD12C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85" y="959019"/>
            <a:ext cx="4205488" cy="6007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5AE5D-D24C-41C0-8397-B20D0C3E94A5}"/>
              </a:ext>
            </a:extLst>
          </p:cNvPr>
          <p:cNvSpPr txBox="1"/>
          <p:nvPr/>
        </p:nvSpPr>
        <p:spPr>
          <a:xfrm>
            <a:off x="4223657" y="654219"/>
            <a:ext cx="7832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dirty="0">
                <a:latin typeface="Arial Rounded MT Bold" panose="020F0704030504030204" pitchFamily="34" charset="0"/>
              </a:rPr>
              <a:t>The new Head of QA</a:t>
            </a:r>
          </a:p>
        </p:txBody>
      </p:sp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4DDFA1-CA74-4471-8311-5CAA91B56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127"/>
            <a:ext cx="3553643" cy="4738191"/>
          </a:xfrm>
          <a:prstGeom prst="rect">
            <a:avLst/>
          </a:prstGeom>
        </p:spPr>
      </p:pic>
      <p:pic>
        <p:nvPicPr>
          <p:cNvPr id="4102" name="Picture 6" descr="http://1.bp.blogspot.com/-vK0jcKN4mz4/Uu9Z0twAHmI/AAAAAAAAA3c/KOTi3hiQgk4/s1600/untitled.png">
            <a:extLst>
              <a:ext uri="{FF2B5EF4-FFF2-40B4-BE49-F238E27FC236}">
                <a16:creationId xmlns:a16="http://schemas.microsoft.com/office/drawing/2014/main" id="{5FD8D0C3-4EED-4CCA-95D4-38375B57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51" y="2367643"/>
            <a:ext cx="441361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B5F100-3963-469B-A986-6BD93B8BD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43" y="1270906"/>
            <a:ext cx="6267450" cy="4825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5AE5D-D24C-41C0-8397-B20D0C3E94A5}"/>
              </a:ext>
            </a:extLst>
          </p:cNvPr>
          <p:cNvSpPr txBox="1"/>
          <p:nvPr/>
        </p:nvSpPr>
        <p:spPr>
          <a:xfrm>
            <a:off x="0" y="6542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latin typeface="Arial Rounded MT Bold" panose="020F0704030504030204" pitchFamily="34" charset="0"/>
              </a:rPr>
              <a:t>Where to start?</a:t>
            </a:r>
          </a:p>
        </p:txBody>
      </p:sp>
    </p:spTree>
    <p:extLst>
      <p:ext uri="{BB962C8B-B14F-4D97-AF65-F5344CB8AC3E}">
        <p14:creationId xmlns:p14="http://schemas.microsoft.com/office/powerpoint/2010/main" val="7638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883F87-2914-46DC-A293-B7927792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5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2DA3EF-EE0A-43EA-BE59-EBDAA1BE439D}"/>
              </a:ext>
            </a:extLst>
          </p:cNvPr>
          <p:cNvSpPr/>
          <p:nvPr/>
        </p:nvSpPr>
        <p:spPr>
          <a:xfrm>
            <a:off x="0" y="5127171"/>
            <a:ext cx="12192000" cy="17308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4C3B7-E228-4731-9434-CC62F5A11A20}"/>
              </a:ext>
            </a:extLst>
          </p:cNvPr>
          <p:cNvSpPr txBox="1"/>
          <p:nvPr/>
        </p:nvSpPr>
        <p:spPr>
          <a:xfrm>
            <a:off x="-20" y="502308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latin typeface="Arial Rounded MT Bold" panose="020F0704030504030204" pitchFamily="34" charset="0"/>
              </a:rPr>
              <a:t>Business Management</a:t>
            </a:r>
          </a:p>
          <a:p>
            <a:pPr algn="ctr"/>
            <a:r>
              <a:rPr lang="en-ZA" sz="6000" dirty="0">
                <a:latin typeface="Arial Rounded MT Bold" panose="020F0704030504030204" pitchFamily="34" charset="0"/>
              </a:rPr>
              <a:t>Principles</a:t>
            </a:r>
          </a:p>
        </p:txBody>
      </p:sp>
    </p:spTree>
    <p:extLst>
      <p:ext uri="{BB962C8B-B14F-4D97-AF65-F5344CB8AC3E}">
        <p14:creationId xmlns:p14="http://schemas.microsoft.com/office/powerpoint/2010/main" val="64571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one">
                <a:extLst>
                  <a:ext uri="{FF2B5EF4-FFF2-40B4-BE49-F238E27FC236}">
                    <a16:creationId xmlns:a16="http://schemas.microsoft.com/office/drawing/2014/main" id="{FF658790-3785-4620-ABA9-EA7A1B5E38F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400000">
              <a:off x="635015" y="1043107"/>
              <a:ext cx="4374000" cy="5056208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4374000" cy="5056208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7657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one">
                <a:extLst>
                  <a:ext uri="{FF2B5EF4-FFF2-40B4-BE49-F238E27FC236}">
                    <a16:creationId xmlns:a16="http://schemas.microsoft.com/office/drawing/2014/main" id="{FF658790-3785-4620-ABA9-EA7A1B5E38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635015" y="1043107"/>
                <a:ext cx="4374000" cy="5056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Red Cone">
                <a:extLst>
                  <a:ext uri="{FF2B5EF4-FFF2-40B4-BE49-F238E27FC236}">
                    <a16:creationId xmlns:a16="http://schemas.microsoft.com/office/drawing/2014/main" id="{6468EAED-ABA4-47D2-993C-71195A0FD3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7190333" y="1043217"/>
              <a:ext cx="4360920" cy="5054590"/>
            </p:xfrm>
            <a:graphic>
              <a:graphicData uri="http://schemas.microsoft.com/office/drawing/2017/model3d">
                <am3d:model3d r:embed="rId5">
                  <am3d:spPr>
                    <a:xfrm rot="16200000">
                      <a:off x="0" y="0"/>
                      <a:ext cx="4360920" cy="5054590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76554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Red Cone">
                <a:extLst>
                  <a:ext uri="{FF2B5EF4-FFF2-40B4-BE49-F238E27FC236}">
                    <a16:creationId xmlns:a16="http://schemas.microsoft.com/office/drawing/2014/main" id="{6468EAED-ABA4-47D2-993C-71195A0FD3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7190333" y="1043217"/>
                <a:ext cx="4360920" cy="5054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Office Building">
                <a:extLst>
                  <a:ext uri="{FF2B5EF4-FFF2-40B4-BE49-F238E27FC236}">
                    <a16:creationId xmlns:a16="http://schemas.microsoft.com/office/drawing/2014/main" id="{E2A6CC86-FBB5-4DDB-9728-FCD81870C7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7546263"/>
                  </p:ext>
                </p:extLst>
              </p:nvPr>
            </p:nvGraphicFramePr>
            <p:xfrm>
              <a:off x="4474150" y="2406095"/>
              <a:ext cx="3243700" cy="204581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43700" cy="2045810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136" ay="-1528792" az="-477482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3640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Office Building">
                <a:extLst>
                  <a:ext uri="{FF2B5EF4-FFF2-40B4-BE49-F238E27FC236}">
                    <a16:creationId xmlns:a16="http://schemas.microsoft.com/office/drawing/2014/main" id="{E2A6CC86-FBB5-4DDB-9728-FCD81870C7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4150" y="2406095"/>
                <a:ext cx="3243700" cy="204581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A39BEDD-AA98-4E08-A564-357FC3F0AB15}"/>
              </a:ext>
            </a:extLst>
          </p:cNvPr>
          <p:cNvSpPr txBox="1"/>
          <p:nvPr/>
        </p:nvSpPr>
        <p:spPr>
          <a:xfrm>
            <a:off x="1948543" y="216392"/>
            <a:ext cx="847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Why create a business?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C21E4-4035-4D04-82EE-22D816145CA2}"/>
              </a:ext>
            </a:extLst>
          </p:cNvPr>
          <p:cNvSpPr txBox="1"/>
          <p:nvPr/>
        </p:nvSpPr>
        <p:spPr>
          <a:xfrm>
            <a:off x="8294676" y="2967335"/>
            <a:ext cx="362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latin typeface="Arial Rounded MT Bold" panose="020F0704030504030204" pitchFamily="34" charset="0"/>
              </a:rPr>
              <a:t>Demand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4F738-8DC6-491C-8CA7-CCF200088DEB}"/>
              </a:ext>
            </a:extLst>
          </p:cNvPr>
          <p:cNvSpPr txBox="1"/>
          <p:nvPr/>
        </p:nvSpPr>
        <p:spPr>
          <a:xfrm>
            <a:off x="272381" y="3007268"/>
            <a:ext cx="362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latin typeface="Arial Rounded MT Bold" panose="020F0704030504030204" pitchFamily="34" charset="0"/>
              </a:rPr>
              <a:t>Supply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228F5813-EAF8-45CE-A3FA-F856815020DA}"/>
              </a:ext>
            </a:extLst>
          </p:cNvPr>
          <p:cNvSpPr/>
          <p:nvPr/>
        </p:nvSpPr>
        <p:spPr>
          <a:xfrm>
            <a:off x="1393371" y="5626308"/>
            <a:ext cx="9296400" cy="48463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17AE6-2A9F-4FD8-880C-5C51C4AE54F0}"/>
              </a:ext>
            </a:extLst>
          </p:cNvPr>
          <p:cNvSpPr txBox="1"/>
          <p:nvPr/>
        </p:nvSpPr>
        <p:spPr>
          <a:xfrm>
            <a:off x="3106959" y="5898180"/>
            <a:ext cx="616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Business process</a:t>
            </a:r>
          </a:p>
        </p:txBody>
      </p:sp>
    </p:spTree>
    <p:extLst>
      <p:ext uri="{BB962C8B-B14F-4D97-AF65-F5344CB8AC3E}">
        <p14:creationId xmlns:p14="http://schemas.microsoft.com/office/powerpoint/2010/main" val="109854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0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0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erson, man, object&#10;&#10;Description automatically generated">
            <a:extLst>
              <a:ext uri="{FF2B5EF4-FFF2-40B4-BE49-F238E27FC236}">
                <a16:creationId xmlns:a16="http://schemas.microsoft.com/office/drawing/2014/main" id="{EA021C67-0A40-43A0-B520-89198AA66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360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2D86CB-16FF-4710-BF8E-030091BE0C03}"/>
              </a:ext>
            </a:extLst>
          </p:cNvPr>
          <p:cNvSpPr txBox="1"/>
          <p:nvPr/>
        </p:nvSpPr>
        <p:spPr>
          <a:xfrm>
            <a:off x="97497" y="-127000"/>
            <a:ext cx="53222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view from </a:t>
            </a:r>
          </a:p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other side</a:t>
            </a:r>
          </a:p>
        </p:txBody>
      </p:sp>
    </p:spTree>
    <p:extLst>
      <p:ext uri="{BB962C8B-B14F-4D97-AF65-F5344CB8AC3E}">
        <p14:creationId xmlns:p14="http://schemas.microsoft.com/office/powerpoint/2010/main" val="2163745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B93A93-3BB2-42FB-A27C-CEE509AB015A}"/>
              </a:ext>
            </a:extLst>
          </p:cNvPr>
          <p:cNvSpPr txBox="1"/>
          <p:nvPr/>
        </p:nvSpPr>
        <p:spPr>
          <a:xfrm>
            <a:off x="0" y="252438"/>
            <a:ext cx="362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Demand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50F6C-A8B8-46FC-81B0-BFC8FD93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279" y="0"/>
            <a:ext cx="4280807" cy="1860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F4A11-C229-4214-B628-4696881F84DE}"/>
              </a:ext>
            </a:extLst>
          </p:cNvPr>
          <p:cNvSpPr txBox="1"/>
          <p:nvPr/>
        </p:nvSpPr>
        <p:spPr>
          <a:xfrm>
            <a:off x="87087" y="1860505"/>
            <a:ext cx="11996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Source of demand (business, PMO, Dev)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Demand approval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Logging &amp; tracking – visibility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Funding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Future view (capacity / skills)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B93A93-3BB2-42FB-A27C-CEE509AB015A}"/>
              </a:ext>
            </a:extLst>
          </p:cNvPr>
          <p:cNvSpPr txBox="1"/>
          <p:nvPr/>
        </p:nvSpPr>
        <p:spPr>
          <a:xfrm>
            <a:off x="0" y="252438"/>
            <a:ext cx="362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143FEA"/>
                </a:solidFill>
                <a:latin typeface="Arial Rounded MT Bold" panose="020F0704030504030204" pitchFamily="34" charset="0"/>
              </a:rPr>
              <a:t>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50F6C-A8B8-46FC-81B0-BFC8FD93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279" y="0"/>
            <a:ext cx="4280807" cy="1860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F4A11-C229-4214-B628-4696881F84DE}"/>
              </a:ext>
            </a:extLst>
          </p:cNvPr>
          <p:cNvSpPr txBox="1"/>
          <p:nvPr/>
        </p:nvSpPr>
        <p:spPr>
          <a:xfrm>
            <a:off x="87087" y="1860505"/>
            <a:ext cx="119960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Current team / capacity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Workforce planning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Recruitment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Vendors / contractors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Assets (laptops / tools / tech)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On-boarding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Future skills / training</a:t>
            </a:r>
          </a:p>
        </p:txBody>
      </p:sp>
    </p:spTree>
    <p:extLst>
      <p:ext uri="{BB962C8B-B14F-4D97-AF65-F5344CB8AC3E}">
        <p14:creationId xmlns:p14="http://schemas.microsoft.com/office/powerpoint/2010/main" val="986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B93A93-3BB2-42FB-A27C-CEE509AB015A}"/>
              </a:ext>
            </a:extLst>
          </p:cNvPr>
          <p:cNvSpPr txBox="1"/>
          <p:nvPr/>
        </p:nvSpPr>
        <p:spPr>
          <a:xfrm>
            <a:off x="-1" y="252438"/>
            <a:ext cx="505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Engine 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50F6C-A8B8-46FC-81B0-BFC8FD93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279" y="0"/>
            <a:ext cx="4280807" cy="1860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F4A11-C229-4214-B628-4696881F84DE}"/>
              </a:ext>
            </a:extLst>
          </p:cNvPr>
          <p:cNvSpPr txBox="1"/>
          <p:nvPr/>
        </p:nvSpPr>
        <p:spPr>
          <a:xfrm>
            <a:off x="87087" y="1860505"/>
            <a:ext cx="11996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TCoE</a:t>
            </a: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/ </a:t>
            </a:r>
            <a:r>
              <a:rPr lang="en-ZA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CoX</a:t>
            </a: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Centralised? Mandate?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Enterprise coverage / relationships?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Maturity / skills?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Business process – Lean / Engineering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852C12-7BC9-4C84-BE50-5847357352E6}"/>
              </a:ext>
            </a:extLst>
          </p:cNvPr>
          <p:cNvSpPr/>
          <p:nvPr/>
        </p:nvSpPr>
        <p:spPr>
          <a:xfrm>
            <a:off x="9037682" y="183100"/>
            <a:ext cx="1440000" cy="144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26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&#10;&#10;Description automatically generated">
            <a:extLst>
              <a:ext uri="{FF2B5EF4-FFF2-40B4-BE49-F238E27FC236}">
                <a16:creationId xmlns:a16="http://schemas.microsoft.com/office/drawing/2014/main" id="{33151376-942C-4F31-9532-AB09071AC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648D07-190C-4D79-837F-DF3F1F7840B1}"/>
              </a:ext>
            </a:extLst>
          </p:cNvPr>
          <p:cNvSpPr/>
          <p:nvPr/>
        </p:nvSpPr>
        <p:spPr>
          <a:xfrm>
            <a:off x="-241300" y="-152400"/>
            <a:ext cx="12636500" cy="723900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87DAE-1EBD-48CC-B6BD-922B939C82E2}"/>
              </a:ext>
            </a:extLst>
          </p:cNvPr>
          <p:cNvSpPr txBox="1"/>
          <p:nvPr/>
        </p:nvSpPr>
        <p:spPr>
          <a:xfrm>
            <a:off x="-2182586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Building your Team</a:t>
            </a:r>
          </a:p>
        </p:txBody>
      </p:sp>
    </p:spTree>
    <p:extLst>
      <p:ext uri="{BB962C8B-B14F-4D97-AF65-F5344CB8AC3E}">
        <p14:creationId xmlns:p14="http://schemas.microsoft.com/office/powerpoint/2010/main" val="58535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D6DFBB-519E-42B9-B33E-8B74AB959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70" y="0"/>
            <a:ext cx="4169229" cy="1500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2B504-CFC7-4FD0-BDCC-777DE8A9B7E8}"/>
              </a:ext>
            </a:extLst>
          </p:cNvPr>
          <p:cNvSpPr txBox="1"/>
          <p:nvPr/>
        </p:nvSpPr>
        <p:spPr>
          <a:xfrm>
            <a:off x="-1" y="252438"/>
            <a:ext cx="505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143FEA"/>
                </a:solidFill>
                <a:latin typeface="Arial Rounded MT Bold" panose="020F0704030504030204" pitchFamily="34" charset="0"/>
              </a:rPr>
              <a:t>Current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9653C-29F5-49E1-9459-DF34BB8563F3}"/>
              </a:ext>
            </a:extLst>
          </p:cNvPr>
          <p:cNvSpPr txBox="1"/>
          <p:nvPr/>
        </p:nvSpPr>
        <p:spPr>
          <a:xfrm>
            <a:off x="87087" y="1860505"/>
            <a:ext cx="11996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Map skill levels – current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Permanent staff – HR policies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Vendor contractors – MSA terms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How did you enter leadership?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D6DFBB-519E-42B9-B33E-8B74AB959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70" y="0"/>
            <a:ext cx="4169229" cy="1500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2B504-CFC7-4FD0-BDCC-777DE8A9B7E8}"/>
              </a:ext>
            </a:extLst>
          </p:cNvPr>
          <p:cNvSpPr txBox="1"/>
          <p:nvPr/>
        </p:nvSpPr>
        <p:spPr>
          <a:xfrm>
            <a:off x="-1" y="252438"/>
            <a:ext cx="505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Future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9653C-29F5-49E1-9459-DF34BB8563F3}"/>
              </a:ext>
            </a:extLst>
          </p:cNvPr>
          <p:cNvSpPr txBox="1"/>
          <p:nvPr/>
        </p:nvSpPr>
        <p:spPr>
          <a:xfrm>
            <a:off x="87087" y="1860505"/>
            <a:ext cx="119960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Future skills plan / roles (HR)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Upskilling / training plan – measure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Redeployment / off-boarding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Change 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Culture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Transformation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8D9C3269-3173-4AB1-9EE9-806284BCF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0199C3-1943-48FB-A55F-6C99C4F8CDEE}"/>
              </a:ext>
            </a:extLst>
          </p:cNvPr>
          <p:cNvSpPr txBox="1"/>
          <p:nvPr/>
        </p:nvSpPr>
        <p:spPr>
          <a:xfrm>
            <a:off x="2261487" y="532788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latin typeface="Arial Rounded MT Bold" panose="020F0704030504030204" pitchFamily="34" charset="0"/>
              </a:rPr>
              <a:t>Leading your team</a:t>
            </a:r>
          </a:p>
        </p:txBody>
      </p:sp>
    </p:spTree>
    <p:extLst>
      <p:ext uri="{BB962C8B-B14F-4D97-AF65-F5344CB8AC3E}">
        <p14:creationId xmlns:p14="http://schemas.microsoft.com/office/powerpoint/2010/main" val="4007086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FF9EE-92DA-4987-AA91-980ECA68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642" y="0"/>
            <a:ext cx="3579358" cy="1531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71507-15DD-452A-8E49-8C191A0444F1}"/>
              </a:ext>
            </a:extLst>
          </p:cNvPr>
          <p:cNvSpPr txBox="1"/>
          <p:nvPr/>
        </p:nvSpPr>
        <p:spPr>
          <a:xfrm>
            <a:off x="-1" y="252438"/>
            <a:ext cx="7848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53B9D3"/>
                </a:solidFill>
                <a:latin typeface="Arial Rounded MT Bold" panose="020F0704030504030204" pitchFamily="34" charset="0"/>
              </a:rPr>
              <a:t>Capacity / deployment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4E952-4415-46EC-BDFF-D5C27D23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2198914"/>
            <a:ext cx="7419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A71507-15DD-452A-8E49-8C191A0444F1}"/>
              </a:ext>
            </a:extLst>
          </p:cNvPr>
          <p:cNvSpPr txBox="1"/>
          <p:nvPr/>
        </p:nvSpPr>
        <p:spPr>
          <a:xfrm>
            <a:off x="-1" y="252438"/>
            <a:ext cx="82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53B9D3"/>
                </a:solidFill>
                <a:latin typeface="Arial Rounded MT Bold" panose="020F0704030504030204" pitchFamily="34" charset="0"/>
              </a:rPr>
              <a:t>Enterprise relationships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34C6F-B9BE-4E88-B680-F14B35665BD1}"/>
              </a:ext>
            </a:extLst>
          </p:cNvPr>
          <p:cNvSpPr txBox="1"/>
          <p:nvPr/>
        </p:nvSpPr>
        <p:spPr>
          <a:xfrm>
            <a:off x="87087" y="1860505"/>
            <a:ext cx="11996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Business, Dev, PMO, Architecture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HR, Legal, Finance, Vendor 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Executive leaders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Influencers, enemies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2A6A1-895D-43C8-83A0-880BC20E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0" y="0"/>
            <a:ext cx="2950029" cy="12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FF9EE-92DA-4987-AA91-980ECA68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0" y="0"/>
            <a:ext cx="2950029" cy="1262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71507-15DD-452A-8E49-8C191A0444F1}"/>
              </a:ext>
            </a:extLst>
          </p:cNvPr>
          <p:cNvSpPr txBox="1"/>
          <p:nvPr/>
        </p:nvSpPr>
        <p:spPr>
          <a:xfrm>
            <a:off x="-1" y="252438"/>
            <a:ext cx="82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dirty="0">
                <a:solidFill>
                  <a:srgbClr val="53B9D3"/>
                </a:solidFill>
                <a:latin typeface="Arial Rounded MT Bold" panose="020F0704030504030204" pitchFamily="34" charset="0"/>
              </a:rPr>
              <a:t>Maturity / skills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2590F7-CA87-490C-8FDE-062B8FD576E4}"/>
              </a:ext>
            </a:extLst>
          </p:cNvPr>
          <p:cNvGrpSpPr/>
          <p:nvPr/>
        </p:nvGrpSpPr>
        <p:grpSpPr>
          <a:xfrm>
            <a:off x="374043" y="1531466"/>
            <a:ext cx="9548303" cy="5075490"/>
            <a:chOff x="1027520" y="951860"/>
            <a:chExt cx="9208939" cy="485867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3F14015-42C8-413B-ABDC-62A3CD3AE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20" y="951860"/>
              <a:ext cx="9208939" cy="485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10E446-7DF8-4CB7-9AEF-37A2D1716EE4}"/>
                </a:ext>
              </a:extLst>
            </p:cNvPr>
            <p:cNvSpPr/>
            <p:nvPr/>
          </p:nvSpPr>
          <p:spPr>
            <a:xfrm>
              <a:off x="2950590" y="1517715"/>
              <a:ext cx="4421171" cy="85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8A62852-00BE-41E6-88ED-A30154B72028}"/>
              </a:ext>
            </a:extLst>
          </p:cNvPr>
          <p:cNvSpPr txBox="1"/>
          <p:nvPr/>
        </p:nvSpPr>
        <p:spPr>
          <a:xfrm>
            <a:off x="6096000" y="6605562"/>
            <a:ext cx="4800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Source: https://www.tricentis.com/artificial-intelligence-software-testing/</a:t>
            </a:r>
            <a:endParaRPr lang="en-Z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B6584D94-DA1D-4570-9E9C-34B9E27B9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" b="79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32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E2412E-35B7-4A1F-AAC1-493CF8F6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94" y="0"/>
            <a:ext cx="1001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6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22983-DF31-453A-BB96-C095FFFB3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3" y="1580469"/>
            <a:ext cx="3032386" cy="4624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99E770-21B7-43A3-9F2D-FCEAFECC5313}"/>
              </a:ext>
            </a:extLst>
          </p:cNvPr>
          <p:cNvSpPr txBox="1"/>
          <p:nvPr/>
        </p:nvSpPr>
        <p:spPr>
          <a:xfrm>
            <a:off x="304799" y="287026"/>
            <a:ext cx="82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Worth 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E5826-F485-45B8-97F2-85B734C60D48}"/>
              </a:ext>
            </a:extLst>
          </p:cNvPr>
          <p:cNvSpPr txBox="1"/>
          <p:nvPr/>
        </p:nvSpPr>
        <p:spPr>
          <a:xfrm>
            <a:off x="5736772" y="1510673"/>
            <a:ext cx="68906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Prepare yourself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Accelerate your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Match strategy to situation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Negotiate success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Secure early wins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Achieve alignment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Build your team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Create alliances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Manage yourself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Accelerate everyone</a:t>
            </a:r>
          </a:p>
        </p:txBody>
      </p:sp>
    </p:spTree>
    <p:extLst>
      <p:ext uri="{BB962C8B-B14F-4D97-AF65-F5344CB8AC3E}">
        <p14:creationId xmlns:p14="http://schemas.microsoft.com/office/powerpoint/2010/main" val="27066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05AE5D-D24C-41C0-8397-B20D0C3E94A5}"/>
              </a:ext>
            </a:extLst>
          </p:cNvPr>
          <p:cNvSpPr txBox="1"/>
          <p:nvPr/>
        </p:nvSpPr>
        <p:spPr>
          <a:xfrm>
            <a:off x="751114" y="207904"/>
            <a:ext cx="1046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6000" dirty="0">
                <a:latin typeface="Arial Rounded MT Bold" panose="020F0704030504030204" pitchFamily="34" charset="0"/>
              </a:rPr>
              <a:t>Conclusion</a:t>
            </a:r>
          </a:p>
        </p:txBody>
      </p:sp>
      <p:pic>
        <p:nvPicPr>
          <p:cNvPr id="3" name="Picture 2" descr="A person posing for a picture&#10;&#10;Description automatically generated">
            <a:extLst>
              <a:ext uri="{FF2B5EF4-FFF2-40B4-BE49-F238E27FC236}">
                <a16:creationId xmlns:a16="http://schemas.microsoft.com/office/drawing/2014/main" id="{1B9A73AE-FFE6-4DAD-ACBF-7DD68B11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504436"/>
            <a:ext cx="4094389" cy="58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59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ADB01-7501-454F-A0D8-064B5C51E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8" y="356045"/>
            <a:ext cx="10217172" cy="6702465"/>
          </a:xfrm>
          <a:prstGeom prst="rect">
            <a:avLst/>
          </a:prstGeom>
        </p:spPr>
      </p:pic>
      <p:pic>
        <p:nvPicPr>
          <p:cNvPr id="23" name="BlaringBreakableCub (1)">
            <a:hlinkClick r:id="" action="ppaction://media"/>
            <a:extLst>
              <a:ext uri="{FF2B5EF4-FFF2-40B4-BE49-F238E27FC236}">
                <a16:creationId xmlns:a16="http://schemas.microsoft.com/office/drawing/2014/main" id="{020E798A-0F42-48A1-AA3C-242BB3EE1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6591" y="3154094"/>
            <a:ext cx="5906181" cy="3347861"/>
          </a:xfrm>
          <a:prstGeom prst="rect">
            <a:avLst/>
          </a:prstGeom>
        </p:spPr>
      </p:pic>
      <p:pic>
        <p:nvPicPr>
          <p:cNvPr id="24" name="Graphic 23" descr="Smiling face with no fill">
            <a:extLst>
              <a:ext uri="{FF2B5EF4-FFF2-40B4-BE49-F238E27FC236}">
                <a16:creationId xmlns:a16="http://schemas.microsoft.com/office/drawing/2014/main" id="{A0817D0C-F5DA-4759-9338-56643DEC4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3477" y="4027714"/>
            <a:ext cx="2830286" cy="2830286"/>
          </a:xfrm>
          <a:prstGeom prst="rect">
            <a:avLst/>
          </a:prstGeom>
        </p:spPr>
      </p:pic>
      <p:pic>
        <p:nvPicPr>
          <p:cNvPr id="25" name="Graphic 24" descr="Sad face with no fill">
            <a:extLst>
              <a:ext uri="{FF2B5EF4-FFF2-40B4-BE49-F238E27FC236}">
                <a16:creationId xmlns:a16="http://schemas.microsoft.com/office/drawing/2014/main" id="{66BC068E-786D-4552-9EDA-F35151DEF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5084" y="1885351"/>
            <a:ext cx="2347072" cy="23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all, sitting&#10;&#10;Description automatically generated">
            <a:extLst>
              <a:ext uri="{FF2B5EF4-FFF2-40B4-BE49-F238E27FC236}">
                <a16:creationId xmlns:a16="http://schemas.microsoft.com/office/drawing/2014/main" id="{8133FF33-AA14-4154-82C0-B5BFB8D8B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6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1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B6584D94-DA1D-4570-9E9C-34B9E27B9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" b="79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B4098-B70A-403B-B44F-CB86047E711C}"/>
              </a:ext>
            </a:extLst>
          </p:cNvPr>
          <p:cNvSpPr txBox="1"/>
          <p:nvPr/>
        </p:nvSpPr>
        <p:spPr>
          <a:xfrm>
            <a:off x="372112" y="2594460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Jenkins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58750-B136-4BED-BDB8-140366503745}"/>
              </a:ext>
            </a:extLst>
          </p:cNvPr>
          <p:cNvSpPr txBox="1"/>
          <p:nvPr/>
        </p:nvSpPr>
        <p:spPr>
          <a:xfrm>
            <a:off x="7429087" y="0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Frameworks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143BB-0BFF-4D0A-807F-3E6B4C1EF690}"/>
              </a:ext>
            </a:extLst>
          </p:cNvPr>
          <p:cNvSpPr txBox="1"/>
          <p:nvPr/>
        </p:nvSpPr>
        <p:spPr>
          <a:xfrm>
            <a:off x="127321" y="5497549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Automation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C0713A-7698-4700-A9FD-CCA0A5816CED}"/>
              </a:ext>
            </a:extLst>
          </p:cNvPr>
          <p:cNvSpPr txBox="1"/>
          <p:nvPr/>
        </p:nvSpPr>
        <p:spPr>
          <a:xfrm>
            <a:off x="9243969" y="1882854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TDD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4E8DF-295A-40C4-AAB9-07AD3905B704}"/>
              </a:ext>
            </a:extLst>
          </p:cNvPr>
          <p:cNvSpPr txBox="1"/>
          <p:nvPr/>
        </p:nvSpPr>
        <p:spPr>
          <a:xfrm>
            <a:off x="482348" y="402758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Tools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08AB5-F8C8-4D04-A7E8-561D69FAF1C4}"/>
              </a:ext>
            </a:extLst>
          </p:cNvPr>
          <p:cNvSpPr txBox="1"/>
          <p:nvPr/>
        </p:nvSpPr>
        <p:spPr>
          <a:xfrm>
            <a:off x="7639290" y="4781373"/>
            <a:ext cx="7757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Continuous Integration</a:t>
            </a:r>
          </a:p>
        </p:txBody>
      </p:sp>
    </p:spTree>
    <p:extLst>
      <p:ext uri="{BB962C8B-B14F-4D97-AF65-F5344CB8AC3E}">
        <p14:creationId xmlns:p14="http://schemas.microsoft.com/office/powerpoint/2010/main" val="41070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all, sitting&#10;&#10;Description automatically generated">
            <a:extLst>
              <a:ext uri="{FF2B5EF4-FFF2-40B4-BE49-F238E27FC236}">
                <a16:creationId xmlns:a16="http://schemas.microsoft.com/office/drawing/2014/main" id="{8133FF33-AA14-4154-82C0-B5BFB8D8B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6882"/>
          <a:stretch/>
        </p:blipFill>
        <p:spPr>
          <a:xfrm>
            <a:off x="0" y="-6291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5D0F6-E0EE-45EE-8FA5-2A5201B96CED}"/>
              </a:ext>
            </a:extLst>
          </p:cNvPr>
          <p:cNvSpPr txBox="1"/>
          <p:nvPr/>
        </p:nvSpPr>
        <p:spPr>
          <a:xfrm>
            <a:off x="1153680" y="-62910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Speed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B108F-F026-49DE-87C2-09F85F1D5284}"/>
              </a:ext>
            </a:extLst>
          </p:cNvPr>
          <p:cNvSpPr txBox="1"/>
          <p:nvPr/>
        </p:nvSpPr>
        <p:spPr>
          <a:xfrm>
            <a:off x="9742165" y="96553"/>
            <a:ext cx="2689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4328D-D7B2-46E2-8088-63137C72561F}"/>
              </a:ext>
            </a:extLst>
          </p:cNvPr>
          <p:cNvSpPr txBox="1"/>
          <p:nvPr/>
        </p:nvSpPr>
        <p:spPr>
          <a:xfrm>
            <a:off x="380105" y="1407024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Cost reduction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6C9AC-2573-43D7-B56D-11D89C4C2836}"/>
              </a:ext>
            </a:extLst>
          </p:cNvPr>
          <p:cNvSpPr txBox="1"/>
          <p:nvPr/>
        </p:nvSpPr>
        <p:spPr>
          <a:xfrm>
            <a:off x="6765748" y="4183203"/>
            <a:ext cx="6640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IP </a:t>
            </a:r>
          </a:p>
          <a:p>
            <a:pPr algn="ctr"/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retention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89129-3031-4779-AAB8-EF71BCE97015}"/>
              </a:ext>
            </a:extLst>
          </p:cNvPr>
          <p:cNvSpPr txBox="1"/>
          <p:nvPr/>
        </p:nvSpPr>
        <p:spPr>
          <a:xfrm>
            <a:off x="1593518" y="2921168"/>
            <a:ext cx="664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Compliance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AA423-7C80-4485-BFE5-5D95D5F945B4}"/>
              </a:ext>
            </a:extLst>
          </p:cNvPr>
          <p:cNvSpPr txBox="1"/>
          <p:nvPr/>
        </p:nvSpPr>
        <p:spPr>
          <a:xfrm>
            <a:off x="773645" y="4237068"/>
            <a:ext cx="6640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16292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8FB9-7349-4249-BA87-07D9BBD7E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0" y="-1203960"/>
            <a:ext cx="10743062" cy="806743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0B462-8670-4690-A1B5-800488C39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9084" b="-1"/>
          <a:stretch/>
        </p:blipFill>
        <p:spPr>
          <a:xfrm>
            <a:off x="7336124" y="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1F9683-2F9F-468E-92F3-CFC8FAC06D6A}"/>
              </a:ext>
            </a:extLst>
          </p:cNvPr>
          <p:cNvSpPr/>
          <p:nvPr/>
        </p:nvSpPr>
        <p:spPr>
          <a:xfrm>
            <a:off x="-670560" y="-1432560"/>
            <a:ext cx="14051280" cy="14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37E07-B19C-44B5-8435-4464C6F357D5}"/>
              </a:ext>
            </a:extLst>
          </p:cNvPr>
          <p:cNvSpPr txBox="1"/>
          <p:nvPr/>
        </p:nvSpPr>
        <p:spPr>
          <a:xfrm>
            <a:off x="565162" y="4008710"/>
            <a:ext cx="6640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will you get out of this talk?</a:t>
            </a:r>
          </a:p>
        </p:txBody>
      </p:sp>
    </p:spTree>
    <p:extLst>
      <p:ext uri="{BB962C8B-B14F-4D97-AF65-F5344CB8AC3E}">
        <p14:creationId xmlns:p14="http://schemas.microsoft.com/office/powerpoint/2010/main" val="32693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8FB9-7349-4249-BA87-07D9BBD7E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0" y="-1203960"/>
            <a:ext cx="10743062" cy="806743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0B462-8670-4690-A1B5-800488C39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9084" b="-1"/>
          <a:stretch/>
        </p:blipFill>
        <p:spPr>
          <a:xfrm>
            <a:off x="7336124" y="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1F9683-2F9F-468E-92F3-CFC8FAC06D6A}"/>
              </a:ext>
            </a:extLst>
          </p:cNvPr>
          <p:cNvSpPr/>
          <p:nvPr/>
        </p:nvSpPr>
        <p:spPr>
          <a:xfrm>
            <a:off x="-670560" y="-1432560"/>
            <a:ext cx="14051280" cy="14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0" name="Summary Zoom 9">
                <a:extLst>
                  <a:ext uri="{FF2B5EF4-FFF2-40B4-BE49-F238E27FC236}">
                    <a16:creationId xmlns:a16="http://schemas.microsoft.com/office/drawing/2014/main" id="{E9BA912C-B293-41DB-981E-2B9FBB1D84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71923" y="469704"/>
              <a:ext cx="8726660" cy="5876667"/>
            </p:xfrm>
            <a:graphic>
              <a:graphicData uri="http://schemas.microsoft.com/office/powerpoint/2016/summaryzoom">
                <psuz:summaryZm>
                  <psuz:summaryZmObj sectionId="{D8A37859-3857-431C-A119-41D688551F44}">
                    <psuz:zmPr id="{CA3A9D48-46F2-4C0C-9BE4-2EC65753E3E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70341" y="176300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8908B37-8340-4E4D-B09F-83A56DAB45B3}">
                    <psuz:zmPr id="{549BE36F-13C8-47BF-BBAD-BB052578DAD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22096" y="176300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19DDB10-C891-4435-815B-E9320E46B7D2}">
                    <psuz:zmPr id="{D8342A68-115F-46B1-BCA3-11DFBF6DFA0D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70341" y="2056833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D94875F-DDDE-4CCD-A8E1-D79B21412FCC}">
                    <psuz:zmPr id="{3D0730B9-52B1-48E0-8F29-E2779FF693E5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22096" y="2056833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0733270-97E8-43CB-A7D8-BEB21435D138}">
                    <psuz:zmPr id="{C1D6F71F-E99B-42DC-9F67-12B172EF026E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70341" y="3937366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03CE04B-EDDF-4A5B-96D0-BB32551793F7}">
                    <psuz:zmPr id="{9D1C374B-5935-4A10-9B16-AD7AD01D90AC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22096" y="3937366"/>
                          <a:ext cx="3134222" cy="1763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0" name="Summary Zoom 9">
                <a:extLst>
                  <a:ext uri="{FF2B5EF4-FFF2-40B4-BE49-F238E27FC236}">
                    <a16:creationId xmlns:a16="http://schemas.microsoft.com/office/drawing/2014/main" id="{E9BA912C-B293-41DB-981E-2B9FBB1D8442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571923" y="469704"/>
                <a:ext cx="8726660" cy="5876667"/>
                <a:chOff x="-571923" y="469704"/>
                <a:chExt cx="8726660" cy="5876667"/>
              </a:xfrm>
            </p:grpSpPr>
            <p:pic>
              <p:nvPicPr>
                <p:cNvPr id="5" name="Picture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8418" y="646004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50173" y="646004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8418" y="2526537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50173" y="2526537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8418" y="4407070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Picture 11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50173" y="4407070"/>
                  <a:ext cx="3134222" cy="17630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60531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383A6C-CD0B-4122-9F36-A877A70C3833}"/>
              </a:ext>
            </a:extLst>
          </p:cNvPr>
          <p:cNvGrpSpPr/>
          <p:nvPr/>
        </p:nvGrpSpPr>
        <p:grpSpPr>
          <a:xfrm>
            <a:off x="489855" y="909000"/>
            <a:ext cx="5040000" cy="5040000"/>
            <a:chOff x="816429" y="827313"/>
            <a:chExt cx="5040000" cy="504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15F571-C34A-4E63-88F5-E1CE73F0CDFD}"/>
                </a:ext>
              </a:extLst>
            </p:cNvPr>
            <p:cNvSpPr/>
            <p:nvPr/>
          </p:nvSpPr>
          <p:spPr>
            <a:xfrm>
              <a:off x="816429" y="827313"/>
              <a:ext cx="5040000" cy="5040000"/>
            </a:xfrm>
            <a:prstGeom prst="ellipse">
              <a:avLst/>
            </a:prstGeom>
            <a:noFill/>
            <a:ln w="254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9C5820-4D40-46E9-BCBF-072861D47225}"/>
                </a:ext>
              </a:extLst>
            </p:cNvPr>
            <p:cNvSpPr txBox="1"/>
            <p:nvPr/>
          </p:nvSpPr>
          <p:spPr>
            <a:xfrm>
              <a:off x="1132071" y="2839481"/>
              <a:ext cx="44087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60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Tech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C6F3363-6848-4378-B42F-EC1C5E50424B}"/>
              </a:ext>
            </a:extLst>
          </p:cNvPr>
          <p:cNvGrpSpPr/>
          <p:nvPr/>
        </p:nvGrpSpPr>
        <p:grpSpPr>
          <a:xfrm>
            <a:off x="6662147" y="909000"/>
            <a:ext cx="5040000" cy="5040000"/>
            <a:chOff x="6335575" y="909000"/>
            <a:chExt cx="5040000" cy="5040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4B9597F-5081-49D2-A036-1A749C72A9F4}"/>
                </a:ext>
              </a:extLst>
            </p:cNvPr>
            <p:cNvSpPr/>
            <p:nvPr/>
          </p:nvSpPr>
          <p:spPr>
            <a:xfrm>
              <a:off x="6335575" y="909000"/>
              <a:ext cx="5040000" cy="5040000"/>
            </a:xfrm>
            <a:prstGeom prst="ellipse">
              <a:avLst/>
            </a:prstGeom>
            <a:noFill/>
            <a:ln w="2540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822F29-C831-4F33-8B9A-2D805ED3C669}"/>
                </a:ext>
              </a:extLst>
            </p:cNvPr>
            <p:cNvSpPr txBox="1"/>
            <p:nvPr/>
          </p:nvSpPr>
          <p:spPr>
            <a:xfrm>
              <a:off x="6651215" y="2839480"/>
              <a:ext cx="44087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60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431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289</Words>
  <Application>Microsoft Office PowerPoint</Application>
  <PresentationFormat>Widescreen</PresentationFormat>
  <Paragraphs>97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Steyn</dc:creator>
  <cp:lastModifiedBy>Johan Steyn</cp:lastModifiedBy>
  <cp:revision>13</cp:revision>
  <dcterms:created xsi:type="dcterms:W3CDTF">2019-05-31T15:57:37Z</dcterms:created>
  <dcterms:modified xsi:type="dcterms:W3CDTF">2019-06-01T07:21:14Z</dcterms:modified>
</cp:coreProperties>
</file>