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74" r:id="rId5"/>
    <p:sldId id="275" r:id="rId6"/>
    <p:sldId id="276" r:id="rId7"/>
    <p:sldId id="277" r:id="rId8"/>
    <p:sldId id="258" r:id="rId9"/>
    <p:sldId id="260" r:id="rId10"/>
    <p:sldId id="262" r:id="rId11"/>
    <p:sldId id="278" r:id="rId12"/>
    <p:sldId id="264" r:id="rId13"/>
    <p:sldId id="270" r:id="rId14"/>
    <p:sldId id="281" r:id="rId15"/>
    <p:sldId id="279" r:id="rId16"/>
    <p:sldId id="280" r:id="rId17"/>
    <p:sldId id="269" r:id="rId18"/>
    <p:sldId id="265" r:id="rId19"/>
    <p:sldId id="272" r:id="rId20"/>
    <p:sldId id="271" r:id="rId21"/>
    <p:sldId id="282" r:id="rId22"/>
    <p:sldId id="273" r:id="rId23"/>
    <p:sldId id="266" r:id="rId24"/>
    <p:sldId id="263" r:id="rId25"/>
    <p:sldId id="26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40" autoAdjust="0"/>
  </p:normalViewPr>
  <p:slideViewPr>
    <p:cSldViewPr snapToGrid="0">
      <p:cViewPr varScale="1">
        <p:scale>
          <a:sx n="59" d="100"/>
          <a:sy n="59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F6D11-F0E5-41B7-9949-C74CAD37832F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4369-3BEE-4783-B2CC-DF26CBEE9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2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4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11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4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40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6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82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35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50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33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0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36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99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45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6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0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6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4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50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D4369-3BEE-4783-B2CC-DF26CBEE9F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1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ли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 hasCustomPrompt="1"/>
          </p:nvPr>
        </p:nvSpPr>
        <p:spPr>
          <a:xfrm>
            <a:off x="717895" y="2636863"/>
            <a:ext cx="8189039" cy="1416983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ПЕРВОГО УРОВНЯ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717552" y="4168520"/>
            <a:ext cx="11170825" cy="3079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 ДОКЛАДЧИКА И  ДОЛЖНОСТЬ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6501" y="2765762"/>
            <a:ext cx="256233" cy="11196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48654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Диаграммы +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16045" y="317728"/>
            <a:ext cx="9185164" cy="82393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516467" y="1629117"/>
            <a:ext cx="3497016" cy="260445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16467" y="5951566"/>
            <a:ext cx="11176000" cy="5169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6467" y="4374694"/>
            <a:ext cx="11176000" cy="15641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11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4362723" y="1629117"/>
            <a:ext cx="3497016" cy="260445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12" name="Диаграмма 2"/>
          <p:cNvSpPr>
            <a:spLocks noGrp="1"/>
          </p:cNvSpPr>
          <p:nvPr>
            <p:ph type="chart" sz="quarter" idx="16" hasCustomPrompt="1"/>
          </p:nvPr>
        </p:nvSpPr>
        <p:spPr>
          <a:xfrm>
            <a:off x="8195451" y="1629117"/>
            <a:ext cx="3497016" cy="260445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51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ллюстрация +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16045" y="317728"/>
            <a:ext cx="9185164" cy="82393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16467" y="5951566"/>
            <a:ext cx="11176000" cy="5169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104467" y="1628776"/>
            <a:ext cx="5588000" cy="4310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516045" y="1628776"/>
            <a:ext cx="5441951" cy="43100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иллюстрацию на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83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ллюстрация + диаграмма +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16045" y="317728"/>
            <a:ext cx="9185164" cy="82393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16467" y="5951566"/>
            <a:ext cx="11176000" cy="5169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6467" y="4374694"/>
            <a:ext cx="11176000" cy="15641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6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6251421" y="1629117"/>
            <a:ext cx="5441047" cy="260445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16045" y="1628776"/>
            <a:ext cx="5441951" cy="2604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иллюстрацию на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80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+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16045" y="317728"/>
            <a:ext cx="9185164" cy="82393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16467" y="5951566"/>
            <a:ext cx="11176000" cy="5169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6467" y="4374694"/>
            <a:ext cx="11176000" cy="15641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10" name="Таблица 2"/>
          <p:cNvSpPr>
            <a:spLocks noGrp="1"/>
          </p:cNvSpPr>
          <p:nvPr>
            <p:ph type="tbl" sz="quarter" idx="17" hasCustomPrompt="1"/>
          </p:nvPr>
        </p:nvSpPr>
        <p:spPr>
          <a:xfrm>
            <a:off x="516467" y="1628775"/>
            <a:ext cx="11176000" cy="2605088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таблицу на слайд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таблицы +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16045" y="317728"/>
            <a:ext cx="9185164" cy="82393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16467" y="5951566"/>
            <a:ext cx="11176000" cy="5169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6467" y="4374694"/>
            <a:ext cx="11176000" cy="15641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10" name="Таблица 2"/>
          <p:cNvSpPr>
            <a:spLocks noGrp="1"/>
          </p:cNvSpPr>
          <p:nvPr>
            <p:ph type="tbl" sz="quarter" idx="17" hasCustomPrompt="1"/>
          </p:nvPr>
        </p:nvSpPr>
        <p:spPr>
          <a:xfrm>
            <a:off x="516467" y="1628775"/>
            <a:ext cx="5461951" cy="2605088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таблицу на слайд</a:t>
            </a:r>
          </a:p>
          <a:p>
            <a:endParaRPr lang="ru-RU" dirty="0"/>
          </a:p>
        </p:txBody>
      </p:sp>
      <p:sp>
        <p:nvSpPr>
          <p:cNvPr id="6" name="Таблица 2"/>
          <p:cNvSpPr>
            <a:spLocks noGrp="1"/>
          </p:cNvSpPr>
          <p:nvPr>
            <p:ph type="tbl" sz="quarter" idx="18" hasCustomPrompt="1"/>
          </p:nvPr>
        </p:nvSpPr>
        <p:spPr>
          <a:xfrm>
            <a:off x="6197600" y="1628775"/>
            <a:ext cx="5494867" cy="2605088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таблицу на слайд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89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 за внимани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84441" y="2696406"/>
            <a:ext cx="8221591" cy="93125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8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3685" y="3641821"/>
            <a:ext cx="8223249" cy="23155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70000"/>
              </a:lnSpc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http://</a:t>
            </a:r>
            <a:r>
              <a:rPr lang="en-US" dirty="0" err="1" smtClean="0"/>
              <a:t>corp.mail.ru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2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разделение ПОИСК И E-COMMERC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" y="5789711"/>
            <a:ext cx="2084392" cy="55401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53471" y="1806564"/>
            <a:ext cx="7554573" cy="145166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2" y="3450170"/>
            <a:ext cx="7554573" cy="654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28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разделение СОЦИАЛЬНЫЕ СЕ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615"/>
          </a:xfrm>
          <a:prstGeom prst="rect">
            <a:avLst/>
          </a:prstGeom>
        </p:spPr>
      </p:pic>
      <p:pic>
        <p:nvPicPr>
          <p:cNvPr id="4" name="Изображение 3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" y="5789711"/>
            <a:ext cx="2084392" cy="554010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53471" y="1806564"/>
            <a:ext cx="7554573" cy="145166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2" y="3450170"/>
            <a:ext cx="7554573" cy="654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06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разделение ПОЧТА И ПОРТ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615"/>
          </a:xfrm>
          <a:prstGeom prst="rect">
            <a:avLst/>
          </a:prstGeom>
        </p:spPr>
      </p:pic>
      <p:pic>
        <p:nvPicPr>
          <p:cNvPr id="4" name="Изображение 3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" y="5789711"/>
            <a:ext cx="2084392" cy="554010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53471" y="1806564"/>
            <a:ext cx="7554573" cy="145166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2" y="3450170"/>
            <a:ext cx="7554573" cy="654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разделение МЕССЕНЕДЖЕ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615"/>
          </a:xfrm>
          <a:prstGeom prst="rect">
            <a:avLst/>
          </a:prstGeom>
        </p:spPr>
      </p:pic>
      <p:pic>
        <p:nvPicPr>
          <p:cNvPr id="4" name="Изображение 3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" y="5789711"/>
            <a:ext cx="2084392" cy="554010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53471" y="1806564"/>
            <a:ext cx="7554573" cy="145166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2" y="3450170"/>
            <a:ext cx="7554573" cy="654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79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разделение ИГ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5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615"/>
          </a:xfrm>
          <a:prstGeom prst="rect">
            <a:avLst/>
          </a:prstGeom>
        </p:spPr>
      </p:pic>
      <p:pic>
        <p:nvPicPr>
          <p:cNvPr id="4" name="Изображение 3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" y="5789711"/>
            <a:ext cx="2084392" cy="554010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53471" y="1806564"/>
            <a:ext cx="7554573" cy="145166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2" y="3450170"/>
            <a:ext cx="7554573" cy="654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39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16045" y="317728"/>
            <a:ext cx="9185164" cy="82393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516467" y="1629116"/>
            <a:ext cx="11176000" cy="430972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16467" y="5951566"/>
            <a:ext cx="11176000" cy="5169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+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16045" y="317728"/>
            <a:ext cx="9185164" cy="82393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516467" y="1629116"/>
            <a:ext cx="5441047" cy="430972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16467" y="5951566"/>
            <a:ext cx="11176000" cy="5169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104467" y="1628776"/>
            <a:ext cx="5588000" cy="4310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47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е Диаграммы +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16045" y="317728"/>
            <a:ext cx="9185164" cy="823937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516467" y="1629117"/>
            <a:ext cx="5441047" cy="260445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16467" y="5951566"/>
            <a:ext cx="11176000" cy="5169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6467" y="4374694"/>
            <a:ext cx="11176000" cy="15641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6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6251421" y="1629117"/>
            <a:ext cx="5441047" cy="260445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0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4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3" y="2651524"/>
            <a:ext cx="8712198" cy="1416983"/>
          </a:xfrm>
        </p:spPr>
        <p:txBody>
          <a:bodyPr/>
          <a:lstStyle/>
          <a:p>
            <a:r>
              <a:rPr lang="ru-RU" sz="3200" dirty="0"/>
              <a:t>Тестирование прикладных компонент и инфраструктуры электронной почты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717552" y="3914519"/>
            <a:ext cx="11170825" cy="307975"/>
          </a:xfrm>
        </p:spPr>
        <p:txBody>
          <a:bodyPr/>
          <a:lstStyle/>
          <a:p>
            <a:r>
              <a:rPr lang="ru-RU" sz="2400" dirty="0"/>
              <a:t>Вероника </a:t>
            </a:r>
            <a:r>
              <a:rPr lang="ru-RU" sz="2400" dirty="0" smtClean="0"/>
              <a:t>Брыляева, </a:t>
            </a:r>
            <a:r>
              <a:rPr lang="en-US" sz="2400" dirty="0" err="1" smtClean="0"/>
              <a:t>Mail.Ru</a:t>
            </a:r>
            <a:r>
              <a:rPr lang="en-US" sz="2400" dirty="0" smtClean="0"/>
              <a:t> Group</a:t>
            </a:r>
            <a:r>
              <a:rPr lang="ru-RU" sz="2400" dirty="0" smtClean="0"/>
              <a:t>, Нижний Новгород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5" y="4764573"/>
            <a:ext cx="1828804" cy="11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38893"/>
            <a:ext cx="10070515" cy="823937"/>
          </a:xfrm>
        </p:spPr>
        <p:txBody>
          <a:bodyPr/>
          <a:lstStyle/>
          <a:p>
            <a:r>
              <a:rPr lang="ru-RU" sz="3200" b="1" dirty="0" smtClean="0"/>
              <a:t>Какие компоненты и когда тестировать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Инфраструктура доставки (периодически + при внесении изменений);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Генерирующее приложение (при разработке, при изменении компонентов, в рамках общих регрессов);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Структурный и версточный шаблоны письма (</a:t>
            </a:r>
            <a:r>
              <a:rPr lang="ru-RU" sz="2400" dirty="0"/>
              <a:t>при внесении </a:t>
            </a:r>
            <a:r>
              <a:rPr lang="ru-RU" sz="2400" dirty="0" smtClean="0"/>
              <a:t>него </a:t>
            </a:r>
            <a:r>
              <a:rPr lang="ru-RU" sz="2400" dirty="0"/>
              <a:t>хотя бы малейших </a:t>
            </a:r>
            <a:r>
              <a:rPr lang="ru-RU" sz="2400" dirty="0" smtClean="0"/>
              <a:t>изменений).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657" y="1443427"/>
            <a:ext cx="2500104" cy="36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73065"/>
            <a:ext cx="8621483" cy="823937"/>
          </a:xfrm>
        </p:spPr>
        <p:txBody>
          <a:bodyPr/>
          <a:lstStyle/>
          <a:p>
            <a:r>
              <a:rPr lang="ru-RU" sz="3600" b="1" dirty="0" smtClean="0"/>
              <a:t>Критерии проверки генерирующего приложения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496602" y="1494064"/>
            <a:ext cx="3604380" cy="4310063"/>
          </a:xfrm>
        </p:spPr>
        <p:txBody>
          <a:bodyPr/>
          <a:lstStyle/>
          <a:p>
            <a:r>
              <a:rPr lang="ru-RU" sz="2400" b="1" dirty="0" smtClean="0"/>
              <a:t>Адрес </a:t>
            </a:r>
            <a:r>
              <a:rPr lang="ru-RU" sz="2400" b="1" dirty="0"/>
              <a:t>получателя в конверте (</a:t>
            </a:r>
            <a:r>
              <a:rPr lang="ru-RU" sz="2400" b="1" dirty="0" err="1" smtClean="0"/>
              <a:t>envelope-to</a:t>
            </a:r>
            <a:r>
              <a:rPr lang="ru-RU" sz="2400" b="1" dirty="0" smtClean="0"/>
              <a:t>, он же </a:t>
            </a:r>
            <a:r>
              <a:rPr lang="ru-RU" sz="2400" b="1" dirty="0"/>
              <a:t>RCPT </a:t>
            </a:r>
            <a:r>
              <a:rPr lang="ru-RU" sz="2400" b="1" dirty="0" smtClean="0"/>
              <a:t>TO</a:t>
            </a:r>
            <a:r>
              <a:rPr lang="ru-RU" sz="2400" b="1" dirty="0" smtClean="0"/>
              <a:t>:) </a:t>
            </a:r>
            <a:r>
              <a:rPr lang="ru-RU" sz="2400" dirty="0" smtClean="0"/>
              <a:t>– адрес, на который реально происходит доставка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712331" y="1494065"/>
            <a:ext cx="4784271" cy="431006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 smtClean="0"/>
              <a:t>Адрес отправителя в SMTP-конверте (</a:t>
            </a:r>
            <a:r>
              <a:rPr lang="ru-RU" sz="2400" b="1" dirty="0" err="1" smtClean="0"/>
              <a:t>envelope-from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smtp.mailfrom</a:t>
            </a:r>
            <a:r>
              <a:rPr lang="ru-RU" sz="2400" b="1" dirty="0" smtClean="0"/>
              <a:t> или </a:t>
            </a:r>
            <a:r>
              <a:rPr lang="ru-RU" sz="2400" b="1" dirty="0" err="1" smtClean="0"/>
              <a:t>Return-Path</a:t>
            </a:r>
            <a:r>
              <a:rPr lang="ru-RU" sz="2400" b="1" dirty="0" smtClean="0"/>
              <a:t>) </a:t>
            </a:r>
            <a:r>
              <a:rPr lang="ru-RU" sz="2400" dirty="0" smtClean="0"/>
              <a:t>– для сообщений о доставке, недоставке и автоответах. Должен быть доступен, не быть адресом сотрудника, и письмо </a:t>
            </a:r>
            <a:r>
              <a:rPr lang="ru-RU" sz="2400" dirty="0"/>
              <a:t>на этот адрес не должно приводить к генерации какого-либо ответного письма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" y="2037206"/>
            <a:ext cx="3629025" cy="24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73065"/>
            <a:ext cx="8621483" cy="823937"/>
          </a:xfrm>
        </p:spPr>
        <p:txBody>
          <a:bodyPr/>
          <a:lstStyle/>
          <a:p>
            <a:r>
              <a:rPr lang="ru-RU" sz="3600" b="1" dirty="0" smtClean="0"/>
              <a:t>Критерии проверки генерирующего приложения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386261" y="1498147"/>
            <a:ext cx="4631568" cy="4310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Адрес </a:t>
            </a:r>
            <a:r>
              <a:rPr lang="ru-RU" sz="2400" b="1" dirty="0" err="1" smtClean="0"/>
              <a:t>Reply-To</a:t>
            </a:r>
            <a:r>
              <a:rPr lang="ru-RU" sz="2400" b="1" dirty="0" smtClean="0"/>
              <a:t>: </a:t>
            </a:r>
            <a:r>
              <a:rPr lang="ru-RU" sz="2400" dirty="0" smtClean="0"/>
              <a:t>адрес для человеческих ответов. </a:t>
            </a:r>
            <a:r>
              <a:rPr lang="ru-RU" sz="2400" dirty="0" smtClean="0"/>
              <a:t>Е</a:t>
            </a:r>
            <a:r>
              <a:rPr lang="ru-RU" sz="2400" dirty="0" smtClean="0"/>
              <a:t>го </a:t>
            </a:r>
            <a:r>
              <a:rPr lang="ru-RU" sz="2400" dirty="0"/>
              <a:t>лучше завернуть в </a:t>
            </a:r>
            <a:r>
              <a:rPr lang="en-US" sz="2400" dirty="0"/>
              <a:t>CRM</a:t>
            </a:r>
            <a:r>
              <a:rPr lang="ru-RU" sz="2400" dirty="0" smtClean="0"/>
              <a:t>-систему. Он д</a:t>
            </a:r>
            <a:r>
              <a:rPr lang="ru-RU" sz="2400" dirty="0" smtClean="0"/>
              <a:t>олжен </a:t>
            </a:r>
            <a:r>
              <a:rPr lang="ru-RU" sz="2400" dirty="0" smtClean="0"/>
              <a:t>содержать имя отправителя помимо </a:t>
            </a:r>
            <a:r>
              <a:rPr lang="ru-RU" sz="2400" dirty="0" smtClean="0"/>
              <a:t>адреса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Адрес </a:t>
            </a:r>
            <a:r>
              <a:rPr lang="ru-RU" sz="2400" b="1" dirty="0" err="1"/>
              <a:t>To</a:t>
            </a:r>
            <a:r>
              <a:rPr lang="ru-RU" sz="2400" b="1" dirty="0" smtClean="0"/>
              <a:t>: </a:t>
            </a:r>
            <a:r>
              <a:rPr lang="ru-RU" sz="2400" dirty="0"/>
              <a:t>должен содержать e-</a:t>
            </a:r>
            <a:r>
              <a:rPr lang="ru-RU" sz="2400" dirty="0" err="1"/>
              <a:t>mail</a:t>
            </a:r>
            <a:r>
              <a:rPr lang="ru-RU" sz="2400" dirty="0"/>
              <a:t> получателя </a:t>
            </a:r>
            <a:r>
              <a:rPr lang="ru-RU" sz="2400" dirty="0" smtClean="0"/>
              <a:t>и имя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49045" y="1498147"/>
            <a:ext cx="3837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50524F">
                    <a:lumMod val="65000"/>
                    <a:lumOff val="35000"/>
                  </a:srgbClr>
                </a:solidFill>
              </a:rPr>
              <a:t>Адрес отправителя (</a:t>
            </a:r>
            <a:r>
              <a:rPr lang="ru-RU" sz="2400" b="1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From</a:t>
            </a:r>
            <a:r>
              <a:rPr lang="ru-RU" sz="2400" b="1" dirty="0">
                <a:solidFill>
                  <a:srgbClr val="50524F">
                    <a:lumMod val="65000"/>
                    <a:lumOff val="35000"/>
                  </a:srgbClr>
                </a:solidFill>
              </a:rPr>
              <a:t>:) </a:t>
            </a:r>
            <a:r>
              <a:rPr lang="ru-RU" sz="24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- «</a:t>
            </a:r>
            <a:r>
              <a:rPr lang="ru-RU" sz="24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человекочитаемый</a:t>
            </a:r>
            <a:r>
              <a:rPr lang="ru-RU" sz="24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» понятный адрес, </a:t>
            </a:r>
            <a:r>
              <a:rPr lang="ru-RU" sz="2400" dirty="0" smtClean="0">
                <a:solidFill>
                  <a:srgbClr val="50524F">
                    <a:lumMod val="65000"/>
                    <a:lumOff val="35000"/>
                  </a:srgbClr>
                </a:solidFill>
              </a:rPr>
              <a:t>содержит </a:t>
            </a:r>
            <a:r>
              <a:rPr lang="en-US" sz="2400" dirty="0" smtClean="0">
                <a:solidFill>
                  <a:srgbClr val="50524F">
                    <a:lumMod val="65000"/>
                    <a:lumOff val="35000"/>
                  </a:srgbClr>
                </a:solidFill>
              </a:rPr>
              <a:t>e-mail </a:t>
            </a:r>
            <a:r>
              <a:rPr lang="ru-RU" sz="2400" dirty="0" smtClean="0">
                <a:solidFill>
                  <a:srgbClr val="50524F">
                    <a:lumMod val="65000"/>
                    <a:lumOff val="35000"/>
                  </a:srgbClr>
                </a:solidFill>
              </a:rPr>
              <a:t>и имя </a:t>
            </a:r>
            <a:r>
              <a:rPr lang="ru-RU" sz="24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отправителя, </a:t>
            </a:r>
            <a:r>
              <a:rPr lang="ru-RU" sz="2400" dirty="0" smtClean="0">
                <a:solidFill>
                  <a:srgbClr val="50524F">
                    <a:lumMod val="65000"/>
                    <a:lumOff val="35000"/>
                  </a:srgbClr>
                </a:solidFill>
              </a:rPr>
              <a:t>должен быть из домена организации</a:t>
            </a:r>
            <a:endParaRPr lang="ru-RU" sz="2400" dirty="0">
              <a:solidFill>
                <a:srgbClr val="50524F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7292"/>
            <a:ext cx="3849366" cy="28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85499" y="2382025"/>
            <a:ext cx="4019096" cy="1257300"/>
          </a:xfrm>
        </p:spPr>
        <p:txBody>
          <a:bodyPr/>
          <a:lstStyle/>
          <a:p>
            <a:r>
              <a:rPr lang="ru-RU" sz="2400" dirty="0" smtClean="0"/>
              <a:t>Соответствие кодировок текста (рекомендуется </a:t>
            </a:r>
            <a:r>
              <a:rPr lang="ru-RU" sz="2400" dirty="0"/>
              <a:t>использовать </a:t>
            </a:r>
            <a:r>
              <a:rPr lang="ru-RU" sz="2400" dirty="0" smtClean="0"/>
              <a:t>UTF-8)</a:t>
            </a:r>
            <a:endParaRPr lang="ru-RU" sz="24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5575" y="173065"/>
            <a:ext cx="8621483" cy="823937"/>
          </a:xfrm>
        </p:spPr>
        <p:txBody>
          <a:bodyPr/>
          <a:lstStyle/>
          <a:p>
            <a:r>
              <a:rPr lang="ru-RU" sz="3600" b="1" dirty="0" smtClean="0"/>
              <a:t>Критерии проверки генерирующего приложения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595" y="1613917"/>
            <a:ext cx="7487872" cy="40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747157" y="4070385"/>
            <a:ext cx="8967526" cy="15727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Корректность формирования </a:t>
            </a:r>
            <a:r>
              <a:rPr lang="ru-RU" sz="2400" dirty="0"/>
              <a:t>заголовков </a:t>
            </a:r>
            <a:r>
              <a:rPr lang="ru-RU" sz="2400" dirty="0" err="1"/>
              <a:t>From</a:t>
            </a:r>
            <a:r>
              <a:rPr lang="ru-RU" sz="2400" dirty="0"/>
              <a:t>:, </a:t>
            </a:r>
            <a:r>
              <a:rPr lang="ru-RU" sz="2400" dirty="0" err="1"/>
              <a:t>Message</a:t>
            </a:r>
            <a:r>
              <a:rPr lang="ru-RU" sz="2400" dirty="0"/>
              <a:t>-ID: и </a:t>
            </a:r>
            <a:r>
              <a:rPr lang="ru-RU" sz="2400" dirty="0" err="1" smtClean="0"/>
              <a:t>Date</a:t>
            </a:r>
            <a:r>
              <a:rPr lang="ru-RU" sz="2400" dirty="0" smtClean="0"/>
              <a:t> </a:t>
            </a:r>
            <a:r>
              <a:rPr lang="ru-RU" sz="2400" dirty="0"/>
              <a:t>в скрипте отправки </a:t>
            </a:r>
            <a:r>
              <a:rPr lang="ru-RU" sz="2400" dirty="0" smtClean="0"/>
              <a:t>письма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Отсутствие 8-битных символов в заголовках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5575" y="173065"/>
            <a:ext cx="8621483" cy="823937"/>
          </a:xfrm>
        </p:spPr>
        <p:txBody>
          <a:bodyPr/>
          <a:lstStyle/>
          <a:p>
            <a:r>
              <a:rPr lang="ru-RU" sz="3600" b="1" dirty="0" smtClean="0"/>
              <a:t>Критерии проверки генерирующего приложения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77" y="1305460"/>
            <a:ext cx="9644705" cy="27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132999" y="4872970"/>
            <a:ext cx="8606820" cy="15233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Наличие </a:t>
            </a:r>
            <a:r>
              <a:rPr lang="ru-RU" sz="2200" dirty="0"/>
              <a:t>альтернативной текстовой (</a:t>
            </a:r>
            <a:r>
              <a:rPr lang="en-US" sz="2200" dirty="0"/>
              <a:t>plain</a:t>
            </a:r>
            <a:r>
              <a:rPr lang="ru-RU" sz="2200" dirty="0"/>
              <a:t>) части </a:t>
            </a:r>
            <a:r>
              <a:rPr lang="ru-RU" sz="2200" dirty="0" smtClean="0"/>
              <a:t>письма</a:t>
            </a: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Длина </a:t>
            </a:r>
            <a:r>
              <a:rPr lang="ru-RU" sz="2200" dirty="0"/>
              <a:t>строки </a:t>
            </a:r>
            <a:r>
              <a:rPr lang="ru-RU" sz="2200" dirty="0" smtClean="0"/>
              <a:t>не </a:t>
            </a:r>
            <a:r>
              <a:rPr lang="ru-RU" sz="2200" dirty="0"/>
              <a:t>должна превышать 998 8-битных </a:t>
            </a:r>
            <a:r>
              <a:rPr lang="ru-RU" sz="2200" dirty="0" smtClean="0"/>
              <a:t>символов</a:t>
            </a: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Терминатор </a:t>
            </a:r>
            <a:r>
              <a:rPr lang="ru-RU" sz="2200" dirty="0"/>
              <a:t>строк </a:t>
            </a:r>
            <a:r>
              <a:rPr lang="ru-RU" sz="2200" dirty="0" smtClean="0"/>
              <a:t>- CRLF </a:t>
            </a:r>
            <a:r>
              <a:rPr lang="ru-RU" sz="2200" dirty="0"/>
              <a:t>(</a:t>
            </a:r>
            <a:r>
              <a:rPr lang="ru-RU" sz="2200" dirty="0" err="1"/>
              <a:t>cr</a:t>
            </a:r>
            <a:r>
              <a:rPr lang="ru-RU" sz="2200" dirty="0"/>
              <a:t> </a:t>
            </a:r>
            <a:r>
              <a:rPr lang="ru-RU" sz="2200" dirty="0" err="1"/>
              <a:t>ascii</a:t>
            </a:r>
            <a:r>
              <a:rPr lang="ru-RU" sz="2200" dirty="0"/>
              <a:t> 13, </a:t>
            </a:r>
            <a:r>
              <a:rPr lang="ru-RU" sz="2200" dirty="0" err="1"/>
              <a:t>lf</a:t>
            </a:r>
            <a:r>
              <a:rPr lang="ru-RU" sz="2200" dirty="0"/>
              <a:t> </a:t>
            </a:r>
            <a:r>
              <a:rPr lang="ru-RU" sz="2200" dirty="0" err="1"/>
              <a:t>ascii</a:t>
            </a:r>
            <a:r>
              <a:rPr lang="ru-RU" sz="2200" dirty="0"/>
              <a:t> 10), 2 </a:t>
            </a:r>
            <a:r>
              <a:rPr lang="ru-RU" sz="2200" dirty="0" smtClean="0"/>
              <a:t>октета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5575" y="173065"/>
            <a:ext cx="8621483" cy="823937"/>
          </a:xfrm>
        </p:spPr>
        <p:txBody>
          <a:bodyPr/>
          <a:lstStyle/>
          <a:p>
            <a:r>
              <a:rPr lang="ru-RU" sz="3600" b="1" dirty="0" smtClean="0"/>
              <a:t>Критерии проверки генерирующего приложения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790" y="1292400"/>
            <a:ext cx="8825137" cy="35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55575" y="1266944"/>
            <a:ext cx="6555468" cy="503159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Корректность </a:t>
            </a:r>
            <a:r>
              <a:rPr lang="ru-RU" sz="2400" dirty="0"/>
              <a:t>формирования заголовков </a:t>
            </a:r>
            <a:r>
              <a:rPr lang="ru-RU" sz="2400" dirty="0" err="1" smtClean="0"/>
              <a:t>Content-Disposition</a:t>
            </a:r>
            <a:r>
              <a:rPr lang="ru-RU" sz="24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Корректность подстановки данных в шаблон;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Работа отписки от рассылки</a:t>
            </a:r>
            <a:r>
              <a:rPr lang="ru-RU" sz="24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Работоспособность счетчиков отправки, доставки, прочтения </a:t>
            </a:r>
            <a:r>
              <a:rPr lang="ru-RU" sz="2400" dirty="0" smtClean="0"/>
              <a:t>письма;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Прохождение авторизации </a:t>
            </a:r>
            <a:r>
              <a:rPr lang="en-US" sz="2400" dirty="0"/>
              <a:t>SPF/DKIM/DMARC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1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1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5575" y="173065"/>
            <a:ext cx="8621483" cy="823937"/>
          </a:xfrm>
        </p:spPr>
        <p:txBody>
          <a:bodyPr/>
          <a:lstStyle/>
          <a:p>
            <a:r>
              <a:rPr lang="ru-RU" sz="3600" b="1" dirty="0" smtClean="0"/>
              <a:t>Критерии проверки генерирующего приложения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216" y="1266944"/>
            <a:ext cx="4623251" cy="4684622"/>
          </a:xfrm>
          <a:prstGeom prst="rect">
            <a:avLst/>
          </a:prstGeom>
        </p:spPr>
      </p:pic>
      <p:sp>
        <p:nvSpPr>
          <p:cNvPr id="5" name="AutoShape 2" descr="https://cloclo17.datacloudmail.ru/weblink/view/6fW1/8C3aGNwiU?etag=A2F4E4BE1887D3E5DB0E8A8D3BD16A1FFACD58DC&amp;key=4cc6c12588aae91fe0e0c10e5d42f86c5e16bc3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cloclo17.datacloudmail.ru/weblink/view/6fW1/8C3aGNwiU?etag=A2F4E4BE1887D3E5DB0E8A8D3BD16A1FFACD58DC&amp;key=4cc6c12588aae91fe0e0c10e5d42f86c5e16bc3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082643" y="1391125"/>
            <a:ext cx="3918856" cy="4078946"/>
          </a:xfrm>
        </p:spPr>
        <p:txBody>
          <a:bodyPr/>
          <a:lstStyle/>
          <a:p>
            <a:r>
              <a:rPr lang="ru-RU" sz="2000" dirty="0" smtClean="0"/>
              <a:t>При </a:t>
            </a:r>
            <a:r>
              <a:rPr lang="ru-RU" sz="2000" dirty="0"/>
              <a:t>наличии </a:t>
            </a:r>
            <a:r>
              <a:rPr lang="ru-RU" sz="2000" dirty="0" err="1"/>
              <a:t>инлайн</a:t>
            </a:r>
            <a:r>
              <a:rPr lang="ru-RU" sz="2000" dirty="0"/>
              <a:t>-картинок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/>
              <a:t> </a:t>
            </a:r>
            <a:r>
              <a:rPr lang="en-US" sz="2000" dirty="0"/>
              <a:t>multipart/alternative</a:t>
            </a:r>
            <a:endParaRPr lang="ru-RU" sz="2000" dirty="0"/>
          </a:p>
          <a:p>
            <a:r>
              <a:rPr lang="en-US" sz="2000" dirty="0"/>
              <a:t> - text/plain</a:t>
            </a:r>
            <a:endParaRPr lang="ru-RU" sz="2000" dirty="0"/>
          </a:p>
          <a:p>
            <a:r>
              <a:rPr lang="en-US" sz="2000" dirty="0"/>
              <a:t> - multipart/related</a:t>
            </a:r>
            <a:endParaRPr lang="ru-RU" sz="2000" dirty="0"/>
          </a:p>
          <a:p>
            <a:r>
              <a:rPr lang="en-US" sz="2000" dirty="0"/>
              <a:t> - - text/html</a:t>
            </a:r>
            <a:endParaRPr lang="ru-RU" sz="2000" dirty="0"/>
          </a:p>
          <a:p>
            <a:r>
              <a:rPr lang="en-US" sz="2000" dirty="0"/>
              <a:t> - - image/... (</a:t>
            </a:r>
            <a:r>
              <a:rPr lang="ru-RU" sz="2000" dirty="0" err="1"/>
              <a:t>инлайн</a:t>
            </a:r>
            <a:r>
              <a:rPr lang="en-US" sz="2000" dirty="0"/>
              <a:t>-</a:t>
            </a:r>
            <a:r>
              <a:rPr lang="ru-RU" sz="2000" dirty="0"/>
              <a:t>картинка</a:t>
            </a:r>
            <a:r>
              <a:rPr lang="en-US" sz="2000" dirty="0"/>
              <a:t>)</a:t>
            </a:r>
            <a:endParaRPr lang="ru-RU" sz="2000" dirty="0"/>
          </a:p>
          <a:p>
            <a:r>
              <a:rPr lang="en-US" sz="2000" dirty="0"/>
              <a:t> - - image/... </a:t>
            </a:r>
            <a:r>
              <a:rPr lang="ru-RU" sz="2000" dirty="0"/>
              <a:t>(</a:t>
            </a:r>
            <a:r>
              <a:rPr lang="ru-RU" sz="2000" dirty="0" err="1"/>
              <a:t>инлайн</a:t>
            </a:r>
            <a:r>
              <a:rPr lang="ru-RU" sz="2000" dirty="0"/>
              <a:t>-картинка)</a:t>
            </a:r>
          </a:p>
          <a:p>
            <a:r>
              <a:rPr lang="ru-RU" sz="2000" dirty="0" err="1"/>
              <a:t>Инлайн</a:t>
            </a:r>
            <a:r>
              <a:rPr lang="ru-RU" sz="2000" dirty="0"/>
              <a:t>-картинки должны иметь </a:t>
            </a:r>
            <a:r>
              <a:rPr lang="ru-RU" sz="2000" dirty="0" err="1"/>
              <a:t>Content-Disposition</a:t>
            </a:r>
            <a:r>
              <a:rPr lang="ru-RU" sz="2000" dirty="0"/>
              <a:t>: </a:t>
            </a:r>
            <a:r>
              <a:rPr lang="ru-RU" sz="2000" dirty="0" err="1"/>
              <a:t>inline</a:t>
            </a:r>
            <a:r>
              <a:rPr lang="ru-RU" sz="2000" dirty="0"/>
              <a:t> и находиться строго внутри </a:t>
            </a:r>
            <a:r>
              <a:rPr lang="ru-RU" sz="2000" dirty="0" err="1"/>
              <a:t>multipart</a:t>
            </a:r>
            <a:r>
              <a:rPr lang="ru-RU" sz="2000" dirty="0"/>
              <a:t>/</a:t>
            </a:r>
            <a:r>
              <a:rPr lang="ru-RU" sz="2000" dirty="0" err="1"/>
              <a:t>related</a:t>
            </a:r>
            <a:r>
              <a:rPr lang="ru-RU" sz="2000" dirty="0"/>
              <a:t> </a:t>
            </a:r>
            <a:r>
              <a:rPr lang="ru-RU" sz="2000" dirty="0" smtClean="0"/>
              <a:t>части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1" y="5384637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5575" y="173065"/>
            <a:ext cx="8621483" cy="823937"/>
          </a:xfrm>
        </p:spPr>
        <p:txBody>
          <a:bodyPr/>
          <a:lstStyle/>
          <a:p>
            <a:r>
              <a:rPr lang="ru-RU" sz="3600" b="1" dirty="0" smtClean="0"/>
              <a:t>Структура </a:t>
            </a:r>
            <a:r>
              <a:rPr lang="en-US" sz="3600" b="1" dirty="0" smtClean="0"/>
              <a:t>MIME </a:t>
            </a:r>
            <a:r>
              <a:rPr lang="ru-RU" sz="3600" b="1" dirty="0" smtClean="0"/>
              <a:t>частей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573" y="1391125"/>
            <a:ext cx="506605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ru-RU" sz="2000" dirty="0" smtClean="0">
                <a:solidFill>
                  <a:srgbClr val="50524F">
                    <a:lumMod val="65000"/>
                    <a:lumOff val="35000"/>
                  </a:srgbClr>
                </a:solidFill>
              </a:rPr>
              <a:t>При </a:t>
            </a: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отсутствии 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инлайн</a:t>
            </a: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-картинок</a:t>
            </a:r>
          </a:p>
          <a:p>
            <a:pPr lvl="0" defTabSz="457200">
              <a:spcBef>
                <a:spcPct val="20000"/>
              </a:spcBef>
            </a:pP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 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multipart</a:t>
            </a: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/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alternative</a:t>
            </a:r>
            <a:endParaRPr lang="ru-RU" sz="2000" dirty="0">
              <a:solidFill>
                <a:srgbClr val="50524F">
                  <a:lumMod val="65000"/>
                  <a:lumOff val="35000"/>
                </a:srgbClr>
              </a:solidFill>
            </a:endParaRPr>
          </a:p>
          <a:p>
            <a:pPr lvl="0" defTabSz="457200">
              <a:spcBef>
                <a:spcPct val="20000"/>
              </a:spcBef>
            </a:pP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 - 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text</a:t>
            </a: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/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plain</a:t>
            </a:r>
            <a:endParaRPr lang="ru-RU" sz="2000" dirty="0">
              <a:solidFill>
                <a:srgbClr val="50524F">
                  <a:lumMod val="65000"/>
                  <a:lumOff val="35000"/>
                </a:srgbClr>
              </a:solidFill>
            </a:endParaRPr>
          </a:p>
          <a:p>
            <a:pPr lvl="0" defTabSz="457200">
              <a:spcBef>
                <a:spcPct val="20000"/>
              </a:spcBef>
            </a:pP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 - 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text</a:t>
            </a: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/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html</a:t>
            </a:r>
            <a:endParaRPr lang="ru-RU" sz="2000" dirty="0">
              <a:solidFill>
                <a:srgbClr val="50524F">
                  <a:lumMod val="65000"/>
                  <a:lumOff val="35000"/>
                </a:srgbClr>
              </a:solidFill>
            </a:endParaRPr>
          </a:p>
          <a:p>
            <a:pPr lvl="0" defTabSz="457200">
              <a:spcBef>
                <a:spcPct val="20000"/>
              </a:spcBef>
            </a:pP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Порядок частей важен, 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text</a:t>
            </a: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/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plain</a:t>
            </a: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 должен идти ДО 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text</a:t>
            </a: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/</a:t>
            </a:r>
            <a:r>
              <a:rPr lang="ru-RU" sz="2000" dirty="0" err="1">
                <a:solidFill>
                  <a:srgbClr val="50524F">
                    <a:lumMod val="65000"/>
                    <a:lumOff val="35000"/>
                  </a:srgbClr>
                </a:solidFill>
              </a:rPr>
              <a:t>html</a:t>
            </a:r>
            <a:r>
              <a:rPr lang="ru-RU" sz="2000" dirty="0">
                <a:solidFill>
                  <a:srgbClr val="50524F">
                    <a:lumMod val="65000"/>
                    <a:lumOff val="35000"/>
                  </a:srgbClr>
                </a:solidFill>
              </a:rPr>
              <a:t> или </a:t>
            </a:r>
            <a:r>
              <a:rPr lang="ru-RU" sz="2000" dirty="0" err="1" smtClean="0">
                <a:solidFill>
                  <a:srgbClr val="50524F">
                    <a:lumMod val="65000"/>
                    <a:lumOff val="35000"/>
                  </a:srgbClr>
                </a:solidFill>
              </a:rPr>
              <a:t>multipart</a:t>
            </a:r>
            <a:r>
              <a:rPr lang="ru-RU" sz="2000" dirty="0" smtClean="0">
                <a:solidFill>
                  <a:srgbClr val="50524F">
                    <a:lumMod val="65000"/>
                    <a:lumOff val="35000"/>
                  </a:srgbClr>
                </a:solidFill>
              </a:rPr>
              <a:t>/</a:t>
            </a:r>
            <a:r>
              <a:rPr lang="ru-RU" sz="2000" dirty="0" err="1" smtClean="0">
                <a:solidFill>
                  <a:srgbClr val="50524F">
                    <a:lumMod val="65000"/>
                    <a:lumOff val="35000"/>
                  </a:srgbClr>
                </a:solidFill>
              </a:rPr>
              <a:t>related</a:t>
            </a:r>
            <a:endParaRPr lang="ru-RU" sz="2000" dirty="0">
              <a:solidFill>
                <a:srgbClr val="50524F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629" y="1391125"/>
            <a:ext cx="2734581" cy="3760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2" y="3546660"/>
            <a:ext cx="4964364" cy="17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38893"/>
            <a:ext cx="8997043" cy="823937"/>
          </a:xfrm>
        </p:spPr>
        <p:txBody>
          <a:bodyPr/>
          <a:lstStyle/>
          <a:p>
            <a:r>
              <a:rPr lang="ru-RU" sz="3200" b="1" dirty="0" smtClean="0"/>
              <a:t>Критерии проверки версточного шаблона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987800" y="1344199"/>
            <a:ext cx="7964714" cy="4310063"/>
          </a:xfrm>
        </p:spPr>
        <p:txBody>
          <a:bodyPr/>
          <a:lstStyle/>
          <a:p>
            <a:pPr lvl="0"/>
            <a:r>
              <a:rPr lang="ru-RU" sz="2000" dirty="0" smtClean="0"/>
              <a:t>Проверить письмо в: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популярных </a:t>
            </a:r>
            <a:r>
              <a:rPr lang="ru-RU" sz="2000" dirty="0"/>
              <a:t>веб версиях почты (большая тройка – </a:t>
            </a:r>
            <a:r>
              <a:rPr lang="ru-RU" sz="2000" dirty="0" err="1"/>
              <a:t>Mail.Ru</a:t>
            </a:r>
            <a:r>
              <a:rPr lang="ru-RU" sz="2000" dirty="0"/>
              <a:t>, </a:t>
            </a:r>
            <a:r>
              <a:rPr lang="ru-RU" sz="2000" dirty="0" err="1"/>
              <a:t>Yandex</a:t>
            </a:r>
            <a:r>
              <a:rPr lang="ru-RU" sz="2000" dirty="0"/>
              <a:t>, </a:t>
            </a:r>
            <a:r>
              <a:rPr lang="ru-RU" sz="2000" dirty="0" err="1"/>
              <a:t>Gmail</a:t>
            </a:r>
            <a:r>
              <a:rPr lang="ru-RU" sz="2000" dirty="0" smtClean="0"/>
              <a:t>);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мобильные приложения версий почт из </a:t>
            </a:r>
            <a:r>
              <a:rPr lang="ru-RU" sz="2000" dirty="0" smtClean="0"/>
              <a:t>п.1;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стандартных мобильных приложения с учетом популярных мобильных </a:t>
            </a:r>
            <a:r>
              <a:rPr lang="ru-RU" sz="2000" dirty="0" smtClean="0"/>
              <a:t>платформ (минимум </a:t>
            </a:r>
            <a:r>
              <a:rPr lang="ru-RU" sz="2000" dirty="0" err="1" smtClean="0"/>
              <a:t>iPhone</a:t>
            </a:r>
            <a:r>
              <a:rPr lang="ru-RU" sz="2000" dirty="0"/>
              <a:t>, </a:t>
            </a:r>
            <a:r>
              <a:rPr lang="ru-RU" sz="2000" dirty="0" err="1" smtClean="0"/>
              <a:t>Pixel</a:t>
            </a:r>
            <a:r>
              <a:rPr lang="ru-RU" sz="2000" dirty="0" smtClean="0"/>
              <a:t>, </a:t>
            </a:r>
            <a:r>
              <a:rPr lang="ru-RU" sz="2000" dirty="0" err="1" smtClean="0"/>
              <a:t>Samsung</a:t>
            </a:r>
            <a:r>
              <a:rPr lang="ru-RU" sz="2000" dirty="0" smtClean="0"/>
              <a:t>, MIUI);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различных </a:t>
            </a:r>
            <a:r>
              <a:rPr lang="ru-RU" sz="2000" dirty="0" err="1"/>
              <a:t>десктопных</a:t>
            </a:r>
            <a:r>
              <a:rPr lang="ru-RU" sz="2000" dirty="0"/>
              <a:t> </a:t>
            </a:r>
            <a:r>
              <a:rPr lang="ru-RU" sz="2000" dirty="0" smtClean="0"/>
              <a:t>браузерах;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десктопных</a:t>
            </a:r>
            <a:r>
              <a:rPr lang="ru-RU" sz="2000" dirty="0"/>
              <a:t> приложениях (почтовых программах), обязательно </a:t>
            </a:r>
            <a:r>
              <a:rPr lang="ru-RU" sz="2000" dirty="0" err="1"/>
              <a:t>Thunderbird</a:t>
            </a:r>
            <a:r>
              <a:rPr lang="ru-RU" sz="2000" dirty="0"/>
              <a:t> и </a:t>
            </a:r>
            <a:r>
              <a:rPr lang="ru-RU" sz="2000" dirty="0" err="1"/>
              <a:t>Outlook</a:t>
            </a:r>
            <a:r>
              <a:rPr lang="ru-RU" sz="2000" dirty="0"/>
              <a:t>, опционально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Bat</a:t>
            </a:r>
            <a:r>
              <a:rPr lang="ru-RU" sz="2000" dirty="0"/>
              <a:t>! и </a:t>
            </a:r>
            <a:r>
              <a:rPr lang="ru-RU" sz="2000" dirty="0" err="1"/>
              <a:t>Opera</a:t>
            </a:r>
            <a:r>
              <a:rPr lang="ru-RU" sz="2000" dirty="0"/>
              <a:t> </a:t>
            </a:r>
            <a:r>
              <a:rPr lang="ru-RU" sz="2000" dirty="0" err="1" smtClean="0"/>
              <a:t>Mail</a:t>
            </a:r>
            <a:r>
              <a:rPr lang="ru-RU" sz="2000" dirty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популярных корпоративных решениях с веб-интерфейсом (</a:t>
            </a:r>
            <a:r>
              <a:rPr lang="ru-RU" sz="2000" dirty="0" err="1"/>
              <a:t>Exchange</a:t>
            </a:r>
            <a:r>
              <a:rPr lang="ru-RU" sz="2000" dirty="0"/>
              <a:t> опционально </a:t>
            </a:r>
            <a:r>
              <a:rPr lang="ru-RU" sz="2000" dirty="0" err="1"/>
              <a:t>Roundcube</a:t>
            </a:r>
            <a:r>
              <a:rPr lang="ru-RU" sz="2000" dirty="0"/>
              <a:t>, </a:t>
            </a:r>
            <a:r>
              <a:rPr lang="ru-RU" sz="2000" dirty="0" err="1"/>
              <a:t>Communigate</a:t>
            </a:r>
            <a:r>
              <a:rPr lang="ru-RU" sz="2000" dirty="0"/>
              <a:t>, </a:t>
            </a:r>
            <a:r>
              <a:rPr lang="ru-RU" sz="2000" dirty="0" err="1"/>
              <a:t>Zimbra,SquirrelMail</a:t>
            </a:r>
            <a:r>
              <a:rPr lang="ru-RU" sz="2000" dirty="0" smtClean="0"/>
              <a:t>)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1879039"/>
            <a:ext cx="3537587" cy="26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86507"/>
            <a:ext cx="8997043" cy="823937"/>
          </a:xfrm>
        </p:spPr>
        <p:txBody>
          <a:bodyPr/>
          <a:lstStyle/>
          <a:p>
            <a:r>
              <a:rPr lang="ru-RU" sz="3200" b="1" dirty="0" smtClean="0"/>
              <a:t>Критерии проверки версточного шаблона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470070" y="1391814"/>
            <a:ext cx="6531429" cy="45470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Скорость </a:t>
            </a:r>
            <a:r>
              <a:rPr lang="ru-RU" sz="2400" dirty="0"/>
              <a:t>загрузки </a:t>
            </a:r>
            <a:r>
              <a:rPr lang="ru-RU" sz="2400" dirty="0" smtClean="0"/>
              <a:t>письма;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О</a:t>
            </a:r>
            <a:r>
              <a:rPr lang="ru-RU" sz="2400" dirty="0" smtClean="0"/>
              <a:t>тображение </a:t>
            </a:r>
            <a:r>
              <a:rPr lang="ru-RU" sz="2400" dirty="0"/>
              <a:t>письма на списке писем: </a:t>
            </a:r>
            <a:r>
              <a:rPr lang="ru-RU" sz="2400" dirty="0" err="1"/>
              <a:t>аватар</a:t>
            </a:r>
            <a:r>
              <a:rPr lang="ru-RU" sz="2400" dirty="0"/>
              <a:t>, имя отправителя и тема, что попадает в </a:t>
            </a:r>
            <a:r>
              <a:rPr lang="ru-RU" sz="2400" dirty="0" err="1"/>
              <a:t>сниппет</a:t>
            </a:r>
            <a:r>
              <a:rPr lang="ru-RU" sz="2400" dirty="0"/>
              <a:t> письма, правильно ли определилась его </a:t>
            </a:r>
            <a:r>
              <a:rPr lang="ru-RU" sz="2400" dirty="0" smtClean="0"/>
              <a:t>категория;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Вёрстка </a:t>
            </a:r>
            <a:r>
              <a:rPr lang="ru-RU" sz="2400" dirty="0"/>
              <a:t>письма в целом: ничего ли не разъехалось, нет ли некорректных переносов слов </a:t>
            </a:r>
            <a:r>
              <a:rPr lang="ru-RU" sz="2400" dirty="0" err="1" smtClean="0"/>
              <a:t>итп</a:t>
            </a:r>
            <a:r>
              <a:rPr lang="ru-RU" sz="2400" dirty="0" smtClean="0"/>
              <a:t>;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Ш</a:t>
            </a:r>
            <a:r>
              <a:rPr lang="ru-RU" sz="2400" dirty="0" smtClean="0"/>
              <a:t>рифты </a:t>
            </a:r>
            <a:r>
              <a:rPr lang="ru-RU" sz="2400" dirty="0"/>
              <a:t>(не должны быть мелкими или плохо читаемыми</a:t>
            </a:r>
            <a:r>
              <a:rPr lang="ru-RU" sz="2400" dirty="0" smtClean="0"/>
              <a:t>);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Фоновые </a:t>
            </a:r>
            <a:r>
              <a:rPr lang="ru-RU" sz="2400" dirty="0"/>
              <a:t>изображения и фоновые цвета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1440462"/>
            <a:ext cx="5206102" cy="3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5" y="317728"/>
            <a:ext cx="8229601" cy="823937"/>
          </a:xfrm>
        </p:spPr>
        <p:txBody>
          <a:bodyPr/>
          <a:lstStyle/>
          <a:p>
            <a:r>
              <a:rPr lang="ru-RU" sz="3600" b="1" dirty="0" smtClean="0"/>
              <a:t>Важность тестирования рассылок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9" y="5334651"/>
            <a:ext cx="1828804" cy="1133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62" y="1325928"/>
            <a:ext cx="11909678" cy="38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41707"/>
            <a:ext cx="8997043" cy="823937"/>
          </a:xfrm>
        </p:spPr>
        <p:txBody>
          <a:bodyPr/>
          <a:lstStyle/>
          <a:p>
            <a:r>
              <a:rPr lang="ru-RU" sz="3200" b="1" dirty="0" smtClean="0"/>
              <a:t>Критерии проверки версточного шаблона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380514" y="1333045"/>
            <a:ext cx="4767943" cy="4310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Содержание </a:t>
            </a:r>
            <a:r>
              <a:rPr lang="ru-RU" sz="2100" dirty="0" smtClean="0"/>
              <a:t>письма на отображение</a:t>
            </a:r>
            <a:r>
              <a:rPr lang="ru-RU" sz="2100" dirty="0"/>
              <a:t>, отсутствие опечаток или лексических ошибок</a:t>
            </a:r>
            <a:r>
              <a:rPr lang="ru-RU" sz="21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Корректность </a:t>
            </a:r>
            <a:r>
              <a:rPr lang="ru-RU" sz="2100" dirty="0"/>
              <a:t>сумм, дат, чисел и другой </a:t>
            </a:r>
            <a:r>
              <a:rPr lang="ru-RU" sz="2100" dirty="0" smtClean="0"/>
              <a:t>информации;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/>
              <a:t>Рабочее </a:t>
            </a:r>
            <a:r>
              <a:rPr lang="ru-RU" sz="2100" dirty="0"/>
              <a:t>состояние всех ссылок в </a:t>
            </a:r>
            <a:r>
              <a:rPr lang="ru-RU" sz="2100" dirty="0" smtClean="0"/>
              <a:t>письме. </a:t>
            </a:r>
            <a:r>
              <a:rPr lang="ru-RU" sz="2100" dirty="0"/>
              <a:t>Для </a:t>
            </a:r>
            <a:r>
              <a:rPr lang="ru-RU" sz="2100" dirty="0" smtClean="0"/>
              <a:t>ссылок, </a:t>
            </a:r>
            <a:r>
              <a:rPr lang="ru-RU" sz="2100" dirty="0"/>
              <a:t>которые вставлены как </a:t>
            </a:r>
            <a:r>
              <a:rPr lang="ru-RU" sz="2100" dirty="0" smtClean="0"/>
              <a:t>URI, </a:t>
            </a:r>
            <a:r>
              <a:rPr lang="ru-RU" sz="2100" dirty="0"/>
              <a:t>нужно проверить, что они </a:t>
            </a:r>
            <a:r>
              <a:rPr lang="ru-RU" sz="2100" dirty="0" smtClean="0"/>
              <a:t>также </a:t>
            </a:r>
            <a:r>
              <a:rPr lang="ru-RU" sz="2100" dirty="0"/>
              <a:t>размечены как ссылки в </a:t>
            </a:r>
            <a:r>
              <a:rPr lang="ru-RU" sz="2100" dirty="0" smtClean="0"/>
              <a:t>HTML</a:t>
            </a:r>
            <a:endParaRPr lang="ru-RU" sz="21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60085"/>
            <a:ext cx="7380515" cy="37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41707"/>
            <a:ext cx="8997043" cy="823937"/>
          </a:xfrm>
        </p:spPr>
        <p:txBody>
          <a:bodyPr/>
          <a:lstStyle/>
          <a:p>
            <a:r>
              <a:rPr lang="ru-RU" sz="3200" b="1" dirty="0" smtClean="0"/>
              <a:t>Критерии проверки версточного шаблона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55575" y="1312889"/>
            <a:ext cx="5134882" cy="43100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Отображение картинок на разном масштабировании;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Отсутствие </a:t>
            </a:r>
            <a:r>
              <a:rPr lang="ru-RU" sz="2400" dirty="0"/>
              <a:t>внешних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ru-RU" sz="2400" dirty="0" smtClean="0"/>
              <a:t>картинок </a:t>
            </a:r>
            <a:r>
              <a:rPr lang="ru-RU" sz="2400" dirty="0"/>
              <a:t>на посторонних </a:t>
            </a:r>
            <a:r>
              <a:rPr lang="en-US" sz="2400" dirty="0" smtClean="0"/>
              <a:t>	</a:t>
            </a:r>
            <a:r>
              <a:rPr lang="ru-RU" sz="2400" dirty="0" smtClean="0"/>
              <a:t>сервисах;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Задание внешних картинок с помощью протокола</a:t>
            </a:r>
            <a:r>
              <a:rPr lang="ru-RU" sz="2400" dirty="0"/>
              <a:t> https</a:t>
            </a:r>
            <a:r>
              <a:rPr lang="ru-RU" sz="2400" dirty="0" smtClean="0"/>
              <a:t>://;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Наличие протоколов (http://, https:// или mailto</a:t>
            </a:r>
            <a:r>
              <a:rPr lang="ru-RU" sz="2400" dirty="0" smtClean="0"/>
              <a:t>:) во всех URI;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Наличие счетчика прочтения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166" y="1347013"/>
            <a:ext cx="5456162" cy="3253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3151" t="25168" r="21800" b="33415"/>
          <a:stretch/>
        </p:blipFill>
        <p:spPr>
          <a:xfrm>
            <a:off x="4654096" y="1312889"/>
            <a:ext cx="1747157" cy="13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Вопросы?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8" y="5191511"/>
            <a:ext cx="1828804" cy="11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769" y="2467807"/>
            <a:ext cx="8851445" cy="1646993"/>
          </a:xfrm>
        </p:spPr>
        <p:txBody>
          <a:bodyPr/>
          <a:lstStyle/>
          <a:p>
            <a:pPr algn="ctr"/>
            <a:r>
              <a:rPr lang="ru-RU" sz="4000" dirty="0" smtClean="0"/>
              <a:t>Вероника Брыляева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 smtClean="0"/>
              <a:t>skype</a:t>
            </a:r>
            <a:r>
              <a:rPr lang="en-US" sz="4000" dirty="0" smtClean="0"/>
              <a:t>: brnika13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>v.brylyaeva@corp.mail.ru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3" y="5305811"/>
            <a:ext cx="1828804" cy="11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10070515" cy="823937"/>
          </a:xfrm>
        </p:spPr>
        <p:txBody>
          <a:bodyPr/>
          <a:lstStyle/>
          <a:p>
            <a:r>
              <a:rPr lang="ru-RU" sz="3200" b="1" dirty="0" smtClean="0"/>
              <a:t>Полезные </a:t>
            </a:r>
            <a:r>
              <a:rPr lang="ru-RU" sz="3200" b="1" dirty="0"/>
              <a:t>инструменты тестирования инфраструктуры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837240" y="1744478"/>
            <a:ext cx="6534453" cy="2749712"/>
          </a:xfrm>
        </p:spPr>
        <p:txBody>
          <a:bodyPr/>
          <a:lstStyle/>
          <a:p>
            <a:r>
              <a:rPr lang="en-US" sz="4400" b="1" dirty="0"/>
              <a:t>https</a:t>
            </a:r>
            <a:r>
              <a:rPr lang="en-US" sz="4400" b="1" dirty="0" smtClean="0"/>
              <a:t>://mail-tester.com</a:t>
            </a:r>
            <a:r>
              <a:rPr lang="en-US" sz="4000" b="1" dirty="0" smtClean="0"/>
              <a:t> </a:t>
            </a:r>
            <a:endParaRPr lang="ru-RU" sz="4000" b="1" dirty="0" smtClean="0"/>
          </a:p>
          <a:p>
            <a:r>
              <a:rPr lang="en-US" sz="4400" b="1" dirty="0"/>
              <a:t>https</a:t>
            </a:r>
            <a:r>
              <a:rPr lang="en-US" sz="4400" b="1" dirty="0" smtClean="0"/>
              <a:t>://mxtoolbox.com</a:t>
            </a:r>
            <a:endParaRPr lang="ru-RU" sz="4400" b="1" dirty="0" smtClean="0"/>
          </a:p>
          <a:p>
            <a:r>
              <a:rPr lang="en-US" sz="4000" b="1" dirty="0" smtClean="0"/>
              <a:t>https</a:t>
            </a:r>
            <a:r>
              <a:rPr lang="en-US" sz="4000" b="1" dirty="0"/>
              <a:t>://habr.com/company/mailru/blog/239963/</a:t>
            </a:r>
            <a:endParaRPr lang="ru-RU" sz="4000" b="1" dirty="0" smtClean="0"/>
          </a:p>
          <a:p>
            <a:endParaRPr lang="ru-RU" sz="4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38893"/>
            <a:ext cx="10070515" cy="823937"/>
          </a:xfrm>
        </p:spPr>
        <p:txBody>
          <a:bodyPr/>
          <a:lstStyle/>
          <a:p>
            <a:r>
              <a:rPr lang="ru-RU" sz="3200" b="1" dirty="0" smtClean="0"/>
              <a:t>Критерии проверки инфраструктуры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135328" y="1402166"/>
            <a:ext cx="5928853" cy="43100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Корректность </a:t>
            </a:r>
            <a:r>
              <a:rPr lang="en-US" sz="2400" dirty="0" smtClean="0"/>
              <a:t>IP-</a:t>
            </a:r>
            <a:r>
              <a:rPr lang="ru-RU" sz="2400" dirty="0" smtClean="0"/>
              <a:t>адреса (нединамическая сеть, </a:t>
            </a:r>
            <a:r>
              <a:rPr lang="ru-RU" sz="2400" dirty="0"/>
              <a:t>корректно </a:t>
            </a:r>
            <a:r>
              <a:rPr lang="ru-RU" sz="2400" dirty="0" smtClean="0"/>
              <a:t>настроенная PTR-запись);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Наличие у </a:t>
            </a:r>
            <a:r>
              <a:rPr lang="ru-RU" sz="2400" dirty="0"/>
              <a:t>каждого используемого в адресах конверта или заголовках письма домена </a:t>
            </a:r>
            <a:r>
              <a:rPr lang="ru-RU" sz="2400" dirty="0" smtClean="0"/>
              <a:t>валидной MX-записи, указывающей </a:t>
            </a:r>
            <a:r>
              <a:rPr lang="ru-RU" sz="2400" dirty="0"/>
              <a:t>на </a:t>
            </a:r>
            <a:r>
              <a:rPr lang="en-US" sz="2400" dirty="0"/>
              <a:t>A</a:t>
            </a:r>
            <a:r>
              <a:rPr lang="ru-RU" sz="2400" dirty="0"/>
              <a:t>-запись </a:t>
            </a:r>
            <a:r>
              <a:rPr lang="ru-RU" sz="2400" dirty="0" smtClean="0"/>
              <a:t>хоста;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Прохождение </a:t>
            </a:r>
            <a:r>
              <a:rPr lang="ru-RU" sz="2400" dirty="0"/>
              <a:t>SPF, DKIM, </a:t>
            </a:r>
            <a:r>
              <a:rPr lang="ru-RU" sz="2400" dirty="0" smtClean="0"/>
              <a:t>DMARC;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Доставляемость</a:t>
            </a:r>
            <a:r>
              <a:rPr lang="ru-RU" sz="2400" dirty="0" smtClean="0"/>
              <a:t> писем;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Корректное формирование отчетов о невозможности доставки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5334651"/>
            <a:ext cx="1828804" cy="1133858"/>
          </a:xfrm>
          <a:prstGeom prst="rect">
            <a:avLst/>
          </a:prstGeom>
        </p:spPr>
      </p:pic>
      <p:sp>
        <p:nvSpPr>
          <p:cNvPr id="6" name="AutoShape 4" descr="https://www.glavbukh.ru/imgmail/artkartinki/15_01_2018/prove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4" y="1327871"/>
            <a:ext cx="5979753" cy="35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736"/>
            <a:ext cx="8415337" cy="823937"/>
          </a:xfrm>
        </p:spPr>
        <p:txBody>
          <a:bodyPr/>
          <a:lstStyle/>
          <a:p>
            <a:r>
              <a:rPr lang="ru-RU" sz="3600" b="1" dirty="0"/>
              <a:t>Какие бывают электронные письма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30628" y="2137433"/>
            <a:ext cx="4883453" cy="1665516"/>
          </a:xfrm>
        </p:spPr>
        <p:txBody>
          <a:bodyPr/>
          <a:lstStyle/>
          <a:p>
            <a:r>
              <a:rPr lang="ru-RU" sz="2800" dirty="0" smtClean="0"/>
              <a:t>Триггерные – генерируемые в ответ на какие-либо события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5334651"/>
            <a:ext cx="1828804" cy="1133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998" y="1514256"/>
            <a:ext cx="6880677" cy="38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736"/>
            <a:ext cx="8415337" cy="823937"/>
          </a:xfrm>
        </p:spPr>
        <p:txBody>
          <a:bodyPr/>
          <a:lstStyle/>
          <a:p>
            <a:r>
              <a:rPr lang="ru-RU" sz="3600" b="1" dirty="0"/>
              <a:t>Какие бывают электронные письма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46956" y="2140050"/>
            <a:ext cx="5045453" cy="2177223"/>
          </a:xfrm>
        </p:spPr>
        <p:txBody>
          <a:bodyPr/>
          <a:lstStyle/>
          <a:p>
            <a:r>
              <a:rPr lang="ru-RU" sz="2800" dirty="0" smtClean="0"/>
              <a:t>Транзакционные – генерируются в процессе совершения пользователем какого-либо действия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6" y="5334651"/>
            <a:ext cx="1828804" cy="1133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770" y="1320744"/>
            <a:ext cx="6431697" cy="463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736"/>
            <a:ext cx="8415337" cy="823937"/>
          </a:xfrm>
        </p:spPr>
        <p:txBody>
          <a:bodyPr/>
          <a:lstStyle/>
          <a:p>
            <a:r>
              <a:rPr lang="ru-RU" sz="3600" b="1" dirty="0"/>
              <a:t>Какие бывают электронные письма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14300" y="2057349"/>
            <a:ext cx="4737704" cy="2137002"/>
          </a:xfrm>
        </p:spPr>
        <p:txBody>
          <a:bodyPr/>
          <a:lstStyle/>
          <a:p>
            <a:r>
              <a:rPr lang="ru-RU" sz="2800" dirty="0" smtClean="0"/>
              <a:t>Маркетинговые – побуждают пользователя совершить какое-либо действие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365345"/>
            <a:ext cx="1828804" cy="1133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137" y="1327659"/>
            <a:ext cx="4418920" cy="44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736"/>
            <a:ext cx="8415337" cy="823937"/>
          </a:xfrm>
        </p:spPr>
        <p:txBody>
          <a:bodyPr/>
          <a:lstStyle/>
          <a:p>
            <a:r>
              <a:rPr lang="ru-RU" sz="3600" b="1" dirty="0"/>
              <a:t>Какие бывают электронные письма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23106" y="2120360"/>
            <a:ext cx="4084562" cy="1108302"/>
          </a:xfrm>
        </p:spPr>
        <p:txBody>
          <a:bodyPr/>
          <a:lstStyle/>
          <a:p>
            <a:r>
              <a:rPr lang="ru-RU" sz="2800" dirty="0" smtClean="0"/>
              <a:t>Массовые маркетинговые письма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6" y="5334651"/>
            <a:ext cx="1828804" cy="1133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29" y="1235760"/>
            <a:ext cx="7091438" cy="47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736"/>
            <a:ext cx="8415337" cy="823937"/>
          </a:xfrm>
        </p:spPr>
        <p:txBody>
          <a:bodyPr/>
          <a:lstStyle/>
          <a:p>
            <a:r>
              <a:rPr lang="ru-RU" sz="3600" b="1" dirty="0"/>
              <a:t>Какие бывают электронные письма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14300" y="2115581"/>
            <a:ext cx="5588000" cy="4352928"/>
          </a:xfrm>
        </p:spPr>
        <p:txBody>
          <a:bodyPr/>
          <a:lstStyle/>
          <a:p>
            <a:r>
              <a:rPr lang="ru-RU" sz="2800" dirty="0" smtClean="0"/>
              <a:t>Служебные - генерируемые для сотрудников или отправляемые в </a:t>
            </a:r>
            <a:r>
              <a:rPr lang="en-US" sz="2800" dirty="0" smtClean="0"/>
              <a:t>CRM-</a:t>
            </a:r>
            <a:r>
              <a:rPr lang="ru-RU" sz="2800" dirty="0" smtClean="0"/>
              <a:t>систему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334651"/>
            <a:ext cx="1828804" cy="1133858"/>
          </a:xfrm>
          <a:prstGeom prst="rect">
            <a:avLst/>
          </a:prstGeom>
        </p:spPr>
      </p:pic>
      <p:pic>
        <p:nvPicPr>
          <p:cNvPr id="6" name="Picture 2" descr="http://xn--h1adz0ax.xn--p1ai/sites/default/files/elektronnoy_pochte_dadut_yuridicheskiy_sta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405907"/>
            <a:ext cx="6520441" cy="44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236085"/>
            <a:ext cx="9374637" cy="823937"/>
          </a:xfrm>
        </p:spPr>
        <p:txBody>
          <a:bodyPr/>
          <a:lstStyle/>
          <a:p>
            <a:r>
              <a:rPr lang="ru-RU" sz="3600" b="1" dirty="0" smtClean="0"/>
              <a:t>Почтовый транспорт и почтовые сообщения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10" y="1271486"/>
            <a:ext cx="9926560" cy="4680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6" y="5334651"/>
            <a:ext cx="1828804" cy="11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1" y="338893"/>
            <a:ext cx="10054639" cy="823937"/>
          </a:xfrm>
        </p:spPr>
        <p:txBody>
          <a:bodyPr/>
          <a:lstStyle/>
          <a:p>
            <a:r>
              <a:rPr lang="ru-RU" sz="3600" b="1" dirty="0" smtClean="0"/>
              <a:t>Кто проводит тестирование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QA-инженер;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Сетевой </a:t>
            </a:r>
            <a:r>
              <a:rPr lang="ru-RU" sz="3200" dirty="0"/>
              <a:t>инженер и/или </a:t>
            </a:r>
            <a:r>
              <a:rPr lang="ru-RU" sz="3200" dirty="0" err="1"/>
              <a:t>Deliverability</a:t>
            </a:r>
            <a:r>
              <a:rPr lang="ru-RU" sz="3200" dirty="0"/>
              <a:t> </a:t>
            </a:r>
            <a:r>
              <a:rPr lang="ru-RU" sz="3200" dirty="0" err="1" smtClean="0"/>
              <a:t>engineer</a:t>
            </a:r>
            <a:r>
              <a:rPr lang="ru-RU" sz="32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E-</a:t>
            </a:r>
            <a:r>
              <a:rPr lang="ru-RU" sz="3200" dirty="0" err="1" smtClean="0"/>
              <a:t>Mail</a:t>
            </a:r>
            <a:r>
              <a:rPr lang="ru-RU" sz="3200" dirty="0" smtClean="0"/>
              <a:t> маркетолог.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1028" name="Picture 4" descr="http://img14.postila.ru/resize?w=600&amp;src=%2Fdata%2F39%2F2e%2Fd0%2Fa2%2F392ed0a239e65b3146c9aa017b9b511bae3c7b9a810e20422df8090ce53ce3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331403"/>
            <a:ext cx="2741612" cy="36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063" y="2015847"/>
            <a:ext cx="2720446" cy="3627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5334651"/>
            <a:ext cx="1828804" cy="11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lrugroup_template_4-3">
  <a:themeElements>
    <a:clrScheme name="MailRuGroup">
      <a:dk1>
        <a:srgbClr val="50524F"/>
      </a:dk1>
      <a:lt1>
        <a:sysClr val="window" lastClr="FFFFFF"/>
      </a:lt1>
      <a:dk2>
        <a:srgbClr val="1777DB"/>
      </a:dk2>
      <a:lt2>
        <a:srgbClr val="FFFFFF"/>
      </a:lt2>
      <a:accent1>
        <a:srgbClr val="1777DB"/>
      </a:accent1>
      <a:accent2>
        <a:srgbClr val="FD9826"/>
      </a:accent2>
      <a:accent3>
        <a:srgbClr val="838E3D"/>
      </a:accent3>
      <a:accent4>
        <a:srgbClr val="4294B7"/>
      </a:accent4>
      <a:accent5>
        <a:srgbClr val="57397E"/>
      </a:accent5>
      <a:accent6>
        <a:srgbClr val="A6364F"/>
      </a:accent6>
      <a:hlink>
        <a:srgbClr val="FFFFFF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mailrugroup_template_4-3_qTTGIBY</Template>
  <TotalTime>693</TotalTime>
  <Words>737</Words>
  <Application>Microsoft Office PowerPoint</Application>
  <PresentationFormat>Широкоэкранный</PresentationFormat>
  <Paragraphs>121</Paragraphs>
  <Slides>25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mailrugroup_template_4-3</vt:lpstr>
      <vt:lpstr>Тестирование прикладных компонент и инфраструктуры электронной почты</vt:lpstr>
      <vt:lpstr>Важность тестирования рассылок</vt:lpstr>
      <vt:lpstr>Какие бывают электронные письма</vt:lpstr>
      <vt:lpstr>Какие бывают электронные письма</vt:lpstr>
      <vt:lpstr>Какие бывают электронные письма</vt:lpstr>
      <vt:lpstr>Какие бывают электронные письма</vt:lpstr>
      <vt:lpstr>Какие бывают электронные письма</vt:lpstr>
      <vt:lpstr>Почтовый транспорт и почтовые сообщения</vt:lpstr>
      <vt:lpstr>Кто проводит тестирование</vt:lpstr>
      <vt:lpstr>Какие компоненты и когда тестировать</vt:lpstr>
      <vt:lpstr>Критерии проверки генерирующего приложения</vt:lpstr>
      <vt:lpstr>Критерии проверки генерирующего приложения</vt:lpstr>
      <vt:lpstr>Критерии проверки генерирующего приложения</vt:lpstr>
      <vt:lpstr>Критерии проверки генерирующего приложения</vt:lpstr>
      <vt:lpstr>Критерии проверки генерирующего приложения</vt:lpstr>
      <vt:lpstr>Критерии проверки генерирующего приложения</vt:lpstr>
      <vt:lpstr>Структура MIME частей</vt:lpstr>
      <vt:lpstr>Критерии проверки версточного шаблона</vt:lpstr>
      <vt:lpstr>Критерии проверки версточного шаблона</vt:lpstr>
      <vt:lpstr>Критерии проверки версточного шаблона</vt:lpstr>
      <vt:lpstr>Критерии проверки версточного шаблона</vt:lpstr>
      <vt:lpstr>Вопросы?</vt:lpstr>
      <vt:lpstr>Вероника Брыляева  skype: brnika13 v.brylyaeva@corp.mail.ru</vt:lpstr>
      <vt:lpstr>Полезные инструменты тестирования инфраструктуры</vt:lpstr>
      <vt:lpstr>Критерии проверки инфраструктуры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Nikusya</dc:creator>
  <cp:lastModifiedBy>Nikusya</cp:lastModifiedBy>
  <cp:revision>110</cp:revision>
  <dcterms:created xsi:type="dcterms:W3CDTF">2018-04-11T17:45:39Z</dcterms:created>
  <dcterms:modified xsi:type="dcterms:W3CDTF">2018-05-24T10:56:07Z</dcterms:modified>
</cp:coreProperties>
</file>