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70" r:id="rId13"/>
    <p:sldId id="271" r:id="rId14"/>
    <p:sldId id="288" r:id="rId15"/>
    <p:sldId id="274" r:id="rId16"/>
    <p:sldId id="275" r:id="rId17"/>
    <p:sldId id="272" r:id="rId18"/>
    <p:sldId id="273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sqadays.com/ru/index?eventId=38947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://sqadays.com/ru/index?eventId=3656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meshkovqa.blogspot.ru/" TargetMode="External"/><Relationship Id="rId4" Type="http://schemas.openxmlformats.org/officeDocument/2006/relationships/hyperlink" Target="mailto:a.meshkov@pflb.ru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0" y="0"/>
            <a:ext cx="9154561" cy="2663825"/>
          </a:xfrm>
          <a:prstGeom prst="roundRect">
            <a:avLst>
              <a:gd name="adj" fmla="val 56"/>
            </a:avLst>
          </a:prstGeom>
          <a:solidFill>
            <a:srgbClr val="24877A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660803" y="254000"/>
            <a:ext cx="5375693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3000" dirty="0" err="1">
                <a:solidFill>
                  <a:srgbClr val="79C6BB"/>
                </a:solidFill>
                <a:latin typeface="Open Sans" pitchFamily="32" charset="0"/>
              </a:rPr>
              <a:t>Software</a:t>
            </a:r>
            <a:r>
              <a:rPr lang="ru-RU" altLang="ru-RU" sz="3000" dirty="0">
                <a:solidFill>
                  <a:srgbClr val="79C6BB"/>
                </a:solidFill>
                <a:latin typeface="Open Sans" pitchFamily="32" charset="0"/>
              </a:rPr>
              <a:t> </a:t>
            </a:r>
            <a:r>
              <a:rPr lang="ru-RU" altLang="ru-RU" sz="3000" dirty="0" err="1">
                <a:solidFill>
                  <a:srgbClr val="79C6BB"/>
                </a:solidFill>
                <a:latin typeface="Open Sans" pitchFamily="32" charset="0"/>
              </a:rPr>
              <a:t>quality</a:t>
            </a:r>
            <a:r>
              <a:rPr lang="ru-RU" altLang="ru-RU" sz="3000" dirty="0">
                <a:solidFill>
                  <a:srgbClr val="79C6BB"/>
                </a:solidFill>
                <a:latin typeface="Open Sans" pitchFamily="32" charset="0"/>
              </a:rPr>
              <a:t> </a:t>
            </a:r>
            <a:r>
              <a:rPr lang="ru-RU" altLang="ru-RU" sz="3000" dirty="0" err="1">
                <a:solidFill>
                  <a:srgbClr val="79C6BB"/>
                </a:solidFill>
                <a:latin typeface="Open Sans" pitchFamily="32" charset="0"/>
              </a:rPr>
              <a:t>assurance</a:t>
            </a:r>
            <a:r>
              <a:rPr lang="ru-RU" altLang="ru-RU" sz="3000" dirty="0">
                <a:solidFill>
                  <a:srgbClr val="79C6BB"/>
                </a:solidFill>
                <a:latin typeface="Open Sans" pitchFamily="32" charset="0"/>
              </a:rPr>
              <a:t> </a:t>
            </a:r>
            <a:r>
              <a:rPr lang="ru-RU" altLang="ru-RU" sz="3000" dirty="0" err="1">
                <a:solidFill>
                  <a:srgbClr val="79C6BB"/>
                </a:solidFill>
                <a:latin typeface="Open Sans" pitchFamily="32" charset="0"/>
              </a:rPr>
              <a:t>days</a:t>
            </a:r>
            <a:endParaRPr lang="ru-RU" altLang="ru-RU" sz="3000" dirty="0">
              <a:solidFill>
                <a:srgbClr val="79C6BB"/>
              </a:solidFill>
              <a:latin typeface="Open Sans" pitchFamily="32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635896" y="1228551"/>
            <a:ext cx="534385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en-US" altLang="ru-RU" sz="2700" dirty="0">
                <a:solidFill>
                  <a:srgbClr val="FFFFFF"/>
                </a:solidFill>
                <a:latin typeface="Open Sans" pitchFamily="32" charset="0"/>
              </a:rPr>
              <a:t>20</a:t>
            </a:r>
            <a:r>
              <a:rPr lang="ru-RU" altLang="ru-RU" sz="2700" dirty="0">
                <a:solidFill>
                  <a:srgbClr val="FFFFFF"/>
                </a:solidFill>
                <a:latin typeface="Open Sans" pitchFamily="32" charset="0"/>
              </a:rPr>
              <a:t> Международная конференция </a:t>
            </a:r>
          </a:p>
          <a:p>
            <a:pPr eaLnBrk="1">
              <a:lnSpc>
                <a:spcPct val="102000"/>
              </a:lnSpc>
            </a:pPr>
            <a:r>
              <a:rPr lang="ru-RU" altLang="ru-RU" sz="2700" dirty="0">
                <a:solidFill>
                  <a:srgbClr val="FFFFFF"/>
                </a:solidFill>
                <a:latin typeface="Open Sans" pitchFamily="32" charset="0"/>
              </a:rPr>
              <a:t>по вопросам качества ПО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635896" y="2165425"/>
            <a:ext cx="1707948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2200" dirty="0">
                <a:solidFill>
                  <a:srgbClr val="FFFFFF"/>
                </a:solidFill>
                <a:latin typeface="Open Sans" pitchFamily="32" charset="0"/>
              </a:rPr>
              <a:t>sqadays.com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" y="6237684"/>
            <a:ext cx="9143999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31800" y="6381328"/>
            <a:ext cx="2485209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>
                <a:solidFill>
                  <a:srgbClr val="FFFFFF"/>
                </a:solidFill>
                <a:latin typeface="Open Sans" pitchFamily="32" charset="0"/>
              </a:rPr>
              <a:t>Минск. 24–26 ноября 2016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31800" y="2987675"/>
            <a:ext cx="8533949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3200" dirty="0" smtClean="0">
                <a:solidFill>
                  <a:srgbClr val="000000"/>
                </a:solidFill>
                <a:latin typeface="Open Sans" pitchFamily="32" charset="0"/>
              </a:rPr>
              <a:t>Мешков Александр</a:t>
            </a:r>
            <a:endParaRPr lang="ru-RU" altLang="ru-RU" sz="3200" dirty="0">
              <a:solidFill>
                <a:srgbClr val="000000"/>
              </a:solidFill>
              <a:latin typeface="Open Sans" pitchFamily="32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1801" y="3563938"/>
            <a:ext cx="8468816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en-US" altLang="ru-RU" sz="1400" dirty="0">
                <a:solidFill>
                  <a:srgbClr val="000000"/>
                </a:solidFill>
                <a:latin typeface="Open Sans" pitchFamily="32" charset="0"/>
              </a:rPr>
              <a:t>Performance Lab</a:t>
            </a:r>
            <a:r>
              <a:rPr lang="ru-RU" altLang="ru-RU" sz="1400" dirty="0">
                <a:solidFill>
                  <a:srgbClr val="000000"/>
                </a:solidFill>
                <a:latin typeface="Open Sans" pitchFamily="32" charset="0"/>
              </a:rPr>
              <a:t>. Москва, Россия</a:t>
            </a:r>
          </a:p>
          <a:p>
            <a:pPr eaLnBrk="1">
              <a:lnSpc>
                <a:spcPct val="113000"/>
              </a:lnSpc>
            </a:pPr>
            <a:endParaRPr lang="ru-RU" altLang="ru-RU" sz="1400" dirty="0">
              <a:solidFill>
                <a:srgbClr val="000000"/>
              </a:solidFill>
              <a:latin typeface="Open Sans" pitchFamily="32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17513" y="4447828"/>
            <a:ext cx="8546975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3200" dirty="0" smtClean="0">
                <a:solidFill>
                  <a:srgbClr val="24877A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3200" dirty="0" smtClean="0">
                <a:solidFill>
                  <a:srgbClr val="24877A"/>
                </a:solidFill>
                <a:latin typeface="Open Sans" pitchFamily="32" charset="0"/>
              </a:rPr>
              <a:t> </a:t>
            </a:r>
            <a:r>
              <a:rPr lang="ru-RU" altLang="ru-RU" sz="3200" dirty="0" smtClean="0">
                <a:solidFill>
                  <a:srgbClr val="24877A"/>
                </a:solidFill>
                <a:latin typeface="Open Sans" pitchFamily="32" charset="0"/>
              </a:rPr>
              <a:t>подходов </a:t>
            </a:r>
            <a:r>
              <a:rPr lang="en-US" altLang="ru-RU" sz="3200" dirty="0" smtClean="0">
                <a:solidFill>
                  <a:srgbClr val="24877A"/>
                </a:solidFill>
                <a:latin typeface="Open Sans" pitchFamily="32" charset="0"/>
              </a:rPr>
              <a:t>CA </a:t>
            </a:r>
            <a:r>
              <a:rPr lang="ru-RU" altLang="ru-RU" sz="3200" dirty="0" smtClean="0">
                <a:solidFill>
                  <a:srgbClr val="24877A"/>
                </a:solidFill>
                <a:latin typeface="Open Sans" pitchFamily="32" charset="0"/>
              </a:rPr>
              <a:t>и </a:t>
            </a:r>
            <a:r>
              <a:rPr lang="en-US" altLang="ru-RU" sz="3200" dirty="0" smtClean="0">
                <a:solidFill>
                  <a:srgbClr val="24877A"/>
                </a:solidFill>
                <a:latin typeface="Open Sans" pitchFamily="32" charset="0"/>
              </a:rPr>
              <a:t>GQM</a:t>
            </a:r>
            <a:endParaRPr lang="ru-RU" altLang="ru-RU" sz="3200" dirty="0">
              <a:solidFill>
                <a:srgbClr val="24877A"/>
              </a:solidFill>
              <a:latin typeface="Open Sans" pitchFamily="32" charset="0"/>
            </a:endParaRPr>
          </a:p>
        </p:txBody>
      </p:sp>
      <p:pic>
        <p:nvPicPr>
          <p:cNvPr id="1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88925"/>
            <a:ext cx="1969930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545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Сбор и обработка информации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539552" y="3212976"/>
            <a:ext cx="66247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7222345" y="2881401"/>
            <a:ext cx="12241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164288" y="2420888"/>
            <a:ext cx="1844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Проблема</a:t>
            </a:r>
            <a:endParaRPr lang="ru-RU" sz="24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42570" y="1556792"/>
            <a:ext cx="1265134" cy="164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642570" y="3212976"/>
            <a:ext cx="1265134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730802" y="1556792"/>
            <a:ext cx="1265134" cy="164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730802" y="3212976"/>
            <a:ext cx="1265134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788024" y="1571554"/>
            <a:ext cx="1265134" cy="164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4788024" y="3227738"/>
            <a:ext cx="1265134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30810" y="2605554"/>
            <a:ext cx="10376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619672" y="2790220"/>
            <a:ext cx="11111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30810" y="3717032"/>
            <a:ext cx="114484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79512" y="4127838"/>
            <a:ext cx="109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175237" y="2204864"/>
            <a:ext cx="9566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653538" y="2605554"/>
            <a:ext cx="9103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2411760" y="386104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123728" y="422108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4211960" y="2204864"/>
            <a:ext cx="9767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5477093" y="2420888"/>
            <a:ext cx="11521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860032" y="371703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4211960" y="4365104"/>
            <a:ext cx="10441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4211960" y="3861048"/>
            <a:ext cx="360041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5420591" y="4221088"/>
            <a:ext cx="120863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 flipV="1">
            <a:off x="6024906" y="4221088"/>
            <a:ext cx="491310" cy="806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9050" y="1179526"/>
            <a:ext cx="1907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Группа</a:t>
            </a:r>
            <a:endParaRPr lang="ru-RU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2253876" y="1161518"/>
            <a:ext cx="95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Группа</a:t>
            </a:r>
            <a:endParaRPr lang="ru-RU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4313493" y="1161111"/>
            <a:ext cx="95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Группа</a:t>
            </a:r>
            <a:endParaRPr lang="ru-RU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250398" y="5013176"/>
            <a:ext cx="95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Группа</a:t>
            </a:r>
            <a:endParaRPr lang="ru-RU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249996" y="5013176"/>
            <a:ext cx="95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Группа</a:t>
            </a:r>
            <a:endParaRPr lang="ru-RU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4324762" y="5013176"/>
            <a:ext cx="95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Группа</a:t>
            </a:r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35496" y="2298358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-51145" y="3725168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  <p:sp>
        <p:nvSpPr>
          <p:cNvPr id="62" name="TextBox 61"/>
          <p:cNvSpPr txBox="1"/>
          <p:nvPr/>
        </p:nvSpPr>
        <p:spPr>
          <a:xfrm>
            <a:off x="1926754" y="2298564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  <p:sp>
        <p:nvSpPr>
          <p:cNvPr id="63" name="TextBox 62"/>
          <p:cNvSpPr txBox="1"/>
          <p:nvPr/>
        </p:nvSpPr>
        <p:spPr>
          <a:xfrm>
            <a:off x="1762470" y="3850011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  <p:sp>
        <p:nvSpPr>
          <p:cNvPr id="64" name="TextBox 63"/>
          <p:cNvSpPr txBox="1"/>
          <p:nvPr/>
        </p:nvSpPr>
        <p:spPr>
          <a:xfrm>
            <a:off x="3797523" y="2303601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5796136" y="1959804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  <p:sp>
        <p:nvSpPr>
          <p:cNvPr id="66" name="TextBox 65"/>
          <p:cNvSpPr txBox="1"/>
          <p:nvPr/>
        </p:nvSpPr>
        <p:spPr>
          <a:xfrm>
            <a:off x="3671118" y="3511457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  <p:sp>
        <p:nvSpPr>
          <p:cNvPr id="67" name="TextBox 66"/>
          <p:cNvSpPr txBox="1"/>
          <p:nvPr/>
        </p:nvSpPr>
        <p:spPr>
          <a:xfrm>
            <a:off x="6390593" y="4689384"/>
            <a:ext cx="118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Причина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869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Овал 23"/>
          <p:cNvSpPr/>
          <p:nvPr/>
        </p:nvSpPr>
        <p:spPr>
          <a:xfrm>
            <a:off x="4107680" y="3103820"/>
            <a:ext cx="3816423" cy="2991170"/>
          </a:xfrm>
          <a:prstGeom prst="ellipse">
            <a:avLst/>
          </a:prstGeom>
          <a:gradFill flip="none" rotWithShape="1">
            <a:gsLst>
              <a:gs pos="0">
                <a:srgbClr val="00B050"/>
              </a:gs>
              <a:gs pos="14000">
                <a:srgbClr val="92D050"/>
              </a:gs>
              <a:gs pos="28000">
                <a:srgbClr val="00B050"/>
              </a:gs>
              <a:gs pos="42999">
                <a:srgbClr val="92D050"/>
              </a:gs>
              <a:gs pos="58000">
                <a:srgbClr val="00B050"/>
              </a:gs>
              <a:gs pos="72000">
                <a:srgbClr val="92D050"/>
              </a:gs>
              <a:gs pos="87000">
                <a:srgbClr val="00B050"/>
              </a:gs>
              <a:gs pos="100000">
                <a:srgbClr val="92D050"/>
              </a:gs>
            </a:gsLst>
            <a:lin ang="2700000" scaled="1"/>
            <a:tileRect/>
          </a:gra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Сбор и обработка информации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539552" y="3212976"/>
            <a:ext cx="66247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7199784" y="2590903"/>
            <a:ext cx="1944216" cy="12290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Сдвиг сроков внедрения продукта</a:t>
            </a:r>
            <a:endParaRPr lang="ru-RU" sz="16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42570" y="1556792"/>
            <a:ext cx="1265134" cy="164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730802" y="1556792"/>
            <a:ext cx="1265134" cy="164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730802" y="3212976"/>
            <a:ext cx="1265134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788024" y="1571554"/>
            <a:ext cx="1265134" cy="164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4788024" y="3227738"/>
            <a:ext cx="1265134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30810" y="2605554"/>
            <a:ext cx="10376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064107" y="2076764"/>
            <a:ext cx="11111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463269" y="2564904"/>
            <a:ext cx="9566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797554" y="2924944"/>
            <a:ext cx="9103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2411760" y="386104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123728" y="422108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4211960" y="2204864"/>
            <a:ext cx="9767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5477093" y="2420888"/>
            <a:ext cx="11521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4211960" y="4365104"/>
            <a:ext cx="10441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5420591" y="4221088"/>
            <a:ext cx="120863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 flipV="1">
            <a:off x="6024906" y="4221088"/>
            <a:ext cx="491310" cy="806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9050" y="1179526"/>
            <a:ext cx="1907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Специалисты</a:t>
            </a:r>
            <a:endParaRPr lang="ru-RU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2123728" y="1124744"/>
            <a:ext cx="1417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Стандарты</a:t>
            </a:r>
            <a:endParaRPr lang="ru-RU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4056471" y="1161111"/>
            <a:ext cx="2214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Оборудование</a:t>
            </a:r>
            <a:endParaRPr lang="ru-RU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051720" y="4941168"/>
            <a:ext cx="1421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Менеджент</a:t>
            </a:r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35496" y="2359913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Отпуска</a:t>
            </a:r>
            <a:endParaRPr lang="ru-RU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1026806" y="1768987"/>
            <a:ext cx="2163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Взаимодействие</a:t>
            </a:r>
            <a:endParaRPr lang="ru-RU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2175237" y="3461165"/>
            <a:ext cx="1365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Координация подразделений</a:t>
            </a:r>
            <a:endParaRPr lang="ru-RU" sz="1200" dirty="0"/>
          </a:p>
        </p:txBody>
      </p:sp>
      <p:sp>
        <p:nvSpPr>
          <p:cNvPr id="64" name="TextBox 63"/>
          <p:cNvSpPr txBox="1"/>
          <p:nvPr/>
        </p:nvSpPr>
        <p:spPr>
          <a:xfrm>
            <a:off x="4116830" y="1927865"/>
            <a:ext cx="146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Мощности</a:t>
            </a:r>
            <a:endParaRPr lang="ru-RU" sz="1200" dirty="0"/>
          </a:p>
        </p:txBody>
      </p:sp>
      <p:sp>
        <p:nvSpPr>
          <p:cNvPr id="65" name="TextBox 64"/>
          <p:cNvSpPr txBox="1"/>
          <p:nvPr/>
        </p:nvSpPr>
        <p:spPr>
          <a:xfrm>
            <a:off x="5508104" y="2071881"/>
            <a:ext cx="1188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Конфигурация</a:t>
            </a:r>
            <a:endParaRPr lang="ru-RU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2075404" y="2103239"/>
            <a:ext cx="1560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Интеграция с </a:t>
            </a:r>
            <a:r>
              <a:rPr lang="ru-RU" sz="1200" dirty="0" err="1" smtClean="0"/>
              <a:t>эквайрингом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356927" y="2642155"/>
            <a:ext cx="1134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Требования ЦБ</a:t>
            </a:r>
            <a:endParaRPr lang="ru-RU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2014934" y="3844397"/>
            <a:ext cx="11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Соблюдение </a:t>
            </a:r>
            <a:r>
              <a:rPr lang="en-US" sz="1200" dirty="0" smtClean="0"/>
              <a:t>SLA</a:t>
            </a:r>
            <a:endParaRPr lang="ru-RU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3896925" y="5050356"/>
            <a:ext cx="1782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Программное обеспечение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211960" y="4077072"/>
            <a:ext cx="1126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Конфигурация</a:t>
            </a:r>
            <a:endParaRPr lang="ru-R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53157" y="5096523"/>
            <a:ext cx="2008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Тестовое покрытие</a:t>
            </a:r>
            <a:endParaRPr lang="ru-RU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5478377" y="3920772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Тестирование</a:t>
            </a:r>
            <a:endParaRPr lang="ru-RU" sz="12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6588224" y="3691997"/>
            <a:ext cx="186297" cy="485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300192" y="3414998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Результат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8047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Определение первопричин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30810" y="1287601"/>
            <a:ext cx="66894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Определение области исследования</a:t>
            </a:r>
          </a:p>
          <a:p>
            <a:r>
              <a:rPr lang="ru-RU" dirty="0" smtClean="0"/>
              <a:t>2. Детальное описание причин</a:t>
            </a:r>
          </a:p>
          <a:p>
            <a:r>
              <a:rPr lang="ru-RU" dirty="0" smtClean="0"/>
              <a:t>3. Низкоуровневый анализ</a:t>
            </a:r>
          </a:p>
          <a:p>
            <a:r>
              <a:rPr lang="ru-RU" dirty="0" smtClean="0"/>
              <a:t>4. Определение первопричины и последствий</a:t>
            </a:r>
          </a:p>
          <a:p>
            <a:endParaRPr lang="ru-RU" dirty="0"/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49851"/>
              </p:ext>
            </p:extLst>
          </p:nvPr>
        </p:nvGraphicFramePr>
        <p:xfrm>
          <a:off x="3224544" y="2831936"/>
          <a:ext cx="5804401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477"/>
                <a:gridCol w="5301924"/>
              </a:tblGrid>
              <a:tr h="117088"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/>
                        </a:rPr>
                        <a:t>№</a:t>
                      </a:r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/>
                        </a:rPr>
                        <a:t>Описание</a:t>
                      </a:r>
                      <a:endParaRPr lang="ru-RU" dirty="0">
                        <a:effectLst/>
                      </a:endParaRPr>
                    </a:p>
                  </a:txBody>
                  <a:tcPr/>
                </a:tc>
              </a:tr>
              <a:tr h="43004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Т</a:t>
                      </a:r>
                      <a:r>
                        <a:rPr lang="en-US" sz="1600" dirty="0" smtClean="0">
                          <a:effectLst/>
                        </a:rPr>
                        <a:t>1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Тестовые</a:t>
                      </a:r>
                      <a:r>
                        <a:rPr lang="ru-RU" sz="1600" baseline="0" dirty="0" smtClean="0">
                          <a:effectLst/>
                        </a:rPr>
                        <a:t> стенд не обновлен в соответствии с боевым контуром.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1434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Т</a:t>
                      </a:r>
                      <a:r>
                        <a:rPr lang="en-US" sz="1600" dirty="0" smtClean="0">
                          <a:effectLst/>
                        </a:rPr>
                        <a:t>2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Обновление тестового контура не выполнено в связи с</a:t>
                      </a:r>
                      <a:r>
                        <a:rPr lang="ru-RU" sz="1600" baseline="0" dirty="0" smtClean="0">
                          <a:effectLst/>
                        </a:rPr>
                        <a:t> предоставлением несвоевременно информации в отдел сопровождения.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3004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Т</a:t>
                      </a:r>
                      <a:r>
                        <a:rPr lang="en-US" sz="1600" dirty="0" smtClean="0">
                          <a:effectLst/>
                        </a:rPr>
                        <a:t>3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Результаты тестирования</a:t>
                      </a:r>
                      <a:r>
                        <a:rPr lang="ru-RU" sz="1600" baseline="0" dirty="0" smtClean="0">
                          <a:effectLst/>
                        </a:rPr>
                        <a:t> «положительные», но при этом остались открытые дефекты, требующие исправления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4573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Т</a:t>
                      </a:r>
                      <a:r>
                        <a:rPr lang="en-US" sz="1600" dirty="0" smtClean="0">
                          <a:effectLst/>
                        </a:rPr>
                        <a:t>4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Нет понимания тестового</a:t>
                      </a:r>
                      <a:r>
                        <a:rPr lang="ru-RU" sz="1600" baseline="0" dirty="0" smtClean="0">
                          <a:effectLst/>
                        </a:rPr>
                        <a:t> покрытия 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3004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Т</a:t>
                      </a:r>
                      <a:r>
                        <a:rPr lang="en-US" sz="1600" dirty="0" smtClean="0">
                          <a:effectLst/>
                        </a:rPr>
                        <a:t>5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У разработчиков, поддерживающих </a:t>
                      </a:r>
                      <a:r>
                        <a:rPr lang="en-US" sz="1600" dirty="0" smtClean="0">
                          <a:effectLst/>
                        </a:rPr>
                        <a:t>Unit </a:t>
                      </a:r>
                      <a:r>
                        <a:rPr lang="ru-RU" sz="1600" dirty="0" smtClean="0">
                          <a:effectLst/>
                        </a:rPr>
                        <a:t>тесты,</a:t>
                      </a:r>
                      <a:r>
                        <a:rPr lang="ru-RU" sz="1600" baseline="0" dirty="0" smtClean="0">
                          <a:effectLst/>
                        </a:rPr>
                        <a:t> недостаточно навыков для оценки их актуальности</a:t>
                      </a:r>
                      <a:endParaRPr lang="ru-RU" sz="1600" dirty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8" name="Скругленная соединительная линия 27"/>
          <p:cNvCxnSpPr>
            <a:endCxn id="26" idx="0"/>
          </p:cNvCxnSpPr>
          <p:nvPr/>
        </p:nvCxnSpPr>
        <p:spPr>
          <a:xfrm>
            <a:off x="3512457" y="1772816"/>
            <a:ext cx="2614287" cy="1059120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8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/>
          <p:cNvSpPr txBox="1"/>
          <p:nvPr/>
        </p:nvSpPr>
        <p:spPr>
          <a:xfrm>
            <a:off x="3419872" y="4129916"/>
            <a:ext cx="1008112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Наличие дефектов</a:t>
            </a: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Низкоуровневый анализ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>
            <a:off x="330810" y="2060848"/>
            <a:ext cx="712151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5508104" y="2099317"/>
            <a:ext cx="1584176" cy="348992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7452320" y="1556792"/>
            <a:ext cx="1691680" cy="10850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Сдвиг сроков внедрения продукта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4617005" y="5574110"/>
            <a:ext cx="1782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Программное обеспечение</a:t>
            </a:r>
            <a:endParaRPr lang="ru-RU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642570" y="4005064"/>
            <a:ext cx="5585614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427984" y="2636912"/>
            <a:ext cx="864096" cy="13681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259632" y="2636912"/>
            <a:ext cx="720080" cy="13681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3891565" y="4005064"/>
            <a:ext cx="968467" cy="158417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1619672" y="4005064"/>
            <a:ext cx="864096" cy="137644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175067" y="3573016"/>
            <a:ext cx="1224136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Тестирование</a:t>
            </a:r>
            <a:endParaRPr lang="ru-RU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1105704" y="530120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Тестовые среды</a:t>
            </a:r>
            <a:endParaRPr lang="ru-RU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76338" y="2329135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Стратегия</a:t>
            </a:r>
            <a:endParaRPr lang="ru-RU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779913" y="2337498"/>
            <a:ext cx="1662934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Тестовое покрытие</a:t>
            </a:r>
            <a:endParaRPr lang="ru-RU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330114" y="5589498"/>
            <a:ext cx="1276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Результаты</a:t>
            </a:r>
            <a:endParaRPr lang="ru-RU" sz="1400" b="1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330810" y="5085184"/>
            <a:ext cx="1403374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21471" y="4725144"/>
            <a:ext cx="1276321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Пригодность</a:t>
            </a:r>
            <a:endParaRPr lang="ru-RU" sz="1400" dirty="0"/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330810" y="4509120"/>
            <a:ext cx="311760" cy="57606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-16689" y="4201343"/>
            <a:ext cx="1636361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Тестовые данные</a:t>
            </a:r>
            <a:endParaRPr lang="ru-RU" sz="1400" dirty="0"/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486690" y="5085185"/>
            <a:ext cx="236523" cy="50431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-36511" y="5589240"/>
            <a:ext cx="1512168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Идентичность боевому контуру</a:t>
            </a:r>
            <a:endParaRPr lang="ru-RU" sz="1400" dirty="0"/>
          </a:p>
        </p:txBody>
      </p:sp>
      <p:cxnSp>
        <p:nvCxnSpPr>
          <p:cNvPr id="47" name="Прямая со стрелкой 46"/>
          <p:cNvCxnSpPr/>
          <p:nvPr/>
        </p:nvCxnSpPr>
        <p:spPr>
          <a:xfrm flipH="1" flipV="1">
            <a:off x="1835696" y="5219329"/>
            <a:ext cx="1008112" cy="987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979712" y="4921423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Доступность</a:t>
            </a:r>
            <a:endParaRPr lang="ru-RU" sz="1400" dirty="0"/>
          </a:p>
        </p:txBody>
      </p:sp>
      <p:cxnSp>
        <p:nvCxnSpPr>
          <p:cNvPr id="50" name="Прямая со стрелкой 49"/>
          <p:cNvCxnSpPr/>
          <p:nvPr/>
        </p:nvCxnSpPr>
        <p:spPr>
          <a:xfrm flipH="1">
            <a:off x="1475656" y="2996952"/>
            <a:ext cx="108012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599849" y="2645275"/>
            <a:ext cx="160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Согласование</a:t>
            </a:r>
            <a:endParaRPr lang="ru-RU" sz="1400" dirty="0"/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330810" y="3320988"/>
            <a:ext cx="114484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79512" y="270892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Соблюдение стандартов</a:t>
            </a:r>
            <a:endParaRPr lang="ru-RU" sz="1400" dirty="0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3435377" y="3386609"/>
            <a:ext cx="1424655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H="1">
            <a:off x="4617005" y="2857867"/>
            <a:ext cx="891099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941042" y="2564904"/>
            <a:ext cx="10036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Критерии</a:t>
            </a:r>
            <a:endParaRPr lang="ru-RU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3645898" y="3078832"/>
            <a:ext cx="1295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Измерение</a:t>
            </a:r>
            <a:endParaRPr lang="ru-RU" sz="1400" dirty="0"/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3347864" y="2783774"/>
            <a:ext cx="298034" cy="6028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V="1">
            <a:off x="3645898" y="3386609"/>
            <a:ext cx="501806" cy="40243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43808" y="2564904"/>
            <a:ext cx="1231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Инструменты</a:t>
            </a:r>
            <a:endParaRPr lang="ru-RU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3124088" y="3728065"/>
            <a:ext cx="1231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Подходы</a:t>
            </a:r>
            <a:endParaRPr lang="ru-RU" sz="1400" dirty="0"/>
          </a:p>
        </p:txBody>
      </p:sp>
      <p:cxnSp>
        <p:nvCxnSpPr>
          <p:cNvPr id="70" name="Прямая со стрелкой 69"/>
          <p:cNvCxnSpPr/>
          <p:nvPr/>
        </p:nvCxnSpPr>
        <p:spPr>
          <a:xfrm>
            <a:off x="3059832" y="5085185"/>
            <a:ext cx="1087872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3275856" y="4725144"/>
            <a:ext cx="107512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131840" y="4849415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Точность</a:t>
            </a:r>
            <a:endParaRPr lang="ru-RU" sz="1400" dirty="0"/>
          </a:p>
        </p:txBody>
      </p:sp>
      <p:sp>
        <p:nvSpPr>
          <p:cNvPr id="77" name="TextBox 76"/>
          <p:cNvSpPr txBox="1"/>
          <p:nvPr/>
        </p:nvSpPr>
        <p:spPr>
          <a:xfrm>
            <a:off x="4364978" y="2060848"/>
            <a:ext cx="1003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Т4</a:t>
            </a:r>
            <a:endParaRPr lang="ru-RU" sz="16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1120117" y="4448725"/>
            <a:ext cx="1003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Т1, Т2</a:t>
            </a:r>
            <a:endParaRPr lang="ru-RU" sz="16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3002327" y="4221088"/>
            <a:ext cx="417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Т3</a:t>
            </a:r>
            <a:endParaRPr lang="ru-RU" sz="16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7178777" y="4035842"/>
            <a:ext cx="1569687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Высокая вероятность</a:t>
            </a:r>
            <a:endParaRPr lang="ru-RU" dirty="0"/>
          </a:p>
        </p:txBody>
      </p:sp>
      <p:sp>
        <p:nvSpPr>
          <p:cNvPr id="84" name="TextBox 83"/>
          <p:cNvSpPr txBox="1"/>
          <p:nvPr/>
        </p:nvSpPr>
        <p:spPr>
          <a:xfrm>
            <a:off x="7178777" y="4682173"/>
            <a:ext cx="15696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Низкая вероятность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1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/>
          <p:cNvSpPr txBox="1"/>
          <p:nvPr/>
        </p:nvSpPr>
        <p:spPr>
          <a:xfrm>
            <a:off x="3419872" y="4129916"/>
            <a:ext cx="1008112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Наличие дефектов</a:t>
            </a: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Низкоуровневый анализ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>
            <a:off x="330810" y="2060848"/>
            <a:ext cx="712151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5508104" y="2099317"/>
            <a:ext cx="1584176" cy="348992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7452320" y="1556792"/>
            <a:ext cx="1691680" cy="10850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Сдвиг сроков внедрения продукта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4617005" y="5574110"/>
            <a:ext cx="1782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Программное обеспечение</a:t>
            </a:r>
            <a:endParaRPr lang="ru-RU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642570" y="4005064"/>
            <a:ext cx="5585614" cy="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3891565" y="4005064"/>
            <a:ext cx="968467" cy="1584176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1619672" y="4005064"/>
            <a:ext cx="864096" cy="1376443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175067" y="3573016"/>
            <a:ext cx="122413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Тестирование</a:t>
            </a:r>
            <a:endParaRPr lang="ru-RU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1105704" y="5301208"/>
            <a:ext cx="1584176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Тестовые среды</a:t>
            </a:r>
            <a:endParaRPr lang="ru-RU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76338" y="2329135"/>
            <a:ext cx="158417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>
                    <a:lumMod val="85000"/>
                  </a:schemeClr>
                </a:solidFill>
              </a:rPr>
              <a:t>Стратегия</a:t>
            </a:r>
            <a:endParaRPr lang="ru-RU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79913" y="2337498"/>
            <a:ext cx="166293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>
                    <a:lumMod val="85000"/>
                  </a:schemeClr>
                </a:solidFill>
              </a:rPr>
              <a:t>Тестовое покрытие</a:t>
            </a:r>
            <a:endParaRPr lang="ru-RU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30115" y="5608985"/>
            <a:ext cx="1097870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Результаты</a:t>
            </a:r>
            <a:endParaRPr lang="ru-RU" sz="1400" b="1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330810" y="5085184"/>
            <a:ext cx="1403374" cy="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21471" y="4725144"/>
            <a:ext cx="1276321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Пригодность</a:t>
            </a:r>
            <a:endParaRPr lang="ru-RU" sz="1400" dirty="0"/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330810" y="4509120"/>
            <a:ext cx="311760" cy="576064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-16689" y="4201343"/>
            <a:ext cx="1636361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Тестовые данные</a:t>
            </a:r>
            <a:endParaRPr lang="ru-RU" sz="1400" dirty="0"/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486690" y="5085185"/>
            <a:ext cx="236523" cy="504313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-36511" y="5589240"/>
            <a:ext cx="1512168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Идентичность боевому контуру</a:t>
            </a:r>
            <a:endParaRPr lang="ru-RU" sz="1400" dirty="0"/>
          </a:p>
        </p:txBody>
      </p:sp>
      <p:cxnSp>
        <p:nvCxnSpPr>
          <p:cNvPr id="47" name="Прямая со стрелкой 46"/>
          <p:cNvCxnSpPr/>
          <p:nvPr/>
        </p:nvCxnSpPr>
        <p:spPr>
          <a:xfrm flipH="1" flipV="1">
            <a:off x="1835696" y="5219329"/>
            <a:ext cx="1008112" cy="9871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979712" y="4921423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Доступность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99849" y="2645275"/>
            <a:ext cx="160399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Согласование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79512" y="2708920"/>
            <a:ext cx="129614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Соблюдение стандартов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941042" y="2564904"/>
            <a:ext cx="100361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Критерии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645898" y="3078832"/>
            <a:ext cx="129514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Измерение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843808" y="2564904"/>
            <a:ext cx="123188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Инструменты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124088" y="3728065"/>
            <a:ext cx="1231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Подходы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70" name="Прямая со стрелкой 69"/>
          <p:cNvCxnSpPr/>
          <p:nvPr/>
        </p:nvCxnSpPr>
        <p:spPr>
          <a:xfrm>
            <a:off x="3059832" y="5085185"/>
            <a:ext cx="1087872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2160514" y="4725144"/>
            <a:ext cx="2190462" cy="0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131840" y="4849415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Точность</a:t>
            </a:r>
            <a:endParaRPr lang="ru-RU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120117" y="4448725"/>
            <a:ext cx="1003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Т1, Т2</a:t>
            </a:r>
            <a:endParaRPr lang="ru-RU" sz="16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3002327" y="4221088"/>
            <a:ext cx="417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Т3</a:t>
            </a:r>
            <a:endParaRPr lang="ru-RU" sz="16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7178777" y="4035842"/>
            <a:ext cx="1569687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Высокая вероятность</a:t>
            </a:r>
            <a:endParaRPr lang="ru-RU" dirty="0"/>
          </a:p>
        </p:txBody>
      </p:sp>
      <p:sp>
        <p:nvSpPr>
          <p:cNvPr id="84" name="TextBox 83"/>
          <p:cNvSpPr txBox="1"/>
          <p:nvPr/>
        </p:nvSpPr>
        <p:spPr>
          <a:xfrm>
            <a:off x="7178777" y="4682173"/>
            <a:ext cx="15696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Низкая вероятность</a:t>
            </a:r>
            <a:endParaRPr lang="ru-RU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4427984" y="2636912"/>
            <a:ext cx="864096" cy="136815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259632" y="2636912"/>
            <a:ext cx="720080" cy="136815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1475656" y="2996952"/>
            <a:ext cx="1080120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330810" y="3320988"/>
            <a:ext cx="1144846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3435377" y="3386609"/>
            <a:ext cx="1424655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H="1">
            <a:off x="4617005" y="2857867"/>
            <a:ext cx="89109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3347864" y="2783774"/>
            <a:ext cx="298034" cy="602835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V="1">
            <a:off x="3645898" y="3386609"/>
            <a:ext cx="501806" cy="40243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V="1">
            <a:off x="1639494" y="4725144"/>
            <a:ext cx="412226" cy="652827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V="1">
            <a:off x="4447806" y="4028817"/>
            <a:ext cx="412226" cy="652827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59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Выработка решений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968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Результаты </a:t>
            </a:r>
            <a:r>
              <a:rPr lang="en-US" dirty="0" smtClean="0"/>
              <a:t>Cause Analysis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452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GQM -</a:t>
            </a:r>
            <a:r>
              <a:rPr lang="ru-RU" dirty="0" smtClean="0"/>
              <a:t>подход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0810" y="1412776"/>
            <a:ext cx="8331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GQM (Goals Question Metric) </a:t>
            </a:r>
            <a:r>
              <a:rPr lang="en-US" dirty="0" smtClean="0"/>
              <a:t>-  </a:t>
            </a:r>
            <a:r>
              <a:rPr lang="ru-RU" dirty="0" smtClean="0"/>
              <a:t>системный подход, позволяющий на основе определения измеримых целей процесса, продукта повышать эффективность процессов в соответствии с потребностями проекта или организации.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691458" y="2708920"/>
            <a:ext cx="1220532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1531218" y="3789040"/>
            <a:ext cx="1368152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3662430" y="3789040"/>
            <a:ext cx="1296144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5923706" y="3789040"/>
            <a:ext cx="1368152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434652" y="5301208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sp>
        <p:nvSpPr>
          <p:cNvPr id="17" name="Овал 16"/>
          <p:cNvSpPr/>
          <p:nvPr/>
        </p:nvSpPr>
        <p:spPr>
          <a:xfrm>
            <a:off x="1667011" y="5332322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sp>
        <p:nvSpPr>
          <p:cNvPr id="18" name="Овал 17"/>
          <p:cNvSpPr/>
          <p:nvPr/>
        </p:nvSpPr>
        <p:spPr>
          <a:xfrm>
            <a:off x="2899370" y="5333730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sp>
        <p:nvSpPr>
          <p:cNvPr id="19" name="Овал 18"/>
          <p:cNvSpPr/>
          <p:nvPr/>
        </p:nvSpPr>
        <p:spPr>
          <a:xfrm>
            <a:off x="3447653" y="4797152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sp>
        <p:nvSpPr>
          <p:cNvPr id="20" name="Овал 19"/>
          <p:cNvSpPr/>
          <p:nvPr/>
        </p:nvSpPr>
        <p:spPr>
          <a:xfrm>
            <a:off x="4627562" y="4799914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sp>
        <p:nvSpPr>
          <p:cNvPr id="22" name="Овал 21"/>
          <p:cNvSpPr/>
          <p:nvPr/>
        </p:nvSpPr>
        <p:spPr>
          <a:xfrm>
            <a:off x="5259188" y="5421086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sp>
        <p:nvSpPr>
          <p:cNvPr id="23" name="Овал 22"/>
          <p:cNvSpPr/>
          <p:nvPr/>
        </p:nvSpPr>
        <p:spPr>
          <a:xfrm>
            <a:off x="6491547" y="5452200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sp>
        <p:nvSpPr>
          <p:cNvPr id="24" name="Овал 23"/>
          <p:cNvSpPr/>
          <p:nvPr/>
        </p:nvSpPr>
        <p:spPr>
          <a:xfrm>
            <a:off x="7723906" y="5453608"/>
            <a:ext cx="109656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Метрика</a:t>
            </a:r>
            <a:endParaRPr lang="ru-RU" sz="1200" dirty="0"/>
          </a:p>
        </p:txBody>
      </p:sp>
      <p:cxnSp>
        <p:nvCxnSpPr>
          <p:cNvPr id="7" name="Прямая со стрелкой 6"/>
          <p:cNvCxnSpPr>
            <a:stCxn id="4" idx="4"/>
            <a:endCxn id="12" idx="0"/>
          </p:cNvCxnSpPr>
          <p:nvPr/>
        </p:nvCxnSpPr>
        <p:spPr>
          <a:xfrm flipH="1">
            <a:off x="2215294" y="3140968"/>
            <a:ext cx="2086430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7" name="Прямая со стрелкой 26"/>
          <p:cNvCxnSpPr>
            <a:stCxn id="4" idx="4"/>
            <a:endCxn id="13" idx="0"/>
          </p:cNvCxnSpPr>
          <p:nvPr/>
        </p:nvCxnSpPr>
        <p:spPr>
          <a:xfrm>
            <a:off x="4301724" y="3140968"/>
            <a:ext cx="8778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Прямая со стрелкой 29"/>
          <p:cNvCxnSpPr>
            <a:stCxn id="4" idx="4"/>
            <a:endCxn id="14" idx="0"/>
          </p:cNvCxnSpPr>
          <p:nvPr/>
        </p:nvCxnSpPr>
        <p:spPr>
          <a:xfrm>
            <a:off x="4301724" y="3140968"/>
            <a:ext cx="2306058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3" name="Прямая со стрелкой 32"/>
          <p:cNvCxnSpPr>
            <a:stCxn id="12" idx="4"/>
            <a:endCxn id="5" idx="0"/>
          </p:cNvCxnSpPr>
          <p:nvPr/>
        </p:nvCxnSpPr>
        <p:spPr>
          <a:xfrm flipH="1">
            <a:off x="982935" y="4221088"/>
            <a:ext cx="1232359" cy="108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5" name="Прямая со стрелкой 34"/>
          <p:cNvCxnSpPr>
            <a:stCxn id="12" idx="4"/>
            <a:endCxn id="17" idx="0"/>
          </p:cNvCxnSpPr>
          <p:nvPr/>
        </p:nvCxnSpPr>
        <p:spPr>
          <a:xfrm>
            <a:off x="2215294" y="4221088"/>
            <a:ext cx="0" cy="11112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Прямая со стрелкой 36"/>
          <p:cNvCxnSpPr>
            <a:stCxn id="12" idx="4"/>
            <a:endCxn id="18" idx="0"/>
          </p:cNvCxnSpPr>
          <p:nvPr/>
        </p:nvCxnSpPr>
        <p:spPr>
          <a:xfrm>
            <a:off x="2215294" y="4221088"/>
            <a:ext cx="1232359" cy="11126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9" name="Прямая со стрелкой 38"/>
          <p:cNvCxnSpPr>
            <a:stCxn id="13" idx="4"/>
            <a:endCxn id="19" idx="0"/>
          </p:cNvCxnSpPr>
          <p:nvPr/>
        </p:nvCxnSpPr>
        <p:spPr>
          <a:xfrm flipH="1">
            <a:off x="3995936" y="4221088"/>
            <a:ext cx="314566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Прямая со стрелкой 40"/>
          <p:cNvCxnSpPr>
            <a:stCxn id="13" idx="4"/>
            <a:endCxn id="20" idx="0"/>
          </p:cNvCxnSpPr>
          <p:nvPr/>
        </p:nvCxnSpPr>
        <p:spPr>
          <a:xfrm>
            <a:off x="4310502" y="4221088"/>
            <a:ext cx="865343" cy="5788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3" name="Прямая со стрелкой 42"/>
          <p:cNvCxnSpPr>
            <a:stCxn id="14" idx="4"/>
            <a:endCxn id="22" idx="0"/>
          </p:cNvCxnSpPr>
          <p:nvPr/>
        </p:nvCxnSpPr>
        <p:spPr>
          <a:xfrm flipH="1">
            <a:off x="5807471" y="4221088"/>
            <a:ext cx="800311" cy="11999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5" name="Прямая со стрелкой 44"/>
          <p:cNvCxnSpPr>
            <a:stCxn id="14" idx="4"/>
            <a:endCxn id="23" idx="0"/>
          </p:cNvCxnSpPr>
          <p:nvPr/>
        </p:nvCxnSpPr>
        <p:spPr>
          <a:xfrm>
            <a:off x="6607782" y="4221088"/>
            <a:ext cx="432048" cy="1231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Прямая со стрелкой 46"/>
          <p:cNvCxnSpPr>
            <a:stCxn id="14" idx="4"/>
            <a:endCxn id="24" idx="0"/>
          </p:cNvCxnSpPr>
          <p:nvPr/>
        </p:nvCxnSpPr>
        <p:spPr>
          <a:xfrm>
            <a:off x="6607782" y="4221088"/>
            <a:ext cx="1664407" cy="12325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31588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GQM -</a:t>
            </a:r>
            <a:r>
              <a:rPr lang="ru-RU" dirty="0"/>
              <a:t>подход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 2"/>
          <p:cNvSpPr/>
          <p:nvPr/>
        </p:nvSpPr>
        <p:spPr>
          <a:xfrm>
            <a:off x="1854089" y="1178750"/>
            <a:ext cx="5363814" cy="482453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4"/>
          </p:cNvCxnSpPr>
          <p:nvPr/>
        </p:nvCxnSpPr>
        <p:spPr>
          <a:xfrm>
            <a:off x="4535996" y="1178750"/>
            <a:ext cx="0" cy="482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339752" y="2276872"/>
            <a:ext cx="4392488" cy="2664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339752" y="2276872"/>
            <a:ext cx="4536504" cy="2664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525871">
            <a:off x="4631621" y="1634961"/>
            <a:ext cx="2124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Установить цели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715677" y="2200169"/>
            <a:ext cx="1368491" cy="508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Цели определены</a:t>
            </a:r>
            <a:endParaRPr lang="ru-RU" sz="1600" dirty="0"/>
          </a:p>
        </p:txBody>
      </p:sp>
      <p:sp>
        <p:nvSpPr>
          <p:cNvPr id="21" name="TextBox 20"/>
          <p:cNvSpPr txBox="1"/>
          <p:nvPr/>
        </p:nvSpPr>
        <p:spPr>
          <a:xfrm rot="5400000">
            <a:off x="5710772" y="3406352"/>
            <a:ext cx="2124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Выберите процесс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860033" y="3185722"/>
            <a:ext cx="1756648" cy="828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Определение структуры, вопросов и метрик</a:t>
            </a:r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 rot="9219941">
            <a:off x="4337804" y="5497806"/>
            <a:ext cx="2124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Выполнение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644008" y="4509120"/>
            <a:ext cx="1476164" cy="6121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Сбор метрик</a:t>
            </a:r>
            <a:endParaRPr lang="ru-RU" sz="1400" dirty="0"/>
          </a:p>
        </p:txBody>
      </p:sp>
      <p:sp>
        <p:nvSpPr>
          <p:cNvPr id="26" name="TextBox 25"/>
          <p:cNvSpPr txBox="1"/>
          <p:nvPr/>
        </p:nvSpPr>
        <p:spPr>
          <a:xfrm rot="12735965">
            <a:off x="2894392" y="5279454"/>
            <a:ext cx="1062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Анализ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889946" y="4509119"/>
            <a:ext cx="1476164" cy="6121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Получение обратной связи</a:t>
            </a:r>
            <a:endParaRPr lang="ru-RU" sz="1400" dirty="0"/>
          </a:p>
        </p:txBody>
      </p:sp>
      <p:sp>
        <p:nvSpPr>
          <p:cNvPr id="28" name="TextBox 27"/>
          <p:cNvSpPr txBox="1"/>
          <p:nvPr/>
        </p:nvSpPr>
        <p:spPr>
          <a:xfrm rot="16200000">
            <a:off x="1104387" y="3120446"/>
            <a:ext cx="2119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Ретроспектива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420526" y="3293733"/>
            <a:ext cx="1476164" cy="6121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Выработка рекомендаций</a:t>
            </a:r>
            <a:endParaRPr lang="ru-RU" sz="1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987340" y="2067979"/>
            <a:ext cx="1476164" cy="9289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Определение задач организации или проекта</a:t>
            </a:r>
            <a:endParaRPr lang="ru-RU" sz="1400" dirty="0"/>
          </a:p>
        </p:txBody>
      </p:sp>
      <p:sp>
        <p:nvSpPr>
          <p:cNvPr id="32" name="TextBox 31"/>
          <p:cNvSpPr txBox="1"/>
          <p:nvPr/>
        </p:nvSpPr>
        <p:spPr>
          <a:xfrm rot="19814534">
            <a:off x="2568175" y="1339526"/>
            <a:ext cx="2124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Инициация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38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Фазы </a:t>
            </a:r>
            <a:r>
              <a:rPr lang="en-US" dirty="0" smtClean="0"/>
              <a:t>GQM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0810" y="1844824"/>
            <a:ext cx="1936934" cy="38884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1844824"/>
            <a:ext cx="3240360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826180" y="1844824"/>
            <a:ext cx="3240360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4221088"/>
            <a:ext cx="6654780" cy="1512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72750" y="5338953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Планирование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364502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Формализация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483768" y="5338953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Выполнение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452320" y="3430741"/>
            <a:ext cx="1691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Представление результатов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-230630" y="3124267"/>
            <a:ext cx="3129745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 проекта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83768" y="1988840"/>
            <a:ext cx="13681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Цели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335671" y="2636912"/>
            <a:ext cx="13681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175956" y="3356992"/>
            <a:ext cx="13681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Метрики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940152" y="3356992"/>
            <a:ext cx="13681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Измерение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855032" y="2636912"/>
            <a:ext cx="13681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Ответы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539108" y="1988840"/>
            <a:ext cx="144312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Достижение целей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419872" y="4401108"/>
            <a:ext cx="51125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Сбор и обработка данных</a:t>
            </a:r>
            <a:endParaRPr lang="ru-RU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730287" y="2276872"/>
            <a:ext cx="681473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730287" y="4689140"/>
            <a:ext cx="1689585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6" idx="3"/>
            <a:endCxn id="21" idx="1"/>
          </p:cNvCxnSpPr>
          <p:nvPr/>
        </p:nvCxnSpPr>
        <p:spPr>
          <a:xfrm>
            <a:off x="3851920" y="2276872"/>
            <a:ext cx="3687188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7" idx="3"/>
            <a:endCxn id="20" idx="1"/>
          </p:cNvCxnSpPr>
          <p:nvPr/>
        </p:nvCxnSpPr>
        <p:spPr>
          <a:xfrm>
            <a:off x="4703823" y="2924944"/>
            <a:ext cx="2151209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9" idx="1"/>
          </p:cNvCxnSpPr>
          <p:nvPr/>
        </p:nvCxnSpPr>
        <p:spPr>
          <a:xfrm>
            <a:off x="5544108" y="3645024"/>
            <a:ext cx="396044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8" idx="2"/>
          </p:cNvCxnSpPr>
          <p:nvPr/>
        </p:nvCxnSpPr>
        <p:spPr>
          <a:xfrm>
            <a:off x="4860032" y="3933056"/>
            <a:ext cx="0" cy="4680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6624228" y="3933056"/>
            <a:ext cx="0" cy="4680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85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07504" y="1669950"/>
            <a:ext cx="76671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Мешков Александр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 smtClean="0"/>
              <a:t>Performance </a:t>
            </a:r>
            <a:r>
              <a:rPr lang="en-US" sz="2400" b="1" dirty="0" smtClean="0"/>
              <a:t>Lab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Skype: </a:t>
            </a:r>
            <a:r>
              <a:rPr lang="en-US" sz="2400" dirty="0" err="1" smtClean="0"/>
              <a:t>alekslynx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Email: </a:t>
            </a:r>
            <a:r>
              <a:rPr lang="en-US" sz="2400" dirty="0" smtClean="0">
                <a:hlinkClick r:id="rId4"/>
              </a:rPr>
              <a:t>a.</a:t>
            </a:r>
            <a:r>
              <a:rPr lang="en-US" sz="2400" dirty="0">
                <a:hlinkClick r:id="rId4"/>
              </a:rPr>
              <a:t>m</a:t>
            </a:r>
            <a:r>
              <a:rPr lang="en-US" sz="2400" dirty="0" smtClean="0">
                <a:hlinkClick r:id="rId4"/>
              </a:rPr>
              <a:t>eshkov@pflb.ru</a:t>
            </a:r>
            <a:endParaRPr lang="en-US" sz="2400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 smtClean="0"/>
              <a:t>Автор </a:t>
            </a:r>
            <a:r>
              <a:rPr lang="ru-RU" sz="2400" dirty="0" smtClean="0"/>
              <a:t>блога: </a:t>
            </a:r>
            <a:r>
              <a:rPr lang="en-US" sz="2400" dirty="0">
                <a:hlinkClick r:id="rId5"/>
              </a:rPr>
              <a:t>http://meshkovqa.blogspot.ru</a:t>
            </a:r>
            <a:r>
              <a:rPr lang="en-US" sz="2400" dirty="0" smtClean="0">
                <a:hlinkClick r:id="rId5"/>
              </a:rPr>
              <a:t>/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60927"/>
            <a:ext cx="2545706" cy="1966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6452047" y="3625887"/>
            <a:ext cx="26564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Докладчик:</a:t>
            </a:r>
            <a:endParaRPr lang="ru-RU" sz="2400" dirty="0"/>
          </a:p>
          <a:p>
            <a:r>
              <a:rPr lang="en-US" sz="2400" dirty="0"/>
              <a:t>SQA Days - 18</a:t>
            </a:r>
            <a:endParaRPr lang="en-US" sz="2400" dirty="0">
              <a:hlinkClick r:id="rId7"/>
            </a:endParaRPr>
          </a:p>
          <a:p>
            <a:r>
              <a:rPr lang="en-US" sz="2400" dirty="0"/>
              <a:t>SQA Days </a:t>
            </a:r>
            <a:r>
              <a:rPr lang="en-US" sz="2400" dirty="0" smtClean="0"/>
              <a:t>- </a:t>
            </a:r>
            <a:r>
              <a:rPr lang="en-US" sz="2400" dirty="0"/>
              <a:t>19</a:t>
            </a:r>
            <a:endParaRPr lang="ru-RU" sz="2400" dirty="0"/>
          </a:p>
          <a:p>
            <a:r>
              <a:rPr lang="en-US" sz="2400" dirty="0"/>
              <a:t>SQA Days - 20</a:t>
            </a:r>
            <a:endParaRPr lang="en-US" sz="2400" dirty="0">
              <a:hlinkClick r:id="rId8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07504" y="327585"/>
            <a:ext cx="7560840" cy="653143"/>
          </a:xfrm>
        </p:spPr>
        <p:txBody>
          <a:bodyPr>
            <a:noAutofit/>
          </a:bodyPr>
          <a:lstStyle/>
          <a:p>
            <a:pPr algn="l"/>
            <a:r>
              <a:rPr lang="ru-RU" dirty="0" smtClean="0"/>
              <a:t>Краткая информация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47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GQM </a:t>
            </a:r>
            <a:r>
              <a:rPr lang="ru-RU" dirty="0" smtClean="0"/>
              <a:t>Планирование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319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GQM </a:t>
            </a:r>
            <a:r>
              <a:rPr lang="ru-RU" dirty="0" smtClean="0"/>
              <a:t>Определение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20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GQM </a:t>
            </a:r>
            <a:r>
              <a:rPr lang="ru-RU" dirty="0" smtClean="0"/>
              <a:t>Обработка информации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33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GQM </a:t>
            </a:r>
            <a:r>
              <a:rPr lang="ru-RU" dirty="0" smtClean="0"/>
              <a:t>Интерпретация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86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Метрики и измерения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346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Метрики и измерения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153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Какой эффект?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139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Готовые сервисы </a:t>
            </a:r>
            <a:r>
              <a:rPr lang="ru-RU" dirty="0" smtClean="0"/>
              <a:t>аналитических подходов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743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Итоги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93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>
            <a:off x="3163824" y="1700808"/>
            <a:ext cx="3229744" cy="864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b="1" dirty="0" smtClean="0"/>
              <a:t>Вопросы?</a:t>
            </a:r>
          </a:p>
          <a:p>
            <a:pPr marL="0" indent="0">
              <a:buNone/>
            </a:pPr>
            <a:endParaRPr lang="ru-RU" sz="5400" dirty="0"/>
          </a:p>
          <a:p>
            <a:pPr marL="0" indent="0">
              <a:buNone/>
            </a:pPr>
            <a:endParaRPr lang="ru-RU" sz="54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180019"/>
            <a:ext cx="671513" cy="67151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06880" y="3351660"/>
            <a:ext cx="291388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alekslynx</a:t>
            </a:r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3997837"/>
            <a:ext cx="771131" cy="76809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706880" y="4199004"/>
            <a:ext cx="291388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a.meshkov@pflb.ru</a:t>
            </a:r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3980" y="3853627"/>
            <a:ext cx="32385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04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dirty="0" smtClean="0"/>
              <a:t>Улучшение процесса тестирования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204864"/>
            <a:ext cx="23545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PDCA</a:t>
            </a: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509120"/>
            <a:ext cx="23545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IDEAL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28184" y="2204864"/>
            <a:ext cx="23545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EFQM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28184" y="4509120"/>
            <a:ext cx="23545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DMAIC Model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275856" y="3089920"/>
            <a:ext cx="2664296" cy="16813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Модель оптимизации процесса тестирования</a:t>
            </a:r>
            <a:endParaRPr lang="ru-RU" dirty="0"/>
          </a:p>
        </p:txBody>
      </p:sp>
      <p:cxnSp>
        <p:nvCxnSpPr>
          <p:cNvPr id="10" name="Прямая со стрелкой 9"/>
          <p:cNvCxnSpPr>
            <a:stCxn id="8" idx="1"/>
            <a:endCxn id="4" idx="3"/>
          </p:cNvCxnSpPr>
          <p:nvPr/>
        </p:nvCxnSpPr>
        <p:spPr>
          <a:xfrm flipH="1" flipV="1">
            <a:off x="2822104" y="2662064"/>
            <a:ext cx="843929" cy="67408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8" idx="7"/>
            <a:endCxn id="6" idx="1"/>
          </p:cNvCxnSpPr>
          <p:nvPr/>
        </p:nvCxnSpPr>
        <p:spPr>
          <a:xfrm flipV="1">
            <a:off x="5549975" y="2662064"/>
            <a:ext cx="678209" cy="67408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5"/>
            <a:endCxn id="7" idx="1"/>
          </p:cNvCxnSpPr>
          <p:nvPr/>
        </p:nvCxnSpPr>
        <p:spPr>
          <a:xfrm>
            <a:off x="5549975" y="4525030"/>
            <a:ext cx="678209" cy="44129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3"/>
            <a:endCxn id="5" idx="3"/>
          </p:cNvCxnSpPr>
          <p:nvPr/>
        </p:nvCxnSpPr>
        <p:spPr>
          <a:xfrm flipH="1">
            <a:off x="2822104" y="4525030"/>
            <a:ext cx="843929" cy="44129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2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7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Прямоугольник 56"/>
          <p:cNvSpPr/>
          <p:nvPr/>
        </p:nvSpPr>
        <p:spPr>
          <a:xfrm>
            <a:off x="6552728" y="3969060"/>
            <a:ext cx="2555776" cy="21242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Подходы к оптимизации процесса тестирования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16832"/>
            <a:ext cx="1656184" cy="570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Подход на основе моделей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1916832"/>
            <a:ext cx="1512168" cy="570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Гибридный подход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27984" y="1916832"/>
            <a:ext cx="1944216" cy="57067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Подход на основе аналитики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071299" y="1922218"/>
            <a:ext cx="1512168" cy="570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Другие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3664" y="3068960"/>
            <a:ext cx="2259124" cy="519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IT\SW</a:t>
            </a:r>
            <a:r>
              <a:rPr lang="ru-RU" dirty="0" smtClean="0"/>
              <a:t> совершенствование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471936" y="3068960"/>
            <a:ext cx="238809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Совершенствование процесса тестирования</a:t>
            </a:r>
            <a:endParaRPr lang="ru-RU" dirty="0"/>
          </a:p>
        </p:txBody>
      </p:sp>
      <p:cxnSp>
        <p:nvCxnSpPr>
          <p:cNvPr id="21" name="Соединительная линия уступом 20"/>
          <p:cNvCxnSpPr>
            <a:stCxn id="3" idx="2"/>
            <a:endCxn id="18" idx="0"/>
          </p:cNvCxnSpPr>
          <p:nvPr/>
        </p:nvCxnSpPr>
        <p:spPr>
          <a:xfrm rot="5400000">
            <a:off x="933706" y="2707030"/>
            <a:ext cx="581450" cy="14241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>
            <a:stCxn id="3" idx="2"/>
            <a:endCxn id="19" idx="0"/>
          </p:cNvCxnSpPr>
          <p:nvPr/>
        </p:nvCxnSpPr>
        <p:spPr>
          <a:xfrm rot="16200000" flipH="1">
            <a:off x="2190085" y="1593061"/>
            <a:ext cx="581450" cy="237034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209230" y="5478788"/>
            <a:ext cx="11304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CMMI, ISO 15504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475656" y="4365104"/>
            <a:ext cx="1645344" cy="789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models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275856" y="4365104"/>
            <a:ext cx="187220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 models</a:t>
            </a:r>
            <a:endParaRPr lang="ru-RU" dirty="0"/>
          </a:p>
        </p:txBody>
      </p:sp>
      <p:cxnSp>
        <p:nvCxnSpPr>
          <p:cNvPr id="30" name="Соединительная линия уступом 29"/>
          <p:cNvCxnSpPr>
            <a:stCxn id="19" idx="2"/>
            <a:endCxn id="27" idx="0"/>
          </p:cNvCxnSpPr>
          <p:nvPr/>
        </p:nvCxnSpPr>
        <p:spPr>
          <a:xfrm rot="5400000">
            <a:off x="2730128" y="3429248"/>
            <a:ext cx="504056" cy="136765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ная линия уступом 31"/>
          <p:cNvCxnSpPr>
            <a:stCxn id="19" idx="2"/>
            <a:endCxn id="28" idx="0"/>
          </p:cNvCxnSpPr>
          <p:nvPr/>
        </p:nvCxnSpPr>
        <p:spPr>
          <a:xfrm rot="16200000" flipH="1">
            <a:off x="3686944" y="3840088"/>
            <a:ext cx="504056" cy="54597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1723430" y="5510882"/>
            <a:ext cx="11304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TMMi</a:t>
            </a:r>
            <a:r>
              <a:rPr lang="en-US" dirty="0" smtClean="0"/>
              <a:t>, TPI-Next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642246" y="5451574"/>
            <a:ext cx="11304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CTP, STEP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241776" y="4365104"/>
            <a:ext cx="1130424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Анализ причин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241776" y="5478788"/>
            <a:ext cx="1130424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GQM</a:t>
            </a:r>
            <a:endParaRPr lang="ru-RU" dirty="0"/>
          </a:p>
        </p:txBody>
      </p:sp>
      <p:cxnSp>
        <p:nvCxnSpPr>
          <p:cNvPr id="38" name="Соединительная линия уступом 37"/>
          <p:cNvCxnSpPr>
            <a:stCxn id="15" idx="2"/>
            <a:endCxn id="35" idx="0"/>
          </p:cNvCxnSpPr>
          <p:nvPr/>
        </p:nvCxnSpPr>
        <p:spPr>
          <a:xfrm rot="16200000" flipH="1">
            <a:off x="4664743" y="3222859"/>
            <a:ext cx="1877594" cy="406896"/>
          </a:xfrm>
          <a:prstGeom prst="bentConnector3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6" name="Прямая соединительная линия 45"/>
          <p:cNvCxnSpPr>
            <a:stCxn id="35" idx="2"/>
            <a:endCxn id="36" idx="0"/>
          </p:cNvCxnSpPr>
          <p:nvPr/>
        </p:nvCxnSpPr>
        <p:spPr>
          <a:xfrm>
            <a:off x="5806988" y="5013176"/>
            <a:ext cx="0" cy="465612"/>
          </a:xfrm>
          <a:prstGeom prst="lin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8" name="Прямая соединительная линия 47"/>
          <p:cNvCxnSpPr>
            <a:stCxn id="28" idx="2"/>
            <a:endCxn id="34" idx="0"/>
          </p:cNvCxnSpPr>
          <p:nvPr/>
        </p:nvCxnSpPr>
        <p:spPr>
          <a:xfrm flipH="1">
            <a:off x="4207458" y="5013176"/>
            <a:ext cx="4502" cy="438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27" idx="2"/>
            <a:endCxn id="33" idx="0"/>
          </p:cNvCxnSpPr>
          <p:nvPr/>
        </p:nvCxnSpPr>
        <p:spPr>
          <a:xfrm flipH="1">
            <a:off x="2288642" y="5154752"/>
            <a:ext cx="9686" cy="356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6660232" y="4221088"/>
            <a:ext cx="97210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Люди, навыки</a:t>
            </a:r>
            <a:endParaRPr lang="ru-RU" sz="14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7740861" y="4221088"/>
            <a:ext cx="126820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Стандарты</a:t>
            </a:r>
            <a:endParaRPr lang="ru-RU" sz="14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6660232" y="5154752"/>
            <a:ext cx="129614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Инфраструктура и ПО</a:t>
            </a:r>
            <a:endParaRPr lang="ru-RU" sz="14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8064388" y="5154752"/>
            <a:ext cx="97210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Обучение</a:t>
            </a:r>
            <a:endParaRPr lang="ru-RU" sz="1400" dirty="0"/>
          </a:p>
        </p:txBody>
      </p:sp>
      <p:cxnSp>
        <p:nvCxnSpPr>
          <p:cNvPr id="59" name="Прямая соединительная линия 58"/>
          <p:cNvCxnSpPr>
            <a:stCxn id="17" idx="2"/>
            <a:endCxn id="57" idx="0"/>
          </p:cNvCxnSpPr>
          <p:nvPr/>
        </p:nvCxnSpPr>
        <p:spPr>
          <a:xfrm>
            <a:off x="7827383" y="2492896"/>
            <a:ext cx="3233" cy="1476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18" idx="2"/>
            <a:endCxn id="24" idx="0"/>
          </p:cNvCxnSpPr>
          <p:nvPr/>
        </p:nvCxnSpPr>
        <p:spPr>
          <a:xfrm rot="5400000">
            <a:off x="18602" y="4344164"/>
            <a:ext cx="1890464" cy="37878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23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665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Отличие </a:t>
            </a:r>
            <a:r>
              <a:rPr lang="en-US" dirty="0" smtClean="0"/>
              <a:t>MBI </a:t>
            </a:r>
            <a:r>
              <a:rPr lang="ru-RU" dirty="0" smtClean="0"/>
              <a:t>и </a:t>
            </a:r>
            <a:r>
              <a:rPr lang="en-US" dirty="0" smtClean="0"/>
              <a:t>ABI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30810" y="1628800"/>
            <a:ext cx="8345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Аналитические подходы к оптимизации процесса тестирования используются для выявления проблем в рамках нашего процесса </a:t>
            </a:r>
            <a:r>
              <a:rPr lang="ru-RU" dirty="0" smtClean="0"/>
              <a:t>или продукта и </a:t>
            </a:r>
            <a:r>
              <a:rPr lang="ru-RU" dirty="0" smtClean="0"/>
              <a:t>установления дальнейших целей для его совершенствования.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570" y="3140968"/>
            <a:ext cx="241726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Подход на основе моделей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868144" y="3140968"/>
            <a:ext cx="241726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Подход на основе аналитики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3275856" y="3356992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 rot="10800000">
            <a:off x="5188745" y="3356992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667223" y="2852936"/>
            <a:ext cx="2128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Детализация</a:t>
            </a:r>
            <a:endParaRPr lang="ru-RU" b="1" dirty="0"/>
          </a:p>
        </p:txBody>
      </p:sp>
      <p:sp>
        <p:nvSpPr>
          <p:cNvPr id="41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43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20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/>
              <a:t>П</a:t>
            </a:r>
            <a:r>
              <a:rPr lang="ru-RU" dirty="0" smtClean="0"/>
              <a:t>очему аналитический подход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76872"/>
            <a:ext cx="366712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276872"/>
            <a:ext cx="43924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Подход на основе модели не решает точечных проблем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Аудит и оценка зрелости это не одно и тоже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Все хотят детальных рекомендаций, а не общих практик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Аналитический подход позволяет целенаправленно решать конкретные проблемы</a:t>
            </a:r>
          </a:p>
          <a:p>
            <a:endParaRPr lang="ru-RU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7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59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292080" y="2862228"/>
            <a:ext cx="3735175" cy="33030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Причинно-следственный анализ – сбор информации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вал 3"/>
          <p:cNvSpPr/>
          <p:nvPr/>
        </p:nvSpPr>
        <p:spPr>
          <a:xfrm>
            <a:off x="5524490" y="3758986"/>
            <a:ext cx="155285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Вербальное общение</a:t>
            </a:r>
            <a:endParaRPr lang="ru-RU" sz="1400" dirty="0"/>
          </a:p>
        </p:txBody>
      </p:sp>
      <p:sp>
        <p:nvSpPr>
          <p:cNvPr id="13" name="Овал 12"/>
          <p:cNvSpPr/>
          <p:nvPr/>
        </p:nvSpPr>
        <p:spPr>
          <a:xfrm>
            <a:off x="7218136" y="3721350"/>
            <a:ext cx="1622279" cy="6857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Переписка</a:t>
            </a:r>
            <a:endParaRPr lang="ru-RU" sz="1400" dirty="0"/>
          </a:p>
        </p:txBody>
      </p:sp>
      <p:sp>
        <p:nvSpPr>
          <p:cNvPr id="14" name="Овал 13"/>
          <p:cNvSpPr/>
          <p:nvPr/>
        </p:nvSpPr>
        <p:spPr>
          <a:xfrm>
            <a:off x="6103875" y="2986770"/>
            <a:ext cx="1946929" cy="734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Метрики и измерение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438885" y="4581128"/>
            <a:ext cx="17621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Митинги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Формальное общение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Помощь коллег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Недовольство заказчика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7265066" y="4636878"/>
            <a:ext cx="17621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П</a:t>
            </a:r>
            <a:r>
              <a:rPr lang="ru-RU" sz="1400" dirty="0" smtClean="0"/>
              <a:t>очта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</a:t>
            </a:r>
            <a:r>
              <a:rPr lang="ru-RU" sz="1400" dirty="0" smtClean="0"/>
              <a:t>тчетность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Д</a:t>
            </a:r>
            <a:r>
              <a:rPr lang="ru-RU" sz="1400" dirty="0" smtClean="0"/>
              <a:t>ефекты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357021" y="1412776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Cause Analysis (Root Cause Analysis Method) – </a:t>
            </a:r>
            <a:r>
              <a:rPr lang="ru-RU" dirty="0" smtClean="0"/>
              <a:t>подход для выявление скрытых (внутренних) причин, которые позволяют определить, почему произошел тот или иной инцидент (проблема).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15" y="2573540"/>
            <a:ext cx="29337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87824" y="2627620"/>
            <a:ext cx="190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002754" y="3879538"/>
            <a:ext cx="1909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Первопричины (не может быть одна причина)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06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Работа с дефектами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75" y="3429000"/>
            <a:ext cx="375285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3608" y="396647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Тестировщик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374318" y="38512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Разработчик</a:t>
            </a:r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62" y="1525166"/>
            <a:ext cx="212407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004048" y="134050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Заказчик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77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Шаги для анализа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31" y="13431"/>
            <a:ext cx="893073" cy="81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1" y="6237684"/>
            <a:ext cx="9144000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68426" y="6309122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Оптимизация процесса тестирования с использованием аналитических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подходов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CA </a:t>
            </a:r>
            <a:r>
              <a:rPr lang="ru-RU" altLang="ru-RU" sz="1400" dirty="0">
                <a:solidFill>
                  <a:schemeClr val="bg1"/>
                </a:solidFill>
                <a:latin typeface="Open Sans" pitchFamily="32" charset="0"/>
              </a:rPr>
              <a:t>и </a:t>
            </a:r>
            <a:r>
              <a:rPr lang="en-US" altLang="ru-RU" sz="1400" dirty="0">
                <a:solidFill>
                  <a:schemeClr val="bg1"/>
                </a:solidFill>
                <a:latin typeface="Open Sans" pitchFamily="32" charset="0"/>
              </a:rPr>
              <a:t>GQM</a:t>
            </a:r>
            <a:endParaRPr lang="ru-RU" altLang="ru-RU" sz="1400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1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56734"/>
            <a:ext cx="62352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3" y="1196752"/>
            <a:ext cx="58326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Определить проблему и ее влияние на общие цели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Сбор и обработка информации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Проанализировать причины по визуальной карте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Предотвращение  или минимизация любых негативных последствий для поставленных целей путем выбора наиболее эффективных решений	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053119" y="1071475"/>
            <a:ext cx="29559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Способы определения проблем для анализа: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Принцип Парето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Категоризация дефектов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Анализ статистики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Ретроспективы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501008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3501008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Так как…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932040" y="4653136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Так как…</a:t>
            </a:r>
          </a:p>
        </p:txBody>
      </p:sp>
      <p:cxnSp>
        <p:nvCxnSpPr>
          <p:cNvPr id="6" name="Прямая со стрелкой 5"/>
          <p:cNvCxnSpPr>
            <a:stCxn id="12" idx="1"/>
            <a:endCxn id="3" idx="3"/>
          </p:cNvCxnSpPr>
          <p:nvPr/>
        </p:nvCxnSpPr>
        <p:spPr>
          <a:xfrm flipH="1">
            <a:off x="1907704" y="386104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91680" y="3212976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Почему?</a:t>
            </a:r>
            <a:endParaRPr lang="ru-RU" sz="16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79512" y="4653136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555776" y="4653136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Так как…</a:t>
            </a:r>
            <a:endParaRPr lang="ru-RU" dirty="0"/>
          </a:p>
        </p:txBody>
      </p:sp>
      <p:cxnSp>
        <p:nvCxnSpPr>
          <p:cNvPr id="23" name="Прямая со стрелкой 22"/>
          <p:cNvCxnSpPr>
            <a:stCxn id="22" idx="1"/>
            <a:endCxn id="21" idx="3"/>
          </p:cNvCxnSpPr>
          <p:nvPr/>
        </p:nvCxnSpPr>
        <p:spPr>
          <a:xfrm flipH="1">
            <a:off x="1907704" y="501317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91680" y="4365104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Почему?</a:t>
            </a:r>
            <a:endParaRPr lang="ru-RU" sz="1600" b="1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 flipH="1">
            <a:off x="4283968" y="501317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67944" y="4365104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Почему?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36139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960</Words>
  <Application>Microsoft Office PowerPoint</Application>
  <PresentationFormat>Экран (4:3)</PresentationFormat>
  <Paragraphs>275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Презентация PowerPoint</vt:lpstr>
      <vt:lpstr>Краткая информация</vt:lpstr>
      <vt:lpstr>Улучшение процесса тестирования</vt:lpstr>
      <vt:lpstr>Подходы к оптимизации процесса тестирования</vt:lpstr>
      <vt:lpstr>Отличие MBI и ABI</vt:lpstr>
      <vt:lpstr>Почему аналитический подход</vt:lpstr>
      <vt:lpstr>Причинно-следственный анализ – сбор информации</vt:lpstr>
      <vt:lpstr>Работа с дефектами</vt:lpstr>
      <vt:lpstr>Шаги для анализа</vt:lpstr>
      <vt:lpstr>Сбор и обработка информации</vt:lpstr>
      <vt:lpstr>Сбор и обработка информации</vt:lpstr>
      <vt:lpstr>Определение первопричин</vt:lpstr>
      <vt:lpstr>Низкоуровневый анализ</vt:lpstr>
      <vt:lpstr>Низкоуровневый анализ</vt:lpstr>
      <vt:lpstr>Выработка решений</vt:lpstr>
      <vt:lpstr>Результаты Cause Analysis</vt:lpstr>
      <vt:lpstr>GQM -подход</vt:lpstr>
      <vt:lpstr>GQM -подход</vt:lpstr>
      <vt:lpstr>Фазы GQM</vt:lpstr>
      <vt:lpstr>GQM Планирование</vt:lpstr>
      <vt:lpstr>GQM Определение</vt:lpstr>
      <vt:lpstr>GQM Обработка информации</vt:lpstr>
      <vt:lpstr>GQM Интерпретация</vt:lpstr>
      <vt:lpstr>Метрики и измерения</vt:lpstr>
      <vt:lpstr>Метрики и измерения</vt:lpstr>
      <vt:lpstr>Какой эффект?</vt:lpstr>
      <vt:lpstr>Готовые сервисы аналитических подходов</vt:lpstr>
      <vt:lpstr>Итоги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Мешков</dc:creator>
  <cp:lastModifiedBy>PL-Rolf</cp:lastModifiedBy>
  <cp:revision>43</cp:revision>
  <dcterms:created xsi:type="dcterms:W3CDTF">2016-09-12T11:35:30Z</dcterms:created>
  <dcterms:modified xsi:type="dcterms:W3CDTF">2016-09-13T18:01:52Z</dcterms:modified>
</cp:coreProperties>
</file>